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71CC76-69BE-4429-BE08-2CD25EDF1771}">
  <a:tblStyle styleId="{6171CC76-69BE-4429-BE08-2CD25EDF177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1c688951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1c688951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1c688951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1c688951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2598a0e0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2598a0e0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1c688951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1c688951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1c688951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1c688951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2598a0e0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2598a0e0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2598a0e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2598a0e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1c688951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1c688951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2598a0e0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2598a0e0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2598a0e0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2598a0e0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1c688951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1c688951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2598a0e0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2598a0e0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2598a0e0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a2598a0e0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2598a0e0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2598a0e0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1c688951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1c688951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2598a0e0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2598a0e0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2598a0e0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2598a0e0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2598a0e0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2598a0e0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2598a0e0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a2598a0e0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2598a0e0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2598a0e0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2598a0e0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2598a0e0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1c688951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1c688951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a1c688951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a1c688951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a2598a0e0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a2598a0e0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2598a0e0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2598a0e0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a1c688951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a1c688951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2598a0e0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a2598a0e0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a1c688951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a1c688951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a2598a0e0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a2598a0e0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2598a0e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2598a0e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1c688951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a1c688951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2598a0e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2598a0e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1c688951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1c688951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2598a0e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2598a0e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1c688951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1c688951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2598a0e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2598a0e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1c688951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1c688951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2598a0e0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2598a0e0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67350" y="1047525"/>
            <a:ext cx="5645400" cy="23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Concentric Tube Continuum Robot (CTCR) Deep Learning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Michael Marinaccio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228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Calculations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916500" y="932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Focus solely on Position and Orientation prediction of end effector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</a:t>
            </a:r>
            <a:r>
              <a:rPr baseline="-25000" lang="en"/>
              <a:t>real</a:t>
            </a:r>
            <a:r>
              <a:rPr lang="en"/>
              <a:t> = ground truth value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</a:t>
            </a:r>
            <a:r>
              <a:rPr baseline="-25000" lang="en"/>
              <a:t>pred </a:t>
            </a:r>
            <a:r>
              <a:rPr lang="en"/>
              <a:t>= predicted value</a:t>
            </a:r>
            <a:r>
              <a:rPr lang="en"/>
              <a:t>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Three Important Measures of Error: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Translational Error (Euclidean Distance): e</a:t>
            </a:r>
            <a:r>
              <a:rPr baseline="-25000" lang="en"/>
              <a:t>t,i</a:t>
            </a:r>
            <a:r>
              <a:rPr lang="en"/>
              <a:t> = √(x</a:t>
            </a:r>
            <a:r>
              <a:rPr baseline="-25000" lang="en"/>
              <a:t>real</a:t>
            </a:r>
            <a:r>
              <a:rPr lang="en"/>
              <a:t> - x</a:t>
            </a:r>
            <a:r>
              <a:rPr baseline="-25000" lang="en"/>
              <a:t>pred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 + (y</a:t>
            </a:r>
            <a:r>
              <a:rPr baseline="-25000" lang="en"/>
              <a:t>real</a:t>
            </a:r>
            <a:r>
              <a:rPr lang="en"/>
              <a:t> - y</a:t>
            </a:r>
            <a:r>
              <a:rPr baseline="-25000" lang="en"/>
              <a:t>pred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 + (z</a:t>
            </a:r>
            <a:r>
              <a:rPr baseline="-25000" lang="en"/>
              <a:t>real</a:t>
            </a:r>
            <a:r>
              <a:rPr lang="en"/>
              <a:t> - z</a:t>
            </a:r>
            <a:r>
              <a:rPr baseline="-25000" lang="en"/>
              <a:t>pred</a:t>
            </a:r>
            <a:r>
              <a:rPr lang="en"/>
              <a:t>)</a:t>
            </a:r>
            <a:r>
              <a:rPr baseline="30000" lang="en"/>
              <a:t>2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Rotational Error: e</a:t>
            </a:r>
            <a:r>
              <a:rPr baseline="-25000" lang="en"/>
              <a:t>Θ</a:t>
            </a:r>
            <a:r>
              <a:rPr lang="en"/>
              <a:t> = min{2arco</a:t>
            </a:r>
            <a:r>
              <a:rPr lang="en"/>
              <a:t>cs(n</a:t>
            </a:r>
            <a:r>
              <a:rPr baseline="-25000" lang="en"/>
              <a:t>real</a:t>
            </a:r>
            <a:r>
              <a:rPr lang="en"/>
              <a:t>n</a:t>
            </a:r>
            <a:r>
              <a:rPr baseline="-25000" lang="en"/>
              <a:t>pred</a:t>
            </a:r>
            <a:r>
              <a:rPr lang="en"/>
              <a:t>+</a:t>
            </a:r>
            <a:r>
              <a:rPr lang="en">
                <a:solidFill>
                  <a:srgbClr val="FFFFFF"/>
                </a:solidFill>
              </a:rPr>
              <a:t>ɛ</a:t>
            </a:r>
            <a:r>
              <a:rPr baseline="-25000" lang="en">
                <a:solidFill>
                  <a:srgbClr val="FFFFFF"/>
                </a:solidFill>
              </a:rPr>
              <a:t>3,1real</a:t>
            </a:r>
            <a:r>
              <a:rPr lang="en">
                <a:solidFill>
                  <a:srgbClr val="FFFFFF"/>
                </a:solidFill>
              </a:rPr>
              <a:t>ɛ</a:t>
            </a:r>
            <a:r>
              <a:rPr baseline="-25000" lang="en">
                <a:solidFill>
                  <a:srgbClr val="FFFFFF"/>
                </a:solidFill>
              </a:rPr>
              <a:t>3,1pred</a:t>
            </a:r>
            <a:r>
              <a:rPr lang="en">
                <a:solidFill>
                  <a:srgbClr val="FFFFFF"/>
                </a:solidFill>
              </a:rPr>
              <a:t>+ɛ</a:t>
            </a:r>
            <a:r>
              <a:rPr baseline="-25000" lang="en">
                <a:solidFill>
                  <a:srgbClr val="FFFFFF"/>
                </a:solidFill>
              </a:rPr>
              <a:t>3,2real</a:t>
            </a:r>
            <a:r>
              <a:rPr lang="en">
                <a:solidFill>
                  <a:srgbClr val="FFFFFF"/>
                </a:solidFill>
              </a:rPr>
              <a:t>ɛ</a:t>
            </a:r>
            <a:r>
              <a:rPr baseline="-25000" lang="en">
                <a:solidFill>
                  <a:srgbClr val="FFFFFF"/>
                </a:solidFill>
              </a:rPr>
              <a:t>3,2pred</a:t>
            </a:r>
            <a:r>
              <a:rPr lang="en">
                <a:solidFill>
                  <a:srgbClr val="FFFFFF"/>
                </a:solidFill>
              </a:rPr>
              <a:t>+ɛ</a:t>
            </a:r>
            <a:r>
              <a:rPr baseline="-25000" lang="en">
                <a:solidFill>
                  <a:srgbClr val="FFFFFF"/>
                </a:solidFill>
              </a:rPr>
              <a:t>3,3real</a:t>
            </a:r>
            <a:r>
              <a:rPr lang="en">
                <a:solidFill>
                  <a:srgbClr val="FFFFFF"/>
                </a:solidFill>
              </a:rPr>
              <a:t>ɛ</a:t>
            </a:r>
            <a:r>
              <a:rPr baseline="-25000" lang="en">
                <a:solidFill>
                  <a:srgbClr val="FFFFFF"/>
                </a:solidFill>
              </a:rPr>
              <a:t>3,3pred</a:t>
            </a:r>
            <a:r>
              <a:rPr lang="en">
                <a:solidFill>
                  <a:srgbClr val="FFFFFF"/>
                </a:solidFill>
              </a:rPr>
              <a:t>)</a:t>
            </a:r>
            <a:r>
              <a:rPr lang="en"/>
              <a:t>,</a:t>
            </a:r>
            <a:r>
              <a:rPr lang="en"/>
              <a:t> </a:t>
            </a:r>
            <a:r>
              <a:rPr lang="en"/>
              <a:t>2arcocs(n</a:t>
            </a:r>
            <a:r>
              <a:rPr baseline="-25000" lang="en"/>
              <a:t>real</a:t>
            </a:r>
            <a:r>
              <a:rPr lang="en"/>
              <a:t>n</a:t>
            </a:r>
            <a:r>
              <a:rPr baseline="-25000" lang="en"/>
              <a:t>pred</a:t>
            </a:r>
            <a:r>
              <a:rPr lang="en"/>
              <a:t>-</a:t>
            </a:r>
            <a:r>
              <a:rPr lang="en">
                <a:solidFill>
                  <a:srgbClr val="FFFFFF"/>
                </a:solidFill>
              </a:rPr>
              <a:t>ɛ</a:t>
            </a:r>
            <a:r>
              <a:rPr baseline="-25000" lang="en">
                <a:solidFill>
                  <a:srgbClr val="FFFFFF"/>
                </a:solidFill>
              </a:rPr>
              <a:t>3,1real</a:t>
            </a:r>
            <a:r>
              <a:rPr lang="en">
                <a:solidFill>
                  <a:srgbClr val="FFFFFF"/>
                </a:solidFill>
              </a:rPr>
              <a:t>ɛ</a:t>
            </a:r>
            <a:r>
              <a:rPr baseline="-25000" lang="en">
                <a:solidFill>
                  <a:srgbClr val="FFFFFF"/>
                </a:solidFill>
              </a:rPr>
              <a:t>3,1pred</a:t>
            </a:r>
            <a:r>
              <a:rPr lang="en">
                <a:solidFill>
                  <a:srgbClr val="FFFFFF"/>
                </a:solidFill>
              </a:rPr>
              <a:t>-ɛ</a:t>
            </a:r>
            <a:r>
              <a:rPr baseline="-25000" lang="en">
                <a:solidFill>
                  <a:srgbClr val="FFFFFF"/>
                </a:solidFill>
              </a:rPr>
              <a:t>3,2real</a:t>
            </a:r>
            <a:r>
              <a:rPr lang="en">
                <a:solidFill>
                  <a:srgbClr val="FFFFFF"/>
                </a:solidFill>
              </a:rPr>
              <a:t>ɛ</a:t>
            </a:r>
            <a:r>
              <a:rPr baseline="-25000" lang="en">
                <a:solidFill>
                  <a:srgbClr val="FFFFFF"/>
                </a:solidFill>
              </a:rPr>
              <a:t>3,2pred</a:t>
            </a:r>
            <a:r>
              <a:rPr lang="en">
                <a:solidFill>
                  <a:srgbClr val="FFFFFF"/>
                </a:solidFill>
              </a:rPr>
              <a:t>-ɛ</a:t>
            </a:r>
            <a:r>
              <a:rPr baseline="-25000" lang="en">
                <a:solidFill>
                  <a:srgbClr val="FFFFFF"/>
                </a:solidFill>
              </a:rPr>
              <a:t>3,3real</a:t>
            </a:r>
            <a:r>
              <a:rPr lang="en">
                <a:solidFill>
                  <a:srgbClr val="FFFFFF"/>
                </a:solidFill>
              </a:rPr>
              <a:t>ɛ</a:t>
            </a:r>
            <a:r>
              <a:rPr baseline="-25000" lang="en">
                <a:solidFill>
                  <a:srgbClr val="FFFFFF"/>
                </a:solidFill>
              </a:rPr>
              <a:t>3,3pred</a:t>
            </a:r>
            <a:r>
              <a:rPr lang="en">
                <a:solidFill>
                  <a:srgbClr val="FFFFFF"/>
                </a:solidFill>
              </a:rPr>
              <a:t>)</a:t>
            </a: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Tolerance Measurement: Correct prediction = x</a:t>
            </a:r>
            <a:r>
              <a:rPr baseline="-25000" lang="en"/>
              <a:t>pred</a:t>
            </a:r>
            <a:r>
              <a:rPr lang="en"/>
              <a:t> within +- tolerance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Acceptable Tolerance calculated by: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i=0 -&gt; 16mm (stated for base length at bottom of Table I)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i=1 -&gt; 210+165+110mm = 485mm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i=2 -&gt; 210+165+110mm = 485mm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i=3  -&gt; 210+165+110mm = 485mm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Length -&gt; 1471 mm about 57.91 inches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1471mm * 0.01 = 14.71 mm, 1% of total length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300" y="2251000"/>
            <a:ext cx="3324575" cy="26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45275" y="245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801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100,000 total data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Set: 80,000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Validation Set: 10,000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Set: 10,000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into X and y data structures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X_train, y_train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X_val, y_val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X_test, y_test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 contains 21 features corresponding to [x</a:t>
            </a:r>
            <a:r>
              <a:rPr baseline="-25000" lang="en"/>
              <a:t>i</a:t>
            </a:r>
            <a:r>
              <a:rPr lang="en"/>
              <a:t>, y</a:t>
            </a:r>
            <a:r>
              <a:rPr baseline="-25000" lang="en"/>
              <a:t>i</a:t>
            </a:r>
            <a:r>
              <a:rPr lang="en"/>
              <a:t>, z</a:t>
            </a:r>
            <a:r>
              <a:rPr baseline="-25000" lang="en"/>
              <a:t>i</a:t>
            </a:r>
            <a:r>
              <a:rPr lang="en"/>
              <a:t>, n</a:t>
            </a:r>
            <a:r>
              <a:rPr baseline="-25000" lang="en"/>
              <a:t>i</a:t>
            </a:r>
            <a:r>
              <a:rPr lang="en"/>
              <a:t>, </a:t>
            </a:r>
            <a:r>
              <a:rPr lang="en" sz="1100">
                <a:solidFill>
                  <a:srgbClr val="FFFFFF"/>
                </a:solidFill>
              </a:rPr>
              <a:t>ɛ</a:t>
            </a:r>
            <a:r>
              <a:rPr baseline="-25000" lang="en" sz="1100">
                <a:solidFill>
                  <a:srgbClr val="FFFFFF"/>
                </a:solidFill>
              </a:rPr>
              <a:t>i,1</a:t>
            </a:r>
            <a:r>
              <a:rPr lang="en" sz="1100">
                <a:solidFill>
                  <a:srgbClr val="FFFFFF"/>
                </a:solidFill>
              </a:rPr>
              <a:t>, ɛ</a:t>
            </a:r>
            <a:r>
              <a:rPr baseline="-25000" lang="en" sz="1100">
                <a:solidFill>
                  <a:srgbClr val="FFFFFF"/>
                </a:solidFill>
              </a:rPr>
              <a:t>i,2</a:t>
            </a:r>
            <a:r>
              <a:rPr lang="en" sz="1100">
                <a:solidFill>
                  <a:srgbClr val="FFFFFF"/>
                </a:solidFill>
              </a:rPr>
              <a:t>, ɛ</a:t>
            </a:r>
            <a:r>
              <a:rPr baseline="-25000" lang="en" sz="1100">
                <a:solidFill>
                  <a:srgbClr val="FFFFFF"/>
                </a:solidFill>
              </a:rPr>
              <a:t>i,3</a:t>
            </a:r>
            <a:r>
              <a:rPr lang="en" sz="1100">
                <a:solidFill>
                  <a:srgbClr val="FFFFFF"/>
                </a:solidFill>
              </a:rPr>
              <a:t>] for i=0 to end effector-1 frame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y</a:t>
            </a:r>
            <a:r>
              <a:rPr lang="en" sz="1100">
                <a:solidFill>
                  <a:srgbClr val="FFFFFF"/>
                </a:solidFill>
              </a:rPr>
              <a:t> contains 7 output values for prediction corresponding to </a:t>
            </a:r>
            <a:r>
              <a:rPr lang="en"/>
              <a:t>[x</a:t>
            </a:r>
            <a:r>
              <a:rPr baseline="-25000" lang="en"/>
              <a:t>3</a:t>
            </a:r>
            <a:r>
              <a:rPr lang="en"/>
              <a:t>, y</a:t>
            </a:r>
            <a:r>
              <a:rPr baseline="-25000" lang="en"/>
              <a:t>3</a:t>
            </a:r>
            <a:r>
              <a:rPr lang="en"/>
              <a:t>, z</a:t>
            </a:r>
            <a:r>
              <a:rPr baseline="-25000" lang="en"/>
              <a:t>3</a:t>
            </a:r>
            <a:r>
              <a:rPr lang="en"/>
              <a:t>, n</a:t>
            </a:r>
            <a:r>
              <a:rPr baseline="-25000" lang="en"/>
              <a:t>3</a:t>
            </a:r>
            <a:r>
              <a:rPr lang="en"/>
              <a:t>, </a:t>
            </a:r>
            <a:r>
              <a:rPr lang="en" sz="1100">
                <a:solidFill>
                  <a:srgbClr val="FFFFFF"/>
                </a:solidFill>
              </a:rPr>
              <a:t>ɛ</a:t>
            </a:r>
            <a:r>
              <a:rPr baseline="-25000" lang="en" sz="1100">
                <a:solidFill>
                  <a:srgbClr val="FFFFFF"/>
                </a:solidFill>
              </a:rPr>
              <a:t>3,1</a:t>
            </a:r>
            <a:r>
              <a:rPr lang="en" sz="1100">
                <a:solidFill>
                  <a:srgbClr val="FFFFFF"/>
                </a:solidFill>
              </a:rPr>
              <a:t>, ɛ</a:t>
            </a:r>
            <a:r>
              <a:rPr baseline="-25000" lang="en" sz="1100">
                <a:solidFill>
                  <a:srgbClr val="FFFFFF"/>
                </a:solidFill>
              </a:rPr>
              <a:t>3,2</a:t>
            </a:r>
            <a:r>
              <a:rPr lang="en" sz="1100">
                <a:solidFill>
                  <a:srgbClr val="FFFFFF"/>
                </a:solidFill>
              </a:rPr>
              <a:t>, ɛ</a:t>
            </a:r>
            <a:r>
              <a:rPr baseline="-25000" lang="en" sz="1100">
                <a:solidFill>
                  <a:srgbClr val="FFFFFF"/>
                </a:solidFill>
              </a:rPr>
              <a:t>3,3</a:t>
            </a:r>
            <a:r>
              <a:rPr lang="en" sz="1100">
                <a:solidFill>
                  <a:srgbClr val="FFFFFF"/>
                </a:solidFill>
              </a:rPr>
              <a:t>]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45275" y="245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Hardware/Software 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801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solidFill>
                  <a:srgbClr val="FFFFFF"/>
                </a:solidFill>
              </a:rPr>
              <a:t>Microsoft Windows 10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solidFill>
                  <a:srgbClr val="FFFFFF"/>
                </a:solidFill>
              </a:rPr>
              <a:t>AMD Ryzen 5 3600 (3.6GhZ) 6 core CPU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Ripjaws 16GB DDR4-3600 RAM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NVIDIA GeForce GTX 1660 TI Graphics Card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Splitting Analysis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80100" y="649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Interested in exploring the effect of: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Utilizing all or only some features for input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Proportionate sampling from each 12,500 row section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Each 12,500, take 10,000 for train, 1250 for validation, 1250 for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Model for 100, 500, and 1000 epochs for all combinations, Leaky ReLU Activation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Architecture: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650" y="2247200"/>
            <a:ext cx="6266200" cy="21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/>
        </p:nvSpPr>
        <p:spPr>
          <a:xfrm>
            <a:off x="1574175" y="4449050"/>
            <a:ext cx="1087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21 or 33 Inputs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2795800" y="4449050"/>
            <a:ext cx="32787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 Hidden Layers:  h1=64, h2=96, h3=50, h4=25, h5=18, h6=15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5998300" y="4449050"/>
            <a:ext cx="1731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 Outputs as x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Splitting Results</a:t>
            </a:r>
            <a:endParaRPr/>
          </a:p>
        </p:txBody>
      </p:sp>
      <p:graphicFrame>
        <p:nvGraphicFramePr>
          <p:cNvPr id="223" name="Google Shape;223;p26"/>
          <p:cNvGraphicFramePr/>
          <p:nvPr/>
        </p:nvGraphicFramePr>
        <p:xfrm>
          <a:off x="2058350" y="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{6171CC76-69BE-4429-BE08-2CD25EDF1771}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100 Epochs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Tolerance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Some, Yes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Some, No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All, Yes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All, No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59.11571429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59.07285714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59.54142857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59.55142857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2.5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62.03428571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61.91142857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63.15857143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63.08571429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67.01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66.89714286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69.02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68.84285714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14.71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84.35857143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84.68428571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84.95857143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85.01714286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99.59285714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99.63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99.62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99.62857143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Google Shape;224;p26"/>
          <p:cNvGraphicFramePr/>
          <p:nvPr/>
        </p:nvGraphicFramePr>
        <p:xfrm>
          <a:off x="240400" y="27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{6171CC76-69BE-4429-BE08-2CD25EDF1771}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2000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500 Epochs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Tolerance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Some, Yes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Some, No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All, Yes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All, No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60.69285714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61.89857143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72.92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71.26714286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2.5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68.40857143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70.20571429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89.54571429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87.13142857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80.13571429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78.22428571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98.04285714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97.65857143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14.71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99.07428571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98.12428571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99.99857143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5" name="Google Shape;225;p26"/>
          <p:cNvGraphicFramePr/>
          <p:nvPr/>
        </p:nvGraphicFramePr>
        <p:xfrm>
          <a:off x="4277650" y="27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{6171CC76-69BE-4429-BE08-2CD25EDF1771}</a:tableStyleId>
              </a:tblPr>
              <a:tblGrid>
                <a:gridCol w="913500"/>
                <a:gridCol w="913500"/>
                <a:gridCol w="913500"/>
                <a:gridCol w="913500"/>
                <a:gridCol w="913500"/>
              </a:tblGrid>
              <a:tr h="26907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1000 Epochs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6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Tolerance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Some, Yes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Some, No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All, Yes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All, No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65.55857143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65.52571429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73.54428571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68.25285714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2.5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76.24142857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76.53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93.69428571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88.07857143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86.18571429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86.13571429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99.80857143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99.40285714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14.71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98.73714286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99.39857143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Splitting Results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75" y="2924450"/>
            <a:ext cx="3200875" cy="21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975" y="705175"/>
            <a:ext cx="3200875" cy="21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2375" y="2930950"/>
            <a:ext cx="3200875" cy="211072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407500" y="1740825"/>
            <a:ext cx="1679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 Features, Splitting Example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Functions </a:t>
            </a:r>
            <a:r>
              <a:rPr lang="en"/>
              <a:t>Analysis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280100" y="801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Interested in exploring the effect of: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Different Loss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Huber Loss, Smooth L1, MAE, MSE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Model for 100, and 500,  epochs for all combinations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Architecture: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650" y="2247200"/>
            <a:ext cx="6266200" cy="21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/>
        </p:nvSpPr>
        <p:spPr>
          <a:xfrm>
            <a:off x="1574175" y="4449050"/>
            <a:ext cx="1087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21 Inputs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2795800" y="4449050"/>
            <a:ext cx="32787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 Hidden Layers:  h1=64, h2=96, h3=50, h4=25, h5=18, h6=15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5998300" y="4449050"/>
            <a:ext cx="1731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 Outputs as x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Functions Results</a:t>
            </a:r>
            <a:endParaRPr/>
          </a:p>
        </p:txBody>
      </p:sp>
      <p:graphicFrame>
        <p:nvGraphicFramePr>
          <p:cNvPr id="250" name="Google Shape;250;p29"/>
          <p:cNvGraphicFramePr/>
          <p:nvPr/>
        </p:nvGraphicFramePr>
        <p:xfrm>
          <a:off x="143700" y="162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{6171CC76-69BE-4429-BE08-2CD25EDF1771}</a:tableStyleId>
              </a:tblPr>
              <a:tblGrid>
                <a:gridCol w="817400"/>
                <a:gridCol w="817400"/>
                <a:gridCol w="817400"/>
                <a:gridCol w="817400"/>
                <a:gridCol w="817400"/>
              </a:tblGrid>
              <a:tr h="235150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100 Epochs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3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Tolerance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MSE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Smooth L1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Huber Loss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MAE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12.88857143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42.53571429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44.37142857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17.11285714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2.5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30.53571429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61.18142857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61.91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57.18714286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53.85142857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65.23857143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66.79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64.51714286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14.71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87.68857143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79.06857143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82.64428571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78.68285714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99.80714286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99.59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99.64714286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99.61142857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29"/>
          <p:cNvGraphicFramePr/>
          <p:nvPr/>
        </p:nvGraphicFramePr>
        <p:xfrm>
          <a:off x="4460400" y="162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{6171CC76-69BE-4429-BE08-2CD25EDF1771}</a:tableStyleId>
              </a:tblPr>
              <a:tblGrid>
                <a:gridCol w="839700"/>
                <a:gridCol w="839700"/>
                <a:gridCol w="839700"/>
                <a:gridCol w="839700"/>
                <a:gridCol w="839700"/>
              </a:tblGrid>
              <a:tr h="336700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500 Epochs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3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Tolerance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MSE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Smooth L1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Huber Loss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MAE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15.62714286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61.72571429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64.15285714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63.34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2.5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36.06571429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67.85857143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74.52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69.71428571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60.92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75.74857143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85.05714286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76.14857143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14.71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94.42428571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93.78714286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99.11857143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90.19285714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99.62571429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Functions Results</a:t>
            </a: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275" y="807550"/>
            <a:ext cx="6788375" cy="42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</a:t>
            </a:r>
            <a:r>
              <a:rPr lang="en"/>
              <a:t>Analysis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1280100" y="801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Interested in exploring the effect of: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Different Activation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Leaky ReLU, ReLU, Parametric ReLU (PReLU), and Tanh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Model for 100, and 500,  epochs for all combinations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Batch Size: 32; Learning Rate: 0.01, Adam Optimizer, MSE Loss, </a:t>
            </a:r>
            <a:r>
              <a:rPr lang="en"/>
              <a:t> Kaiming Weight Init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Architecture: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875" y="2247200"/>
            <a:ext cx="7345375" cy="21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/>
        </p:nvSpPr>
        <p:spPr>
          <a:xfrm>
            <a:off x="1635850" y="4449050"/>
            <a:ext cx="1087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21 Inputs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3634000" y="4449050"/>
            <a:ext cx="32787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 Hidden Layers:  h1=64, h2=96, h3=50, Dropout(0.2),  h4=25, h5=18, Dropout(0.2), h6=15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6912700" y="4449050"/>
            <a:ext cx="1731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 Outputs as x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2245075" y="4497050"/>
            <a:ext cx="16686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Batch and Layer Normalization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228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888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CTCR developed by Continuum Robotics Laboratory in Toronto, Canada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tube CTCR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Collected position/orientation information for each section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Collected joint space and previous joint space configuration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Released first public CTCR </a:t>
            </a:r>
            <a:r>
              <a:rPr lang="en"/>
              <a:t>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Mentions room for improvement on deep learning methods without physics-based modeling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975" y="2712275"/>
            <a:ext cx="6732550" cy="20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Results</a:t>
            </a:r>
            <a:endParaRPr/>
          </a:p>
        </p:txBody>
      </p:sp>
      <p:graphicFrame>
        <p:nvGraphicFramePr>
          <p:cNvPr id="274" name="Google Shape;274;p32"/>
          <p:cNvGraphicFramePr/>
          <p:nvPr/>
        </p:nvGraphicFramePr>
        <p:xfrm>
          <a:off x="2456300" y="106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{6171CC76-69BE-4429-BE08-2CD25EDF1771}</a:tableStyleId>
              </a:tblPr>
              <a:tblGrid>
                <a:gridCol w="1247775"/>
                <a:gridCol w="952500"/>
                <a:gridCol w="952500"/>
                <a:gridCol w="952500"/>
              </a:tblGrid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Activation Function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Epochs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Training Loss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Validation Loss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ReLU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18.53024435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63.95670203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LeakyReLU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83.27457832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71.66801003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PReLU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12.75964283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37.26969125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Tanh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147.2628821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147.8721449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5" name="Google Shape;275;p32"/>
          <p:cNvGraphicFramePr/>
          <p:nvPr/>
        </p:nvGraphicFramePr>
        <p:xfrm>
          <a:off x="2043113" y="300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{6171CC76-69BE-4429-BE08-2CD25EDF1771}</a:tableStyleId>
              </a:tblPr>
              <a:tblGrid>
                <a:gridCol w="1247775"/>
                <a:gridCol w="952500"/>
                <a:gridCol w="952500"/>
                <a:gridCol w="952500"/>
                <a:gridCol w="952500"/>
              </a:tblGrid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Activation Function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Tolerance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ReLU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Leaky ReLU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PReLU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TanH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60.08714286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60.16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61.14571429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59.02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2.5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64.43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65.23428571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67.21285714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61.62428571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70.95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72.26857143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76.54857143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65.96428571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14.71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88.95714286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89.06285714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94.55857143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81.48428571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99.61285714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Results</a:t>
            </a:r>
            <a:endParaRPr/>
          </a:p>
        </p:txBody>
      </p:sp>
      <p:pic>
        <p:nvPicPr>
          <p:cNvPr id="281" name="Google Shape;2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575" y="1225325"/>
            <a:ext cx="4826575" cy="34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</a:t>
            </a:r>
            <a:r>
              <a:rPr lang="en"/>
              <a:t> Analysis</a:t>
            </a:r>
            <a:endParaRPr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1280100" y="801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Interested in exploring the effect of: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Different batch sizes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Leaky ReLU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Model for 100 epochs for each batch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Rate: 0.01, Adam Optimizer, MSE Loss, Kaiming Weight Init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Architecture: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875" y="2247200"/>
            <a:ext cx="7345375" cy="21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 txBox="1"/>
          <p:nvPr/>
        </p:nvSpPr>
        <p:spPr>
          <a:xfrm>
            <a:off x="1635850" y="4449050"/>
            <a:ext cx="1087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21 Inputs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3634000" y="4449050"/>
            <a:ext cx="32787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 Hidden Layers:  h1=batch size, h2=96, h3=50, Dropout(0.2),  h4=25, h5=18, Dropout(0.2), h6=15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6912700" y="4449050"/>
            <a:ext cx="1731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 Outputs as x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2245075" y="4497050"/>
            <a:ext cx="16686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Batch and Layer Normalization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 Results</a:t>
            </a:r>
            <a:endParaRPr/>
          </a:p>
        </p:txBody>
      </p:sp>
      <p:graphicFrame>
        <p:nvGraphicFramePr>
          <p:cNvPr id="298" name="Google Shape;298;p35"/>
          <p:cNvGraphicFramePr/>
          <p:nvPr/>
        </p:nvGraphicFramePr>
        <p:xfrm>
          <a:off x="2135250" y="133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{6171CC76-69BE-4429-BE08-2CD25EDF1771}</a:tableStyleId>
              </a:tblPr>
              <a:tblGrid>
                <a:gridCol w="1218375"/>
                <a:gridCol w="1218375"/>
                <a:gridCol w="1218375"/>
                <a:gridCol w="1218375"/>
              </a:tblGrid>
              <a:tr h="41147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Batch Size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1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Tolerance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32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64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128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60.16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58.70714286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61.79857143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2.5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65.23428571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61.19285714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68.23857143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72.26857143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65.40714286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76.64714286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14.71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89.06285714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84.91857143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91.63714286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99.95285714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 Results</a:t>
            </a:r>
            <a:endParaRPr/>
          </a:p>
        </p:txBody>
      </p:sp>
      <p:pic>
        <p:nvPicPr>
          <p:cNvPr id="304" name="Google Shape;3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450" y="1125125"/>
            <a:ext cx="4905150" cy="35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Analysis</a:t>
            </a:r>
            <a:endParaRPr/>
          </a:p>
        </p:txBody>
      </p:sp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1323625" y="914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Two Designs (1 and 2)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Batch Size - 128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150 and 500 epochs each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Data Splitting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Kaiming Weight Initialization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PReLU Activation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Smooth L1 Loss and MSE Loss for each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Adam Optimizer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Learning Rate - 0.001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Dropout Rate -  0.2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1</a:t>
            </a:r>
            <a:endParaRPr/>
          </a:p>
        </p:txBody>
      </p:sp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1280100" y="801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Architecture: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275" y="1281175"/>
            <a:ext cx="7345375" cy="21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 txBox="1"/>
          <p:nvPr/>
        </p:nvSpPr>
        <p:spPr>
          <a:xfrm>
            <a:off x="1896250" y="3483025"/>
            <a:ext cx="1087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21 Inputs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3894400" y="3483025"/>
            <a:ext cx="32787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Hidden Layers:  h1=128, h2=96, h3=50, Dropout(0.2),  h4=30, h5=25, Dropout(0.2), h6=18, h7=15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7173100" y="3483025"/>
            <a:ext cx="1731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 Outputs as x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2505475" y="3531025"/>
            <a:ext cx="16686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Batch and Layer Normalization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1 Results</a:t>
            </a:r>
            <a:endParaRPr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100" y="764523"/>
            <a:ext cx="6825275" cy="416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2</a:t>
            </a:r>
            <a:endParaRPr/>
          </a:p>
        </p:txBody>
      </p:sp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1280100" y="801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Architecture: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275" y="1281175"/>
            <a:ext cx="7345375" cy="21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0"/>
          <p:cNvSpPr txBox="1"/>
          <p:nvPr/>
        </p:nvSpPr>
        <p:spPr>
          <a:xfrm>
            <a:off x="1896250" y="3483025"/>
            <a:ext cx="1087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21 Inputs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7173100" y="3483025"/>
            <a:ext cx="1731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 Outputs as x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2505475" y="3531025"/>
            <a:ext cx="16686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Batch and Layer Normalization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40"/>
          <p:cNvSpPr txBox="1"/>
          <p:nvPr/>
        </p:nvSpPr>
        <p:spPr>
          <a:xfrm>
            <a:off x="4007525" y="3531025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13 Hidden Layers: </a:t>
            </a:r>
            <a:r>
              <a:rPr lang="en" sz="1100">
                <a:solidFill>
                  <a:srgbClr val="FFFFFF"/>
                </a:solidFill>
              </a:rPr>
              <a:t>h1=128, h2=96, h3=50,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Dropout(0.2), </a:t>
            </a:r>
            <a:r>
              <a:rPr lang="en" sz="1100">
                <a:solidFill>
                  <a:srgbClr val="FFFFFF"/>
                </a:solidFill>
              </a:rPr>
              <a:t>h4=30, h5=25,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Dropout(0.2), </a:t>
            </a:r>
            <a:r>
              <a:rPr lang="en" sz="1100">
                <a:solidFill>
                  <a:srgbClr val="FFFFFF"/>
                </a:solidFill>
              </a:rPr>
              <a:t>h6=18, h7=15,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Dropout(0.2), </a:t>
            </a:r>
            <a:r>
              <a:rPr lang="en" sz="1100">
                <a:solidFill>
                  <a:srgbClr val="FFFFFF"/>
                </a:solidFill>
              </a:rPr>
              <a:t>h8=96, h9=50,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Dropout(0.2), </a:t>
            </a:r>
            <a:r>
              <a:rPr lang="en" sz="1100">
                <a:solidFill>
                  <a:srgbClr val="FFFFFF"/>
                </a:solidFill>
              </a:rPr>
              <a:t>h10=30, h11=25,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Dropout(0.2),</a:t>
            </a:r>
            <a:r>
              <a:rPr lang="en" sz="1100">
                <a:solidFill>
                  <a:srgbClr val="FFFFFF"/>
                </a:solidFill>
              </a:rPr>
              <a:t> h12=18, h13=15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2 Results</a:t>
            </a:r>
            <a:endParaRPr/>
          </a:p>
        </p:txBody>
      </p:sp>
      <p:pic>
        <p:nvPicPr>
          <p:cNvPr id="344" name="Google Shape;3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250" y="781450"/>
            <a:ext cx="6549775" cy="40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45275" y="245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958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dataset to develop feedforward neural network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model that learns patterns/parameters from dataset without physics-based modeling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Feedforward Neural Network (FNN)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Analyze effects of different architecture on accuracy: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Preprocessing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Loss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Activation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Batch Size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350" name="Google Shape;350;p42"/>
          <p:cNvSpPr txBox="1"/>
          <p:nvPr/>
        </p:nvSpPr>
        <p:spPr>
          <a:xfrm>
            <a:off x="1245275" y="1000850"/>
            <a:ext cx="70389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| Learning Rate | Dropout Rate | Final Training Loss    | Final Validation Loss 			 |         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|----------------|---------------|-----------------------|--------------------------------------------|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| 0.1             | 0.2            | 5644.41              | 4965.89                			|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| 0.1             | 0.3            | 5644.41              | 4965.89                			|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| 0.1             | 0.4            | 5644.41              | 4965.89                			|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| 0.1             | 0.5            | 5644.41              | 4965.89               			|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| 0.01           | 0.2            | 1.02                    | 4.64                 			|	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| 0.01           | 0.3            | 1.02                    | 4.64                  			|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| 0.01           | 0.4            | 1.02                    | 4.64                   			|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| 0.01           | 0.5            | 1.02                    | 4.64                   			|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| 0.001         | 0.2            | 0.96                    | 4.04                   			|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| 0.001         | 0.3            | 0.96                    | 4.04                  			|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| 0.001         | 0.4            | 0.96                    | 4.04                   			|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| 0.001         | 0.5            | 0.96                    | 4.04                   			|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Comparison</a:t>
            </a:r>
            <a:endParaRPr/>
          </a:p>
        </p:txBody>
      </p:sp>
      <p:pic>
        <p:nvPicPr>
          <p:cNvPr id="356" name="Google Shape;3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300" y="975050"/>
            <a:ext cx="7365868" cy="37135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Comparison</a:t>
            </a:r>
            <a:endParaRPr/>
          </a:p>
        </p:txBody>
      </p:sp>
      <p:pic>
        <p:nvPicPr>
          <p:cNvPr id="362" name="Google Shape;3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225" y="758975"/>
            <a:ext cx="2358550" cy="40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975" y="758975"/>
            <a:ext cx="5500399" cy="40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369" name="Google Shape;369;p45"/>
          <p:cNvSpPr txBox="1"/>
          <p:nvPr>
            <p:ph idx="1" type="body"/>
          </p:nvPr>
        </p:nvSpPr>
        <p:spPr>
          <a:xfrm>
            <a:off x="1323625" y="914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Design 1a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Batch Size - 128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150 Epochs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Data Splitting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Smooth L1 Loss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Kaiming Weight Initialization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Adam Optimizer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Learning Rate - 0.001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Dropout Rate -  0.2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Results</a:t>
            </a:r>
            <a:endParaRPr/>
          </a:p>
        </p:txBody>
      </p:sp>
      <p:sp>
        <p:nvSpPr>
          <p:cNvPr id="375" name="Google Shape;375;p46"/>
          <p:cNvSpPr txBox="1"/>
          <p:nvPr/>
        </p:nvSpPr>
        <p:spPr>
          <a:xfrm>
            <a:off x="1245275" y="1018275"/>
            <a:ext cx="82842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Tolerance - 14.71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Total: 70000; Correct: 67532; Incorrect: 2468; Accuracy: 0.9647428571428571 - 96.47428571428571%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Correct Counts: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x3: 9997 - Percent of Total: 14.281428571428572%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y3: 8801 - Percent of Total: 12.572857142857144%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z3: 8734 - Percent of Total: 12.477142857142857%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n3: 10000 - Percent of Total: 14.285714285714285%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ɛ</a:t>
            </a:r>
            <a:r>
              <a:rPr baseline="-25000"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3,1</a:t>
            </a:r>
            <a:r>
              <a:rPr lang="en" sz="1100">
                <a:solidFill>
                  <a:srgbClr val="FFFFFF"/>
                </a:solidFill>
              </a:rPr>
              <a:t>: 10000 - Percent of Total: 14.285714285714285%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ɛ</a:t>
            </a:r>
            <a:r>
              <a:rPr baseline="-25000"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3,2</a:t>
            </a:r>
            <a:r>
              <a:rPr lang="en" sz="1100">
                <a:solidFill>
                  <a:srgbClr val="FFFFFF"/>
                </a:solidFill>
              </a:rPr>
              <a:t>: 10000 - Percent of Total: 14.285714285714285%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ɛ</a:t>
            </a:r>
            <a:r>
              <a:rPr baseline="-25000"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3,3</a:t>
            </a:r>
            <a:r>
              <a:rPr lang="en" sz="1100">
                <a:solidFill>
                  <a:srgbClr val="FFFFFF"/>
                </a:solidFill>
              </a:rPr>
              <a:t>: 10000 - Percent of Total: 14.285714285714285%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Incorrect Counts: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x3: 3 - Percent of Total: 0.004285714285714286%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y3: 1199 - Percent of Total: 1.7128571428571426%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z3: 1266 - Percent of Total: 1.8085714285714285%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n3: 0 - Percent of Total: 0.0%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ɛ</a:t>
            </a:r>
            <a:r>
              <a:rPr baseline="-25000"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3,1</a:t>
            </a:r>
            <a:r>
              <a:rPr lang="en" sz="1100">
                <a:solidFill>
                  <a:srgbClr val="FFFFFF"/>
                </a:solidFill>
              </a:rPr>
              <a:t>: 0 - Percent of Total: 0.0%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ɛ</a:t>
            </a:r>
            <a:r>
              <a:rPr baseline="-25000"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3,3</a:t>
            </a:r>
            <a:r>
              <a:rPr lang="en" sz="1100">
                <a:solidFill>
                  <a:srgbClr val="FFFFFF"/>
                </a:solidFill>
              </a:rPr>
              <a:t>: 0 - Percent of Total: 0.0%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ɛ</a:t>
            </a:r>
            <a:r>
              <a:rPr baseline="-25000"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3,3</a:t>
            </a:r>
            <a:r>
              <a:rPr lang="en" sz="1100">
                <a:solidFill>
                  <a:srgbClr val="FFFFFF"/>
                </a:solidFill>
              </a:rPr>
              <a:t>: 0 - Percent of Total: 0.0%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Results</a:t>
            </a:r>
            <a:endParaRPr/>
          </a:p>
        </p:txBody>
      </p:sp>
      <p:pic>
        <p:nvPicPr>
          <p:cNvPr id="381" name="Google Shape;3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951" y="772750"/>
            <a:ext cx="7562151" cy="41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Results</a:t>
            </a:r>
            <a:endParaRPr/>
          </a:p>
        </p:txBody>
      </p:sp>
      <p:graphicFrame>
        <p:nvGraphicFramePr>
          <p:cNvPr id="387" name="Google Shape;387;p48"/>
          <p:cNvGraphicFramePr/>
          <p:nvPr/>
        </p:nvGraphicFramePr>
        <p:xfrm>
          <a:off x="343875" y="149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{6171CC76-69BE-4429-BE08-2CD25EDF1771}</a:tableStyleId>
              </a:tblPr>
              <a:tblGrid>
                <a:gridCol w="1329825"/>
                <a:gridCol w="1329825"/>
                <a:gridCol w="395350"/>
                <a:gridCol w="368400"/>
                <a:gridCol w="413325"/>
                <a:gridCol w="395350"/>
                <a:gridCol w="395350"/>
                <a:gridCol w="898525"/>
                <a:gridCol w="970425"/>
                <a:gridCol w="1051275"/>
                <a:gridCol w="1060275"/>
              </a:tblGrid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Design</a:t>
                      </a:r>
                      <a:endParaRPr b="1"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Loss Function</a:t>
                      </a:r>
                      <a:endParaRPr b="1"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Epochs</a:t>
                      </a:r>
                      <a:endParaRPr b="1"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Training Loss</a:t>
                      </a:r>
                      <a:endParaRPr b="1"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Validation Loss</a:t>
                      </a:r>
                      <a:endParaRPr b="1"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Tolerances</a:t>
                      </a:r>
                      <a:endParaRPr b="1"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Average Translational Error, et mm</a:t>
                      </a:r>
                      <a:endParaRPr b="1"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Average Translational Error, et inches</a:t>
                      </a:r>
                      <a:endParaRPr b="1"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Average Rotational Error, etheta, radians</a:t>
                      </a:r>
                      <a:endParaRPr b="1"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Average Rotational Error, etheta, degrees</a:t>
                      </a:r>
                      <a:endParaRPr b="1"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1a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SmoothL1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150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1.241999273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2.388759631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61.96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12.44739151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0.4900547862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0.1886289083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10.80764034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2.5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69.32571429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80.35571429</a:t>
                      </a:r>
                      <a:endParaRPr sz="9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14.71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96.47428571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93" name="Google Shape;393;p49"/>
          <p:cNvSpPr txBox="1"/>
          <p:nvPr>
            <p:ph idx="1" type="body"/>
          </p:nvPr>
        </p:nvSpPr>
        <p:spPr>
          <a:xfrm>
            <a:off x="1280100" y="90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Analyze different architectures other than FNN</a:t>
            </a:r>
            <a:endParaRPr>
              <a:solidFill>
                <a:srgbClr val="FFFFFF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Recurrent Neural Network (RNN)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Gradient Boosting Machine (GBM)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Test other predictions on current model</a:t>
            </a:r>
            <a:endParaRPr>
              <a:solidFill>
                <a:srgbClr val="FFFFFF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>
                <a:solidFill>
                  <a:srgbClr val="FFFFFF"/>
                </a:solidFill>
              </a:rPr>
              <a:t>x, x</a:t>
            </a:r>
            <a:r>
              <a:rPr baseline="-25000" lang="en">
                <a:solidFill>
                  <a:srgbClr val="FFFFFF"/>
                </a:solidFill>
              </a:rPr>
              <a:t>position</a:t>
            </a:r>
            <a:r>
              <a:rPr lang="en">
                <a:solidFill>
                  <a:srgbClr val="FFFFFF"/>
                </a:solidFill>
              </a:rPr>
              <a:t>, x</a:t>
            </a:r>
            <a:r>
              <a:rPr baseline="-25000" lang="en">
                <a:solidFill>
                  <a:srgbClr val="FFFFFF"/>
                </a:solidFill>
              </a:rPr>
              <a:t>three-points</a:t>
            </a:r>
            <a:r>
              <a:rPr lang="en">
                <a:solidFill>
                  <a:srgbClr val="FFFFFF"/>
                </a:solidFill>
              </a:rPr>
              <a:t> and/or joint (previous or current) space prediction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Collect data with other CTCR’s and train on other datasets for better model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/>
              <a:t>Utilize better hardware to train more complex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9" name="Google Shape;399;p50"/>
          <p:cNvSpPr txBox="1"/>
          <p:nvPr>
            <p:ph idx="1" type="body"/>
          </p:nvPr>
        </p:nvSpPr>
        <p:spPr>
          <a:xfrm>
            <a:off x="1245275" y="967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FNN to accurately predict end effector </a:t>
            </a:r>
            <a:r>
              <a:rPr lang="en"/>
              <a:t>position and orientation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&lt;0.5 in accuracy on average for position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&lt;11 degrees on average for orientation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Gained insight as to how dataset behaves with: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Feature Splitting (preprocessing)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Loss Functions (Huber, SmoothL1, MAE, and MSE)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Activation Functions (ReLU, Leaky ReLU, PReLU, and TanH)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Batch Size Differences (32, 64, 128)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 support deep learning is capable of capturing patterns / behavior of CTCR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/>
          <p:cNvSpPr txBox="1"/>
          <p:nvPr>
            <p:ph type="title"/>
          </p:nvPr>
        </p:nvSpPr>
        <p:spPr>
          <a:xfrm>
            <a:off x="1245275" y="21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05" name="Google Shape;405;p51"/>
          <p:cNvSpPr txBox="1"/>
          <p:nvPr>
            <p:ph idx="1" type="body"/>
          </p:nvPr>
        </p:nvSpPr>
        <p:spPr>
          <a:xfrm>
            <a:off x="1140850" y="1054075"/>
            <a:ext cx="70389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</a:rPr>
              <a:t>[1] ContinuumRoboticsLab, “ContinuumRoboticsLab/CRL-dataset-CTCR-pose,” GitHub, https://github.com/ContinuumRoboticsLab/CRL-Dataset-CTCR-Pose (accessed Dec. 5, 2023). </a:t>
            </a:r>
            <a:endParaRPr sz="12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</a:rPr>
              <a:t>[2] </a:t>
            </a:r>
            <a:r>
              <a:rPr i="1" lang="en" sz="1250">
                <a:solidFill>
                  <a:srgbClr val="FFFFFF"/>
                </a:solidFill>
              </a:rPr>
              <a:t>A Dataset and Benchmark for Learning the Kinematics of Concentric Tube Continuum Robots</a:t>
            </a:r>
            <a:r>
              <a:rPr lang="en" sz="1250">
                <a:solidFill>
                  <a:srgbClr val="FFFFFF"/>
                </a:solidFill>
              </a:rPr>
              <a:t>. YouTube, 2022. </a:t>
            </a:r>
            <a:endParaRPr sz="12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</a:rPr>
              <a:t>[3] R. M. Grassmann, R. Z. Chen, N. Liang and J. Burgner-Kahrs, "A Dataset and Benchmark for Learning the Kinematics of Concentric Tube Continuum Robots," 2022 IEEE/RSJ International Conference on Intelligent Robots and Systems (IROS), Kyoto, Japan, 2022, pp. 9550-9557, doi: 10.1109/IROS47612.2022.9981719.</a:t>
            </a:r>
            <a:endParaRPr sz="12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</a:rPr>
              <a:t>[4] R. Grassmann, V. Modes and J. Burgner-Kahrs, "Learning the Forward and Inverse Kinematics of a 6-DOF Concentric Tube Continuum Robot in SE(3)," 2018 IEEE/RSJ International Conference on Intelligent Robots and Systems (IROS), Madrid, Spain, 2018, pp. 5125-5132, doi: 10.1109/IROS.2018.8594451.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45275" y="245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958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 different FNN architectures to provide a better understanding of the given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does and doesn’t work well with dataset?</a:t>
            </a:r>
            <a:endParaRPr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Provide insight into how dataset behaves with FNN</a:t>
            </a:r>
            <a:endParaRPr sz="1150"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Help develop knowledge as to how CTCR deep learning can progress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model that accurately predicts </a:t>
            </a:r>
            <a:r>
              <a:rPr lang="en"/>
              <a:t>end effector position/orientation given other frame position/orientation information (forward kinematics)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036475" y="940925"/>
            <a:ext cx="409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Neural network model where information flows from input to </a:t>
            </a:r>
            <a:r>
              <a:rPr lang="en"/>
              <a:t>output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feedback loop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Good for regression based prediction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Fully connected means all outputs of each layer are connected to every neuron as input of next layer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Consists of: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Input Layer - Input data  / batching 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Hidden Layer - Where learning takes place, activation functions provide probabilistic calculations for neurons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of Layer=Activation(∑</a:t>
            </a:r>
            <a:r>
              <a:rPr i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=1,</a:t>
            </a:r>
            <a:r>
              <a:rPr i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(Input</a:t>
            </a:r>
            <a:r>
              <a:rPr baseline="-25000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×Weight</a:t>
            </a:r>
            <a:r>
              <a:rPr baseline="-25000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​)+Bias)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Layers  - Prediction layer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Compute Loss, gradients, and backpropagate to adjust weights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675" y="1020025"/>
            <a:ext cx="3768550" cy="36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228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367125" y="620875"/>
            <a:ext cx="283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8333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00,000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data points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collected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Eight sequences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12500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points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18181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6 DOF sensors placed at each distal end of each tube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18181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Electromagnetic tracking system used called Aurora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18181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Includes: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5273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six absolute joint values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six relative joint values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pose of the base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pose of the proximal sensor attached to the outermost tube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pose of the sensor attached to the middle tube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pose of the distal sensor attached to the most inner tube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300" y="828600"/>
            <a:ext cx="4010025" cy="36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75" y="3201350"/>
            <a:ext cx="3822875" cy="18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228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367125" y="773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What are the publishers interested in predicting?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Four Items: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 = [x1, y1, z1, x2, y2, z2, x3, y3, z3, η, ε1, ε2, ε3]⊤ 		(6)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xpose = [x3, y3, z3, η, ε1, ε2, ε3]⊤				(7)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xposition = [x3, y3, z3]⊤					(8)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xthree-points = [x1, y1, z1, x2, y2, z2, x3, y3, z3]⊤ 		(9)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25" y="2801225"/>
            <a:ext cx="7507126" cy="16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228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Continuum Robotic Laboratory Model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367125" y="849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Continuum Robotic Laboratory Model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Fully-Connected Feedforward Network (FFN) used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PyTorch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ReLU Activation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200 Activations in Hidden Layer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Batch Size = 128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Learning Rate = 0.0005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Trained for 1000 Epochs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ADAM Optimizer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Inputs: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 = [γ1,1, γ1,2, β1,U , γ2,1, γ2,2, β2,U , γ3,1, γ3,2, β3,U ]⊤ 	(5)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Scaled between -1 and 1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228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Approach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367125" y="1001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Want to predict xpose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Inputs: [x0, y0, z0, x1, y1, z1, x2, y2, z2, ηi, εi,0, εi,1, εi,2]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Outputs: [x3, y3, z3, η, ε1, ε2, ε3]⊤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Analyze various aspects of the architecture and choose highest performing ones for final model	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