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7" r:id="rId20"/>
    <p:sldId id="274" r:id="rId21"/>
    <p:sldId id="278" r:id="rId22"/>
    <p:sldId id="275" r:id="rId23"/>
    <p:sldId id="276" r:id="rId24"/>
    <p:sldId id="279" r:id="rId25"/>
  </p:sldIdLst>
  <p:sldSz cx="9144000" cy="6858000" type="screen4x3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10" autoAdjust="0"/>
  </p:normalViewPr>
  <p:slideViewPr>
    <p:cSldViewPr>
      <p:cViewPr>
        <p:scale>
          <a:sx n="66" d="100"/>
          <a:sy n="66" d="100"/>
        </p:scale>
        <p:origin x="-148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19D94-FDBD-4C70-A174-74161E63ABA3}" type="datetimeFigureOut">
              <a:rPr lang="es-UY" smtClean="0"/>
              <a:t>12/04/2018</a:t>
            </a:fld>
            <a:endParaRPr lang="es-UY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Y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0576A-DE29-4B7B-A884-30DF67D8357F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606285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Importa ver como el grupo (el tipo de tratamiento</a:t>
            </a:r>
            <a:r>
              <a:rPr lang="es-ES" baseline="0" dirty="0" smtClean="0"/>
              <a:t> afecta el nivel de glucemia</a:t>
            </a:r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0576A-DE29-4B7B-A884-30DF67D8357F}" type="slidenum">
              <a:rPr lang="es-UY" smtClean="0"/>
              <a:t>6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561244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Y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relación entre glucemia y tiempo (la pendiente) puede ser algo diferente en cada individuo. Esta diferencia viene determinada por una varianza aleatoria respecto a la pendiente media (el efecto fijo).</a:t>
            </a:r>
          </a:p>
          <a:p>
            <a:r>
              <a:rPr lang="es-UY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nivel de glucemia de base de cada individuo (el intercepto) también puede ser algo diferente en cada individuo.</a:t>
            </a:r>
          </a:p>
          <a:p>
            <a:r>
              <a:rPr lang="es-UY" sz="1200" b="1" dirty="0" smtClean="0"/>
              <a:t>m1=</a:t>
            </a:r>
            <a:r>
              <a:rPr lang="es-UY" sz="1200" b="1" dirty="0" err="1" smtClean="0"/>
              <a:t>lme</a:t>
            </a:r>
            <a:r>
              <a:rPr lang="es-UY" sz="1200" b="1" dirty="0" smtClean="0"/>
              <a:t>(</a:t>
            </a:r>
            <a:r>
              <a:rPr lang="es-UY" sz="1200" b="1" dirty="0" err="1" smtClean="0"/>
              <a:t>Glucosa~Grupo</a:t>
            </a:r>
            <a:r>
              <a:rPr lang="es-UY" sz="1200" b="1" dirty="0" smtClean="0"/>
              <a:t>, </a:t>
            </a:r>
            <a:r>
              <a:rPr lang="es-UY" sz="1200" b="1" dirty="0" err="1" smtClean="0"/>
              <a:t>random</a:t>
            </a:r>
            <a:r>
              <a:rPr lang="es-UY" sz="1200" b="1" dirty="0" smtClean="0"/>
              <a:t>=~-1|IndividuoF ,  data=datos2) modelo solo</a:t>
            </a:r>
            <a:r>
              <a:rPr lang="es-UY" sz="1200" b="1" baseline="0" dirty="0" smtClean="0"/>
              <a:t> intercepto aleatorio</a:t>
            </a:r>
          </a:p>
          <a:p>
            <a:r>
              <a:rPr lang="es-E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Mirando las magnitudes de las varianzas de los efectos aleatorios para pendientes e interceptos para ver si hay alguna muy pequeña y hubiese una sugerencia de simplificar pendientes (pero no interceptos) aleatorios</a:t>
            </a:r>
            <a:endParaRPr lang="es-UY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0576A-DE29-4B7B-A884-30DF67D8357F}" type="slidenum">
              <a:rPr lang="es-UY" smtClean="0"/>
              <a:t>10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827360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UY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 coeficientes de los efectos fijos del modelo m1 estiman intercepto, que es la media de la categoría de referencia y luego las diferencias para grupos 2, 3  b y 4 respecto de la de referencia por tanto el modelo m1.0 que es un modelo sin intercepto lo que hace es para Grupo 1 (124,435772 la media que ya había estimado para intercepto, grupo 2 (124,435772+5,257284=129,6931), grupo 3 (124,435772-3,382264=121,0535) y grupo 4 (124,435772+13,560090=137,9959)</a:t>
            </a:r>
          </a:p>
          <a:p>
            <a:r>
              <a:rPr lang="es-UY" b="1" dirty="0" smtClean="0"/>
              <a:t>m1.0=</a:t>
            </a:r>
            <a:r>
              <a:rPr lang="es-UY" b="1" dirty="0" err="1" smtClean="0"/>
              <a:t>lme</a:t>
            </a:r>
            <a:r>
              <a:rPr lang="es-UY" b="1" dirty="0" smtClean="0"/>
              <a:t>(Glucosa~Grupo-1, </a:t>
            </a:r>
            <a:r>
              <a:rPr lang="es-UY" b="1" dirty="0" err="1" smtClean="0"/>
              <a:t>random</a:t>
            </a:r>
            <a:r>
              <a:rPr lang="es-UY" b="1" dirty="0" smtClean="0"/>
              <a:t>=~</a:t>
            </a:r>
            <a:r>
              <a:rPr lang="es-UY" b="1" dirty="0" err="1" smtClean="0"/>
              <a:t>tiempo_min|IndividuoF,control</a:t>
            </a:r>
            <a:r>
              <a:rPr lang="es-UY" b="1" dirty="0" smtClean="0"/>
              <a:t>=</a:t>
            </a:r>
            <a:r>
              <a:rPr lang="es-UY" b="1" dirty="0" err="1" smtClean="0"/>
              <a:t>ctrl</a:t>
            </a:r>
            <a:r>
              <a:rPr lang="es-UY" b="1" dirty="0" smtClean="0"/>
              <a:t>,  data=datos2 ) </a:t>
            </a:r>
            <a:r>
              <a:rPr lang="es-UY" dirty="0" smtClean="0"/>
              <a:t>#modelo</a:t>
            </a:r>
            <a:r>
              <a:rPr lang="es-UY" baseline="0" dirty="0" smtClean="0"/>
              <a:t> sin intercepto</a:t>
            </a:r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0576A-DE29-4B7B-A884-30DF67D8357F}" type="slidenum">
              <a:rPr lang="es-UY" smtClean="0"/>
              <a:t>12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962458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07E1-8C20-4893-8E07-15A5585D2EA7}" type="datetimeFigureOut">
              <a:rPr lang="es-UY" smtClean="0"/>
              <a:t>12/04/2018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E677-86A6-4932-B244-CF06E300D37A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07E1-8C20-4893-8E07-15A5585D2EA7}" type="datetimeFigureOut">
              <a:rPr lang="es-UY" smtClean="0"/>
              <a:t>12/04/2018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E677-86A6-4932-B244-CF06E300D37A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07E1-8C20-4893-8E07-15A5585D2EA7}" type="datetimeFigureOut">
              <a:rPr lang="es-UY" smtClean="0"/>
              <a:t>12/04/2018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E677-86A6-4932-B244-CF06E300D37A}" type="slidenum">
              <a:rPr lang="es-UY" smtClean="0"/>
              <a:t>‹Nº›</a:t>
            </a:fld>
            <a:endParaRPr lang="es-UY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07E1-8C20-4893-8E07-15A5585D2EA7}" type="datetimeFigureOut">
              <a:rPr lang="es-UY" smtClean="0"/>
              <a:t>12/04/2018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E677-86A6-4932-B244-CF06E300D37A}" type="slidenum">
              <a:rPr lang="es-UY" smtClean="0"/>
              <a:t>‹Nº›</a:t>
            </a:fld>
            <a:endParaRPr lang="es-UY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07E1-8C20-4893-8E07-15A5585D2EA7}" type="datetimeFigureOut">
              <a:rPr lang="es-UY" smtClean="0"/>
              <a:t>12/04/2018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E677-86A6-4932-B244-CF06E300D37A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07E1-8C20-4893-8E07-15A5585D2EA7}" type="datetimeFigureOut">
              <a:rPr lang="es-UY" smtClean="0"/>
              <a:t>12/04/2018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E677-86A6-4932-B244-CF06E300D37A}" type="slidenum">
              <a:rPr lang="es-UY" smtClean="0"/>
              <a:t>‹Nº›</a:t>
            </a:fld>
            <a:endParaRPr lang="es-UY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07E1-8C20-4893-8E07-15A5585D2EA7}" type="datetimeFigureOut">
              <a:rPr lang="es-UY" smtClean="0"/>
              <a:t>12/04/2018</a:t>
            </a:fld>
            <a:endParaRPr lang="es-U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E677-86A6-4932-B244-CF06E300D37A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07E1-8C20-4893-8E07-15A5585D2EA7}" type="datetimeFigureOut">
              <a:rPr lang="es-UY" smtClean="0"/>
              <a:t>12/04/2018</a:t>
            </a:fld>
            <a:endParaRPr lang="es-U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E677-86A6-4932-B244-CF06E300D37A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07E1-8C20-4893-8E07-15A5585D2EA7}" type="datetimeFigureOut">
              <a:rPr lang="es-UY" smtClean="0"/>
              <a:t>12/04/2018</a:t>
            </a:fld>
            <a:endParaRPr lang="es-U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E677-86A6-4932-B244-CF06E300D37A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07E1-8C20-4893-8E07-15A5585D2EA7}" type="datetimeFigureOut">
              <a:rPr lang="es-UY" smtClean="0"/>
              <a:t>12/04/2018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E677-86A6-4932-B244-CF06E300D37A}" type="slidenum">
              <a:rPr lang="es-UY" smtClean="0"/>
              <a:t>‹Nº›</a:t>
            </a:fld>
            <a:endParaRPr lang="es-U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07E1-8C20-4893-8E07-15A5585D2EA7}" type="datetimeFigureOut">
              <a:rPr lang="es-UY" smtClean="0"/>
              <a:t>12/04/2018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E677-86A6-4932-B244-CF06E300D37A}" type="slidenum">
              <a:rPr lang="es-UY" smtClean="0"/>
              <a:t>‹Nº›</a:t>
            </a:fld>
            <a:endParaRPr lang="es-U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13307E1-8C20-4893-8E07-15A5585D2EA7}" type="datetimeFigureOut">
              <a:rPr lang="es-UY" smtClean="0"/>
              <a:t>12/04/2018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E1FE677-86A6-4932-B244-CF06E300D37A}" type="slidenum">
              <a:rPr lang="es-UY" smtClean="0"/>
              <a:t>‹Nº›</a:t>
            </a:fld>
            <a:endParaRPr lang="es-U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548680"/>
            <a:ext cx="7846640" cy="2831628"/>
          </a:xfrm>
        </p:spPr>
        <p:txBody>
          <a:bodyPr>
            <a:normAutofit/>
          </a:bodyPr>
          <a:lstStyle/>
          <a:p>
            <a:r>
              <a:rPr lang="es-ES" sz="7200" dirty="0" smtClean="0"/>
              <a:t>Modelos mixtos</a:t>
            </a:r>
            <a:br>
              <a:rPr lang="es-ES" sz="7200" dirty="0" smtClean="0"/>
            </a:br>
            <a:r>
              <a:rPr lang="es-ES" sz="7200" dirty="0" smtClean="0"/>
              <a:t>¿</a:t>
            </a:r>
            <a:r>
              <a:rPr lang="es-ES" sz="7200" dirty="0" err="1" smtClean="0"/>
              <a:t>mlne</a:t>
            </a:r>
            <a:r>
              <a:rPr lang="es-ES" sz="7200" dirty="0" smtClean="0"/>
              <a:t> o ml4?</a:t>
            </a:r>
            <a:endParaRPr lang="es-UY" sz="72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Fiorella Cavalleri</a:t>
            </a:r>
          </a:p>
          <a:p>
            <a:r>
              <a:rPr lang="es-ES" dirty="0" smtClean="0"/>
              <a:t>Abril, 2018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790229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251520" y="1196752"/>
            <a:ext cx="8640960" cy="5328592"/>
          </a:xfrm>
        </p:spPr>
        <p:txBody>
          <a:bodyPr/>
          <a:lstStyle/>
          <a:p>
            <a:endParaRPr lang="es-UY" b="1" dirty="0" smtClean="0"/>
          </a:p>
          <a:p>
            <a:pPr marL="0" indent="0">
              <a:buNone/>
            </a:pPr>
            <a:r>
              <a:rPr lang="es-UY" b="1" dirty="0" smtClean="0"/>
              <a:t>    Modelo </a:t>
            </a:r>
            <a:r>
              <a:rPr lang="es-UY" b="1" dirty="0"/>
              <a:t>con </a:t>
            </a:r>
            <a:r>
              <a:rPr lang="es-UY" b="1" dirty="0" smtClean="0"/>
              <a:t>intercepto </a:t>
            </a:r>
            <a:r>
              <a:rPr lang="es-UY" b="1" dirty="0"/>
              <a:t>y pendiente </a:t>
            </a:r>
            <a:r>
              <a:rPr lang="es-UY" b="1" dirty="0" smtClean="0"/>
              <a:t>aleatorias</a:t>
            </a:r>
          </a:p>
          <a:p>
            <a:pPr marL="0" indent="0">
              <a:buNone/>
            </a:pPr>
            <a:endParaRPr lang="es-UY" dirty="0"/>
          </a:p>
          <a:p>
            <a:pPr marL="0" indent="0" algn="just">
              <a:buNone/>
            </a:pPr>
            <a:r>
              <a:rPr lang="es-UY" dirty="0"/>
              <a:t>Se propone  un modelo con intercepto y un parámetro (de distribución normal) que añade variación aleatoria a la pendiente de cada individuo. </a:t>
            </a:r>
          </a:p>
          <a:p>
            <a:pPr marL="0" indent="0" algn="just">
              <a:buNone/>
            </a:pPr>
            <a:endParaRPr lang="es-UY" dirty="0" smtClean="0"/>
          </a:p>
          <a:p>
            <a:pPr marL="0" indent="0" algn="just">
              <a:buNone/>
            </a:pPr>
            <a:r>
              <a:rPr lang="es-UY" dirty="0" smtClean="0"/>
              <a:t>En </a:t>
            </a:r>
            <a:r>
              <a:rPr lang="es-UY" dirty="0"/>
              <a:t>este modelo </a:t>
            </a:r>
            <a:r>
              <a:rPr lang="es-UY" dirty="0" smtClean="0"/>
              <a:t>se considera ajustar una </a:t>
            </a:r>
            <a:r>
              <a:rPr lang="es-UY" dirty="0"/>
              <a:t>relación diferente (intercepta </a:t>
            </a:r>
            <a:r>
              <a:rPr lang="es-UY" b="1" dirty="0"/>
              <a:t>y</a:t>
            </a:r>
            <a:r>
              <a:rPr lang="es-UY" dirty="0"/>
              <a:t> pendiente) para cada </a:t>
            </a:r>
            <a:r>
              <a:rPr lang="es-UY" dirty="0" smtClean="0"/>
              <a:t>individuo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UY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930432"/>
          </a:xfrm>
        </p:spPr>
        <p:txBody>
          <a:bodyPr>
            <a:normAutofit fontScale="90000"/>
          </a:bodyPr>
          <a:lstStyle/>
          <a:p>
            <a:r>
              <a:rPr lang="es-UY" sz="2200" b="1" dirty="0"/>
              <a:t>m1=</a:t>
            </a:r>
            <a:r>
              <a:rPr lang="es-UY" sz="2200" b="1" dirty="0" err="1"/>
              <a:t>lme</a:t>
            </a:r>
            <a:r>
              <a:rPr lang="es-UY" sz="2200" b="1" dirty="0"/>
              <a:t>(</a:t>
            </a:r>
            <a:r>
              <a:rPr lang="es-UY" sz="2200" b="1" dirty="0" err="1"/>
              <a:t>Glucosa~Grupo</a:t>
            </a:r>
            <a:r>
              <a:rPr lang="es-UY" sz="2200" b="1" dirty="0"/>
              <a:t>, </a:t>
            </a:r>
            <a:r>
              <a:rPr lang="es-UY" sz="2200" b="1" dirty="0" err="1"/>
              <a:t>random</a:t>
            </a:r>
            <a:r>
              <a:rPr lang="es-UY" sz="2200" b="1" dirty="0"/>
              <a:t>=~</a:t>
            </a:r>
            <a:r>
              <a:rPr lang="es-UY" sz="2200" b="1" dirty="0" err="1"/>
              <a:t>tiempo_min|IndividuoF</a:t>
            </a:r>
            <a:r>
              <a:rPr lang="es-UY" sz="2200" b="1" dirty="0"/>
              <a:t> ,  data=datos2)</a:t>
            </a:r>
            <a:r>
              <a:rPr lang="es-UY" b="1" dirty="0"/>
              <a:t/>
            </a:r>
            <a:br>
              <a:rPr lang="es-UY" b="1" dirty="0"/>
            </a:b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433220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251520" y="548680"/>
            <a:ext cx="8640959" cy="583264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s-UY" sz="4000" dirty="0">
                <a:latin typeface="Arial" pitchFamily="34" charset="0"/>
                <a:cs typeface="Arial" pitchFamily="34" charset="0"/>
              </a:rPr>
              <a:t>En efectos aleatorios se observa una correlación de interceptos y pendientes </a:t>
            </a:r>
            <a:r>
              <a:rPr lang="es-UY" sz="4000" dirty="0" smtClean="0">
                <a:latin typeface="Arial" pitchFamily="34" charset="0"/>
                <a:cs typeface="Arial" pitchFamily="34" charset="0"/>
              </a:rPr>
              <a:t>aleatorias </a:t>
            </a:r>
            <a:r>
              <a:rPr lang="es-UY" sz="4000" dirty="0">
                <a:latin typeface="Arial" pitchFamily="34" charset="0"/>
                <a:cs typeface="Arial" pitchFamily="34" charset="0"/>
              </a:rPr>
              <a:t>de </a:t>
            </a:r>
            <a:r>
              <a:rPr lang="es-UY" sz="4000" dirty="0" smtClean="0">
                <a:latin typeface="Arial" pitchFamily="34" charset="0"/>
                <a:cs typeface="Arial" pitchFamily="34" charset="0"/>
              </a:rPr>
              <a:t>0,365.</a:t>
            </a:r>
          </a:p>
          <a:p>
            <a:pPr algn="just">
              <a:lnSpc>
                <a:spcPct val="150000"/>
              </a:lnSpc>
            </a:pPr>
            <a:r>
              <a:rPr lang="es-UY" sz="4000" dirty="0" smtClean="0">
                <a:latin typeface="Arial" pitchFamily="34" charset="0"/>
                <a:cs typeface="Arial" pitchFamily="34" charset="0"/>
              </a:rPr>
              <a:t>Hay </a:t>
            </a:r>
            <a:r>
              <a:rPr lang="es-UY" sz="4000" dirty="0">
                <a:latin typeface="Arial" pitchFamily="34" charset="0"/>
                <a:cs typeface="Arial" pitchFamily="34" charset="0"/>
              </a:rPr>
              <a:t>32 individuos por tanto 32 interceptos y 32 pendientes</a:t>
            </a:r>
          </a:p>
          <a:p>
            <a:pPr marL="0" indent="0">
              <a:buNone/>
            </a:pP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s-UY" dirty="0" err="1"/>
              <a:t>ranef</a:t>
            </a:r>
            <a:r>
              <a:rPr lang="es-UY" dirty="0"/>
              <a:t>(m1) lista interceptos y pendientes de cada individuo</a:t>
            </a:r>
          </a:p>
          <a:p>
            <a:pPr marL="0" indent="0">
              <a:buNone/>
            </a:pPr>
            <a:endParaRPr lang="es-UY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989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251520" y="620688"/>
            <a:ext cx="8640959" cy="6120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b="1" dirty="0" smtClean="0"/>
              <a:t>Efectos fijos</a:t>
            </a:r>
            <a:r>
              <a:rPr lang="es-ES" sz="2800" dirty="0" smtClean="0"/>
              <a:t>: relación típica o global de la/s variables explicativas.</a:t>
            </a:r>
          </a:p>
          <a:p>
            <a:pPr marL="0" indent="0">
              <a:buNone/>
            </a:pPr>
            <a:endParaRPr lang="es-UY" sz="2800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672810"/>
              </p:ext>
            </p:extLst>
          </p:nvPr>
        </p:nvGraphicFramePr>
        <p:xfrm>
          <a:off x="1475656" y="1844824"/>
          <a:ext cx="5760640" cy="1872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0"/>
              </a:tblGrid>
              <a:tr h="1872208">
                <a:tc>
                  <a:txBody>
                    <a:bodyPr/>
                    <a:lstStyle/>
                    <a:p>
                      <a:pPr latinLnBrk="1"/>
                      <a:r>
                        <a:rPr lang="es-UY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Fixed</a:t>
                      </a:r>
                      <a:r>
                        <a:rPr lang="es-UY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UY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effects</a:t>
                      </a:r>
                      <a:r>
                        <a:rPr lang="es-UY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Glucosa ~ Grupo </a:t>
                      </a:r>
                    </a:p>
                    <a:p>
                      <a:pPr latinLnBrk="1"/>
                      <a:r>
                        <a:rPr lang="es-UY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     </a:t>
                      </a:r>
                      <a:r>
                        <a:rPr lang="es-UY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es-UY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s-UY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Std.Error</a:t>
                      </a:r>
                      <a:r>
                        <a:rPr lang="es-UY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DF   t-</a:t>
                      </a:r>
                      <a:r>
                        <a:rPr lang="es-UY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es-UY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p-</a:t>
                      </a:r>
                      <a:r>
                        <a:rPr lang="es-UY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endParaRPr lang="es-UY" sz="18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s-UY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UY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Intercept</a:t>
                      </a:r>
                      <a:r>
                        <a:rPr lang="es-UY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124.43577  4.310214 128 28.869978  0.0000</a:t>
                      </a:r>
                    </a:p>
                    <a:p>
                      <a:pPr latinLnBrk="1"/>
                      <a:r>
                        <a:rPr lang="es-UY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GrupoG2       5.25728  6.095562  28  0.862477    0.3958</a:t>
                      </a:r>
                    </a:p>
                    <a:p>
                      <a:pPr latinLnBrk="1"/>
                      <a:r>
                        <a:rPr lang="es-UY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GrupoG3      -3.38226  6.095562  28 -0.554873    0.5834</a:t>
                      </a:r>
                    </a:p>
                    <a:p>
                      <a:r>
                        <a:rPr lang="es-UY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GrupoG4      13.56009  6.095562  28  2.224584   0.0343</a:t>
                      </a:r>
                      <a:endParaRPr lang="es-UY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755576" y="4005064"/>
            <a:ext cx="74168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b="1" dirty="0"/>
              <a:t>La relación global es</a:t>
            </a:r>
            <a:r>
              <a:rPr lang="es-UY" dirty="0"/>
              <a:t>:</a:t>
            </a:r>
          </a:p>
          <a:p>
            <a:pPr latinLnBrk="1"/>
            <a:r>
              <a:rPr lang="es-UY" dirty="0"/>
              <a:t>&gt; </a:t>
            </a:r>
            <a:r>
              <a:rPr lang="es-UY" dirty="0" err="1"/>
              <a:t>fixef</a:t>
            </a:r>
            <a:r>
              <a:rPr lang="es-UY" dirty="0"/>
              <a:t>(m1)</a:t>
            </a:r>
          </a:p>
          <a:p>
            <a:pPr latinLnBrk="1"/>
            <a:r>
              <a:rPr lang="es-UY" dirty="0"/>
              <a:t>(</a:t>
            </a:r>
            <a:r>
              <a:rPr lang="es-UY" dirty="0" err="1"/>
              <a:t>Intercept</a:t>
            </a:r>
            <a:r>
              <a:rPr lang="es-UY" dirty="0"/>
              <a:t>)     GrupoG2     GrupoG3     GrupoG4 </a:t>
            </a:r>
          </a:p>
          <a:p>
            <a:pPr latinLnBrk="1"/>
            <a:r>
              <a:rPr lang="es-UY" dirty="0"/>
              <a:t> 124.435772    5.257284   -3.382264   13.560090 </a:t>
            </a:r>
          </a:p>
          <a:p>
            <a:pPr latinLnBrk="1"/>
            <a:r>
              <a:rPr lang="es-UY" dirty="0"/>
              <a:t> </a:t>
            </a:r>
          </a:p>
          <a:p>
            <a:pPr latinLnBrk="1"/>
            <a:r>
              <a:rPr lang="es-UY" b="1" dirty="0"/>
              <a:t>&gt; </a:t>
            </a:r>
            <a:r>
              <a:rPr lang="es-UY" b="1" dirty="0" err="1"/>
              <a:t>fixef</a:t>
            </a:r>
            <a:r>
              <a:rPr lang="es-UY" b="1" dirty="0"/>
              <a:t>(m1.0) (modelo sin intercepto)</a:t>
            </a:r>
            <a:endParaRPr lang="es-UY" dirty="0"/>
          </a:p>
          <a:p>
            <a:pPr latinLnBrk="1"/>
            <a:r>
              <a:rPr lang="es-UY" b="1" dirty="0"/>
              <a:t> </a:t>
            </a:r>
            <a:endParaRPr lang="es-UY" dirty="0"/>
          </a:p>
          <a:p>
            <a:pPr latinLnBrk="1"/>
            <a:r>
              <a:rPr lang="es-UY" b="1" dirty="0"/>
              <a:t> GrupoG1  GrupoG2  GrupoG3  GrupoG4 </a:t>
            </a:r>
            <a:endParaRPr lang="es-UY" dirty="0"/>
          </a:p>
          <a:p>
            <a:r>
              <a:rPr lang="es-UY" b="1" dirty="0"/>
              <a:t>124.4358 </a:t>
            </a:r>
            <a:r>
              <a:rPr lang="es-UY" b="1" dirty="0" smtClean="0"/>
              <a:t>   129.6931    121.0535   137.9959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065496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251520" y="404664"/>
            <a:ext cx="8640959" cy="61206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4000" dirty="0" smtClean="0">
                <a:latin typeface="Arial" pitchFamily="34" charset="0"/>
                <a:cs typeface="Arial" pitchFamily="34" charset="0"/>
              </a:rPr>
              <a:t>Respecto a la significación estadística de los modelos mixtos</a:t>
            </a:r>
          </a:p>
          <a:p>
            <a:pPr marL="0" indent="0">
              <a:buNone/>
            </a:pPr>
            <a:endParaRPr lang="es-ES" sz="32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UY" sz="3200" dirty="0">
                <a:latin typeface="Arial" pitchFamily="34" charset="0"/>
                <a:cs typeface="Arial" pitchFamily="34" charset="0"/>
              </a:rPr>
              <a:t>El análisis anterior no </a:t>
            </a:r>
            <a:r>
              <a:rPr lang="es-UY" sz="3200" dirty="0" smtClean="0">
                <a:latin typeface="Arial" pitchFamily="34" charset="0"/>
                <a:cs typeface="Arial" pitchFamily="34" charset="0"/>
              </a:rPr>
              <a:t>evaluó significación </a:t>
            </a:r>
            <a:r>
              <a:rPr lang="es-UY" sz="3200" dirty="0">
                <a:latin typeface="Arial" pitchFamily="34" charset="0"/>
                <a:cs typeface="Arial" pitchFamily="34" charset="0"/>
              </a:rPr>
              <a:t>estadística </a:t>
            </a:r>
            <a:r>
              <a:rPr lang="es-UY" sz="3200" dirty="0" smtClean="0">
                <a:latin typeface="Arial" pitchFamily="34" charset="0"/>
                <a:cs typeface="Arial" pitchFamily="34" charset="0"/>
              </a:rPr>
              <a:t>de los </a:t>
            </a:r>
            <a:r>
              <a:rPr lang="es-UY" sz="3200" dirty="0">
                <a:latin typeface="Arial" pitchFamily="34" charset="0"/>
                <a:cs typeface="Arial" pitchFamily="34" charset="0"/>
              </a:rPr>
              <a:t>efectos fijos debido a la polémica sobre cómo estimar </a:t>
            </a:r>
            <a:r>
              <a:rPr lang="es-UY" sz="3200" dirty="0" smtClean="0">
                <a:latin typeface="Arial" pitchFamily="34" charset="0"/>
                <a:cs typeface="Arial" pitchFamily="34" charset="0"/>
              </a:rPr>
              <a:t>los grados </a:t>
            </a:r>
            <a:r>
              <a:rPr lang="es-UY" sz="3200" dirty="0">
                <a:latin typeface="Arial" pitchFamily="34" charset="0"/>
                <a:cs typeface="Arial" pitchFamily="34" charset="0"/>
              </a:rPr>
              <a:t>de libertad de los efectos aleatorios (</a:t>
            </a:r>
            <a:r>
              <a:rPr lang="es-UY" sz="3200" dirty="0" err="1">
                <a:latin typeface="Arial" pitchFamily="34" charset="0"/>
                <a:cs typeface="Arial" pitchFamily="34" charset="0"/>
              </a:rPr>
              <a:t>Bolker</a:t>
            </a:r>
            <a:r>
              <a:rPr lang="es-UY" sz="3200" dirty="0">
                <a:latin typeface="Arial" pitchFamily="34" charset="0"/>
                <a:cs typeface="Arial" pitchFamily="34" charset="0"/>
              </a:rPr>
              <a:t> et al 2009).</a:t>
            </a:r>
          </a:p>
        </p:txBody>
      </p:sp>
    </p:spTree>
    <p:extLst>
      <p:ext uri="{BB962C8B-B14F-4D97-AF65-F5344CB8AC3E}">
        <p14:creationId xmlns:p14="http://schemas.microsoft.com/office/powerpoint/2010/main" val="3981539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251520" y="692696"/>
            <a:ext cx="8640959" cy="5688632"/>
          </a:xfrm>
        </p:spPr>
        <p:txBody>
          <a:bodyPr/>
          <a:lstStyle/>
          <a:p>
            <a:r>
              <a:rPr lang="es-ES" dirty="0" smtClean="0"/>
              <a:t>La polémica sobre los grados de libertad hace que los valores-p de los efectos fijos de la  librería </a:t>
            </a:r>
            <a:r>
              <a:rPr lang="es-ES" dirty="0" err="1" smtClean="0"/>
              <a:t>mlne</a:t>
            </a:r>
            <a:r>
              <a:rPr lang="es-ES" dirty="0" smtClean="0"/>
              <a:t> no sean confiables</a:t>
            </a:r>
          </a:p>
          <a:p>
            <a:endParaRPr lang="es-ES" dirty="0"/>
          </a:p>
          <a:p>
            <a:r>
              <a:rPr lang="es-ES" dirty="0" smtClean="0"/>
              <a:t>La librería ml4  directamente no los calcula</a:t>
            </a:r>
          </a:p>
          <a:p>
            <a:pPr marL="0" indent="0">
              <a:buNone/>
            </a:pPr>
            <a:r>
              <a:rPr lang="es-ES" dirty="0" smtClean="0"/>
              <a:t> </a:t>
            </a:r>
          </a:p>
          <a:p>
            <a:pPr marL="0" indent="0">
              <a:buNone/>
            </a:pPr>
            <a:r>
              <a:rPr lang="es-ES" dirty="0" smtClean="0"/>
              <a:t>La alternativa es </a:t>
            </a:r>
            <a:r>
              <a:rPr lang="es-ES" sz="3000" dirty="0" err="1" smtClean="0"/>
              <a:t>Boostrap</a:t>
            </a:r>
            <a:r>
              <a:rPr lang="es-ES" sz="3000" dirty="0" smtClean="0"/>
              <a:t> paramétrico </a:t>
            </a:r>
            <a:endParaRPr lang="es-ES" sz="3000" dirty="0"/>
          </a:p>
          <a:p>
            <a:pPr marL="0" indent="0">
              <a:buNone/>
            </a:pPr>
            <a:r>
              <a:rPr lang="es-ES" dirty="0" err="1" smtClean="0"/>
              <a:t>library</a:t>
            </a:r>
            <a:r>
              <a:rPr lang="es-ES" dirty="0" smtClean="0"/>
              <a:t>(</a:t>
            </a:r>
            <a:r>
              <a:rPr lang="es-ES" dirty="0" err="1" smtClean="0"/>
              <a:t>boot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 smtClean="0"/>
              <a:t> </a:t>
            </a:r>
            <a:r>
              <a:rPr lang="es-ES" dirty="0" err="1" smtClean="0"/>
              <a:t>mifun</a:t>
            </a:r>
            <a:r>
              <a:rPr lang="es-ES" dirty="0" smtClean="0"/>
              <a:t> </a:t>
            </a:r>
            <a:r>
              <a:rPr lang="es-ES" dirty="0"/>
              <a:t>&lt;- </a:t>
            </a:r>
            <a:r>
              <a:rPr lang="es-ES" dirty="0" err="1"/>
              <a:t>function</a:t>
            </a:r>
            <a:r>
              <a:rPr lang="es-ES" dirty="0"/>
              <a:t>(</a:t>
            </a:r>
            <a:r>
              <a:rPr lang="es-ES" dirty="0" err="1"/>
              <a:t>fit</a:t>
            </a:r>
            <a:r>
              <a:rPr lang="es-ES" dirty="0"/>
              <a:t>) {</a:t>
            </a:r>
            <a:r>
              <a:rPr lang="es-ES" dirty="0" err="1"/>
              <a:t>return</a:t>
            </a:r>
            <a:r>
              <a:rPr lang="es-ES" dirty="0"/>
              <a:t>(</a:t>
            </a:r>
            <a:r>
              <a:rPr lang="es-ES" dirty="0" err="1"/>
              <a:t>fixef</a:t>
            </a:r>
            <a:r>
              <a:rPr lang="es-ES" dirty="0"/>
              <a:t>(</a:t>
            </a:r>
            <a:r>
              <a:rPr lang="es-ES" dirty="0" err="1"/>
              <a:t>fit</a:t>
            </a:r>
            <a:r>
              <a:rPr lang="es-ES" dirty="0"/>
              <a:t>))}</a:t>
            </a:r>
          </a:p>
          <a:p>
            <a:pPr marL="0" indent="0">
              <a:buNone/>
            </a:pPr>
            <a:r>
              <a:rPr lang="es-ES" dirty="0" smtClean="0"/>
              <a:t> boot.m1.1.pend=</a:t>
            </a:r>
            <a:r>
              <a:rPr lang="es-ES" dirty="0" err="1" smtClean="0"/>
              <a:t>bootMer</a:t>
            </a:r>
            <a:r>
              <a:rPr lang="es-ES" dirty="0" smtClean="0"/>
              <a:t>(m1.1</a:t>
            </a:r>
            <a:r>
              <a:rPr lang="es-ES" dirty="0"/>
              <a:t>, </a:t>
            </a:r>
            <a:r>
              <a:rPr lang="es-ES" dirty="0" err="1"/>
              <a:t>FUN</a:t>
            </a:r>
            <a:r>
              <a:rPr lang="es-ES" dirty="0"/>
              <a:t>=</a:t>
            </a:r>
            <a:r>
              <a:rPr lang="es-ES" dirty="0" err="1"/>
              <a:t>mifun</a:t>
            </a:r>
            <a:r>
              <a:rPr lang="es-ES" dirty="0"/>
              <a:t>, </a:t>
            </a:r>
            <a:r>
              <a:rPr lang="es-ES" dirty="0" err="1"/>
              <a:t>nsim</a:t>
            </a:r>
            <a:r>
              <a:rPr lang="es-ES" dirty="0"/>
              <a:t> = 500, </a:t>
            </a:r>
            <a:r>
              <a:rPr lang="es-ES" dirty="0" err="1"/>
              <a:t>use.u</a:t>
            </a:r>
            <a:r>
              <a:rPr lang="es-ES" dirty="0"/>
              <a:t> = FALSE</a:t>
            </a:r>
            <a:r>
              <a:rPr lang="es-ES" dirty="0" smtClean="0"/>
              <a:t>)</a:t>
            </a:r>
          </a:p>
          <a:p>
            <a:pPr marL="0" indent="0">
              <a:buNone/>
            </a:pPr>
            <a:r>
              <a:rPr lang="es-UY" dirty="0"/>
              <a:t># intervalos de confianza basados en </a:t>
            </a:r>
            <a:r>
              <a:rPr lang="es-UY" dirty="0" err="1"/>
              <a:t>bootstrap</a:t>
            </a:r>
            <a:r>
              <a:rPr lang="es-UY" dirty="0"/>
              <a:t> de </a:t>
            </a:r>
            <a:r>
              <a:rPr lang="es-UY" dirty="0" smtClean="0"/>
              <a:t>m1</a:t>
            </a:r>
            <a:endParaRPr lang="es-UY" dirty="0"/>
          </a:p>
          <a:p>
            <a:pPr marL="0" indent="0">
              <a:buNone/>
            </a:pPr>
            <a:r>
              <a:rPr lang="es-UY" dirty="0" err="1" smtClean="0"/>
              <a:t>confint</a:t>
            </a:r>
            <a:r>
              <a:rPr lang="es-UY" dirty="0" smtClean="0"/>
              <a:t>(m1,method</a:t>
            </a:r>
            <a:r>
              <a:rPr lang="es-UY" dirty="0"/>
              <a:t>="</a:t>
            </a:r>
            <a:r>
              <a:rPr lang="es-UY" dirty="0" err="1"/>
              <a:t>boot</a:t>
            </a:r>
            <a:r>
              <a:rPr lang="es-UY" dirty="0"/>
              <a:t>", </a:t>
            </a:r>
            <a:r>
              <a:rPr lang="es-UY" dirty="0" err="1"/>
              <a:t>nsim</a:t>
            </a:r>
            <a:r>
              <a:rPr lang="es-UY" dirty="0"/>
              <a:t>=500)</a:t>
            </a:r>
          </a:p>
        </p:txBody>
      </p:sp>
    </p:spTree>
    <p:extLst>
      <p:ext uri="{BB962C8B-B14F-4D97-AF65-F5344CB8AC3E}">
        <p14:creationId xmlns:p14="http://schemas.microsoft.com/office/powerpoint/2010/main" val="4039861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755577" y="1205463"/>
            <a:ext cx="7524824" cy="4920700"/>
          </a:xfrm>
        </p:spPr>
        <p:txBody>
          <a:bodyPr/>
          <a:lstStyle/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UY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716450"/>
              </p:ext>
            </p:extLst>
          </p:nvPr>
        </p:nvGraphicFramePr>
        <p:xfrm>
          <a:off x="2339752" y="1700808"/>
          <a:ext cx="3528392" cy="1656184"/>
        </p:xfrm>
        <a:graphic>
          <a:graphicData uri="http://schemas.openxmlformats.org/drawingml/2006/table">
            <a:tbl>
              <a:tblPr firstRow="1" firstCol="1" bandRow="1"/>
              <a:tblGrid>
                <a:gridCol w="3528392"/>
              </a:tblGrid>
              <a:tr h="1656184">
                <a:tc>
                  <a:txBody>
                    <a:bodyPr/>
                    <a:lstStyle/>
                    <a:p>
                      <a:pPr algn="ctr" latinLnBrk="1">
                        <a:lnSpc>
                          <a:spcPts val="1025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s-UY" sz="1000" dirty="0" smtClean="0">
                        <a:solidFill>
                          <a:srgbClr val="000000"/>
                        </a:solidFill>
                        <a:effectLst/>
                        <a:latin typeface="Lucida Console"/>
                        <a:ea typeface="Times New Roman"/>
                        <a:cs typeface="Courier New"/>
                      </a:endParaRPr>
                    </a:p>
                    <a:p>
                      <a:pPr algn="ctr" latinLnBrk="1">
                        <a:lnSpc>
                          <a:spcPts val="1025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UY" sz="1100" dirty="0" smtClean="0">
                          <a:solidFill>
                            <a:srgbClr val="000000"/>
                          </a:solidFill>
                          <a:effectLst/>
                          <a:latin typeface="Lucida Console"/>
                          <a:ea typeface="Times New Roman"/>
                          <a:cs typeface="Courier New"/>
                        </a:rPr>
                        <a:t>               </a:t>
                      </a:r>
                      <a:r>
                        <a:rPr lang="es-UY" sz="1100" dirty="0">
                          <a:solidFill>
                            <a:srgbClr val="000000"/>
                          </a:solidFill>
                          <a:effectLst/>
                          <a:latin typeface="Lucida Console"/>
                          <a:ea typeface="Times New Roman"/>
                          <a:cs typeface="Courier New"/>
                        </a:rPr>
                        <a:t>2.5 %      97.5 %</a:t>
                      </a:r>
                      <a:endParaRPr lang="es-UY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 latinLnBrk="1">
                        <a:lnSpc>
                          <a:spcPts val="1025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UY" sz="1100" dirty="0">
                          <a:solidFill>
                            <a:srgbClr val="000000"/>
                          </a:solidFill>
                          <a:effectLst/>
                          <a:latin typeface="Lucida Console"/>
                          <a:ea typeface="Times New Roman"/>
                          <a:cs typeface="Courier New"/>
                        </a:rPr>
                        <a:t>.sig01    1.62048824  14.3242587</a:t>
                      </a:r>
                      <a:endParaRPr lang="es-UY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 latinLnBrk="1">
                        <a:lnSpc>
                          <a:spcPts val="1025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UY" sz="1100" dirty="0">
                          <a:solidFill>
                            <a:srgbClr val="000000"/>
                          </a:solidFill>
                          <a:effectLst/>
                          <a:latin typeface="Lucida Console"/>
                          <a:ea typeface="Times New Roman"/>
                          <a:cs typeface="Courier New"/>
                        </a:rPr>
                        <a:t>.sig02   -1.00000000   1.0000000</a:t>
                      </a:r>
                      <a:endParaRPr lang="es-UY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 latinLnBrk="1">
                        <a:lnSpc>
                          <a:spcPts val="1025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UY" sz="1100" dirty="0">
                          <a:solidFill>
                            <a:srgbClr val="000000"/>
                          </a:solidFill>
                          <a:effectLst/>
                          <a:latin typeface="Lucida Console"/>
                          <a:ea typeface="Times New Roman"/>
                          <a:cs typeface="Courier New"/>
                        </a:rPr>
                        <a:t>.sig03    0.00259807   0.1458651</a:t>
                      </a:r>
                      <a:endParaRPr lang="es-UY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 latinLnBrk="1">
                        <a:lnSpc>
                          <a:spcPts val="1025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UY" sz="1100" dirty="0">
                          <a:solidFill>
                            <a:srgbClr val="000000"/>
                          </a:solidFill>
                          <a:effectLst/>
                          <a:latin typeface="Lucida Console"/>
                          <a:ea typeface="Times New Roman"/>
                          <a:cs typeface="Courier New"/>
                        </a:rPr>
                        <a:t>.sigma   13.81291910  17.9162793</a:t>
                      </a:r>
                      <a:endParaRPr lang="es-UY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 latinLnBrk="1">
                        <a:lnSpc>
                          <a:spcPts val="1025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UY" sz="110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Lucida Console"/>
                          <a:ea typeface="Times New Roman"/>
                          <a:cs typeface="Courier New"/>
                        </a:rPr>
                        <a:t>GrupoG1 116.29331498 133.1130538</a:t>
                      </a:r>
                      <a:endParaRPr lang="es-UY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 latinLnBrk="1">
                        <a:lnSpc>
                          <a:spcPts val="1025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UY" sz="110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Lucida Console"/>
                          <a:ea typeface="Times New Roman"/>
                          <a:cs typeface="Courier New"/>
                        </a:rPr>
                        <a:t>GrupoG2 120.40767293 138.3099601</a:t>
                      </a:r>
                      <a:endParaRPr lang="es-UY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 latinLnBrk="1">
                        <a:lnSpc>
                          <a:spcPts val="1025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UY" sz="110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Lucida Console"/>
                          <a:ea typeface="Times New Roman"/>
                          <a:cs typeface="Courier New"/>
                        </a:rPr>
                        <a:t>GrupoG3 112.32838104 129.7980014</a:t>
                      </a:r>
                      <a:endParaRPr lang="es-UY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 latinLnBrk="1">
                        <a:lnSpc>
                          <a:spcPts val="1025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UY" sz="110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Lucida Console"/>
                          <a:ea typeface="Times New Roman"/>
                          <a:cs typeface="Courier New"/>
                        </a:rPr>
                        <a:t>GrupoG4 130.52956806 146.6953789</a:t>
                      </a:r>
                      <a:endParaRPr lang="es-UY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UY" sz="11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 </a:t>
                      </a:r>
                      <a:endParaRPr lang="es-UY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1403648" y="620688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3200" b="1" dirty="0"/>
              <a:t>IC95% por </a:t>
            </a:r>
            <a:r>
              <a:rPr lang="es-UY" sz="3200" b="1" dirty="0" err="1"/>
              <a:t>bootstrap</a:t>
            </a:r>
            <a:r>
              <a:rPr lang="es-UY" sz="3200" b="1" dirty="0"/>
              <a:t> paramétrico</a:t>
            </a:r>
            <a:r>
              <a:rPr lang="es-UY" b="1" dirty="0"/>
              <a:t>:</a:t>
            </a:r>
            <a:endParaRPr lang="es-UY" dirty="0"/>
          </a:p>
        </p:txBody>
      </p:sp>
      <p:sp>
        <p:nvSpPr>
          <p:cNvPr id="6" name="5 CuadroTexto"/>
          <p:cNvSpPr txBox="1"/>
          <p:nvPr/>
        </p:nvSpPr>
        <p:spPr>
          <a:xfrm>
            <a:off x="827584" y="4149080"/>
            <a:ext cx="7488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Y" sz="3000" b="1" dirty="0"/>
              <a:t>Con ellos se puede decidir </a:t>
            </a:r>
            <a:r>
              <a:rPr lang="es-UY" sz="3000" b="1" dirty="0" smtClean="0"/>
              <a:t>la significación </a:t>
            </a:r>
            <a:r>
              <a:rPr lang="es-UY" sz="3000" b="1" dirty="0"/>
              <a:t>estadística </a:t>
            </a:r>
            <a:r>
              <a:rPr lang="es-UY" sz="3000" b="1" dirty="0" smtClean="0"/>
              <a:t>de efectos </a:t>
            </a:r>
            <a:r>
              <a:rPr lang="es-UY" sz="3000" b="1" dirty="0"/>
              <a:t>fijos (pero no de </a:t>
            </a:r>
            <a:r>
              <a:rPr lang="es-UY" sz="3000" b="1" dirty="0" smtClean="0"/>
              <a:t>los efectos </a:t>
            </a:r>
            <a:r>
              <a:rPr lang="es-UY" sz="3000" b="1" dirty="0"/>
              <a:t>aleatorios!)</a:t>
            </a:r>
            <a:endParaRPr lang="es-UY" sz="3000" dirty="0"/>
          </a:p>
        </p:txBody>
      </p:sp>
    </p:spTree>
    <p:extLst>
      <p:ext uri="{BB962C8B-B14F-4D97-AF65-F5344CB8AC3E}">
        <p14:creationId xmlns:p14="http://schemas.microsoft.com/office/powerpoint/2010/main" val="2661346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251521" y="404664"/>
            <a:ext cx="8640960" cy="5832648"/>
          </a:xfrm>
        </p:spPr>
        <p:txBody>
          <a:bodyPr/>
          <a:lstStyle/>
          <a:p>
            <a:pPr latinLnBrk="1"/>
            <a:r>
              <a:rPr lang="es-UY" dirty="0" err="1"/>
              <a:t>library</a:t>
            </a:r>
            <a:r>
              <a:rPr lang="es-UY" dirty="0"/>
              <a:t>(lme4)</a:t>
            </a:r>
          </a:p>
          <a:p>
            <a:pPr latinLnBrk="1"/>
            <a:r>
              <a:rPr lang="es-UY" dirty="0"/>
              <a:t>m1.1=</a:t>
            </a:r>
            <a:r>
              <a:rPr lang="es-UY" dirty="0" err="1"/>
              <a:t>lmer</a:t>
            </a:r>
            <a:r>
              <a:rPr lang="es-UY" dirty="0"/>
              <a:t>(Glucosa~Grupo-1+(</a:t>
            </a:r>
            <a:r>
              <a:rPr lang="es-UY" dirty="0" err="1"/>
              <a:t>tiempo_min|IndividuoF</a:t>
            </a:r>
            <a:r>
              <a:rPr lang="es-UY" dirty="0"/>
              <a:t>),  data=datos2 )</a:t>
            </a:r>
          </a:p>
          <a:p>
            <a:pPr latinLnBrk="1"/>
            <a:r>
              <a:rPr lang="es-UY" dirty="0"/>
              <a:t> </a:t>
            </a:r>
          </a:p>
          <a:p>
            <a:pPr marL="0" indent="0" latinLnBrk="1">
              <a:buNone/>
            </a:pPr>
            <a:r>
              <a:rPr lang="es-UY" dirty="0" smtClean="0"/>
              <a:t>                 </a:t>
            </a:r>
            <a:r>
              <a:rPr lang="es-UY" dirty="0" err="1" smtClean="0"/>
              <a:t>Estimate</a:t>
            </a:r>
            <a:r>
              <a:rPr lang="es-UY" dirty="0" smtClean="0"/>
              <a:t> </a:t>
            </a:r>
            <a:r>
              <a:rPr lang="es-UY" dirty="0" err="1"/>
              <a:t>Std</a:t>
            </a:r>
            <a:r>
              <a:rPr lang="es-UY" dirty="0"/>
              <a:t>. Error t </a:t>
            </a:r>
            <a:r>
              <a:rPr lang="es-UY" dirty="0" err="1"/>
              <a:t>value</a:t>
            </a:r>
            <a:endParaRPr lang="es-UY" dirty="0"/>
          </a:p>
          <a:p>
            <a:pPr marL="0" indent="0" latinLnBrk="1">
              <a:buNone/>
            </a:pPr>
            <a:r>
              <a:rPr lang="es-UY" dirty="0" smtClean="0"/>
              <a:t> GrupoG1  </a:t>
            </a:r>
            <a:r>
              <a:rPr lang="es-UY" dirty="0"/>
              <a:t>124.352      4.321   28.78</a:t>
            </a:r>
          </a:p>
          <a:p>
            <a:pPr marL="0" indent="0" latinLnBrk="1">
              <a:buNone/>
            </a:pPr>
            <a:r>
              <a:rPr lang="es-UY" dirty="0" smtClean="0"/>
              <a:t> GrupoG2  </a:t>
            </a:r>
            <a:r>
              <a:rPr lang="es-UY" dirty="0"/>
              <a:t>129.404      4.321   29.95</a:t>
            </a:r>
          </a:p>
          <a:p>
            <a:pPr marL="0" indent="0" latinLnBrk="1">
              <a:buNone/>
            </a:pPr>
            <a:r>
              <a:rPr lang="es-UY" dirty="0" smtClean="0"/>
              <a:t> GrupoG3  </a:t>
            </a:r>
            <a:r>
              <a:rPr lang="es-UY" dirty="0"/>
              <a:t>121.145      4.321   28.04</a:t>
            </a:r>
          </a:p>
          <a:p>
            <a:pPr marL="0" indent="0" latinLnBrk="1">
              <a:buNone/>
            </a:pPr>
            <a:r>
              <a:rPr lang="es-UY" dirty="0" smtClean="0"/>
              <a:t> GrupoG4  </a:t>
            </a:r>
            <a:r>
              <a:rPr lang="es-UY" dirty="0"/>
              <a:t>138.817      4.321   32.13</a:t>
            </a:r>
          </a:p>
          <a:p>
            <a:pPr marL="0" indent="0" latinLnBrk="1">
              <a:buNone/>
            </a:pPr>
            <a:r>
              <a:rPr lang="es-UY" dirty="0"/>
              <a:t> </a:t>
            </a:r>
            <a:endParaRPr lang="es-UY" dirty="0" smtClean="0"/>
          </a:p>
          <a:p>
            <a:pPr marL="0" indent="0" latinLnBrk="1">
              <a:buNone/>
            </a:pPr>
            <a:endParaRPr lang="es-UY" dirty="0"/>
          </a:p>
          <a:p>
            <a:pPr marL="0" indent="0" latinLnBrk="1">
              <a:buNone/>
            </a:pPr>
            <a:r>
              <a:rPr lang="es-UY" dirty="0" smtClean="0"/>
              <a:t>R2m   </a:t>
            </a:r>
            <a:r>
              <a:rPr lang="es-UY" dirty="0"/>
              <a:t>R2c </a:t>
            </a:r>
          </a:p>
          <a:p>
            <a:pPr marL="0" indent="0" latinLnBrk="1">
              <a:buNone/>
            </a:pPr>
            <a:r>
              <a:rPr lang="es-UY" dirty="0"/>
              <a:t>10.80 36.14 </a:t>
            </a:r>
          </a:p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4274572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251520" y="548680"/>
            <a:ext cx="8568951" cy="576064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s-UY" dirty="0" smtClean="0">
                <a:latin typeface="Arial" pitchFamily="34" charset="0"/>
                <a:cs typeface="Arial" pitchFamily="34" charset="0"/>
              </a:rPr>
              <a:t>round(</a:t>
            </a:r>
            <a:r>
              <a:rPr lang="es-UY" dirty="0" err="1" smtClean="0">
                <a:latin typeface="Arial" pitchFamily="34" charset="0"/>
                <a:cs typeface="Arial" pitchFamily="34" charset="0"/>
              </a:rPr>
              <a:t>r.squaredGLMM</a:t>
            </a:r>
            <a:r>
              <a:rPr lang="es-UY" dirty="0" smtClean="0">
                <a:latin typeface="Arial" pitchFamily="34" charset="0"/>
                <a:cs typeface="Arial" pitchFamily="34" charset="0"/>
              </a:rPr>
              <a:t>(m1C1.0</a:t>
            </a:r>
            <a:r>
              <a:rPr lang="es-UY" dirty="0">
                <a:latin typeface="Arial" pitchFamily="34" charset="0"/>
                <a:cs typeface="Arial" pitchFamily="34" charset="0"/>
              </a:rPr>
              <a:t>)*100,2) </a:t>
            </a:r>
          </a:p>
          <a:p>
            <a:pPr>
              <a:lnSpc>
                <a:spcPct val="150000"/>
              </a:lnSpc>
            </a:pPr>
            <a:r>
              <a:rPr lang="es-UY" dirty="0">
                <a:latin typeface="Arial" pitchFamily="34" charset="0"/>
                <a:cs typeface="Arial" pitchFamily="34" charset="0"/>
              </a:rPr>
              <a:t>El </a:t>
            </a:r>
            <a:r>
              <a:rPr lang="es-UY" dirty="0" smtClean="0">
                <a:latin typeface="Arial" pitchFamily="34" charset="0"/>
                <a:cs typeface="Arial" pitchFamily="34" charset="0"/>
              </a:rPr>
              <a:t>R</a:t>
            </a:r>
            <a:r>
              <a:rPr lang="es-UY" baseline="30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s-UY" baseline="-25000" dirty="0" smtClean="0">
                <a:latin typeface="Arial" pitchFamily="34" charset="0"/>
                <a:cs typeface="Arial" pitchFamily="34" charset="0"/>
              </a:rPr>
              <a:t>m</a:t>
            </a:r>
            <a:r>
              <a:rPr lang="es-UY" dirty="0" smtClean="0">
                <a:latin typeface="Arial" pitchFamily="34" charset="0"/>
                <a:cs typeface="Arial" pitchFamily="34" charset="0"/>
              </a:rPr>
              <a:t>=10,08 </a:t>
            </a:r>
            <a:r>
              <a:rPr lang="es-UY" dirty="0">
                <a:latin typeface="Arial" pitchFamily="34" charset="0"/>
                <a:cs typeface="Arial" pitchFamily="34" charset="0"/>
              </a:rPr>
              <a:t>indica el porcentaje de la </a:t>
            </a:r>
            <a:r>
              <a:rPr lang="es-UY" dirty="0" err="1">
                <a:latin typeface="Arial" pitchFamily="34" charset="0"/>
                <a:cs typeface="Arial" pitchFamily="34" charset="0"/>
              </a:rPr>
              <a:t>deviancia</a:t>
            </a:r>
            <a:r>
              <a:rPr lang="es-UY" dirty="0">
                <a:latin typeface="Arial" pitchFamily="34" charset="0"/>
                <a:cs typeface="Arial" pitchFamily="34" charset="0"/>
              </a:rPr>
              <a:t> explicada por los efectos fijos (</a:t>
            </a:r>
            <a:r>
              <a:rPr lang="es-UY" dirty="0" smtClean="0">
                <a:latin typeface="Arial" pitchFamily="34" charset="0"/>
                <a:cs typeface="Arial" pitchFamily="34" charset="0"/>
              </a:rPr>
              <a:t>10,08%)</a:t>
            </a:r>
            <a:endParaRPr lang="es-UY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s-UY" dirty="0" smtClean="0">
                <a:latin typeface="Arial" pitchFamily="34" charset="0"/>
                <a:cs typeface="Arial" pitchFamily="34" charset="0"/>
              </a:rPr>
              <a:t>R</a:t>
            </a:r>
            <a:r>
              <a:rPr lang="es-UY" baseline="30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s-UY" baseline="-2500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s-UY" dirty="0" smtClean="0">
                <a:latin typeface="Arial" pitchFamily="34" charset="0"/>
                <a:cs typeface="Arial" pitchFamily="34" charset="0"/>
              </a:rPr>
              <a:t>=36,14</a:t>
            </a:r>
            <a:endParaRPr lang="es-UY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s-ES" dirty="0">
                <a:latin typeface="Arial" pitchFamily="34" charset="0"/>
                <a:cs typeface="Arial" pitchFamily="34" charset="0"/>
              </a:rPr>
              <a:t>El </a:t>
            </a:r>
            <a:r>
              <a:rPr lang="es-ES" dirty="0" err="1">
                <a:latin typeface="Arial" pitchFamily="34" charset="0"/>
                <a:cs typeface="Arial" pitchFamily="34" charset="0"/>
              </a:rPr>
              <a:t>r.squaredGLMM</a:t>
            </a:r>
            <a:r>
              <a:rPr lang="es-ES" dirty="0">
                <a:latin typeface="Arial" pitchFamily="34" charset="0"/>
                <a:cs typeface="Arial" pitchFamily="34" charset="0"/>
              </a:rPr>
              <a:t>, es específica para los modelos de efectos mixtos y proporciona dos medidas: R2m y R2c. El primero informa el R2 del modelo con solo efectos fijos, mientras que el segundo indica el R cuadrado del modelo completo.</a:t>
            </a:r>
            <a:endParaRPr lang="es-UY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s-ES" b="1" dirty="0">
                <a:latin typeface="Arial" pitchFamily="34" charset="0"/>
                <a:cs typeface="Arial" pitchFamily="34" charset="0"/>
              </a:rPr>
              <a:t>R2c es mayor  en comparación con R2m, lo que significa que la inclusión de efectos aleatorios mejora la precisión.</a:t>
            </a:r>
            <a:endParaRPr lang="es-UY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65954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6053504"/>
              </p:ext>
            </p:extLst>
          </p:nvPr>
        </p:nvGraphicFramePr>
        <p:xfrm>
          <a:off x="611560" y="837882"/>
          <a:ext cx="8136904" cy="5543446"/>
        </p:xfrm>
        <a:graphic>
          <a:graphicData uri="http://schemas.openxmlformats.org/drawingml/2006/table">
            <a:tbl>
              <a:tblPr firstRow="1" firstCol="1" bandRow="1"/>
              <a:tblGrid>
                <a:gridCol w="8136904"/>
              </a:tblGrid>
              <a:tr h="5543446">
                <a:tc>
                  <a:txBody>
                    <a:bodyPr/>
                    <a:lstStyle/>
                    <a:p>
                      <a:pPr latinLnBrk="1">
                        <a:lnSpc>
                          <a:spcPts val="1025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UY" sz="1000" dirty="0">
                          <a:solidFill>
                            <a:srgbClr val="0000FF"/>
                          </a:solidFill>
                          <a:effectLst/>
                          <a:latin typeface="Lucida Console"/>
                          <a:ea typeface="Times New Roman"/>
                          <a:cs typeface="Courier New"/>
                        </a:rPr>
                        <a:t>&gt; </a:t>
                      </a:r>
                      <a:r>
                        <a:rPr lang="es-UY" sz="1000" dirty="0" err="1">
                          <a:solidFill>
                            <a:srgbClr val="0000FF"/>
                          </a:solidFill>
                          <a:effectLst/>
                          <a:latin typeface="Lucida Console"/>
                          <a:ea typeface="Times New Roman"/>
                          <a:cs typeface="Courier New"/>
                        </a:rPr>
                        <a:t>ranef</a:t>
                      </a:r>
                      <a:r>
                        <a:rPr lang="es-UY" sz="1000" dirty="0">
                          <a:solidFill>
                            <a:srgbClr val="0000FF"/>
                          </a:solidFill>
                          <a:effectLst/>
                          <a:latin typeface="Lucida Console"/>
                          <a:ea typeface="Times New Roman"/>
                          <a:cs typeface="Courier New"/>
                        </a:rPr>
                        <a:t>(m1.0)</a:t>
                      </a:r>
                      <a:endParaRPr lang="es-UY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latinLnBrk="1">
                        <a:lnSpc>
                          <a:spcPts val="1025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UY" sz="1000" dirty="0">
                          <a:solidFill>
                            <a:srgbClr val="000000"/>
                          </a:solidFill>
                          <a:effectLst/>
                          <a:latin typeface="Lucida Console"/>
                          <a:ea typeface="Times New Roman"/>
                          <a:cs typeface="Courier New"/>
                        </a:rPr>
                        <a:t>   (</a:t>
                      </a:r>
                      <a:r>
                        <a:rPr lang="es-UY" sz="1000" dirty="0" err="1">
                          <a:solidFill>
                            <a:srgbClr val="000000"/>
                          </a:solidFill>
                          <a:effectLst/>
                          <a:latin typeface="Lucida Console"/>
                          <a:ea typeface="Times New Roman"/>
                          <a:cs typeface="Courier New"/>
                        </a:rPr>
                        <a:t>Intercept</a:t>
                      </a:r>
                      <a:r>
                        <a:rPr lang="es-UY" sz="1000" dirty="0">
                          <a:solidFill>
                            <a:srgbClr val="000000"/>
                          </a:solidFill>
                          <a:effectLst/>
                          <a:latin typeface="Lucida Console"/>
                          <a:ea typeface="Times New Roman"/>
                          <a:cs typeface="Courier New"/>
                        </a:rPr>
                        <a:t>)    </a:t>
                      </a:r>
                      <a:r>
                        <a:rPr lang="es-UY" sz="1000" dirty="0" err="1">
                          <a:solidFill>
                            <a:srgbClr val="000000"/>
                          </a:solidFill>
                          <a:effectLst/>
                          <a:latin typeface="Lucida Console"/>
                          <a:ea typeface="Times New Roman"/>
                          <a:cs typeface="Courier New"/>
                        </a:rPr>
                        <a:t>tiempo_min</a:t>
                      </a:r>
                      <a:endParaRPr lang="es-UY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latinLnBrk="1">
                        <a:lnSpc>
                          <a:spcPts val="1025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UY" sz="1000" dirty="0">
                          <a:solidFill>
                            <a:srgbClr val="000000"/>
                          </a:solidFill>
                          <a:effectLst/>
                          <a:latin typeface="Lucida Console"/>
                          <a:ea typeface="Times New Roman"/>
                          <a:cs typeface="Courier New"/>
                        </a:rPr>
                        <a:t>1  -6.79267946 -1.936083e-02</a:t>
                      </a:r>
                      <a:endParaRPr lang="es-UY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latinLnBrk="1">
                        <a:lnSpc>
                          <a:spcPts val="1025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UY" sz="1000" dirty="0">
                          <a:solidFill>
                            <a:srgbClr val="000000"/>
                          </a:solidFill>
                          <a:effectLst/>
                          <a:latin typeface="Lucida Console"/>
                          <a:ea typeface="Times New Roman"/>
                          <a:cs typeface="Courier New"/>
                        </a:rPr>
                        <a:t>2  -5.28606603 -1.597100e-02    </a:t>
                      </a:r>
                      <a:endParaRPr lang="es-UY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latinLnBrk="1">
                        <a:lnSpc>
                          <a:spcPts val="1025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UY" sz="1000" dirty="0">
                          <a:solidFill>
                            <a:srgbClr val="000000"/>
                          </a:solidFill>
                          <a:effectLst/>
                          <a:latin typeface="Lucida Console"/>
                          <a:ea typeface="Times New Roman"/>
                          <a:cs typeface="Courier New"/>
                        </a:rPr>
                        <a:t>3  -3.46145977 -8.739130e-03</a:t>
                      </a:r>
                      <a:endParaRPr lang="es-UY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latinLnBrk="1">
                        <a:lnSpc>
                          <a:spcPts val="1025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UY" sz="1000" dirty="0">
                          <a:solidFill>
                            <a:srgbClr val="000000"/>
                          </a:solidFill>
                          <a:effectLst/>
                          <a:latin typeface="Lucida Console"/>
                          <a:ea typeface="Times New Roman"/>
                          <a:cs typeface="Courier New"/>
                        </a:rPr>
                        <a:t>4  -0.88080725 -1.571182e-03</a:t>
                      </a:r>
                      <a:endParaRPr lang="es-UY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latinLnBrk="1">
                        <a:lnSpc>
                          <a:spcPts val="1025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UY" sz="1000" dirty="0">
                          <a:solidFill>
                            <a:srgbClr val="000000"/>
                          </a:solidFill>
                          <a:effectLst/>
                          <a:latin typeface="Lucida Console"/>
                          <a:ea typeface="Times New Roman"/>
                          <a:cs typeface="Courier New"/>
                        </a:rPr>
                        <a:t>5   0.19460161  1.327522e-03</a:t>
                      </a:r>
                      <a:endParaRPr lang="es-UY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latinLnBrk="1">
                        <a:lnSpc>
                          <a:spcPts val="1025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UY" sz="1000" dirty="0">
                          <a:solidFill>
                            <a:srgbClr val="000000"/>
                          </a:solidFill>
                          <a:effectLst/>
                          <a:latin typeface="Lucida Console"/>
                          <a:ea typeface="Times New Roman"/>
                          <a:cs typeface="Courier New"/>
                        </a:rPr>
                        <a:t>6   1.80867375  5.059984e-03</a:t>
                      </a:r>
                      <a:endParaRPr lang="es-UY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latinLnBrk="1">
                        <a:lnSpc>
                          <a:spcPts val="1025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UY" sz="1000" dirty="0">
                          <a:solidFill>
                            <a:srgbClr val="000000"/>
                          </a:solidFill>
                          <a:effectLst/>
                          <a:latin typeface="Lucida Console"/>
                          <a:ea typeface="Times New Roman"/>
                          <a:cs typeface="Courier New"/>
                        </a:rPr>
                        <a:t>7   3.73854707  1.404156e-02</a:t>
                      </a:r>
                      <a:endParaRPr lang="es-UY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latinLnBrk="1">
                        <a:lnSpc>
                          <a:spcPts val="1025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UY" sz="1000" dirty="0">
                          <a:solidFill>
                            <a:srgbClr val="000000"/>
                          </a:solidFill>
                          <a:effectLst/>
                          <a:latin typeface="Lucida Console"/>
                          <a:ea typeface="Times New Roman"/>
                          <a:cs typeface="Courier New"/>
                        </a:rPr>
                        <a:t>8  11.26695701  3.398072e-02</a:t>
                      </a:r>
                      <a:endParaRPr lang="es-UY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latinLnBrk="1">
                        <a:lnSpc>
                          <a:spcPts val="1025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UY" sz="1000" dirty="0">
                          <a:solidFill>
                            <a:srgbClr val="000000"/>
                          </a:solidFill>
                          <a:effectLst/>
                          <a:latin typeface="Lucida Console"/>
                          <a:ea typeface="Times New Roman"/>
                          <a:cs typeface="Courier New"/>
                        </a:rPr>
                        <a:t>9  -9.50088502 -3.382901e-02</a:t>
                      </a:r>
                      <a:endParaRPr lang="es-UY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latinLnBrk="1">
                        <a:lnSpc>
                          <a:spcPts val="1025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UY" sz="1000" dirty="0">
                          <a:solidFill>
                            <a:srgbClr val="000000"/>
                          </a:solidFill>
                          <a:effectLst/>
                          <a:latin typeface="Lucida Console"/>
                          <a:ea typeface="Times New Roman"/>
                          <a:cs typeface="Courier New"/>
                        </a:rPr>
                        <a:t>10 -7.46574464 -2.309773e-02</a:t>
                      </a:r>
                      <a:endParaRPr lang="es-UY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latinLnBrk="1">
                        <a:lnSpc>
                          <a:spcPts val="1025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UY" sz="1000" dirty="0">
                          <a:solidFill>
                            <a:srgbClr val="000000"/>
                          </a:solidFill>
                          <a:effectLst/>
                          <a:latin typeface="Lucida Console"/>
                          <a:ea typeface="Times New Roman"/>
                          <a:cs typeface="Courier New"/>
                        </a:rPr>
                        <a:t>11 -4.56326393 -1.455011e-02</a:t>
                      </a:r>
                      <a:endParaRPr lang="es-UY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latinLnBrk="1">
                        <a:lnSpc>
                          <a:spcPts val="1025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UY" sz="1000" dirty="0">
                          <a:solidFill>
                            <a:srgbClr val="000000"/>
                          </a:solidFill>
                          <a:effectLst/>
                          <a:latin typeface="Lucida Console"/>
                          <a:ea typeface="Times New Roman"/>
                          <a:cs typeface="Courier New"/>
                        </a:rPr>
                        <a:t>12 -1.55989944 -1.438645e-03</a:t>
                      </a:r>
                      <a:endParaRPr lang="es-UY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latinLnBrk="1">
                        <a:lnSpc>
                          <a:spcPts val="1025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UY" sz="1000" dirty="0">
                          <a:solidFill>
                            <a:srgbClr val="000000"/>
                          </a:solidFill>
                          <a:effectLst/>
                          <a:latin typeface="Lucida Console"/>
                          <a:ea typeface="Times New Roman"/>
                          <a:cs typeface="Courier New"/>
                        </a:rPr>
                        <a:t>13  0.05280293  3.173235e-03</a:t>
                      </a:r>
                      <a:endParaRPr lang="es-UY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latinLnBrk="1">
                        <a:lnSpc>
                          <a:spcPts val="1025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UY" sz="1000" dirty="0">
                          <a:solidFill>
                            <a:srgbClr val="000000"/>
                          </a:solidFill>
                          <a:effectLst/>
                          <a:latin typeface="Lucida Console"/>
                          <a:ea typeface="Times New Roman"/>
                          <a:cs typeface="Courier New"/>
                        </a:rPr>
                        <a:t>14  3.37991330  1.643319e-02</a:t>
                      </a:r>
                      <a:endParaRPr lang="es-UY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latinLnBrk="1">
                        <a:lnSpc>
                          <a:spcPts val="1025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UY" sz="1000" dirty="0">
                          <a:solidFill>
                            <a:srgbClr val="000000"/>
                          </a:solidFill>
                          <a:effectLst/>
                          <a:latin typeface="Lucida Console"/>
                          <a:ea typeface="Times New Roman"/>
                          <a:cs typeface="Courier New"/>
                        </a:rPr>
                        <a:t>15  9.71531935  3.963870e-02</a:t>
                      </a:r>
                      <a:endParaRPr lang="es-UY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latinLnBrk="1">
                        <a:lnSpc>
                          <a:spcPts val="1025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UY" sz="1000" dirty="0">
                          <a:solidFill>
                            <a:srgbClr val="000000"/>
                          </a:solidFill>
                          <a:effectLst/>
                          <a:latin typeface="Lucida Console"/>
                          <a:ea typeface="Times New Roman"/>
                          <a:cs typeface="Courier New"/>
                        </a:rPr>
                        <a:t>16 11.97633532  4.401991e-02</a:t>
                      </a:r>
                      <a:endParaRPr lang="es-UY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latinLnBrk="1">
                        <a:lnSpc>
                          <a:spcPts val="1025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UY" sz="1000" dirty="0">
                          <a:solidFill>
                            <a:srgbClr val="000000"/>
                          </a:solidFill>
                          <a:effectLst/>
                          <a:latin typeface="Lucida Console"/>
                          <a:ea typeface="Times New Roman"/>
                          <a:cs typeface="Courier New"/>
                        </a:rPr>
                        <a:t>17 -7.97987141 -2.597434e-02</a:t>
                      </a:r>
                      <a:endParaRPr lang="es-UY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latinLnBrk="1">
                        <a:lnSpc>
                          <a:spcPts val="1025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UY" sz="1000" dirty="0">
                          <a:solidFill>
                            <a:srgbClr val="000000"/>
                          </a:solidFill>
                          <a:effectLst/>
                          <a:latin typeface="Lucida Console"/>
                          <a:ea typeface="Times New Roman"/>
                          <a:cs typeface="Courier New"/>
                        </a:rPr>
                        <a:t>18 -5.07903443 -1.637142e-02</a:t>
                      </a:r>
                      <a:endParaRPr lang="es-UY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latinLnBrk="1">
                        <a:lnSpc>
                          <a:spcPts val="1025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UY" sz="1000" dirty="0">
                          <a:solidFill>
                            <a:srgbClr val="000000"/>
                          </a:solidFill>
                          <a:effectLst/>
                          <a:latin typeface="Lucida Console"/>
                          <a:ea typeface="Times New Roman"/>
                          <a:cs typeface="Courier New"/>
                        </a:rPr>
                        <a:t>19 -3.03649727 -1.038900e-02</a:t>
                      </a:r>
                      <a:endParaRPr lang="es-UY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latinLnBrk="1">
                        <a:lnSpc>
                          <a:spcPts val="1025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UY" sz="1000" dirty="0">
                          <a:solidFill>
                            <a:srgbClr val="000000"/>
                          </a:solidFill>
                          <a:effectLst/>
                          <a:latin typeface="Lucida Console"/>
                          <a:ea typeface="Times New Roman"/>
                          <a:cs typeface="Courier New"/>
                        </a:rPr>
                        <a:t>20 -0.13703006  9.334678e-05</a:t>
                      </a:r>
                      <a:endParaRPr lang="es-UY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latinLnBrk="1">
                        <a:lnSpc>
                          <a:spcPts val="1025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UY" sz="1000" dirty="0">
                          <a:solidFill>
                            <a:srgbClr val="000000"/>
                          </a:solidFill>
                          <a:effectLst/>
                          <a:latin typeface="Lucida Console"/>
                          <a:ea typeface="Times New Roman"/>
                          <a:cs typeface="Courier New"/>
                        </a:rPr>
                        <a:t>21  1.04720727  2.455268e-03</a:t>
                      </a:r>
                      <a:endParaRPr lang="es-UY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latinLnBrk="1">
                        <a:lnSpc>
                          <a:spcPts val="1025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UY" sz="1000" dirty="0">
                          <a:solidFill>
                            <a:srgbClr val="000000"/>
                          </a:solidFill>
                          <a:effectLst/>
                          <a:latin typeface="Lucida Console"/>
                          <a:ea typeface="Times New Roman"/>
                          <a:cs typeface="Courier New"/>
                        </a:rPr>
                        <a:t>22  3.09056630  7.910039e-03</a:t>
                      </a:r>
                      <a:endParaRPr lang="es-UY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latinLnBrk="1">
                        <a:lnSpc>
                          <a:spcPts val="1025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UY" sz="1000" dirty="0">
                          <a:solidFill>
                            <a:srgbClr val="000000"/>
                          </a:solidFill>
                          <a:effectLst/>
                          <a:latin typeface="Lucida Console"/>
                          <a:ea typeface="Times New Roman"/>
                          <a:cs typeface="Courier New"/>
                        </a:rPr>
                        <a:t>23  4.48889917  1.148488e-02</a:t>
                      </a:r>
                      <a:endParaRPr lang="es-UY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latinLnBrk="1">
                        <a:lnSpc>
                          <a:spcPts val="1025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UY" sz="1000" dirty="0">
                          <a:solidFill>
                            <a:srgbClr val="000000"/>
                          </a:solidFill>
                          <a:effectLst/>
                          <a:latin typeface="Lucida Console"/>
                          <a:ea typeface="Times New Roman"/>
                          <a:cs typeface="Courier New"/>
                        </a:rPr>
                        <a:t>24  6.95770971  2.112433e-02</a:t>
                      </a:r>
                      <a:endParaRPr lang="es-UY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latinLnBrk="1">
                        <a:lnSpc>
                          <a:spcPts val="1025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UY" sz="1000" dirty="0">
                          <a:solidFill>
                            <a:srgbClr val="000000"/>
                          </a:solidFill>
                          <a:effectLst/>
                          <a:latin typeface="Lucida Console"/>
                          <a:ea typeface="Times New Roman"/>
                          <a:cs typeface="Courier New"/>
                        </a:rPr>
                        <a:t>25 -9.64988287 -4.314195e-02</a:t>
                      </a:r>
                      <a:endParaRPr lang="es-UY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latinLnBrk="1">
                        <a:lnSpc>
                          <a:spcPts val="1025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UY" sz="1000" dirty="0">
                          <a:solidFill>
                            <a:srgbClr val="000000"/>
                          </a:solidFill>
                          <a:effectLst/>
                          <a:latin typeface="Lucida Console"/>
                          <a:ea typeface="Times New Roman"/>
                          <a:cs typeface="Courier New"/>
                        </a:rPr>
                        <a:t>26 -8.57858333 -3.760500e-02</a:t>
                      </a:r>
                      <a:endParaRPr lang="es-UY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latinLnBrk="1">
                        <a:lnSpc>
                          <a:spcPts val="1025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UY" sz="1000" dirty="0">
                          <a:solidFill>
                            <a:srgbClr val="000000"/>
                          </a:solidFill>
                          <a:effectLst/>
                          <a:latin typeface="Lucida Console"/>
                          <a:ea typeface="Times New Roman"/>
                          <a:cs typeface="Courier New"/>
                        </a:rPr>
                        <a:t>27 -5.46091126 -2.854799e-02</a:t>
                      </a:r>
                      <a:endParaRPr lang="es-UY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latinLnBrk="1">
                        <a:lnSpc>
                          <a:spcPts val="1025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UY" sz="1000" dirty="0">
                          <a:solidFill>
                            <a:srgbClr val="000000"/>
                          </a:solidFill>
                          <a:effectLst/>
                          <a:latin typeface="Lucida Console"/>
                          <a:ea typeface="Times New Roman"/>
                          <a:cs typeface="Courier New"/>
                        </a:rPr>
                        <a:t>28 -2.44686253 -2.229598e-02</a:t>
                      </a:r>
                      <a:endParaRPr lang="es-UY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latinLnBrk="1">
                        <a:lnSpc>
                          <a:spcPts val="1025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UY" sz="1000" dirty="0">
                          <a:solidFill>
                            <a:srgbClr val="000000"/>
                          </a:solidFill>
                          <a:effectLst/>
                          <a:latin typeface="Lucida Console"/>
                          <a:ea typeface="Times New Roman"/>
                          <a:cs typeface="Courier New"/>
                        </a:rPr>
                        <a:t>29 -0.72642751 -1.751735e-02</a:t>
                      </a:r>
                      <a:endParaRPr lang="es-UY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latinLnBrk="1">
                        <a:lnSpc>
                          <a:spcPts val="1025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UY" sz="1000" dirty="0">
                          <a:solidFill>
                            <a:srgbClr val="000000"/>
                          </a:solidFill>
                          <a:effectLst/>
                          <a:latin typeface="Lucida Console"/>
                          <a:ea typeface="Times New Roman"/>
                          <a:cs typeface="Courier New"/>
                        </a:rPr>
                        <a:t>30  1.19632298 -3.962801e-03</a:t>
                      </a:r>
                      <a:endParaRPr lang="es-UY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latinLnBrk="1">
                        <a:lnSpc>
                          <a:spcPts val="1025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UY" sz="1000" dirty="0">
                          <a:solidFill>
                            <a:srgbClr val="000000"/>
                          </a:solidFill>
                          <a:effectLst/>
                          <a:latin typeface="Lucida Console"/>
                          <a:ea typeface="Times New Roman"/>
                          <a:cs typeface="Courier New"/>
                        </a:rPr>
                        <a:t>31  7.41879124  2.241775e-02</a:t>
                      </a:r>
                      <a:endParaRPr lang="es-UY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latinLnBrk="1">
                        <a:lnSpc>
                          <a:spcPts val="1025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UY" sz="1000" dirty="0">
                          <a:solidFill>
                            <a:srgbClr val="000000"/>
                          </a:solidFill>
                          <a:effectLst/>
                          <a:latin typeface="Lucida Console"/>
                          <a:ea typeface="Times New Roman"/>
                          <a:cs typeface="Courier New"/>
                        </a:rPr>
                        <a:t>32 12.46030962  4.432577e-02</a:t>
                      </a:r>
                      <a:endParaRPr lang="es-UY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UY" sz="11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 </a:t>
                      </a:r>
                      <a:endParaRPr lang="es-UY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UY" sz="1000" dirty="0">
                          <a:solidFill>
                            <a:srgbClr val="000000"/>
                          </a:solidFill>
                          <a:effectLst/>
                          <a:latin typeface="Lucida Console"/>
                          <a:ea typeface="Times New Roman"/>
                          <a:cs typeface="Courier New"/>
                        </a:rPr>
                        <a:t>Podría ajustar una ecuación para cada individuo el intercepto indica cuanto se aleja del modelo global. Por ejemplo para el individuo 1 su intercepto es 124.4358 +(-6.79267946)  y pendiente -1.936083e-02</a:t>
                      </a:r>
                      <a:endParaRPr lang="es-UY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293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631880"/>
            <a:ext cx="5832647" cy="4878431"/>
          </a:xfrm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Gráficamente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463336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683568" y="1700808"/>
            <a:ext cx="7920879" cy="4752528"/>
          </a:xfrm>
        </p:spPr>
        <p:txBody>
          <a:bodyPr>
            <a:normAutofit fontScale="92500"/>
          </a:bodyPr>
          <a:lstStyle/>
          <a:p>
            <a:pPr>
              <a:buFontTx/>
              <a:buChar char="-"/>
            </a:pPr>
            <a:endParaRPr lang="es-ES" dirty="0" smtClean="0"/>
          </a:p>
          <a:p>
            <a:pPr>
              <a:buFontTx/>
              <a:buChar char="-"/>
            </a:pPr>
            <a:endParaRPr lang="es-ES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s-ES" sz="2800" dirty="0" smtClean="0">
                <a:latin typeface="Arial" pitchFamily="34" charset="0"/>
                <a:cs typeface="Arial" pitchFamily="34" charset="0"/>
              </a:rPr>
              <a:t>Efecto del extracto de la planta justicia secunda </a:t>
            </a:r>
            <a:r>
              <a:rPr lang="es-ES" sz="2800" dirty="0" err="1" smtClean="0">
                <a:latin typeface="Arial" pitchFamily="34" charset="0"/>
                <a:cs typeface="Arial" pitchFamily="34" charset="0"/>
              </a:rPr>
              <a:t>VAHL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 sobre la glucemia en ratas </a:t>
            </a:r>
            <a:r>
              <a:rPr lang="es-ES" sz="2800" dirty="0" err="1">
                <a:latin typeface="Arial" pitchFamily="34" charset="0"/>
                <a:cs typeface="Arial" pitchFamily="34" charset="0"/>
              </a:rPr>
              <a:t>S</a:t>
            </a:r>
            <a:r>
              <a:rPr lang="es-ES" sz="2800" dirty="0" err="1" smtClean="0">
                <a:latin typeface="Arial" pitchFamily="34" charset="0"/>
                <a:cs typeface="Arial" pitchFamily="34" charset="0"/>
              </a:rPr>
              <a:t>prague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s-ES" sz="2800" dirty="0" err="1" smtClean="0">
                <a:latin typeface="Arial" pitchFamily="34" charset="0"/>
                <a:cs typeface="Arial" pitchFamily="34" charset="0"/>
              </a:rPr>
              <a:t>Dawley</a:t>
            </a:r>
            <a:endParaRPr lang="es-ES" sz="28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s-ES" sz="2800" dirty="0" smtClean="0">
                <a:latin typeface="Arial" pitchFamily="34" charset="0"/>
                <a:cs typeface="Arial" pitchFamily="34" charset="0"/>
              </a:rPr>
              <a:t>Maestría en diabetes y obesidad con mención en manejo nutricional. 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s-ES" sz="2800" dirty="0" smtClean="0">
                <a:latin typeface="Arial" pitchFamily="34" charset="0"/>
                <a:cs typeface="Arial" pitchFamily="34" charset="0"/>
              </a:rPr>
              <a:t>Oscar López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s-ES" sz="2800" dirty="0" smtClean="0">
                <a:latin typeface="Arial" pitchFamily="34" charset="0"/>
                <a:cs typeface="Arial" pitchFamily="34" charset="0"/>
              </a:rPr>
              <a:t>Universidad Peruana Cayetano Heredia</a:t>
            </a:r>
            <a:endParaRPr lang="es-UY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Contexto del trabajo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842787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251520" y="332656"/>
            <a:ext cx="8640959" cy="6264696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Visualización de efectos fijos:</a:t>
            </a:r>
          </a:p>
          <a:p>
            <a:pPr marL="0" indent="0">
              <a:buNone/>
            </a:pPr>
            <a:r>
              <a:rPr lang="es-ES" dirty="0" err="1" smtClean="0"/>
              <a:t>library</a:t>
            </a:r>
            <a:r>
              <a:rPr lang="es-ES" dirty="0" smtClean="0"/>
              <a:t>(</a:t>
            </a:r>
            <a:r>
              <a:rPr lang="es-ES" dirty="0" err="1" smtClean="0"/>
              <a:t>visreg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 err="1"/>
              <a:t>visreg</a:t>
            </a:r>
            <a:r>
              <a:rPr lang="es-ES" dirty="0"/>
              <a:t>(m1, </a:t>
            </a:r>
            <a:r>
              <a:rPr lang="es-ES" dirty="0" err="1"/>
              <a:t>xvar</a:t>
            </a:r>
            <a:r>
              <a:rPr lang="es-ES" dirty="0"/>
              <a:t>="Grupo", </a:t>
            </a:r>
            <a:r>
              <a:rPr lang="es-ES" dirty="0" err="1"/>
              <a:t>type</a:t>
            </a:r>
            <a:r>
              <a:rPr lang="es-ES" dirty="0"/>
              <a:t>="</a:t>
            </a:r>
            <a:r>
              <a:rPr lang="es-ES" dirty="0" err="1"/>
              <a:t>conditional</a:t>
            </a:r>
            <a:r>
              <a:rPr lang="es-ES" dirty="0"/>
              <a:t>", </a:t>
            </a:r>
            <a:r>
              <a:rPr lang="es-ES" dirty="0" err="1"/>
              <a:t>cex.axis</a:t>
            </a:r>
            <a:r>
              <a:rPr lang="es-ES" dirty="0"/>
              <a:t>=1.3, </a:t>
            </a:r>
            <a:r>
              <a:rPr lang="es-ES" dirty="0" err="1"/>
              <a:t>cex.lab</a:t>
            </a:r>
            <a:r>
              <a:rPr lang="es-ES" dirty="0"/>
              <a:t>=1.5, </a:t>
            </a:r>
            <a:r>
              <a:rPr lang="es-ES" dirty="0" err="1"/>
              <a:t>ylab</a:t>
            </a:r>
            <a:r>
              <a:rPr lang="es-ES" dirty="0"/>
              <a:t>="Glucosa")</a:t>
            </a:r>
          </a:p>
          <a:p>
            <a:pPr marL="0" indent="0">
              <a:buNone/>
            </a:pPr>
            <a:endParaRPr lang="es-UY" dirty="0"/>
          </a:p>
        </p:txBody>
      </p:sp>
      <p:pic>
        <p:nvPicPr>
          <p:cNvPr id="4" name="0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348880"/>
            <a:ext cx="6408711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332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251520" y="476672"/>
            <a:ext cx="8640959" cy="6048672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s-UY" dirty="0"/>
              <a:t>Importante en este ejemplo lo que se quiere conocer (modelado como efecto fijo): relación entre </a:t>
            </a:r>
            <a:r>
              <a:rPr lang="es-UY" dirty="0" smtClean="0"/>
              <a:t>tratamiento (grupo) y glucemia. </a:t>
            </a:r>
          </a:p>
          <a:p>
            <a:pPr>
              <a:lnSpc>
                <a:spcPct val="150000"/>
              </a:lnSpc>
            </a:pPr>
            <a:r>
              <a:rPr lang="es-UY" dirty="0" smtClean="0"/>
              <a:t>Dada </a:t>
            </a:r>
            <a:r>
              <a:rPr lang="es-UY" dirty="0"/>
              <a:t>una estructura de efectos aleatorios como la descripta en </a:t>
            </a:r>
            <a:r>
              <a:rPr lang="es-UY" dirty="0" smtClean="0"/>
              <a:t>el modelo </a:t>
            </a:r>
            <a:r>
              <a:rPr lang="es-UY" dirty="0"/>
              <a:t>que permanecerá incambiada ya que refleja aspectos del diseño experimental la única opción </a:t>
            </a:r>
            <a:r>
              <a:rPr lang="es-UY" dirty="0" smtClean="0"/>
              <a:t>es ver </a:t>
            </a:r>
            <a:r>
              <a:rPr lang="es-UY" dirty="0"/>
              <a:t>si </a:t>
            </a:r>
            <a:r>
              <a:rPr lang="es-UY" dirty="0" smtClean="0"/>
              <a:t>el tratamiento </a:t>
            </a:r>
            <a:r>
              <a:rPr lang="es-UY" dirty="0"/>
              <a:t>(efecto fijo) es significativa para explicar la </a:t>
            </a:r>
            <a:r>
              <a:rPr lang="es-UY" dirty="0" smtClean="0"/>
              <a:t>glucemia. </a:t>
            </a:r>
          </a:p>
          <a:p>
            <a:pPr>
              <a:lnSpc>
                <a:spcPct val="150000"/>
              </a:lnSpc>
            </a:pPr>
            <a:r>
              <a:rPr lang="es-UY" dirty="0" smtClean="0"/>
              <a:t>En </a:t>
            </a:r>
            <a:r>
              <a:rPr lang="es-UY" dirty="0"/>
              <a:t>este caso como </a:t>
            </a:r>
            <a:r>
              <a:rPr lang="es-UY" dirty="0" smtClean="0"/>
              <a:t>no tenemos </a:t>
            </a:r>
            <a:r>
              <a:rPr lang="es-UY" dirty="0"/>
              <a:t>otras variables posibles a considera la única opción posible es considerar un modelo nulo.</a:t>
            </a:r>
          </a:p>
          <a:p>
            <a:pPr>
              <a:lnSpc>
                <a:spcPct val="150000"/>
              </a:lnSpc>
            </a:pPr>
            <a:r>
              <a:rPr lang="es-UY" dirty="0"/>
              <a:t>Podríamos decir del gráfico de visualización de efectos fijos y a partir del </a:t>
            </a:r>
            <a:r>
              <a:rPr lang="es-UY" dirty="0" smtClean="0"/>
              <a:t>R2=10,08%  </a:t>
            </a:r>
            <a:r>
              <a:rPr lang="es-UY" dirty="0"/>
              <a:t>que el tipo de </a:t>
            </a:r>
            <a:r>
              <a:rPr lang="es-UY" dirty="0" smtClean="0"/>
              <a:t>tratamiento no es </a:t>
            </a:r>
            <a:r>
              <a:rPr lang="es-UY" dirty="0"/>
              <a:t>un buen predictor, no se observan diferencias entre </a:t>
            </a:r>
            <a:r>
              <a:rPr lang="es-UY" dirty="0" smtClean="0"/>
              <a:t>4 </a:t>
            </a:r>
            <a:r>
              <a:rPr lang="es-UY" dirty="0"/>
              <a:t>tipos de </a:t>
            </a:r>
            <a:r>
              <a:rPr lang="es-UY" dirty="0" smtClean="0"/>
              <a:t>tratamiento para </a:t>
            </a:r>
            <a:r>
              <a:rPr lang="es-UY" dirty="0"/>
              <a:t>la </a:t>
            </a:r>
            <a:r>
              <a:rPr lang="es-UY" dirty="0" smtClean="0"/>
              <a:t>glucemia.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977136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251520" y="404664"/>
            <a:ext cx="8640959" cy="612068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UY" dirty="0"/>
              <a:t># </a:t>
            </a:r>
            <a:r>
              <a:rPr lang="es-UY" dirty="0" err="1"/>
              <a:t>Analisis</a:t>
            </a:r>
            <a:r>
              <a:rPr lang="es-UY" dirty="0"/>
              <a:t> de </a:t>
            </a:r>
            <a:r>
              <a:rPr lang="es-UY" dirty="0" smtClean="0"/>
              <a:t>residuos (para modelo ajustado con </a:t>
            </a:r>
            <a:r>
              <a:rPr lang="es-UY" b="1" dirty="0" err="1" smtClean="0"/>
              <a:t>nmle</a:t>
            </a:r>
            <a:r>
              <a:rPr lang="es-UY" dirty="0" smtClean="0"/>
              <a:t>)</a:t>
            </a:r>
            <a:endParaRPr lang="es-UY" dirty="0"/>
          </a:p>
          <a:p>
            <a:pPr marL="0" indent="0">
              <a:buNone/>
            </a:pPr>
            <a:r>
              <a:rPr lang="es-UY" dirty="0"/>
              <a:t>par(</a:t>
            </a:r>
            <a:r>
              <a:rPr lang="es-UY" dirty="0" err="1"/>
              <a:t>mfrow</a:t>
            </a:r>
            <a:r>
              <a:rPr lang="es-UY" dirty="0"/>
              <a:t>=c(2,2),</a:t>
            </a:r>
            <a:r>
              <a:rPr lang="es-UY" dirty="0" err="1"/>
              <a:t>cex.lab</a:t>
            </a:r>
            <a:r>
              <a:rPr lang="es-UY" dirty="0"/>
              <a:t>=1.5, </a:t>
            </a:r>
            <a:r>
              <a:rPr lang="es-UY" dirty="0" err="1"/>
              <a:t>cex.axis</a:t>
            </a:r>
            <a:r>
              <a:rPr lang="es-UY" dirty="0"/>
              <a:t>=1.3) </a:t>
            </a:r>
          </a:p>
          <a:p>
            <a:pPr marL="0" indent="0">
              <a:buNone/>
            </a:pPr>
            <a:r>
              <a:rPr lang="es-UY" dirty="0" err="1"/>
              <a:t>resid</a:t>
            </a:r>
            <a:r>
              <a:rPr lang="es-UY" dirty="0"/>
              <a:t>=</a:t>
            </a:r>
            <a:r>
              <a:rPr lang="es-UY" dirty="0" err="1"/>
              <a:t>resid</a:t>
            </a:r>
            <a:r>
              <a:rPr lang="es-UY" dirty="0"/>
              <a:t>(m1,type="</a:t>
            </a:r>
            <a:r>
              <a:rPr lang="es-UY" dirty="0" err="1"/>
              <a:t>pearson</a:t>
            </a:r>
            <a:r>
              <a:rPr lang="es-UY" dirty="0"/>
              <a:t>")</a:t>
            </a:r>
          </a:p>
          <a:p>
            <a:pPr marL="0" indent="0">
              <a:buNone/>
            </a:pPr>
            <a:r>
              <a:rPr lang="es-UY" dirty="0" err="1"/>
              <a:t>plot</a:t>
            </a:r>
            <a:r>
              <a:rPr lang="es-UY" dirty="0"/>
              <a:t>(</a:t>
            </a:r>
            <a:r>
              <a:rPr lang="es-UY" dirty="0" err="1"/>
              <a:t>fitted</a:t>
            </a:r>
            <a:r>
              <a:rPr lang="es-UY" dirty="0"/>
              <a:t>(m1), </a:t>
            </a:r>
            <a:r>
              <a:rPr lang="es-UY" dirty="0" err="1"/>
              <a:t>resid</a:t>
            </a:r>
            <a:r>
              <a:rPr lang="es-UY" dirty="0"/>
              <a:t>, </a:t>
            </a:r>
            <a:r>
              <a:rPr lang="es-UY" dirty="0" err="1"/>
              <a:t>ylab</a:t>
            </a:r>
            <a:r>
              <a:rPr lang="es-UY" dirty="0"/>
              <a:t>="Residuales", </a:t>
            </a:r>
            <a:r>
              <a:rPr lang="es-UY" dirty="0" err="1"/>
              <a:t>xlab</a:t>
            </a:r>
            <a:r>
              <a:rPr lang="es-UY" dirty="0"/>
              <a:t>="Predichos",</a:t>
            </a:r>
            <a:r>
              <a:rPr lang="es-UY" dirty="0" err="1"/>
              <a:t>main</a:t>
            </a:r>
            <a:r>
              <a:rPr lang="es-UY" dirty="0"/>
              <a:t>=""); </a:t>
            </a:r>
            <a:r>
              <a:rPr lang="es-UY" dirty="0" err="1"/>
              <a:t>abline</a:t>
            </a:r>
            <a:r>
              <a:rPr lang="es-UY" dirty="0"/>
              <a:t>(h=0)</a:t>
            </a:r>
          </a:p>
          <a:p>
            <a:pPr marL="0" indent="0">
              <a:buNone/>
            </a:pPr>
            <a:r>
              <a:rPr lang="es-UY" dirty="0" err="1"/>
              <a:t>qqnorm</a:t>
            </a:r>
            <a:r>
              <a:rPr lang="es-UY" dirty="0"/>
              <a:t>(</a:t>
            </a:r>
            <a:r>
              <a:rPr lang="es-UY" dirty="0" err="1"/>
              <a:t>resid</a:t>
            </a:r>
            <a:r>
              <a:rPr lang="es-UY" dirty="0"/>
              <a:t>, </a:t>
            </a:r>
            <a:r>
              <a:rPr lang="es-UY" dirty="0" err="1"/>
              <a:t>ylab</a:t>
            </a:r>
            <a:r>
              <a:rPr lang="es-UY" dirty="0"/>
              <a:t>="</a:t>
            </a:r>
            <a:r>
              <a:rPr lang="es-UY" dirty="0" err="1"/>
              <a:t>Cuant</a:t>
            </a:r>
            <a:r>
              <a:rPr lang="es-UY" dirty="0"/>
              <a:t>. </a:t>
            </a:r>
            <a:r>
              <a:rPr lang="es-UY" dirty="0" err="1"/>
              <a:t>teoricos</a:t>
            </a:r>
            <a:r>
              <a:rPr lang="es-UY" dirty="0"/>
              <a:t>", </a:t>
            </a:r>
            <a:r>
              <a:rPr lang="es-UY" dirty="0" err="1"/>
              <a:t>xlab</a:t>
            </a:r>
            <a:r>
              <a:rPr lang="es-UY" dirty="0"/>
              <a:t>="</a:t>
            </a:r>
            <a:r>
              <a:rPr lang="es-UY" dirty="0" err="1"/>
              <a:t>Cuant</a:t>
            </a:r>
            <a:r>
              <a:rPr lang="es-UY" dirty="0"/>
              <a:t> </a:t>
            </a:r>
            <a:r>
              <a:rPr lang="es-UY" dirty="0" err="1"/>
              <a:t>Obs</a:t>
            </a:r>
            <a:r>
              <a:rPr lang="es-UY" dirty="0"/>
              <a:t> </a:t>
            </a:r>
            <a:r>
              <a:rPr lang="es-UY" dirty="0" err="1"/>
              <a:t>resid</a:t>
            </a:r>
            <a:r>
              <a:rPr lang="es-UY" dirty="0"/>
              <a:t>",</a:t>
            </a:r>
            <a:r>
              <a:rPr lang="es-UY" dirty="0" err="1"/>
              <a:t>main</a:t>
            </a:r>
            <a:r>
              <a:rPr lang="es-UY" dirty="0"/>
              <a:t>="")</a:t>
            </a:r>
          </a:p>
          <a:p>
            <a:pPr marL="0" indent="0">
              <a:buNone/>
            </a:pPr>
            <a:r>
              <a:rPr lang="es-UY" dirty="0" err="1"/>
              <a:t>qqline</a:t>
            </a:r>
            <a:r>
              <a:rPr lang="es-UY" dirty="0"/>
              <a:t>(</a:t>
            </a:r>
            <a:r>
              <a:rPr lang="es-UY" dirty="0" err="1"/>
              <a:t>resid,lwd</a:t>
            </a:r>
            <a:r>
              <a:rPr lang="es-UY" dirty="0"/>
              <a:t>=1.5, col="red")</a:t>
            </a:r>
          </a:p>
          <a:p>
            <a:pPr marL="0" indent="0">
              <a:buNone/>
            </a:pPr>
            <a:r>
              <a:rPr lang="es-UY" dirty="0"/>
              <a:t>ranef.niv1=</a:t>
            </a:r>
            <a:r>
              <a:rPr lang="es-UY" dirty="0" err="1"/>
              <a:t>as.vector</a:t>
            </a:r>
            <a:r>
              <a:rPr lang="es-UY" dirty="0"/>
              <a:t>(</a:t>
            </a:r>
            <a:r>
              <a:rPr lang="es-UY" dirty="0" err="1"/>
              <a:t>unlist</a:t>
            </a:r>
            <a:r>
              <a:rPr lang="es-UY" dirty="0"/>
              <a:t>(</a:t>
            </a:r>
            <a:r>
              <a:rPr lang="es-UY" dirty="0" err="1"/>
              <a:t>ranef</a:t>
            </a:r>
            <a:r>
              <a:rPr lang="es-UY" dirty="0"/>
              <a:t>(m1)[1][1]))</a:t>
            </a:r>
          </a:p>
          <a:p>
            <a:pPr marL="0" indent="0">
              <a:buNone/>
            </a:pPr>
            <a:r>
              <a:rPr lang="es-UY" dirty="0"/>
              <a:t>ranef.niv2=</a:t>
            </a:r>
            <a:r>
              <a:rPr lang="es-UY" dirty="0" err="1"/>
              <a:t>as.vector</a:t>
            </a:r>
            <a:r>
              <a:rPr lang="es-UY" dirty="0"/>
              <a:t>(</a:t>
            </a:r>
            <a:r>
              <a:rPr lang="es-UY" dirty="0" err="1"/>
              <a:t>unlist</a:t>
            </a:r>
            <a:r>
              <a:rPr lang="es-UY" dirty="0"/>
              <a:t>(</a:t>
            </a:r>
            <a:r>
              <a:rPr lang="es-UY" dirty="0" err="1"/>
              <a:t>ranef</a:t>
            </a:r>
            <a:r>
              <a:rPr lang="es-UY" dirty="0"/>
              <a:t>(m1)[2][1]))</a:t>
            </a:r>
          </a:p>
          <a:p>
            <a:pPr marL="0" indent="0">
              <a:buNone/>
            </a:pPr>
            <a:r>
              <a:rPr lang="es-UY" dirty="0" err="1"/>
              <a:t>qqnorm</a:t>
            </a:r>
            <a:r>
              <a:rPr lang="es-UY" dirty="0"/>
              <a:t>(ranef.niv1, </a:t>
            </a:r>
            <a:r>
              <a:rPr lang="es-UY" dirty="0" err="1"/>
              <a:t>ylab</a:t>
            </a:r>
            <a:r>
              <a:rPr lang="es-UY" dirty="0"/>
              <a:t>="</a:t>
            </a:r>
            <a:r>
              <a:rPr lang="es-UY" dirty="0" err="1"/>
              <a:t>Cuant.teoricos</a:t>
            </a:r>
            <a:r>
              <a:rPr lang="es-UY" dirty="0"/>
              <a:t>", </a:t>
            </a:r>
            <a:r>
              <a:rPr lang="es-UY" dirty="0" err="1"/>
              <a:t>xlab</a:t>
            </a:r>
            <a:r>
              <a:rPr lang="es-UY" dirty="0"/>
              <a:t>="</a:t>
            </a:r>
            <a:r>
              <a:rPr lang="es-UY" dirty="0" err="1"/>
              <a:t>Cuant</a:t>
            </a:r>
            <a:r>
              <a:rPr lang="es-UY" dirty="0"/>
              <a:t> </a:t>
            </a:r>
            <a:r>
              <a:rPr lang="es-UY" dirty="0" err="1"/>
              <a:t>Obs</a:t>
            </a:r>
            <a:r>
              <a:rPr lang="es-UY" dirty="0"/>
              <a:t> </a:t>
            </a:r>
            <a:r>
              <a:rPr lang="es-UY" dirty="0" err="1"/>
              <a:t>interc</a:t>
            </a:r>
            <a:r>
              <a:rPr lang="es-UY" dirty="0"/>
              <a:t>",</a:t>
            </a:r>
            <a:r>
              <a:rPr lang="es-UY" dirty="0" err="1"/>
              <a:t>main</a:t>
            </a:r>
            <a:r>
              <a:rPr lang="es-UY" dirty="0"/>
              <a:t>="")</a:t>
            </a:r>
          </a:p>
          <a:p>
            <a:pPr marL="0" indent="0">
              <a:buNone/>
            </a:pPr>
            <a:r>
              <a:rPr lang="es-UY" dirty="0" err="1"/>
              <a:t>qqline</a:t>
            </a:r>
            <a:r>
              <a:rPr lang="es-UY" dirty="0"/>
              <a:t>(ranef.niv1,lwd=1.5, col="red")</a:t>
            </a:r>
          </a:p>
          <a:p>
            <a:pPr marL="0" indent="0">
              <a:buNone/>
            </a:pPr>
            <a:r>
              <a:rPr lang="es-UY" dirty="0" err="1"/>
              <a:t>qqnorm</a:t>
            </a:r>
            <a:r>
              <a:rPr lang="es-UY" dirty="0"/>
              <a:t>(ranef.niv2, </a:t>
            </a:r>
            <a:r>
              <a:rPr lang="es-UY" dirty="0" err="1"/>
              <a:t>ylab</a:t>
            </a:r>
            <a:r>
              <a:rPr lang="es-UY" dirty="0"/>
              <a:t>="</a:t>
            </a:r>
            <a:r>
              <a:rPr lang="es-UY" dirty="0" err="1"/>
              <a:t>Cuant.teoricos</a:t>
            </a:r>
            <a:r>
              <a:rPr lang="es-UY" dirty="0"/>
              <a:t>", </a:t>
            </a:r>
            <a:r>
              <a:rPr lang="es-UY" dirty="0" err="1"/>
              <a:t>xlab</a:t>
            </a:r>
            <a:r>
              <a:rPr lang="es-UY" dirty="0"/>
              <a:t>="</a:t>
            </a:r>
            <a:r>
              <a:rPr lang="es-UY" dirty="0" err="1"/>
              <a:t>Cuant</a:t>
            </a:r>
            <a:r>
              <a:rPr lang="es-UY" dirty="0"/>
              <a:t> </a:t>
            </a:r>
            <a:r>
              <a:rPr lang="es-UY" dirty="0" err="1"/>
              <a:t>Obs</a:t>
            </a:r>
            <a:r>
              <a:rPr lang="es-UY" dirty="0"/>
              <a:t> </a:t>
            </a:r>
            <a:r>
              <a:rPr lang="es-UY" dirty="0" err="1"/>
              <a:t>pend</a:t>
            </a:r>
            <a:r>
              <a:rPr lang="es-UY" dirty="0"/>
              <a:t>.",</a:t>
            </a:r>
            <a:r>
              <a:rPr lang="es-UY" dirty="0" err="1"/>
              <a:t>main</a:t>
            </a:r>
            <a:r>
              <a:rPr lang="es-UY" dirty="0"/>
              <a:t>="")</a:t>
            </a:r>
          </a:p>
          <a:p>
            <a:pPr marL="0" indent="0">
              <a:buNone/>
            </a:pPr>
            <a:r>
              <a:rPr lang="es-UY" dirty="0" err="1"/>
              <a:t>qqline</a:t>
            </a:r>
            <a:r>
              <a:rPr lang="es-UY" dirty="0"/>
              <a:t>(ranef.niv2,lwd=1.5, col="red")</a:t>
            </a:r>
          </a:p>
          <a:p>
            <a:pPr marL="0" indent="0">
              <a:buNone/>
            </a:pPr>
            <a:r>
              <a:rPr lang="es-UY" dirty="0"/>
              <a:t>par(</a:t>
            </a:r>
            <a:r>
              <a:rPr lang="es-UY" dirty="0" err="1"/>
              <a:t>mfrow</a:t>
            </a:r>
            <a:r>
              <a:rPr lang="es-UY" dirty="0"/>
              <a:t>=c(1,1),</a:t>
            </a:r>
            <a:r>
              <a:rPr lang="es-UY" dirty="0" err="1"/>
              <a:t>cex.lab</a:t>
            </a:r>
            <a:r>
              <a:rPr lang="es-UY" dirty="0"/>
              <a:t>=1, </a:t>
            </a:r>
            <a:r>
              <a:rPr lang="es-UY" dirty="0" err="1"/>
              <a:t>cex.axis</a:t>
            </a:r>
            <a:r>
              <a:rPr lang="es-UY" dirty="0"/>
              <a:t>=1)</a:t>
            </a:r>
          </a:p>
        </p:txBody>
      </p:sp>
    </p:spTree>
    <p:extLst>
      <p:ext uri="{BB962C8B-B14F-4D97-AF65-F5344CB8AC3E}">
        <p14:creationId xmlns:p14="http://schemas.microsoft.com/office/powerpoint/2010/main" val="3935229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0 Imagen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32656"/>
            <a:ext cx="6624736" cy="633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140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251520" y="1556792"/>
            <a:ext cx="8640959" cy="5184576"/>
          </a:xfrm>
        </p:spPr>
        <p:txBody>
          <a:bodyPr>
            <a:normAutofit/>
          </a:bodyPr>
          <a:lstStyle/>
          <a:p>
            <a:r>
              <a:rPr lang="es-ES" dirty="0" smtClean="0"/>
              <a:t>Es deseable realizar estimaciones de la magnitud de efecto (</a:t>
            </a:r>
            <a:r>
              <a:rPr lang="es-ES" dirty="0" err="1" smtClean="0"/>
              <a:t>effect</a:t>
            </a:r>
            <a:r>
              <a:rPr lang="es-ES" dirty="0" smtClean="0"/>
              <a:t> </a:t>
            </a:r>
            <a:r>
              <a:rPr lang="es-ES" dirty="0" err="1" smtClean="0"/>
              <a:t>size</a:t>
            </a:r>
            <a:r>
              <a:rPr lang="es-ES" dirty="0" smtClean="0"/>
              <a:t>)  de pertenecer a un grupo en relación al grupo de referencia.</a:t>
            </a:r>
          </a:p>
          <a:p>
            <a:r>
              <a:rPr lang="es-ES" dirty="0" smtClean="0"/>
              <a:t>La estimación e interpretación de  las magnitudes de efecto es mucho más importante que la mera significación estadística (p&lt;0,05) (Ver </a:t>
            </a:r>
            <a:r>
              <a:rPr lang="es-ES" dirty="0" err="1" smtClean="0"/>
              <a:t>Nakagawa</a:t>
            </a:r>
            <a:r>
              <a:rPr lang="es-ES" dirty="0" smtClean="0"/>
              <a:t> &amp; </a:t>
            </a:r>
            <a:r>
              <a:rPr lang="es-ES" dirty="0" err="1" smtClean="0"/>
              <a:t>Cuthill</a:t>
            </a:r>
            <a:r>
              <a:rPr lang="es-ES" dirty="0" smtClean="0"/>
              <a:t> 2007)</a:t>
            </a:r>
          </a:p>
          <a:p>
            <a:r>
              <a:rPr lang="es-ES" dirty="0" smtClean="0"/>
              <a:t>Hay dos grandes familias de </a:t>
            </a:r>
            <a:r>
              <a:rPr lang="es-ES" dirty="0" err="1" smtClean="0"/>
              <a:t>effect</a:t>
            </a:r>
            <a:r>
              <a:rPr lang="es-ES" dirty="0" smtClean="0"/>
              <a:t> </a:t>
            </a:r>
            <a:r>
              <a:rPr lang="es-ES" dirty="0" err="1" smtClean="0"/>
              <a:t>sizes</a:t>
            </a:r>
            <a:r>
              <a:rPr lang="es-ES" dirty="0" smtClean="0"/>
              <a:t> (ES; Ellis 2007):</a:t>
            </a:r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 smtClean="0"/>
              <a:t>    - d-</a:t>
            </a:r>
            <a:r>
              <a:rPr lang="es-ES" dirty="0" err="1" smtClean="0"/>
              <a:t>statistics</a:t>
            </a:r>
            <a:r>
              <a:rPr lang="es-ES" dirty="0" smtClean="0"/>
              <a:t>: Y:  </a:t>
            </a:r>
            <a:r>
              <a:rPr lang="es-ES" dirty="0" err="1" smtClean="0"/>
              <a:t>contínua</a:t>
            </a:r>
            <a:r>
              <a:rPr lang="es-ES" dirty="0" smtClean="0"/>
              <a:t>, </a:t>
            </a:r>
            <a:r>
              <a:rPr lang="es-ES" dirty="0" err="1" smtClean="0"/>
              <a:t>Xs</a:t>
            </a:r>
            <a:r>
              <a:rPr lang="es-ES" dirty="0" smtClean="0"/>
              <a:t>: categóricas</a:t>
            </a:r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 smtClean="0"/>
              <a:t>    - r-</a:t>
            </a:r>
            <a:r>
              <a:rPr lang="es-ES" dirty="0" err="1" smtClean="0"/>
              <a:t>statistics</a:t>
            </a:r>
            <a:r>
              <a:rPr lang="es-ES" dirty="0" smtClean="0"/>
              <a:t>: Y: </a:t>
            </a:r>
            <a:r>
              <a:rPr lang="es-ES" dirty="0" err="1" smtClean="0"/>
              <a:t>contínua</a:t>
            </a:r>
            <a:r>
              <a:rPr lang="es-ES" dirty="0" smtClean="0"/>
              <a:t>, </a:t>
            </a:r>
            <a:r>
              <a:rPr lang="es-ES" dirty="0" err="1" smtClean="0"/>
              <a:t>Xs</a:t>
            </a:r>
            <a:r>
              <a:rPr lang="es-ES" dirty="0" smtClean="0"/>
              <a:t>: continua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No existe (que yo sepa) una forma automática de obtener estimaciones de </a:t>
            </a:r>
            <a:r>
              <a:rPr lang="es-ES" dirty="0" err="1" smtClean="0"/>
              <a:t>effect</a:t>
            </a:r>
            <a:r>
              <a:rPr lang="es-ES" dirty="0" smtClean="0"/>
              <a:t> </a:t>
            </a:r>
            <a:r>
              <a:rPr lang="es-ES" dirty="0" err="1" smtClean="0"/>
              <a:t>size</a:t>
            </a:r>
            <a:r>
              <a:rPr lang="es-ES" dirty="0" smtClean="0"/>
              <a:t>, sus SE e </a:t>
            </a:r>
            <a:r>
              <a:rPr lang="es-ES" dirty="0" err="1" smtClean="0"/>
              <a:t>IC</a:t>
            </a:r>
            <a:r>
              <a:rPr lang="es-ES" dirty="0" smtClean="0"/>
              <a:t>….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Magnitud de efecto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888623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251521" y="1772816"/>
            <a:ext cx="8640959" cy="482453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s-UY" sz="2600" dirty="0">
                <a:latin typeface="Arial" pitchFamily="34" charset="0"/>
                <a:cs typeface="Arial" pitchFamily="34" charset="0"/>
              </a:rPr>
              <a:t>La </a:t>
            </a:r>
            <a:r>
              <a:rPr lang="es-UY" sz="2600" b="1" dirty="0">
                <a:latin typeface="Arial" pitchFamily="34" charset="0"/>
                <a:cs typeface="Arial" pitchFamily="34" charset="0"/>
              </a:rPr>
              <a:t>glucemia</a:t>
            </a:r>
            <a:r>
              <a:rPr lang="es-UY" sz="2600" dirty="0">
                <a:latin typeface="Arial" pitchFamily="34" charset="0"/>
                <a:cs typeface="Arial" pitchFamily="34" charset="0"/>
              </a:rPr>
              <a:t> es la medida de concentración de </a:t>
            </a:r>
            <a:r>
              <a:rPr lang="es-UY" sz="2600" b="1" dirty="0">
                <a:latin typeface="Arial" pitchFamily="34" charset="0"/>
                <a:cs typeface="Arial" pitchFamily="34" charset="0"/>
              </a:rPr>
              <a:t>glucosa</a:t>
            </a:r>
            <a:r>
              <a:rPr lang="es-UY" sz="2600" dirty="0">
                <a:latin typeface="Arial" pitchFamily="34" charset="0"/>
                <a:cs typeface="Arial" pitchFamily="34" charset="0"/>
              </a:rPr>
              <a:t> libre en la sangre, suero o plasma sanguíneo. Durante el ayuno, los niveles normales de </a:t>
            </a:r>
            <a:r>
              <a:rPr lang="es-UY" sz="2600" b="1" dirty="0">
                <a:latin typeface="Arial" pitchFamily="34" charset="0"/>
                <a:cs typeface="Arial" pitchFamily="34" charset="0"/>
              </a:rPr>
              <a:t>glucosa oscilan entre 70 y 100 mg/</a:t>
            </a:r>
            <a:r>
              <a:rPr lang="es-UY" sz="2600" b="1" dirty="0" err="1">
                <a:latin typeface="Arial" pitchFamily="34" charset="0"/>
                <a:cs typeface="Arial" pitchFamily="34" charset="0"/>
              </a:rPr>
              <a:t>dL</a:t>
            </a:r>
            <a:r>
              <a:rPr lang="es-UY" sz="2600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s-UY" sz="2600" dirty="0">
                <a:latin typeface="Arial" pitchFamily="34" charset="0"/>
                <a:cs typeface="Arial" pitchFamily="34" charset="0"/>
              </a:rPr>
              <a:t>La </a:t>
            </a:r>
            <a:r>
              <a:rPr lang="es-UY" sz="2600" b="1" dirty="0">
                <a:latin typeface="Arial" pitchFamily="34" charset="0"/>
                <a:cs typeface="Arial" pitchFamily="34" charset="0"/>
              </a:rPr>
              <a:t>insulina</a:t>
            </a:r>
            <a:r>
              <a:rPr lang="es-UY" sz="2600" dirty="0">
                <a:latin typeface="Arial" pitchFamily="34" charset="0"/>
                <a:cs typeface="Arial" pitchFamily="34" charset="0"/>
              </a:rPr>
              <a:t> es una </a:t>
            </a:r>
            <a:r>
              <a:rPr lang="es-UY" sz="2600" dirty="0" smtClean="0">
                <a:latin typeface="Arial" pitchFamily="34" charset="0"/>
                <a:cs typeface="Arial" pitchFamily="34" charset="0"/>
              </a:rPr>
              <a:t>hormona (producida por el páncreas) </a:t>
            </a:r>
            <a:r>
              <a:rPr lang="es-UY" sz="2600" dirty="0">
                <a:latin typeface="Arial" pitchFamily="34" charset="0"/>
                <a:cs typeface="Arial" pitchFamily="34" charset="0"/>
              </a:rPr>
              <a:t>que toma </a:t>
            </a:r>
            <a:r>
              <a:rPr lang="es-UY" sz="2600" b="1" dirty="0">
                <a:latin typeface="Arial" pitchFamily="34" charset="0"/>
                <a:cs typeface="Arial" pitchFamily="34" charset="0"/>
              </a:rPr>
              <a:t>glucosa</a:t>
            </a:r>
            <a:r>
              <a:rPr lang="es-UY" sz="2600" dirty="0">
                <a:latin typeface="Arial" pitchFamily="34" charset="0"/>
                <a:cs typeface="Arial" pitchFamily="34" charset="0"/>
              </a:rPr>
              <a:t> de la sangre y la transporta al interior de las células del cuerpo donde se usa como energía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Para entender un poco de que se trata esto…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275819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23528" y="2060848"/>
            <a:ext cx="8568952" cy="4065315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s-ES" b="1" dirty="0" smtClean="0">
                <a:latin typeface="Arial" pitchFamily="34" charset="0"/>
                <a:cs typeface="Arial" pitchFamily="34" charset="0"/>
              </a:rPr>
              <a:t>Hipótesis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s-ES" dirty="0">
                <a:latin typeface="Arial" pitchFamily="34" charset="0"/>
                <a:cs typeface="Arial" pitchFamily="34" charset="0"/>
              </a:rPr>
              <a:t>La administración del extracto </a:t>
            </a:r>
            <a:r>
              <a:rPr lang="es-PE" dirty="0">
                <a:latin typeface="Arial" pitchFamily="34" charset="0"/>
                <a:cs typeface="Arial" pitchFamily="34" charset="0"/>
              </a:rPr>
              <a:t>acuoso </a:t>
            </a:r>
            <a:r>
              <a:rPr lang="es-ES" dirty="0">
                <a:latin typeface="Arial" pitchFamily="34" charset="0"/>
                <a:cs typeface="Arial" pitchFamily="34" charset="0"/>
              </a:rPr>
              <a:t>de </a:t>
            </a:r>
            <a:r>
              <a:rPr lang="es-PE" i="1" dirty="0">
                <a:latin typeface="Arial" pitchFamily="34" charset="0"/>
                <a:cs typeface="Arial" pitchFamily="34" charset="0"/>
              </a:rPr>
              <a:t>Justicia secunda </a:t>
            </a:r>
            <a:r>
              <a:rPr lang="es-PE" i="1" dirty="0" err="1">
                <a:latin typeface="Arial" pitchFamily="34" charset="0"/>
                <a:cs typeface="Arial" pitchFamily="34" charset="0"/>
              </a:rPr>
              <a:t>Vahl</a:t>
            </a:r>
            <a:r>
              <a:rPr lang="es-PE" i="1" dirty="0">
                <a:latin typeface="Arial" pitchFamily="34" charset="0"/>
                <a:cs typeface="Arial" pitchFamily="34" charset="0"/>
              </a:rPr>
              <a:t> (</a:t>
            </a:r>
            <a:r>
              <a:rPr lang="es-PE" i="1" dirty="0" err="1">
                <a:latin typeface="Arial" pitchFamily="34" charset="0"/>
                <a:cs typeface="Arial" pitchFamily="34" charset="0"/>
              </a:rPr>
              <a:t>Acanthaceae</a:t>
            </a:r>
            <a:r>
              <a:rPr lang="es-PE" i="1" dirty="0">
                <a:latin typeface="Arial" pitchFamily="34" charset="0"/>
                <a:cs typeface="Arial" pitchFamily="34" charset="0"/>
              </a:rPr>
              <a:t>)</a:t>
            </a:r>
            <a:r>
              <a:rPr lang="es-PE" dirty="0">
                <a:latin typeface="Arial" pitchFamily="34" charset="0"/>
                <a:cs typeface="Arial" pitchFamily="34" charset="0"/>
              </a:rPr>
              <a:t> </a:t>
            </a:r>
            <a:r>
              <a:rPr lang="es-ES" dirty="0">
                <a:latin typeface="Arial" pitchFamily="34" charset="0"/>
                <a:cs typeface="Arial" pitchFamily="34" charset="0"/>
              </a:rPr>
              <a:t>disminuye la 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glucemia</a:t>
            </a:r>
            <a:r>
              <a:rPr lang="es-P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PE" dirty="0">
                <a:latin typeface="Arial" pitchFamily="34" charset="0"/>
                <a:cs typeface="Arial" pitchFamily="34" charset="0"/>
              </a:rPr>
              <a:t>pre y</a:t>
            </a:r>
            <a:r>
              <a:rPr lang="es-ES" dirty="0">
                <a:latin typeface="Arial" pitchFamily="34" charset="0"/>
                <a:cs typeface="Arial" pitchFamily="34" charset="0"/>
              </a:rPr>
              <a:t> post carga de sacarosa en ratas adultas </a:t>
            </a:r>
            <a:r>
              <a:rPr lang="es-E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sanas</a:t>
            </a:r>
            <a:r>
              <a:rPr lang="es-ES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s-UY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ES" b="1" dirty="0" smtClean="0">
                <a:latin typeface="Arial" pitchFamily="34" charset="0"/>
                <a:cs typeface="Arial" pitchFamily="34" charset="0"/>
              </a:rPr>
              <a:t>Objetivo: 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Evaluar </a:t>
            </a:r>
            <a:r>
              <a:rPr lang="es-ES" dirty="0">
                <a:latin typeface="Arial" pitchFamily="34" charset="0"/>
                <a:cs typeface="Arial" pitchFamily="34" charset="0"/>
              </a:rPr>
              <a:t>el efecto del extracto </a:t>
            </a:r>
            <a:r>
              <a:rPr lang="es-PE" dirty="0">
                <a:latin typeface="Arial" pitchFamily="34" charset="0"/>
                <a:cs typeface="Arial" pitchFamily="34" charset="0"/>
              </a:rPr>
              <a:t>de </a:t>
            </a:r>
            <a:r>
              <a:rPr lang="es-PE" i="1" dirty="0">
                <a:latin typeface="Arial" pitchFamily="34" charset="0"/>
                <a:cs typeface="Arial" pitchFamily="34" charset="0"/>
              </a:rPr>
              <a:t>Justicia secunda </a:t>
            </a:r>
            <a:r>
              <a:rPr lang="es-PE" i="1" dirty="0" err="1">
                <a:latin typeface="Arial" pitchFamily="34" charset="0"/>
                <a:cs typeface="Arial" pitchFamily="34" charset="0"/>
              </a:rPr>
              <a:t>Vahl</a:t>
            </a:r>
            <a:r>
              <a:rPr lang="es-PE" i="1" dirty="0">
                <a:latin typeface="Arial" pitchFamily="34" charset="0"/>
                <a:cs typeface="Arial" pitchFamily="34" charset="0"/>
              </a:rPr>
              <a:t> (</a:t>
            </a:r>
            <a:r>
              <a:rPr lang="es-PE" i="1" dirty="0" err="1">
                <a:latin typeface="Arial" pitchFamily="34" charset="0"/>
                <a:cs typeface="Arial" pitchFamily="34" charset="0"/>
              </a:rPr>
              <a:t>Acanthaceae</a:t>
            </a:r>
            <a:r>
              <a:rPr lang="es-PE" i="1" dirty="0">
                <a:latin typeface="Arial" pitchFamily="34" charset="0"/>
                <a:cs typeface="Arial" pitchFamily="34" charset="0"/>
              </a:rPr>
              <a:t>)</a:t>
            </a:r>
            <a:r>
              <a:rPr lang="es-PE" dirty="0">
                <a:latin typeface="Arial" pitchFamily="34" charset="0"/>
                <a:cs typeface="Arial" pitchFamily="34" charset="0"/>
              </a:rPr>
              <a:t> </a:t>
            </a:r>
            <a:r>
              <a:rPr lang="es-ES" dirty="0">
                <a:latin typeface="Arial" pitchFamily="34" charset="0"/>
                <a:cs typeface="Arial" pitchFamily="34" charset="0"/>
              </a:rPr>
              <a:t>sobre la 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glucemia </a:t>
            </a:r>
            <a:r>
              <a:rPr lang="es-ES" dirty="0">
                <a:latin typeface="Arial" pitchFamily="34" charset="0"/>
                <a:cs typeface="Arial" pitchFamily="34" charset="0"/>
              </a:rPr>
              <a:t>de ratas adultas </a:t>
            </a:r>
            <a:r>
              <a:rPr lang="es-PE" dirty="0">
                <a:latin typeface="Arial" pitchFamily="34" charset="0"/>
                <a:cs typeface="Arial" pitchFamily="34" charset="0"/>
              </a:rPr>
              <a:t>de experimentación </a:t>
            </a:r>
            <a:r>
              <a:rPr lang="es-ES" dirty="0">
                <a:latin typeface="Arial" pitchFamily="34" charset="0"/>
                <a:cs typeface="Arial" pitchFamily="34" charset="0"/>
              </a:rPr>
              <a:t>con y sin carga de sacarosa.</a:t>
            </a:r>
            <a:endParaRPr lang="es-UY" dirty="0">
              <a:latin typeface="Arial" pitchFamily="34" charset="0"/>
              <a:cs typeface="Arial" pitchFamily="34" charset="0"/>
            </a:endParaRPr>
          </a:p>
          <a:p>
            <a:endParaRPr lang="es-UY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Hipótesis y objetivo</a:t>
            </a:r>
            <a:endParaRPr lang="es-UY" dirty="0"/>
          </a:p>
        </p:txBody>
      </p:sp>
      <p:sp>
        <p:nvSpPr>
          <p:cNvPr id="5" name="4 Rectángulo"/>
          <p:cNvSpPr/>
          <p:nvPr/>
        </p:nvSpPr>
        <p:spPr>
          <a:xfrm>
            <a:off x="6948264" y="3356992"/>
            <a:ext cx="1152128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088327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251520" y="1556792"/>
            <a:ext cx="8640960" cy="504056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s-ES" sz="3800" dirty="0" smtClean="0">
                <a:latin typeface="Arial" pitchFamily="34" charset="0"/>
                <a:cs typeface="Arial" pitchFamily="34" charset="0"/>
              </a:rPr>
              <a:t>Se definen 4 grupos de 8 ratas cada uno. </a:t>
            </a:r>
          </a:p>
          <a:p>
            <a:pPr>
              <a:lnSpc>
                <a:spcPct val="170000"/>
              </a:lnSpc>
            </a:pPr>
            <a:r>
              <a:rPr lang="es-UY" sz="3800" dirty="0">
                <a:latin typeface="Arial" pitchFamily="34" charset="0"/>
                <a:cs typeface="Arial" pitchFamily="34" charset="0"/>
              </a:rPr>
              <a:t>Cada una es asignada aleatoriamente a un grupo</a:t>
            </a:r>
            <a:r>
              <a:rPr lang="es-UY" sz="3800" dirty="0" smtClean="0">
                <a:latin typeface="Arial" pitchFamily="34" charset="0"/>
                <a:cs typeface="Arial" pitchFamily="34" charset="0"/>
              </a:rPr>
              <a:t>.</a:t>
            </a:r>
            <a:endParaRPr lang="es-ES" sz="38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70000"/>
              </a:lnSpc>
            </a:pPr>
            <a:r>
              <a:rPr lang="es-ES" sz="3800" dirty="0" smtClean="0">
                <a:latin typeface="Arial" pitchFamily="34" charset="0"/>
                <a:cs typeface="Arial" pitchFamily="34" charset="0"/>
              </a:rPr>
              <a:t>Se mide la glucemia luego de 12 hs. de ayuno a cada rata (tiempo 0)</a:t>
            </a:r>
          </a:p>
          <a:p>
            <a:pPr>
              <a:lnSpc>
                <a:spcPct val="170000"/>
              </a:lnSpc>
            </a:pPr>
            <a:r>
              <a:rPr lang="es-PE" sz="3800" dirty="0" smtClean="0">
                <a:latin typeface="Arial" pitchFamily="34" charset="0"/>
                <a:cs typeface="Arial" pitchFamily="34" charset="0"/>
              </a:rPr>
              <a:t>Se administra: agua destilada, extracto acuoso</a:t>
            </a:r>
            <a:r>
              <a:rPr lang="es-ES" sz="3800" dirty="0" smtClean="0">
                <a:latin typeface="Arial" pitchFamily="34" charset="0"/>
                <a:cs typeface="Arial" pitchFamily="34" charset="0"/>
              </a:rPr>
              <a:t> en concentración de  50 mg/</a:t>
            </a:r>
            <a:r>
              <a:rPr lang="es-PE" sz="3800" dirty="0" smtClean="0">
                <a:latin typeface="Arial" pitchFamily="34" charset="0"/>
                <a:cs typeface="Arial" pitchFamily="34" charset="0"/>
              </a:rPr>
              <a:t>kg</a:t>
            </a:r>
            <a:r>
              <a:rPr lang="es-ES" sz="3800" dirty="0" smtClean="0">
                <a:latin typeface="Arial" pitchFamily="34" charset="0"/>
                <a:cs typeface="Arial" pitchFamily="34" charset="0"/>
              </a:rPr>
              <a:t> y 100 mg/</a:t>
            </a:r>
            <a:r>
              <a:rPr lang="es-PE" sz="3800" dirty="0" smtClean="0">
                <a:latin typeface="Arial" pitchFamily="34" charset="0"/>
                <a:cs typeface="Arial" pitchFamily="34" charset="0"/>
              </a:rPr>
              <a:t>kg</a:t>
            </a:r>
            <a:r>
              <a:rPr lang="es-ES" sz="3800" dirty="0" smtClean="0">
                <a:latin typeface="Arial" pitchFamily="34" charset="0"/>
                <a:cs typeface="Arial" pitchFamily="34" charset="0"/>
              </a:rPr>
              <a:t>  y acarbose  (fármaco estándar) en 5 mg/kg.</a:t>
            </a:r>
          </a:p>
          <a:p>
            <a:pPr>
              <a:lnSpc>
                <a:spcPct val="170000"/>
              </a:lnSpc>
            </a:pPr>
            <a:r>
              <a:rPr lang="es-ES" sz="3800" dirty="0" smtClean="0">
                <a:latin typeface="Arial" pitchFamily="34" charset="0"/>
                <a:cs typeface="Arial" pitchFamily="34" charset="0"/>
              </a:rPr>
              <a:t>A los 30 minutos se administrará a todos los grupos una carga de sacarosa de 2gr/kg de peso de la rata, y posteriormente se harán los controles de glucemia en todas las ratas a los 30, 60, 90 y 120 minutos. </a:t>
            </a:r>
            <a:endParaRPr lang="es-UY" sz="38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s-UY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Metodología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140292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23528" y="2204864"/>
            <a:ext cx="8568951" cy="4320479"/>
          </a:xfrm>
        </p:spPr>
        <p:txBody>
          <a:bodyPr/>
          <a:lstStyle/>
          <a:p>
            <a:pPr algn="just"/>
            <a:r>
              <a:rPr lang="es-UY" dirty="0"/>
              <a:t>Este problema encuadra dentro de los modelos lineales generalizados mixtos (</a:t>
            </a:r>
            <a:r>
              <a:rPr lang="es-UY" dirty="0" err="1"/>
              <a:t>GLMM</a:t>
            </a:r>
            <a:r>
              <a:rPr lang="es-UY" dirty="0"/>
              <a:t>), en particular </a:t>
            </a:r>
            <a:r>
              <a:rPr lang="es-UY" b="1" dirty="0" smtClean="0"/>
              <a:t>en análisis </a:t>
            </a:r>
            <a:r>
              <a:rPr lang="es-UY" b="1" dirty="0"/>
              <a:t>de medidas </a:t>
            </a:r>
            <a:r>
              <a:rPr lang="es-UY" b="1" dirty="0" smtClean="0"/>
              <a:t>repetidas.  </a:t>
            </a:r>
            <a:r>
              <a:rPr lang="es-UY" dirty="0"/>
              <a:t>S</a:t>
            </a:r>
            <a:r>
              <a:rPr lang="es-UY" dirty="0" smtClean="0"/>
              <a:t>e considera un modelo </a:t>
            </a:r>
            <a:r>
              <a:rPr lang="es-UY" dirty="0"/>
              <a:t>mixto, con los individuos como efecto aleatorio </a:t>
            </a:r>
            <a:r>
              <a:rPr lang="es-UY" dirty="0" smtClean="0"/>
              <a:t>y modelando </a:t>
            </a:r>
            <a:r>
              <a:rPr lang="es-UY" dirty="0"/>
              <a:t>su covarianza temporal con la matriz de </a:t>
            </a:r>
            <a:r>
              <a:rPr lang="es-UY" dirty="0" smtClean="0"/>
              <a:t>efectos </a:t>
            </a:r>
            <a:r>
              <a:rPr lang="es-UY" dirty="0"/>
              <a:t>aleatorios</a:t>
            </a:r>
            <a:r>
              <a:rPr lang="es-UY" dirty="0" smtClean="0"/>
              <a:t>.</a:t>
            </a:r>
          </a:p>
          <a:p>
            <a:pPr algn="just"/>
            <a:endParaRPr lang="es-ES" dirty="0"/>
          </a:p>
          <a:p>
            <a:pPr algn="just"/>
            <a:r>
              <a:rPr lang="es-ES" dirty="0" err="1"/>
              <a:t>O</a:t>
            </a:r>
            <a:r>
              <a:rPr lang="es-ES" dirty="0" err="1" smtClean="0"/>
              <a:t>tr</a:t>
            </a:r>
            <a:r>
              <a:rPr lang="es-UY" dirty="0" smtClean="0"/>
              <a:t>o aspecto a considerar es la incorporación un componente que de cuenta  de una eventual estructura de autocorrelación entre los datos</a:t>
            </a:r>
            <a:endParaRPr lang="es-ES" dirty="0"/>
          </a:p>
          <a:p>
            <a:pPr algn="just"/>
            <a:endParaRPr lang="es-UY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251520" y="338328"/>
            <a:ext cx="8640960" cy="1794528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¿Qué técnica permitiría responder a la pregunta de investigación planteada?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61932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1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2276872"/>
                <a:ext cx="8568951" cy="4248472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000" b="0" i="1" smtClean="0">
                          <a:latin typeface="Cambria Math"/>
                        </a:rPr>
                        <m:t>𝑌</m:t>
                      </m:r>
                      <m:r>
                        <a:rPr lang="es-ES" sz="3000" b="0" i="1" smtClean="0">
                          <a:latin typeface="Cambria Math"/>
                        </a:rPr>
                        <m:t>=</m:t>
                      </m:r>
                      <m:r>
                        <a:rPr lang="es-ES" sz="3000" b="0" i="1" smtClean="0">
                          <a:latin typeface="Cambria Math"/>
                        </a:rPr>
                        <m:t>𝑋</m:t>
                      </m:r>
                      <m:r>
                        <a:rPr lang="es-ES" sz="3000" b="0" i="1" smtClean="0">
                          <a:latin typeface="Cambria Math"/>
                          <a:ea typeface="Cambria Math"/>
                        </a:rPr>
                        <m:t>𝛽</m:t>
                      </m:r>
                      <m:r>
                        <a:rPr lang="es-ES" sz="30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s-ES" sz="3000" b="0" i="1" smtClean="0">
                          <a:latin typeface="Cambria Math"/>
                          <a:ea typeface="Cambria Math"/>
                        </a:rPr>
                        <m:t>𝑍</m:t>
                      </m:r>
                      <m:r>
                        <a:rPr lang="es-ES" sz="3000" b="0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s-ES" sz="30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s-ES" sz="3000" b="0" i="1" smtClean="0"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es-ES" sz="3000" b="0" dirty="0" smtClean="0">
                  <a:ea typeface="Cambria Math"/>
                </a:endParaRPr>
              </a:p>
              <a:p>
                <a:pPr marL="0" indent="0">
                  <a:buNone/>
                </a:pPr>
                <a:endParaRPr lang="es-E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s-ES" i="1">
                        <a:latin typeface="Cambria Math"/>
                      </a:rPr>
                      <m:t>𝑋</m:t>
                    </m:r>
                    <m:r>
                      <a:rPr lang="es-ES" i="1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s-UY" dirty="0" smtClean="0"/>
                  <a:t> son los efectos fijos de la matriz de diseño y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s-UY" dirty="0" smtClean="0"/>
                  <a:t> los coeficientes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s-ES" i="1">
                        <a:latin typeface="Cambria Math"/>
                        <a:ea typeface="Cambria Math"/>
                      </a:rPr>
                      <m:t>𝑍</m:t>
                    </m:r>
                    <m:r>
                      <a:rPr lang="es-ES" i="1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es-UY" dirty="0" smtClean="0"/>
                  <a:t> son los efectos aleatorios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s-ES" i="1"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s-ES" dirty="0" smtClean="0">
                    <a:ea typeface="Cambria Math"/>
                  </a:rPr>
                  <a:t> son errores aleatorios tal que 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/>
                        <a:ea typeface="Cambria Math"/>
                      </a:rPr>
                      <m:t>𝜖</m:t>
                    </m:r>
                    <m:r>
                      <a:rPr lang="es-ES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s-ES" b="0" i="1" smtClean="0">
                        <a:latin typeface="Cambria Math"/>
                        <a:ea typeface="Cambria Math"/>
                      </a:rPr>
                      <m:t>𝑁</m:t>
                    </m:r>
                    <m:r>
                      <a:rPr lang="es-ES" b="0" i="1" smtClean="0">
                        <a:latin typeface="Cambria Math"/>
                        <a:ea typeface="Cambria Math"/>
                      </a:rPr>
                      <m:t>(0, </m:t>
                    </m:r>
                    <m:sSup>
                      <m:sSupPr>
                        <m:ctrlPr>
                          <a:rPr lang="es-E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ES" dirty="0" smtClean="0">
                    <a:ea typeface="Cambria Math"/>
                  </a:rPr>
                  <a:t>)</a:t>
                </a:r>
                <a:endParaRPr lang="es-ES" dirty="0">
                  <a:ea typeface="Cambria Math"/>
                </a:endParaRPr>
              </a:p>
              <a:p>
                <a:pPr marL="0" indent="0">
                  <a:buNone/>
                </a:pPr>
                <a:endParaRPr lang="es-UY" dirty="0"/>
              </a:p>
            </p:txBody>
          </p:sp>
        </mc:Choice>
        <mc:Fallback xmlns="">
          <p:sp>
            <p:nvSpPr>
              <p:cNvPr id="2" name="1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2276872"/>
                <a:ext cx="8568951" cy="4248472"/>
              </a:xfrm>
              <a:blipFill rotWithShape="1">
                <a:blip r:embed="rId2"/>
                <a:stretch>
                  <a:fillRect l="-498" r="-1138"/>
                </a:stretch>
              </a:blipFill>
            </p:spPr>
            <p:txBody>
              <a:bodyPr/>
              <a:lstStyle/>
              <a:p>
                <a:r>
                  <a:rPr lang="es-U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639159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251520" y="1628800"/>
            <a:ext cx="8640959" cy="4680520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La librería </a:t>
            </a:r>
            <a:r>
              <a:rPr lang="es-ES" b="1" dirty="0" err="1" smtClean="0"/>
              <a:t>nlme</a:t>
            </a:r>
            <a:r>
              <a:rPr lang="es-ES" dirty="0" smtClean="0"/>
              <a:t> modela autocorrelación temporal (y espacial) pero únicamente para Y con distribución normal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 smtClean="0"/>
              <a:t>Library(</a:t>
            </a:r>
            <a:r>
              <a:rPr lang="es-ES" b="1" dirty="0" err="1" smtClean="0"/>
              <a:t>nlme</a:t>
            </a:r>
            <a:r>
              <a:rPr lang="es-ES" b="1" dirty="0" smtClean="0"/>
              <a:t>)</a:t>
            </a:r>
            <a:endParaRPr lang="es-ES" b="1" dirty="0"/>
          </a:p>
          <a:p>
            <a:pPr marL="0" indent="0">
              <a:buNone/>
            </a:pPr>
            <a:r>
              <a:rPr lang="es-UY" b="1" dirty="0"/>
              <a:t>m1.1=</a:t>
            </a:r>
            <a:r>
              <a:rPr lang="es-UY" b="1" dirty="0" err="1"/>
              <a:t>lme</a:t>
            </a:r>
            <a:r>
              <a:rPr lang="es-UY" b="1" dirty="0"/>
              <a:t>(</a:t>
            </a:r>
            <a:r>
              <a:rPr lang="es-UY" b="1" dirty="0" err="1"/>
              <a:t>Glucosa~Grupo</a:t>
            </a:r>
            <a:r>
              <a:rPr lang="es-UY" b="1" dirty="0"/>
              <a:t>, </a:t>
            </a:r>
            <a:r>
              <a:rPr lang="es-UY" b="1" dirty="0" err="1"/>
              <a:t>random</a:t>
            </a:r>
            <a:r>
              <a:rPr lang="es-UY" b="1" dirty="0"/>
              <a:t>=~</a:t>
            </a:r>
            <a:r>
              <a:rPr lang="es-UY" b="1" dirty="0" err="1"/>
              <a:t>tiempo_min|IndividuoF</a:t>
            </a:r>
            <a:r>
              <a:rPr lang="es-UY" b="1" dirty="0"/>
              <a:t>, </a:t>
            </a:r>
            <a:r>
              <a:rPr lang="es-UY" b="1" dirty="0" err="1"/>
              <a:t>correlation</a:t>
            </a:r>
            <a:r>
              <a:rPr lang="es-UY" b="1" dirty="0"/>
              <a:t>=corCAR1(</a:t>
            </a:r>
            <a:r>
              <a:rPr lang="es-UY" b="1" dirty="0" err="1"/>
              <a:t>form</a:t>
            </a:r>
            <a:r>
              <a:rPr lang="es-UY" b="1" dirty="0"/>
              <a:t> = ~</a:t>
            </a:r>
            <a:r>
              <a:rPr lang="es-UY" b="1" dirty="0" err="1"/>
              <a:t>tiempo_min|IndividuoF</a:t>
            </a:r>
            <a:r>
              <a:rPr lang="es-UY" b="1" dirty="0"/>
              <a:t>), control=</a:t>
            </a:r>
            <a:r>
              <a:rPr lang="es-UY" b="1" dirty="0" err="1"/>
              <a:t>ctrl</a:t>
            </a:r>
            <a:r>
              <a:rPr lang="es-UY" b="1" dirty="0"/>
              <a:t>,  data=datos2 )</a:t>
            </a:r>
            <a:endParaRPr lang="es-UY" dirty="0"/>
          </a:p>
          <a:p>
            <a:pPr marL="0" indent="0">
              <a:buNone/>
            </a:pPr>
            <a:endParaRPr lang="es-UY" dirty="0" smtClean="0"/>
          </a:p>
          <a:p>
            <a:pPr marL="0" indent="0">
              <a:buNone/>
            </a:pPr>
            <a:r>
              <a:rPr lang="es-UY" b="1" dirty="0" smtClean="0"/>
              <a:t>m1=</a:t>
            </a:r>
            <a:r>
              <a:rPr lang="es-UY" b="1" dirty="0" err="1" smtClean="0"/>
              <a:t>lme</a:t>
            </a:r>
            <a:r>
              <a:rPr lang="es-UY" b="1" dirty="0" smtClean="0"/>
              <a:t>(</a:t>
            </a:r>
            <a:r>
              <a:rPr lang="es-UY" b="1" dirty="0" err="1" smtClean="0"/>
              <a:t>Glucosa~Grupo</a:t>
            </a:r>
            <a:r>
              <a:rPr lang="es-UY" b="1" dirty="0"/>
              <a:t>, </a:t>
            </a:r>
            <a:r>
              <a:rPr lang="es-UY" b="1" dirty="0" err="1"/>
              <a:t>random</a:t>
            </a:r>
            <a:r>
              <a:rPr lang="es-UY" b="1" dirty="0"/>
              <a:t>=~</a:t>
            </a:r>
            <a:r>
              <a:rPr lang="es-UY" b="1" dirty="0" err="1" smtClean="0"/>
              <a:t>tiempo_min|Individuo</a:t>
            </a:r>
            <a:r>
              <a:rPr lang="es-UY" b="1" dirty="0" err="1"/>
              <a:t>F</a:t>
            </a:r>
            <a:r>
              <a:rPr lang="es-UY" b="1" dirty="0" smtClean="0"/>
              <a:t> </a:t>
            </a:r>
            <a:r>
              <a:rPr lang="es-UY" b="1" dirty="0"/>
              <a:t>,  </a:t>
            </a:r>
            <a:r>
              <a:rPr lang="es-UY" b="1" dirty="0" smtClean="0"/>
              <a:t>data=datos2)</a:t>
            </a:r>
            <a:endParaRPr lang="es-UY" b="1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Cuáles son las alternativas con </a:t>
            </a:r>
            <a:r>
              <a:rPr lang="es-ES" dirty="0" smtClean="0"/>
              <a:t>R?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3833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64904"/>
            <a:ext cx="8352928" cy="2148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07871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1175</TotalTime>
  <Words>1510</Words>
  <Application>Microsoft Office PowerPoint</Application>
  <PresentationFormat>Presentación en pantalla (4:3)</PresentationFormat>
  <Paragraphs>187</Paragraphs>
  <Slides>24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5" baseType="lpstr">
      <vt:lpstr>Forma de onda</vt:lpstr>
      <vt:lpstr>Modelos mixtos ¿mlne o ml4?</vt:lpstr>
      <vt:lpstr>Contexto del trabajo</vt:lpstr>
      <vt:lpstr>Para entender un poco de que se trata esto…</vt:lpstr>
      <vt:lpstr>Hipótesis y objetivo</vt:lpstr>
      <vt:lpstr>Metodología</vt:lpstr>
      <vt:lpstr>¿Qué técnica permitiría responder a la pregunta de investigación planteada?</vt:lpstr>
      <vt:lpstr>Modelo</vt:lpstr>
      <vt:lpstr>Cuáles son las alternativas con R?</vt:lpstr>
      <vt:lpstr>Presentación de PowerPoint</vt:lpstr>
      <vt:lpstr>m1=lme(Glucosa~Grupo, random=~tiempo_min|IndividuoF ,  data=datos2)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Gráficamente</vt:lpstr>
      <vt:lpstr>Presentación de PowerPoint</vt:lpstr>
      <vt:lpstr>Presentación de PowerPoint</vt:lpstr>
      <vt:lpstr>Presentación de PowerPoint</vt:lpstr>
      <vt:lpstr>Presentación de PowerPoint</vt:lpstr>
      <vt:lpstr>Magnitud de efecto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Modelos mixtos ¿mlne o ml4?</dc:title>
  <dc:creator>Usuario</dc:creator>
  <cp:lastModifiedBy>Usuario</cp:lastModifiedBy>
  <cp:revision>58</cp:revision>
  <dcterms:created xsi:type="dcterms:W3CDTF">2018-04-11T11:36:00Z</dcterms:created>
  <dcterms:modified xsi:type="dcterms:W3CDTF">2018-04-12T22:08:50Z</dcterms:modified>
</cp:coreProperties>
</file>