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6" r:id="rId2"/>
    <p:sldId id="960" r:id="rId3"/>
    <p:sldId id="983" r:id="rId4"/>
    <p:sldId id="985" r:id="rId5"/>
    <p:sldId id="984" r:id="rId6"/>
    <p:sldId id="986" r:id="rId7"/>
    <p:sldId id="987" r:id="rId8"/>
    <p:sldId id="990" r:id="rId9"/>
    <p:sldId id="991" r:id="rId10"/>
    <p:sldId id="989" r:id="rId11"/>
    <p:sldId id="971" r:id="rId12"/>
    <p:sldId id="982" r:id="rId13"/>
  </p:sldIdLst>
  <p:sldSz cx="9144000" cy="6858000" type="screen4x3"/>
  <p:notesSz cx="6797675" cy="99266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2817">
          <p15:clr>
            <a:srgbClr val="A4A3A4"/>
          </p15:clr>
        </p15:guide>
        <p15:guide id="3" orient="horz" pos="4155">
          <p15:clr>
            <a:srgbClr val="A4A3A4"/>
          </p15:clr>
        </p15:guide>
        <p15:guide id="4" orient="horz" pos="2499">
          <p15:clr>
            <a:srgbClr val="A4A3A4"/>
          </p15:clr>
        </p15:guide>
        <p15:guide id="5" orient="horz" pos="1206">
          <p15:clr>
            <a:srgbClr val="A4A3A4"/>
          </p15:clr>
        </p15:guide>
        <p15:guide id="6" pos="2880">
          <p15:clr>
            <a:srgbClr val="A4A3A4"/>
          </p15:clr>
        </p15:guide>
        <p15:guide id="7" pos="5261">
          <p15:clr>
            <a:srgbClr val="A4A3A4"/>
          </p15:clr>
        </p15:guide>
        <p15:guide id="8" pos="498">
          <p15:clr>
            <a:srgbClr val="A4A3A4"/>
          </p15:clr>
        </p15:guide>
        <p15:guide id="9" pos="407">
          <p15:clr>
            <a:srgbClr val="A4A3A4"/>
          </p15:clr>
        </p15:guide>
        <p15:guide id="10" pos="33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6">
          <p15:clr>
            <a:srgbClr val="A4A3A4"/>
          </p15:clr>
        </p15:guide>
        <p15:guide id="2" pos="2121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93308" autoAdjust="0"/>
  </p:normalViewPr>
  <p:slideViewPr>
    <p:cSldViewPr snapToGrid="0" snapToObjects="1">
      <p:cViewPr varScale="1">
        <p:scale>
          <a:sx n="62" d="100"/>
          <a:sy n="62" d="100"/>
        </p:scale>
        <p:origin x="516" y="102"/>
      </p:cViewPr>
      <p:guideLst>
        <p:guide orient="horz" pos="2182"/>
        <p:guide orient="horz" pos="2817"/>
        <p:guide orient="horz" pos="4155"/>
        <p:guide orient="horz" pos="2499"/>
        <p:guide orient="horz" pos="1206"/>
        <p:guide pos="2880"/>
        <p:guide pos="5261"/>
        <p:guide pos="498"/>
        <p:guide pos="407"/>
        <p:guide pos="331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60" y="102"/>
      </p:cViewPr>
      <p:guideLst>
        <p:guide orient="horz" pos="3086"/>
        <p:guide pos="2121"/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rPr lang="ko-KR" altLang="en-US"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rPr>
              <a:t>물냉면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Formula</c:f>
              <c:strCache>
                <c:ptCount val="1"/>
                <c:pt idx="0">
                  <c:v>NTT_PER_AVRG_MENTN_CNT</c:v>
                </c:pt>
              </c:strCache>
            </c:strRef>
          </c:tx>
          <c:invertIfNegative val="0"/>
          <c:cat>
            <c:numRef>
              <c:f>General</c:f>
              <c:numCache>
                <c:formatCode>General</c:formatCod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numCache>
            </c:numRef>
          </c:cat>
          <c:val>
            <c:numRef>
              <c:f>Formula</c:f>
              <c:numCache>
                <c:formatCode>General</c:formatCode>
                <c:ptCount val="10"/>
                <c:pt idx="0">
                  <c:v>2.81E-2</c:v>
                </c:pt>
                <c:pt idx="1">
                  <c:v>2.9399999999999999E-2</c:v>
                </c:pt>
                <c:pt idx="2">
                  <c:v>2.4299999999999999E-2</c:v>
                </c:pt>
                <c:pt idx="3">
                  <c:v>2.3099999999999999E-2</c:v>
                </c:pt>
                <c:pt idx="4">
                  <c:v>2.2200000000000001E-2</c:v>
                </c:pt>
                <c:pt idx="5">
                  <c:v>2.0899999999999998E-2</c:v>
                </c:pt>
                <c:pt idx="6">
                  <c:v>2.0400000000000001E-2</c:v>
                </c:pt>
                <c:pt idx="7">
                  <c:v>2.2700000000000001E-2</c:v>
                </c:pt>
                <c:pt idx="8">
                  <c:v>2.5100000000000001E-2</c:v>
                </c:pt>
                <c:pt idx="9">
                  <c:v>2.9399999999999999E-2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2-41B7-A194-7C7652225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2944"/>
        <c:axId val="924221215"/>
      </c:barChart>
      <c:catAx>
        <c:axId val="3372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24221215"/>
        <c:crosses val="autoZero"/>
        <c:auto val="1"/>
        <c:lblAlgn val="ctr"/>
        <c:lblOffset val="100"/>
        <c:tickMarkSkip val="1"/>
        <c:noMultiLvlLbl val="0"/>
      </c:catAx>
      <c:valAx>
        <c:axId val="924221215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2944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rPr lang="ko-KR" altLang="en-US"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rPr>
              <a:t>비빔냉면</a:t>
            </a:r>
            <a:endParaRPr lang="ko-KR" altLang="en-US"/>
          </a:p>
        </c:rich>
      </c:tx>
      <c:layout>
        <c:manualLayout>
          <c:xMode val="edge"/>
          <c:yMode val="edge"/>
          <c:x val="0.36398803478774672"/>
          <c:y val="3.441644645447933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Formula</c:f>
              <c:strCache>
                <c:ptCount val="1"/>
                <c:pt idx="0">
                  <c:v>NTT_PER_AVRG_MENTN_CNT</c:v>
                </c:pt>
              </c:strCache>
            </c:strRef>
          </c:tx>
          <c:invertIfNegative val="0"/>
          <c:cat>
            <c:numRef>
              <c:f>General</c:f>
              <c:numCache>
                <c:formatCode>General</c:formatCod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numCache>
            </c:numRef>
          </c:cat>
          <c:val>
            <c:numRef>
              <c:f>Formula</c:f>
              <c:numCache>
                <c:formatCode>General</c:formatCode>
                <c:ptCount val="10"/>
                <c:pt idx="0">
                  <c:v>1.95E-2</c:v>
                </c:pt>
                <c:pt idx="1">
                  <c:v>2.0899999999999998E-2</c:v>
                </c:pt>
                <c:pt idx="2">
                  <c:v>1.72E-2</c:v>
                </c:pt>
                <c:pt idx="3">
                  <c:v>1.61E-2</c:v>
                </c:pt>
                <c:pt idx="4">
                  <c:v>1.4800000000000001E-2</c:v>
                </c:pt>
                <c:pt idx="5">
                  <c:v>1.49E-2</c:v>
                </c:pt>
                <c:pt idx="6">
                  <c:v>1.55E-2</c:v>
                </c:pt>
                <c:pt idx="7">
                  <c:v>1.8499999999999999E-2</c:v>
                </c:pt>
                <c:pt idx="8">
                  <c:v>2.2100000000000002E-2</c:v>
                </c:pt>
                <c:pt idx="9">
                  <c:v>2.35E-2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1-46F6-924C-88C37EF11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78558"/>
        <c:axId val="215069925"/>
      </c:barChart>
      <c:catAx>
        <c:axId val="1247855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5069925"/>
        <c:crosses val="autoZero"/>
        <c:auto val="1"/>
        <c:lblAlgn val="ctr"/>
        <c:lblOffset val="100"/>
        <c:tickMarkSkip val="1"/>
        <c:noMultiLvlLbl val="0"/>
      </c:catAx>
      <c:valAx>
        <c:axId val="215069925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78558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rPr lang="ko-KR" altLang="en-US"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rPr>
              <a:t>나베</a:t>
            </a:r>
            <a:r>
              <a:rPr lang="en-US" altLang="ko-KR"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rPr>
              <a:t>.</a:t>
            </a:r>
            <a:r>
              <a:rPr lang="ko-KR" altLang="en-US" sz="1400" b="0" i="0" u="none">
                <a:solidFill>
                  <a:sysClr val="windowText" lastClr="000000"/>
                </a:solidFill>
                <a:latin typeface="함초롬돋움"/>
                <a:ea typeface="함초롬돋움"/>
                <a:cs typeface="함초롬돋움"/>
                <a:sym typeface="함초롬돋움"/>
              </a:rPr>
              <a:t>전골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Formula</c:f>
              <c:strCache>
                <c:ptCount val="1"/>
                <c:pt idx="0">
                  <c:v>NTT_PER_AVRG_MENTN_CNT</c:v>
                </c:pt>
              </c:strCache>
            </c:strRef>
          </c:tx>
          <c:invertIfNegative val="0"/>
          <c:cat>
            <c:numRef>
              <c:f>General</c:f>
              <c:numCache>
                <c:formatCode>General</c:formatCod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numCache>
            </c:numRef>
          </c:cat>
          <c:val>
            <c:numRef>
              <c:f>Formula</c:f>
              <c:numCache>
                <c:formatCode>General</c:formatCode>
                <c:ptCount val="10"/>
                <c:pt idx="0">
                  <c:v>4.58E-2</c:v>
                </c:pt>
                <c:pt idx="1">
                  <c:v>4.2700000000000002E-2</c:v>
                </c:pt>
                <c:pt idx="2">
                  <c:v>4.3200000000000002E-2</c:v>
                </c:pt>
                <c:pt idx="3">
                  <c:v>4.6100000000000002E-2</c:v>
                </c:pt>
                <c:pt idx="4">
                  <c:v>4.24E-2</c:v>
                </c:pt>
                <c:pt idx="5">
                  <c:v>4.19E-2</c:v>
                </c:pt>
                <c:pt idx="6">
                  <c:v>4.1000000000000002E-2</c:v>
                </c:pt>
                <c:pt idx="7">
                  <c:v>4.24E-2</c:v>
                </c:pt>
                <c:pt idx="8">
                  <c:v>4.0399999999999998E-2</c:v>
                </c:pt>
                <c:pt idx="9">
                  <c:v>3.6900000000000002E-2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7-4DE3-898E-D5BCEA241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284175"/>
        <c:axId val="566268557"/>
      </c:barChart>
      <c:catAx>
        <c:axId val="2628417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66268557"/>
        <c:crosses val="autoZero"/>
        <c:auto val="1"/>
        <c:lblAlgn val="ctr"/>
        <c:lblOffset val="100"/>
        <c:tickMarkSkip val="1"/>
        <c:noMultiLvlLbl val="0"/>
      </c:catAx>
      <c:valAx>
        <c:axId val="566268557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284175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ko-KR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rPr>
              <a:t>동치미물냉면 월별 매출량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[계절메뉴매출.xlsx]동치미물냉면!$A$9:$A$18</c:f>
              <c:strCach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strCache>
            </c:strRef>
          </c:cat>
          <c:val>
            <c:numRef>
              <c:f>[계절메뉴매출.xlsx]동치미물냉면!$B$9:$B$18</c:f>
              <c:numCache>
                <c:formatCode>General</c:formatCode>
                <c:ptCount val="10"/>
                <c:pt idx="0">
                  <c:v>1715</c:v>
                </c:pt>
                <c:pt idx="1">
                  <c:v>299</c:v>
                </c:pt>
                <c:pt idx="2">
                  <c:v>84</c:v>
                </c:pt>
                <c:pt idx="3">
                  <c:v>31</c:v>
                </c:pt>
                <c:pt idx="4">
                  <c:v>35</c:v>
                </c:pt>
                <c:pt idx="5">
                  <c:v>46</c:v>
                </c:pt>
                <c:pt idx="6">
                  <c:v>48</c:v>
                </c:pt>
                <c:pt idx="7">
                  <c:v>126</c:v>
                </c:pt>
                <c:pt idx="8">
                  <c:v>496</c:v>
                </c:pt>
                <c:pt idx="9">
                  <c:v>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9-4496-ACD6-F79B53D18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4771584"/>
        <c:axId val="1794772000"/>
      </c:barChart>
      <c:catAx>
        <c:axId val="17947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94772000"/>
        <c:crosses val="autoZero"/>
        <c:auto val="1"/>
        <c:lblAlgn val="ctr"/>
        <c:lblOffset val="100"/>
        <c:tickMarkSkip val="1"/>
        <c:noMultiLvlLbl val="0"/>
      </c:catAx>
      <c:valAx>
        <c:axId val="179477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94771584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rPr>
              <a:t>함흥</a:t>
            </a:r>
            <a:r>
              <a:rPr lang="en-US" altLang="ko-KR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rPr>
              <a:t>, </a:t>
            </a: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rPr>
              <a:t>둥지비빔냉면 월별 매출량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[계절메뉴매출.xlsx]함흥둥지비빔냉면2!$A$9:$A$18</c:f>
              <c:strCach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strCache>
            </c:strRef>
          </c:cat>
          <c:val>
            <c:numRef>
              <c:f>[계절메뉴매출.xlsx]함흥둥지비빔냉면2!$B$9:$B$18</c:f>
              <c:numCache>
                <c:formatCode>General</c:formatCode>
                <c:ptCount val="10"/>
                <c:pt idx="0">
                  <c:v>1108</c:v>
                </c:pt>
                <c:pt idx="1">
                  <c:v>311</c:v>
                </c:pt>
                <c:pt idx="2">
                  <c:v>86</c:v>
                </c:pt>
                <c:pt idx="3">
                  <c:v>55</c:v>
                </c:pt>
                <c:pt idx="4">
                  <c:v>35</c:v>
                </c:pt>
                <c:pt idx="5">
                  <c:v>30</c:v>
                </c:pt>
                <c:pt idx="6">
                  <c:v>23</c:v>
                </c:pt>
                <c:pt idx="7">
                  <c:v>85</c:v>
                </c:pt>
                <c:pt idx="8">
                  <c:v>633</c:v>
                </c:pt>
                <c:pt idx="9">
                  <c:v>1035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66-4594-959F-5D1A56247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2280480"/>
        <c:axId val="1892281728"/>
      </c:barChart>
      <c:catAx>
        <c:axId val="18922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92281728"/>
        <c:crosses val="autoZero"/>
        <c:auto val="1"/>
        <c:lblAlgn val="ctr"/>
        <c:lblOffset val="100"/>
        <c:tickMarkSkip val="1"/>
        <c:noMultiLvlLbl val="0"/>
      </c:catAx>
      <c:valAx>
        <c:axId val="189228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92280480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rPr>
              <a:t>냉면 월별 매입량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[계절메뉴매입.xlsx]냉면!$A$2:$A$11</c:f>
              <c:strCache>
                <c:ptCount val="10"/>
                <c:pt idx="0">
                  <c:v>202008</c:v>
                </c:pt>
                <c:pt idx="1">
                  <c:v>202009</c:v>
                </c:pt>
                <c:pt idx="2">
                  <c:v>202010</c:v>
                </c:pt>
                <c:pt idx="3">
                  <c:v>202011</c:v>
                </c:pt>
                <c:pt idx="4">
                  <c:v>202012</c:v>
                </c:pt>
                <c:pt idx="5">
                  <c:v>202101</c:v>
                </c:pt>
                <c:pt idx="6">
                  <c:v>202102</c:v>
                </c:pt>
                <c:pt idx="7">
                  <c:v>202103</c:v>
                </c:pt>
                <c:pt idx="8">
                  <c:v>202104</c:v>
                </c:pt>
                <c:pt idx="9">
                  <c:v>202105</c:v>
                </c:pt>
              </c:strCache>
            </c:strRef>
          </c:cat>
          <c:val>
            <c:numRef>
              <c:f>[계절메뉴매입.xlsx]냉면!$B$2:$B$11</c:f>
              <c:numCache>
                <c:formatCode>General</c:formatCode>
                <c:ptCount val="10"/>
                <c:pt idx="0">
                  <c:v>13517</c:v>
                </c:pt>
                <c:pt idx="1">
                  <c:v>3463</c:v>
                </c:pt>
                <c:pt idx="2">
                  <c:v>976</c:v>
                </c:pt>
                <c:pt idx="3">
                  <c:v>2542</c:v>
                </c:pt>
                <c:pt idx="4">
                  <c:v>2595</c:v>
                </c:pt>
                <c:pt idx="5">
                  <c:v>2776</c:v>
                </c:pt>
                <c:pt idx="6">
                  <c:v>3345</c:v>
                </c:pt>
                <c:pt idx="7">
                  <c:v>5149</c:v>
                </c:pt>
                <c:pt idx="8">
                  <c:v>8081</c:v>
                </c:pt>
                <c:pt idx="9">
                  <c:v>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6-4F00-8AA9-577109E89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943568"/>
        <c:axId val="1795025648"/>
      </c:barChart>
      <c:catAx>
        <c:axId val="19459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95025648"/>
        <c:crosses val="autoZero"/>
        <c:auto val="1"/>
        <c:lblAlgn val="ctr"/>
        <c:lblOffset val="100"/>
        <c:tickMarkSkip val="1"/>
        <c:noMultiLvlLbl val="0"/>
      </c:catAx>
      <c:valAx>
        <c:axId val="179502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945943568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200"/>
            </a:lvl1pPr>
          </a:lstStyle>
          <a:p>
            <a:pPr lvl="0"/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200"/>
            </a:lvl1pPr>
          </a:lstStyle>
          <a:p>
            <a:pPr lvl="0"/>
            <a:fld id="{60B661A8-6784-7E47-89FE-04C1884E396A}" type="datetime1">
              <a:rPr kumimoji="1" lang="ja-JP" altLang="en-US" smtClean="0"/>
              <a:pPr lvl="0"/>
              <a:t>2021/12/3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200"/>
            </a:lvl1pPr>
          </a:lstStyle>
          <a:p>
            <a:pPr lvl="0"/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200"/>
            </a:lvl1pPr>
          </a:lstStyle>
          <a:p>
            <a:pPr lvl="0"/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200"/>
            </a:lvl1pPr>
          </a:lstStyle>
          <a:p>
            <a:pPr lvl="0"/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200"/>
            </a:lvl1pPr>
          </a:lstStyle>
          <a:p>
            <a:pPr lvl="0"/>
            <a:fld id="{03BBC4EA-5F4A-AC4B-BD7B-5997855CF4CB}" type="datetime1">
              <a:rPr kumimoji="1" lang="ja-JP" altLang="en-US" smtClean="0"/>
              <a:pPr lvl="0"/>
              <a:t>2021/12/3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2" tIns="47761" rIns="95522" bIns="47761" rtlCol="0" anchor="ctr"/>
          <a:lstStyle/>
          <a:p>
            <a:pPr lvl="0"/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22" tIns="47761" rIns="95522" bIns="47761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200"/>
            </a:lvl1pPr>
          </a:lstStyle>
          <a:p>
            <a:pPr lvl="0"/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200"/>
            </a:lvl1pPr>
          </a:lstStyle>
          <a:p>
            <a:pPr lvl="0"/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3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8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9007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576" y="6484786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6.emf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Relationship Id="rId9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9303E-9FC7-4334-A0FA-EF34742FF750}"/>
              </a:ext>
            </a:extLst>
          </p:cNvPr>
          <p:cNvSpPr/>
          <p:nvPr/>
        </p:nvSpPr>
        <p:spPr>
          <a:xfrm>
            <a:off x="6686553" y="5907186"/>
            <a:ext cx="2194302" cy="646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83235" y="2233402"/>
            <a:ext cx="79200" cy="133162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422618" y="1612669"/>
            <a:ext cx="5373037" cy="195235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sz="3500" b="1" spc="-200" noProof="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500" b="1" spc="-200" noProof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빅데이터 분석 결과</a:t>
            </a:r>
            <a:endParaRPr lang="en-US" altLang="ko-KR" sz="3500" b="1" spc="-200" noProof="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3500" b="1" i="0" u="none" strike="noStrike" kern="1200" cap="none" spc="-200" normalizeH="0" baseline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effectLst/>
                <a:uLnTx/>
                <a:uFillTx/>
                <a:latin typeface="+mj-ea"/>
                <a:ea typeface="맑은 고딕" pitchFamily="50" charset="-127"/>
                <a:cs typeface="맑은 고딕" pitchFamily="50" charset="-127"/>
              </a:rPr>
              <a:t>발표 </a:t>
            </a:r>
            <a:r>
              <a:rPr lang="ko-KR" altLang="en-US" sz="3500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자료</a:t>
            </a:r>
            <a:endParaRPr kumimoji="1" lang="ko-KR" altLang="en-US" sz="3500" b="1" i="0" u="none" strike="noStrike" kern="1200" cap="none" spc="-300" normalizeH="0" baseline="0" noProof="0" dirty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rgbClr val="12315D"/>
              </a:solidFill>
              <a:effectLst/>
              <a:uLnTx/>
              <a:uFillTx/>
              <a:latin typeface="+mn-ea"/>
              <a:cs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809" y="4096443"/>
            <a:ext cx="2911046" cy="145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과목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빅데이터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지도교수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허 준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반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 A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학번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 201944011</a:t>
            </a:r>
          </a:p>
          <a:p>
            <a:pPr lvl="0">
              <a:defRPr/>
            </a:pP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성명 </a:t>
            </a:r>
            <a:r>
              <a:rPr lang="en-US" altLang="ko-KR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: </a:t>
            </a:r>
            <a:r>
              <a:rPr lang="ko-KR" altLang="en-US" b="1" spc="-20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/>
                <a:cs typeface="맑은 고딕"/>
              </a:rPr>
              <a:t>김수림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EBF308-9FB9-44CB-9F11-EEB4E03C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3" y="947442"/>
            <a:ext cx="2291192" cy="1629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A8AD3-A0A3-4074-A02A-ECDD7E1D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012" y="6054042"/>
            <a:ext cx="1869640" cy="3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E4B212-BCA0-4CEA-BBE0-8629E4EB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6655F-549A-40B8-BEE0-9AA5CDD923B2}"/>
              </a:ext>
            </a:extLst>
          </p:cNvPr>
          <p:cNvSpPr txBox="1"/>
          <p:nvPr/>
        </p:nvSpPr>
        <p:spPr>
          <a:xfrm>
            <a:off x="641805" y="93889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시사점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78FE-1E08-492F-89D5-9263B22AA752}"/>
              </a:ext>
            </a:extLst>
          </p:cNvPr>
          <p:cNvSpPr txBox="1"/>
          <p:nvPr/>
        </p:nvSpPr>
        <p:spPr>
          <a:xfrm>
            <a:off x="820057" y="1540453"/>
            <a:ext cx="7503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시사점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외식 소비 패턴 데이터를 분석한 결과 돼지고기 구이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샐러드가 음식 블로그에서 동일한 횟수로 가장 많이 언급된 메뉴이다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외식 소비 패턴 데이터를 통해서 칼국수도 많이 언급된 메뉴로 분석 되어졌는데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 데이터를 통해서 칼국수 식재료의 </a:t>
            </a:r>
            <a:r>
              <a:rPr lang="ko-KR" altLang="en-US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매출량이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감소하면 </a:t>
            </a:r>
            <a:r>
              <a:rPr lang="ko-KR" altLang="en-US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매입량도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감소하는 상관관계가 있다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한계점</a:t>
            </a: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장보고식자재마트가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경북지역에만 한정적으로 위치하기 때문에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식자재마트의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식재료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매출량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매입량을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토대로 결과를 도출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하는데에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어려움이 있었다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제공받은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매입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매출날짜가 연속적으로 제공되지 않아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간 정확한 결과값을 도출하는데 어려움이 있었다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9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0BF13-E4C0-4A81-B0FE-692B818E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62EFF-77DE-4335-AFCC-D8C3BDC20C62}"/>
              </a:ext>
            </a:extLst>
          </p:cNvPr>
          <p:cNvSpPr txBox="1"/>
          <p:nvPr/>
        </p:nvSpPr>
        <p:spPr>
          <a:xfrm>
            <a:off x="641805" y="938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98BE-BBE3-4488-B156-7A3BFAD8C0A6}"/>
              </a:ext>
            </a:extLst>
          </p:cNvPr>
          <p:cNvSpPr txBox="1"/>
          <p:nvPr/>
        </p:nvSpPr>
        <p:spPr>
          <a:xfrm>
            <a:off x="1612696" y="1843950"/>
            <a:ext cx="5918608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6000000">
                <a:rot lat="20999999" lon="0" rev="0"/>
              </a:camera>
              <a:lightRig rig="balanced" dir="t"/>
            </a:scene3d>
            <a:sp3d extrusionH="635000" prstMaterial="dkEdge">
              <a:bevelT w="38100" h="12700"/>
            </a:sp3d>
          </a:bodyPr>
          <a:lstStyle/>
          <a:p>
            <a:pPr latinLnBrk="0">
              <a:defRPr/>
            </a:pPr>
            <a:r>
              <a:rPr lang="en-US" altLang="ko-KR" sz="20000" b="1" kern="0" dirty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 pitchFamily="34" charset="0"/>
                <a:cs typeface="Tahoma" pitchFamily="34" charset="0"/>
              </a:rPr>
              <a:t>Q&amp;A</a:t>
            </a:r>
            <a:endParaRPr lang="ko-KR" altLang="en-US" sz="20000" b="1" kern="0" dirty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AA85-DEC9-4423-9E67-515CBE298BBF}"/>
              </a:ext>
            </a:extLst>
          </p:cNvPr>
          <p:cNvSpPr txBox="1"/>
          <p:nvPr/>
        </p:nvSpPr>
        <p:spPr>
          <a:xfrm>
            <a:off x="461740" y="2459504"/>
            <a:ext cx="8220520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3000000">
                <a:rot lat="20999997" lon="0" rev="0"/>
              </a:camera>
              <a:lightRig rig="balanced" dir="t"/>
            </a:scene3d>
            <a:sp3d extrusionH="635000" prstMaterial="dkEdge">
              <a:bevelT w="38100" h="12700"/>
            </a:sp3d>
          </a:bodyPr>
          <a:lstStyle/>
          <a:p>
            <a:pPr latinLnBrk="0">
              <a:defRPr/>
            </a:pPr>
            <a:r>
              <a:rPr lang="en-US" altLang="ko-KR" sz="12000" b="1" kern="0" dirty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12000" b="1" kern="0" dirty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B4033-93CB-4FE3-94E6-2611C546FB0A}"/>
              </a:ext>
            </a:extLst>
          </p:cNvPr>
          <p:cNvSpPr txBox="1"/>
          <p:nvPr/>
        </p:nvSpPr>
        <p:spPr>
          <a:xfrm>
            <a:off x="641805" y="938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A2DF-7140-4DAA-AC43-9084064F6044}"/>
              </a:ext>
            </a:extLst>
          </p:cNvPr>
          <p:cNvSpPr txBox="1"/>
          <p:nvPr/>
        </p:nvSpPr>
        <p:spPr>
          <a:xfrm>
            <a:off x="2787135" y="373910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2A33-7823-419C-8BC2-1F6799636DFC}"/>
              </a:ext>
            </a:extLst>
          </p:cNvPr>
          <p:cNvSpPr txBox="1"/>
          <p:nvPr/>
        </p:nvSpPr>
        <p:spPr>
          <a:xfrm>
            <a:off x="2787135" y="4285667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절차 및 방법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7668E-6D1E-40F1-AE45-3F72FA1531D4}"/>
              </a:ext>
            </a:extLst>
          </p:cNvPr>
          <p:cNvSpPr txBox="1"/>
          <p:nvPr/>
        </p:nvSpPr>
        <p:spPr>
          <a:xfrm>
            <a:off x="2787135" y="483222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결과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1D7E8-9558-4C26-80B7-591DDEE7EDA4}"/>
              </a:ext>
            </a:extLst>
          </p:cNvPr>
          <p:cNvSpPr txBox="1"/>
          <p:nvPr/>
        </p:nvSpPr>
        <p:spPr>
          <a:xfrm>
            <a:off x="2787135" y="537878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5C14F-7F64-4B4C-93D4-59EDE725542E}"/>
              </a:ext>
            </a:extLst>
          </p:cNvPr>
          <p:cNvSpPr txBox="1"/>
          <p:nvPr/>
        </p:nvSpPr>
        <p:spPr>
          <a:xfrm>
            <a:off x="2787135" y="592534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Q&amp;A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92F3AC-E9DA-4CB8-889F-0311284F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27" y="3739108"/>
            <a:ext cx="169791" cy="2494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E7BA02-44A8-4E34-A227-8494EF76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29" y="777647"/>
            <a:ext cx="5285521" cy="27532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9B73DA-13D9-4735-A5AF-5635A06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7B09B-204F-41A9-9873-C6E321D5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51A80-1E21-47BA-A2F4-76A7A555FB67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314C6B8-1039-4652-80AF-87DE8AAF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94225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대상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8F8E508-7EF4-4E47-819F-65A7C3337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뷔페 저녁 식사 레스토랑 외식 음식 개념 로열티 무료 사진, 그림, 이미지 그리고 스톡포토그래피. Image 53101947.">
            <a:extLst>
              <a:ext uri="{FF2B5EF4-FFF2-40B4-BE49-F238E27FC236}">
                <a16:creationId xmlns:a16="http://schemas.microsoft.com/office/drawing/2014/main" id="{27EBA786-ECB1-4015-B117-83A35B0B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91" y="1836134"/>
            <a:ext cx="2046680" cy="205786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세대 대형마트]① '공간 혁신'으로 고객을 유혹하다 - 시사저널e - 온라인 저널리즘의 미래">
            <a:extLst>
              <a:ext uri="{FF2B5EF4-FFF2-40B4-BE49-F238E27FC236}">
                <a16:creationId xmlns:a16="http://schemas.microsoft.com/office/drawing/2014/main" id="{9B2F2591-0994-444D-9C47-A14A9245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87" y="1902593"/>
            <a:ext cx="2084080" cy="19914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9DC1A1-7182-4910-9F87-730D7E5A0E19}"/>
              </a:ext>
            </a:extLst>
          </p:cNvPr>
          <p:cNvSpPr txBox="1"/>
          <p:nvPr/>
        </p:nvSpPr>
        <p:spPr>
          <a:xfrm>
            <a:off x="1620891" y="4308197"/>
            <a:ext cx="2211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음식 블로그에서 최다</a:t>
            </a:r>
            <a:r>
              <a:rPr lang="en-US" altLang="ko-KR" dirty="0"/>
              <a:t>, </a:t>
            </a:r>
            <a:r>
              <a:rPr lang="ko-KR" altLang="en-US" dirty="0"/>
              <a:t>두번째로 많이 언급된 음식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특정 계절에 많이 먹는 음식</a:t>
            </a:r>
            <a:r>
              <a:rPr lang="en-US" altLang="ko-KR" dirty="0"/>
              <a:t>(</a:t>
            </a:r>
            <a:r>
              <a:rPr lang="ko-KR" altLang="en-US" dirty="0"/>
              <a:t>냉면</a:t>
            </a:r>
            <a:r>
              <a:rPr lang="en-US" altLang="ko-KR" dirty="0"/>
              <a:t>, </a:t>
            </a:r>
            <a:r>
              <a:rPr lang="ko-KR" altLang="en-US" dirty="0"/>
              <a:t>전골</a:t>
            </a:r>
            <a:r>
              <a:rPr lang="en-US" altLang="ko-KR" dirty="0"/>
              <a:t>)</a:t>
            </a:r>
            <a:r>
              <a:rPr lang="ko-KR" altLang="en-US" dirty="0"/>
              <a:t>의 월별 언급 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6F4BE-CF2D-4723-8E99-6F4C455BD6F5}"/>
              </a:ext>
            </a:extLst>
          </p:cNvPr>
          <p:cNvSpPr txBox="1"/>
          <p:nvPr/>
        </p:nvSpPr>
        <p:spPr>
          <a:xfrm>
            <a:off x="5430533" y="4423144"/>
            <a:ext cx="2211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음식 식재료의 매입 </a:t>
            </a:r>
            <a:r>
              <a:rPr lang="ko-KR" altLang="en-US" dirty="0" err="1"/>
              <a:t>매출량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* </a:t>
            </a:r>
            <a:r>
              <a:rPr lang="ko-KR" altLang="en-US" dirty="0"/>
              <a:t>특정 계절에 많이 먹는 음식 식재료의 매입 </a:t>
            </a:r>
            <a:r>
              <a:rPr lang="ko-KR" altLang="en-US" dirty="0" err="1"/>
              <a:t>매출량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06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1D0E33-82BA-4245-B9C4-D3BF0CF4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66B3B-8C2B-4763-8DE3-DE01F708475B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91B3DAFF-988E-4338-834D-4FC4F6EB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121790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활용 데이터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4F0C0CA-D54F-40BB-BC4B-70A062EB1D8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19EB544-7B8C-48C9-B451-F3BE8200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993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C09358A-786B-4311-80B6-044D4DD13D49}"/>
              </a:ext>
            </a:extLst>
          </p:cNvPr>
          <p:cNvSpPr txBox="1">
            <a:spLocks/>
          </p:cNvSpPr>
          <p:nvPr/>
        </p:nvSpPr>
        <p:spPr>
          <a:xfrm>
            <a:off x="289525" y="2368550"/>
            <a:ext cx="7772400" cy="34746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Char char=""/>
              <a:defRPr kumimoji="1" sz="1600" b="1" kern="1200" spc="-150" baseline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540000" indent="-28575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Char char="❍"/>
              <a:defRPr kumimoji="1" sz="14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7488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Char char="▹"/>
              <a:defRPr kumimoji="1" sz="1200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9900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Char char="▪"/>
              <a:defRPr kumimoji="1" sz="1200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2312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⁃"/>
              <a:defRPr kumimoji="1" sz="12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외식 소비 패턴 데이터</a:t>
            </a:r>
            <a:endParaRPr lang="en-US" altLang="ko-KR" sz="1800" kern="10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블로그에서 메뉴의 언급 수를 알기 위해서</a:t>
            </a:r>
            <a:endParaRPr lang="en-US" altLang="ko-KR" sz="1800" kern="10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장보고 식자재 마트의 월별 식재료 매출 상품 데이터</a:t>
            </a:r>
            <a:endParaRPr lang="en-US" altLang="ko-KR" sz="1800" kern="10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최다</a:t>
            </a:r>
            <a:r>
              <a:rPr lang="en-US" altLang="ko-KR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번째로 많이 언급된 음식의 재료의 매출 데이터</a:t>
            </a:r>
            <a:endParaRPr lang="ko-KR" altLang="en-US" sz="1800" kern="100" spc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장보고 식자재 마트의 월별 식재료 매입 상품 데이터</a:t>
            </a:r>
            <a:endParaRPr lang="en-US" altLang="ko-KR" sz="1800" kern="10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0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ko-KR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최다</a:t>
            </a:r>
            <a:r>
              <a:rPr lang="en-US" altLang="ko-KR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kern="10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번째로 많이 언급된 음식의 재료의 매입 데이터</a:t>
            </a:r>
            <a:endParaRPr lang="en-US" altLang="ko-KR" sz="1800" kern="10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74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537FEC-3AD2-4BD6-ACFF-DFFBDBA1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9321D-903B-4A98-85E8-2C99678FFA54}"/>
              </a:ext>
            </a:extLst>
          </p:cNvPr>
          <p:cNvSpPr txBox="1"/>
          <p:nvPr/>
        </p:nvSpPr>
        <p:spPr>
          <a:xfrm>
            <a:off x="641805" y="93889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절차 및 방법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469786-1918-4B9C-BB32-9DAFE7313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826" y="1955246"/>
            <a:ext cx="7772400" cy="4384776"/>
          </a:xfrm>
        </p:spPr>
        <p:txBody>
          <a:bodyPr>
            <a:normAutofit/>
          </a:bodyPr>
          <a:lstStyle/>
          <a:p>
            <a:pPr marL="1206500" marR="0" indent="-254000" algn="l" fontAlgn="base" latinLnBrk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 외식 소비 패턴 데이터로부터 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번째로 많이 언급된 메뉴를 수집한다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06500" indent="-25400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매출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 상품 거래 카테고리 데이터를 이용하여 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번째로 많이 언급된 음식의 식재료를 월별로 매입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매출량을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 비교한다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206500" indent="-25400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 외식 소비 패턴 데이터로부터 월별 계절 음식의 블로그 언급 수를 수집한다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206500" indent="-25400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매출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 상품 거래 카테고리 데이터를 이용하여 월별 계절 음식의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매출량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매입량을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수집하여 비교한다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3621F55-A1D8-4B24-84D0-359DF297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5EBD3-0246-4F44-BADB-17CF8772CDB3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결과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410A605-77BA-430F-ABBF-549E385F4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1939322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외식 소비 패턴 데이터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E23551D-93DD-4ADA-A488-7866F676AE9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543837-BD16-40A7-B730-6764B30EF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90" y="2269677"/>
            <a:ext cx="3897910" cy="23186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49C6B5-A4B9-4AF5-A26A-CD49E373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598" y="2238840"/>
            <a:ext cx="3976964" cy="2380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D5720-9FB9-428E-9487-F68E1B649AA6}"/>
              </a:ext>
            </a:extLst>
          </p:cNvPr>
          <p:cNvSpPr txBox="1"/>
          <p:nvPr/>
        </p:nvSpPr>
        <p:spPr>
          <a:xfrm>
            <a:off x="1236679" y="4905375"/>
            <a:ext cx="67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2020.08 ~ 2021.05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 동안 샐러드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구이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국수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칼국수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수제비 순으로 많이 사 먹었다는 것을 알 수 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3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8AF10F-F66B-43D1-9097-1DEFD389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3E51C-0B8C-42E6-B946-F6F8C0DD25DF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결과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F6A81532-D952-49F6-91FC-DFF33B4F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2527623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칼국수 식재료 </a:t>
            </a:r>
            <a:r>
              <a:rPr lang="ko-KR" altLang="en-US" sz="14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매출량</a:t>
            </a:r>
            <a:r>
              <a:rPr lang="en-US" altLang="ko-KR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, </a:t>
            </a:r>
            <a:r>
              <a:rPr lang="ko-KR" altLang="en-US" sz="14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매입량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D03DC3C-49C1-44A9-8EAE-A1DA1D4FB08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6" name="_x755351000">
            <a:extLst>
              <a:ext uri="{FF2B5EF4-FFF2-40B4-BE49-F238E27FC236}">
                <a16:creationId xmlns:a16="http://schemas.microsoft.com/office/drawing/2014/main" id="{18F0FA8F-E56D-4237-A91C-0A6EB2C6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53" y="1560930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755350928">
            <a:extLst>
              <a:ext uri="{FF2B5EF4-FFF2-40B4-BE49-F238E27FC236}">
                <a16:creationId xmlns:a16="http://schemas.microsoft.com/office/drawing/2014/main" id="{1BECB851-D1DA-439C-8F36-6B713C0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53" y="4178235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_x755352008">
            <a:extLst>
              <a:ext uri="{FF2B5EF4-FFF2-40B4-BE49-F238E27FC236}">
                <a16:creationId xmlns:a16="http://schemas.microsoft.com/office/drawing/2014/main" id="{B21B3FB0-5062-453E-843B-221CF288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96" y="1560930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_x755350712">
            <a:extLst>
              <a:ext uri="{FF2B5EF4-FFF2-40B4-BE49-F238E27FC236}">
                <a16:creationId xmlns:a16="http://schemas.microsoft.com/office/drawing/2014/main" id="{937A90A3-B9C6-4A6F-8E49-F7E43B79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95" y="4178235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_x712416376">
            <a:extLst>
              <a:ext uri="{FF2B5EF4-FFF2-40B4-BE49-F238E27FC236}">
                <a16:creationId xmlns:a16="http://schemas.microsoft.com/office/drawing/2014/main" id="{AFA03566-720A-4B9A-8248-AD476F3F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81" y="1551185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712417456">
            <a:extLst>
              <a:ext uri="{FF2B5EF4-FFF2-40B4-BE49-F238E27FC236}">
                <a16:creationId xmlns:a16="http://schemas.microsoft.com/office/drawing/2014/main" id="{5DB7BD55-86E5-4875-BEA7-1E472A26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53" y="4178235"/>
            <a:ext cx="2339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2AB8FCCE-00E0-4AD5-9FF9-F1F87ED2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356" y="10501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4387DD-2145-436C-B8C8-B21586E8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3F9D2-6C3C-4245-AF8A-9283A7CAD729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결과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EA188E11-B178-44DB-B00B-9F4D4D63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281616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외식 소비 패턴 데이터 </a:t>
            </a:r>
            <a:r>
              <a:rPr lang="en-US" altLang="ko-KR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- </a:t>
            </a:r>
            <a:r>
              <a:rPr lang="ko-KR" altLang="en-US" sz="14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계절음식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7B6AE54-DC74-4152-BEA0-1028D343A48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EBAD5518-649D-481F-89AC-E4E80F489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05110"/>
              </p:ext>
            </p:extLst>
          </p:nvPr>
        </p:nvGraphicFramePr>
        <p:xfrm>
          <a:off x="361529" y="1724708"/>
          <a:ext cx="2940050" cy="2952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45EC426A-D836-4B0E-AD62-4E6D05A1E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853425"/>
              </p:ext>
            </p:extLst>
          </p:nvPr>
        </p:nvGraphicFramePr>
        <p:xfrm>
          <a:off x="3239795" y="1709112"/>
          <a:ext cx="2816164" cy="2952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9">
            <a:extLst>
              <a:ext uri="{FF2B5EF4-FFF2-40B4-BE49-F238E27FC236}">
                <a16:creationId xmlns:a16="http://schemas.microsoft.com/office/drawing/2014/main" id="{8FA6058A-F5B6-403B-873A-706978A52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668681"/>
              </p:ext>
            </p:extLst>
          </p:nvPr>
        </p:nvGraphicFramePr>
        <p:xfrm>
          <a:off x="5950858" y="1724709"/>
          <a:ext cx="2707367" cy="2971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86B8E5-5720-4488-99F1-92EFB13FAED4}"/>
              </a:ext>
            </a:extLst>
          </p:cNvPr>
          <p:cNvSpPr txBox="1"/>
          <p:nvPr/>
        </p:nvSpPr>
        <p:spPr>
          <a:xfrm>
            <a:off x="1533525" y="4938939"/>
            <a:ext cx="598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월별 음식 블로그에서 냉면이 언급되는 횟수가 여름과 겨울에 현저하게 차이 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소비자들은 냉면을 상대적으로 여름에 많이 사 먹고 겨울에 덜 사 먹는다는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0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DF70AF-6C3B-4BE6-9470-119F7627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086FB-AFAD-4C7B-8720-C624B06DB3C9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결과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9E1EBD2A-2FD4-4AE9-B4A8-D3A1DE1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2627009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냉면 재료 월별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매출량</a:t>
            </a:r>
            <a:r>
              <a:rPr kumimoji="1" lang="en-US" altLang="ko-KR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매입량</a:t>
            </a: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9149F90-1FC1-4BF8-98B0-A9E8A864FD2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Chart 11">
            <a:extLst>
              <a:ext uri="{FF2B5EF4-FFF2-40B4-BE49-F238E27FC236}">
                <a16:creationId xmlns:a16="http://schemas.microsoft.com/office/drawing/2014/main" id="{C8E51B60-C3D7-4483-BAB8-89C479548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69236"/>
              </p:ext>
            </p:extLst>
          </p:nvPr>
        </p:nvGraphicFramePr>
        <p:xfrm>
          <a:off x="1000361" y="1385424"/>
          <a:ext cx="2930431" cy="251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13">
            <a:extLst>
              <a:ext uri="{FF2B5EF4-FFF2-40B4-BE49-F238E27FC236}">
                <a16:creationId xmlns:a16="http://schemas.microsoft.com/office/drawing/2014/main" id="{536B210D-FEED-4BBC-957D-D6FD68E20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173306"/>
              </p:ext>
            </p:extLst>
          </p:nvPr>
        </p:nvGraphicFramePr>
        <p:xfrm>
          <a:off x="5019689" y="1308224"/>
          <a:ext cx="2930431" cy="251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5">
            <a:extLst>
              <a:ext uri="{FF2B5EF4-FFF2-40B4-BE49-F238E27FC236}">
                <a16:creationId xmlns:a16="http://schemas.microsoft.com/office/drawing/2014/main" id="{0CEF6F6C-148C-40E8-A1F6-96ED8AACB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89566"/>
              </p:ext>
            </p:extLst>
          </p:nvPr>
        </p:nvGraphicFramePr>
        <p:xfrm>
          <a:off x="1036827" y="4106885"/>
          <a:ext cx="3027332" cy="251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B581CB-606C-49E7-9848-EF981E990CE6}"/>
              </a:ext>
            </a:extLst>
          </p:cNvPr>
          <p:cNvSpPr txBox="1"/>
          <p:nvPr/>
        </p:nvSpPr>
        <p:spPr>
          <a:xfrm>
            <a:off x="4876800" y="3961201"/>
            <a:ext cx="3073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냉면의 월별 매출</a:t>
            </a:r>
            <a:r>
              <a:rPr lang="en-US" altLang="ko-KR" dirty="0"/>
              <a:t>, </a:t>
            </a:r>
            <a:r>
              <a:rPr lang="ko-KR" altLang="en-US" dirty="0" err="1"/>
              <a:t>매입량은</a:t>
            </a:r>
            <a:r>
              <a:rPr lang="ko-KR" altLang="en-US" dirty="0"/>
              <a:t> 상대적으로 여름에 많고 겨울에 적다는 것을 알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소비자의 수요에 비례하여 식재료의 매입</a:t>
            </a:r>
            <a:r>
              <a:rPr lang="en-US" altLang="ko-KR" dirty="0"/>
              <a:t>, </a:t>
            </a:r>
            <a:r>
              <a:rPr lang="ko-KR" altLang="en-US" dirty="0" err="1"/>
              <a:t>매출량도</a:t>
            </a:r>
            <a:r>
              <a:rPr lang="ko-KR" altLang="en-US" dirty="0"/>
              <a:t> 비례함을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4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heme/theme1.xml><?xml version="1.0" encoding="utf-8"?>
<a:theme xmlns:a="http://schemas.openxmlformats.org/drawingml/2006/main" name="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화면 슬라이드 쇼(4:3)</PresentationFormat>
  <Paragraphs>74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Adobe 고딕 Std B</vt:lpstr>
      <vt:lpstr>AppleGothic</vt:lpstr>
      <vt:lpstr>맑은 고딕</vt:lpstr>
      <vt:lpstr>함초롬돋움</vt:lpstr>
      <vt:lpstr>함초롬바탕</vt:lpstr>
      <vt:lpstr>Arial</vt:lpstr>
      <vt:lpstr>Calibri</vt:lpstr>
      <vt:lpstr>Tahoma</vt:lpstr>
      <vt:lpstr>Wingdings</vt:lpstr>
      <vt:lpstr>Hanyang_CNR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재난〮재해 초동 대응용 인명구조/초기복구지원 특수목적 기계 및 기반기술 개발</dc:title>
  <dc:creator>Wansoo Kim</dc:creator>
  <cp:lastModifiedBy>Kim SooLim</cp:lastModifiedBy>
  <cp:revision>2163</cp:revision>
  <dcterms:created xsi:type="dcterms:W3CDTF">2015-03-29T19:37:06Z</dcterms:created>
  <dcterms:modified xsi:type="dcterms:W3CDTF">2021-12-02T16:36:45Z</dcterms:modified>
  <cp:version/>
</cp:coreProperties>
</file>