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846E-93F1-E2B7-85F9-C25815987D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68B3C9-43F5-BCAC-3908-C593000E1B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C3DDEB-B656-0E84-5B47-CA396DEB1236}"/>
              </a:ext>
            </a:extLst>
          </p:cNvPr>
          <p:cNvSpPr>
            <a:spLocks noGrp="1"/>
          </p:cNvSpPr>
          <p:nvPr>
            <p:ph type="dt" sz="half" idx="10"/>
          </p:nvPr>
        </p:nvSpPr>
        <p:spPr/>
        <p:txBody>
          <a:bodyPr/>
          <a:lstStyle/>
          <a:p>
            <a:fld id="{7CABFD82-DFF8-4943-A554-38D338ADCFA9}" type="datetimeFigureOut">
              <a:rPr lang="en-IN" smtClean="0"/>
              <a:t>01-07-2025</a:t>
            </a:fld>
            <a:endParaRPr lang="en-IN"/>
          </a:p>
        </p:txBody>
      </p:sp>
      <p:sp>
        <p:nvSpPr>
          <p:cNvPr id="5" name="Footer Placeholder 4">
            <a:extLst>
              <a:ext uri="{FF2B5EF4-FFF2-40B4-BE49-F238E27FC236}">
                <a16:creationId xmlns:a16="http://schemas.microsoft.com/office/drawing/2014/main" id="{9B1B7C57-6770-3577-A003-3E0410869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61F908-8A11-2C9B-1914-4651634D46E0}"/>
              </a:ext>
            </a:extLst>
          </p:cNvPr>
          <p:cNvSpPr>
            <a:spLocks noGrp="1"/>
          </p:cNvSpPr>
          <p:nvPr>
            <p:ph type="sldNum" sz="quarter" idx="12"/>
          </p:nvPr>
        </p:nvSpPr>
        <p:spPr/>
        <p:txBody>
          <a:bodyPr/>
          <a:lstStyle/>
          <a:p>
            <a:fld id="{BC732A33-5A81-4141-B743-A5290DAF7FC6}" type="slidenum">
              <a:rPr lang="en-IN" smtClean="0"/>
              <a:t>‹#›</a:t>
            </a:fld>
            <a:endParaRPr lang="en-IN"/>
          </a:p>
        </p:txBody>
      </p:sp>
    </p:spTree>
    <p:extLst>
      <p:ext uri="{BB962C8B-B14F-4D97-AF65-F5344CB8AC3E}">
        <p14:creationId xmlns:p14="http://schemas.microsoft.com/office/powerpoint/2010/main" val="44760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B6AF-971C-8C9B-963D-66678197AB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F24A92-70AC-20B7-4D8C-57CE16CED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70A2A-84EF-EE87-A096-5DBC0E1E9700}"/>
              </a:ext>
            </a:extLst>
          </p:cNvPr>
          <p:cNvSpPr>
            <a:spLocks noGrp="1"/>
          </p:cNvSpPr>
          <p:nvPr>
            <p:ph type="dt" sz="half" idx="10"/>
          </p:nvPr>
        </p:nvSpPr>
        <p:spPr/>
        <p:txBody>
          <a:bodyPr/>
          <a:lstStyle/>
          <a:p>
            <a:fld id="{7CABFD82-DFF8-4943-A554-38D338ADCFA9}" type="datetimeFigureOut">
              <a:rPr lang="en-IN" smtClean="0"/>
              <a:t>01-07-2025</a:t>
            </a:fld>
            <a:endParaRPr lang="en-IN"/>
          </a:p>
        </p:txBody>
      </p:sp>
      <p:sp>
        <p:nvSpPr>
          <p:cNvPr id="5" name="Footer Placeholder 4">
            <a:extLst>
              <a:ext uri="{FF2B5EF4-FFF2-40B4-BE49-F238E27FC236}">
                <a16:creationId xmlns:a16="http://schemas.microsoft.com/office/drawing/2014/main" id="{C1A204BB-F021-E6E4-9267-E5FAC1E1CF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B36296-8F54-D5FB-21E6-2557A2A8FB91}"/>
              </a:ext>
            </a:extLst>
          </p:cNvPr>
          <p:cNvSpPr>
            <a:spLocks noGrp="1"/>
          </p:cNvSpPr>
          <p:nvPr>
            <p:ph type="sldNum" sz="quarter" idx="12"/>
          </p:nvPr>
        </p:nvSpPr>
        <p:spPr/>
        <p:txBody>
          <a:bodyPr/>
          <a:lstStyle/>
          <a:p>
            <a:fld id="{BC732A33-5A81-4141-B743-A5290DAF7FC6}" type="slidenum">
              <a:rPr lang="en-IN" smtClean="0"/>
              <a:t>‹#›</a:t>
            </a:fld>
            <a:endParaRPr lang="en-IN"/>
          </a:p>
        </p:txBody>
      </p:sp>
    </p:spTree>
    <p:extLst>
      <p:ext uri="{BB962C8B-B14F-4D97-AF65-F5344CB8AC3E}">
        <p14:creationId xmlns:p14="http://schemas.microsoft.com/office/powerpoint/2010/main" val="77874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101195-0088-8C30-4F2B-991C5F9857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C8391F-903D-919E-9D94-3925F160B7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943D9-1028-5D8E-EEBA-8E0AEBE2E056}"/>
              </a:ext>
            </a:extLst>
          </p:cNvPr>
          <p:cNvSpPr>
            <a:spLocks noGrp="1"/>
          </p:cNvSpPr>
          <p:nvPr>
            <p:ph type="dt" sz="half" idx="10"/>
          </p:nvPr>
        </p:nvSpPr>
        <p:spPr/>
        <p:txBody>
          <a:bodyPr/>
          <a:lstStyle/>
          <a:p>
            <a:fld id="{7CABFD82-DFF8-4943-A554-38D338ADCFA9}" type="datetimeFigureOut">
              <a:rPr lang="en-IN" smtClean="0"/>
              <a:t>01-07-2025</a:t>
            </a:fld>
            <a:endParaRPr lang="en-IN"/>
          </a:p>
        </p:txBody>
      </p:sp>
      <p:sp>
        <p:nvSpPr>
          <p:cNvPr id="5" name="Footer Placeholder 4">
            <a:extLst>
              <a:ext uri="{FF2B5EF4-FFF2-40B4-BE49-F238E27FC236}">
                <a16:creationId xmlns:a16="http://schemas.microsoft.com/office/drawing/2014/main" id="{FC5BB057-353E-1F23-B570-FEBEA7B6A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23E2E-43CF-8BAD-D3D1-6F0844C132EB}"/>
              </a:ext>
            </a:extLst>
          </p:cNvPr>
          <p:cNvSpPr>
            <a:spLocks noGrp="1"/>
          </p:cNvSpPr>
          <p:nvPr>
            <p:ph type="sldNum" sz="quarter" idx="12"/>
          </p:nvPr>
        </p:nvSpPr>
        <p:spPr/>
        <p:txBody>
          <a:bodyPr/>
          <a:lstStyle/>
          <a:p>
            <a:fld id="{BC732A33-5A81-4141-B743-A5290DAF7FC6}" type="slidenum">
              <a:rPr lang="en-IN" smtClean="0"/>
              <a:t>‹#›</a:t>
            </a:fld>
            <a:endParaRPr lang="en-IN"/>
          </a:p>
        </p:txBody>
      </p:sp>
    </p:spTree>
    <p:extLst>
      <p:ext uri="{BB962C8B-B14F-4D97-AF65-F5344CB8AC3E}">
        <p14:creationId xmlns:p14="http://schemas.microsoft.com/office/powerpoint/2010/main" val="210473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38FE-A539-25F0-7AC9-B1A6EBBDBC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E9F786-6A65-B070-C683-37BDF565DE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84D8E-E52B-32C7-4259-4BDD88B5B170}"/>
              </a:ext>
            </a:extLst>
          </p:cNvPr>
          <p:cNvSpPr>
            <a:spLocks noGrp="1"/>
          </p:cNvSpPr>
          <p:nvPr>
            <p:ph type="dt" sz="half" idx="10"/>
          </p:nvPr>
        </p:nvSpPr>
        <p:spPr/>
        <p:txBody>
          <a:bodyPr/>
          <a:lstStyle/>
          <a:p>
            <a:fld id="{7CABFD82-DFF8-4943-A554-38D338ADCFA9}" type="datetimeFigureOut">
              <a:rPr lang="en-IN" smtClean="0"/>
              <a:t>01-07-2025</a:t>
            </a:fld>
            <a:endParaRPr lang="en-IN"/>
          </a:p>
        </p:txBody>
      </p:sp>
      <p:sp>
        <p:nvSpPr>
          <p:cNvPr id="5" name="Footer Placeholder 4">
            <a:extLst>
              <a:ext uri="{FF2B5EF4-FFF2-40B4-BE49-F238E27FC236}">
                <a16:creationId xmlns:a16="http://schemas.microsoft.com/office/drawing/2014/main" id="{B0505D55-A097-DAC6-FAE0-06F1D98F4D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5B05C8-24B8-6B44-263E-B0B92578DB3F}"/>
              </a:ext>
            </a:extLst>
          </p:cNvPr>
          <p:cNvSpPr>
            <a:spLocks noGrp="1"/>
          </p:cNvSpPr>
          <p:nvPr>
            <p:ph type="sldNum" sz="quarter" idx="12"/>
          </p:nvPr>
        </p:nvSpPr>
        <p:spPr/>
        <p:txBody>
          <a:bodyPr/>
          <a:lstStyle/>
          <a:p>
            <a:fld id="{BC732A33-5A81-4141-B743-A5290DAF7FC6}" type="slidenum">
              <a:rPr lang="en-IN" smtClean="0"/>
              <a:t>‹#›</a:t>
            </a:fld>
            <a:endParaRPr lang="en-IN"/>
          </a:p>
        </p:txBody>
      </p:sp>
    </p:spTree>
    <p:extLst>
      <p:ext uri="{BB962C8B-B14F-4D97-AF65-F5344CB8AC3E}">
        <p14:creationId xmlns:p14="http://schemas.microsoft.com/office/powerpoint/2010/main" val="270442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D8E8-B677-0B45-BDDE-18CCAA5E8C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8816EB-BD70-9F6C-C0CB-E0E57005F4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FC08B0-EA20-FE99-FB17-9856A4E16898}"/>
              </a:ext>
            </a:extLst>
          </p:cNvPr>
          <p:cNvSpPr>
            <a:spLocks noGrp="1"/>
          </p:cNvSpPr>
          <p:nvPr>
            <p:ph type="dt" sz="half" idx="10"/>
          </p:nvPr>
        </p:nvSpPr>
        <p:spPr/>
        <p:txBody>
          <a:bodyPr/>
          <a:lstStyle/>
          <a:p>
            <a:fld id="{7CABFD82-DFF8-4943-A554-38D338ADCFA9}" type="datetimeFigureOut">
              <a:rPr lang="en-IN" smtClean="0"/>
              <a:t>01-07-2025</a:t>
            </a:fld>
            <a:endParaRPr lang="en-IN"/>
          </a:p>
        </p:txBody>
      </p:sp>
      <p:sp>
        <p:nvSpPr>
          <p:cNvPr id="5" name="Footer Placeholder 4">
            <a:extLst>
              <a:ext uri="{FF2B5EF4-FFF2-40B4-BE49-F238E27FC236}">
                <a16:creationId xmlns:a16="http://schemas.microsoft.com/office/drawing/2014/main" id="{9ABDAA4B-1BEF-991C-BE3E-4AAEB7CEF6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D2BD0B-2FB8-EFA5-6B82-96B2FBEC9E44}"/>
              </a:ext>
            </a:extLst>
          </p:cNvPr>
          <p:cNvSpPr>
            <a:spLocks noGrp="1"/>
          </p:cNvSpPr>
          <p:nvPr>
            <p:ph type="sldNum" sz="quarter" idx="12"/>
          </p:nvPr>
        </p:nvSpPr>
        <p:spPr/>
        <p:txBody>
          <a:bodyPr/>
          <a:lstStyle/>
          <a:p>
            <a:fld id="{BC732A33-5A81-4141-B743-A5290DAF7FC6}" type="slidenum">
              <a:rPr lang="en-IN" smtClean="0"/>
              <a:t>‹#›</a:t>
            </a:fld>
            <a:endParaRPr lang="en-IN"/>
          </a:p>
        </p:txBody>
      </p:sp>
    </p:spTree>
    <p:extLst>
      <p:ext uri="{BB962C8B-B14F-4D97-AF65-F5344CB8AC3E}">
        <p14:creationId xmlns:p14="http://schemas.microsoft.com/office/powerpoint/2010/main" val="123106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1136-9240-38FE-6D70-80C6F5278E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672696-4BC2-F784-9579-0A01A19371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BEFDE8-EF1E-AA23-424E-74C0984EB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56935D-06A7-7448-2AE6-4E87EF8EF461}"/>
              </a:ext>
            </a:extLst>
          </p:cNvPr>
          <p:cNvSpPr>
            <a:spLocks noGrp="1"/>
          </p:cNvSpPr>
          <p:nvPr>
            <p:ph type="dt" sz="half" idx="10"/>
          </p:nvPr>
        </p:nvSpPr>
        <p:spPr/>
        <p:txBody>
          <a:bodyPr/>
          <a:lstStyle/>
          <a:p>
            <a:fld id="{7CABFD82-DFF8-4943-A554-38D338ADCFA9}" type="datetimeFigureOut">
              <a:rPr lang="en-IN" smtClean="0"/>
              <a:t>01-07-2025</a:t>
            </a:fld>
            <a:endParaRPr lang="en-IN"/>
          </a:p>
        </p:txBody>
      </p:sp>
      <p:sp>
        <p:nvSpPr>
          <p:cNvPr id="6" name="Footer Placeholder 5">
            <a:extLst>
              <a:ext uri="{FF2B5EF4-FFF2-40B4-BE49-F238E27FC236}">
                <a16:creationId xmlns:a16="http://schemas.microsoft.com/office/drawing/2014/main" id="{FF7DD0F7-6A2F-C971-CE8A-2E2731F36D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8F143-2428-D993-F76E-ABB168E5FF7D}"/>
              </a:ext>
            </a:extLst>
          </p:cNvPr>
          <p:cNvSpPr>
            <a:spLocks noGrp="1"/>
          </p:cNvSpPr>
          <p:nvPr>
            <p:ph type="sldNum" sz="quarter" idx="12"/>
          </p:nvPr>
        </p:nvSpPr>
        <p:spPr/>
        <p:txBody>
          <a:bodyPr/>
          <a:lstStyle/>
          <a:p>
            <a:fld id="{BC732A33-5A81-4141-B743-A5290DAF7FC6}" type="slidenum">
              <a:rPr lang="en-IN" smtClean="0"/>
              <a:t>‹#›</a:t>
            </a:fld>
            <a:endParaRPr lang="en-IN"/>
          </a:p>
        </p:txBody>
      </p:sp>
    </p:spTree>
    <p:extLst>
      <p:ext uri="{BB962C8B-B14F-4D97-AF65-F5344CB8AC3E}">
        <p14:creationId xmlns:p14="http://schemas.microsoft.com/office/powerpoint/2010/main" val="75509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D494-8766-4117-1025-9F683761BF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177309-77F0-FF6F-69EC-B8E8F42B2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7451B7-4041-3B7B-62AA-6E0CA15EA8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0EB0B7-0831-830D-B0B3-9DDC11B28C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BC328E-A56F-85F0-0D67-21BBE6D88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B4CD88-2F87-CEE7-FBFA-0CDC99C15357}"/>
              </a:ext>
            </a:extLst>
          </p:cNvPr>
          <p:cNvSpPr>
            <a:spLocks noGrp="1"/>
          </p:cNvSpPr>
          <p:nvPr>
            <p:ph type="dt" sz="half" idx="10"/>
          </p:nvPr>
        </p:nvSpPr>
        <p:spPr/>
        <p:txBody>
          <a:bodyPr/>
          <a:lstStyle/>
          <a:p>
            <a:fld id="{7CABFD82-DFF8-4943-A554-38D338ADCFA9}" type="datetimeFigureOut">
              <a:rPr lang="en-IN" smtClean="0"/>
              <a:t>01-07-2025</a:t>
            </a:fld>
            <a:endParaRPr lang="en-IN"/>
          </a:p>
        </p:txBody>
      </p:sp>
      <p:sp>
        <p:nvSpPr>
          <p:cNvPr id="8" name="Footer Placeholder 7">
            <a:extLst>
              <a:ext uri="{FF2B5EF4-FFF2-40B4-BE49-F238E27FC236}">
                <a16:creationId xmlns:a16="http://schemas.microsoft.com/office/drawing/2014/main" id="{AD6A05D7-170F-3EA5-D7AF-68D14029B2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2D0AFA-5BE3-9837-CD3B-EEB587C4AB8B}"/>
              </a:ext>
            </a:extLst>
          </p:cNvPr>
          <p:cNvSpPr>
            <a:spLocks noGrp="1"/>
          </p:cNvSpPr>
          <p:nvPr>
            <p:ph type="sldNum" sz="quarter" idx="12"/>
          </p:nvPr>
        </p:nvSpPr>
        <p:spPr/>
        <p:txBody>
          <a:bodyPr/>
          <a:lstStyle/>
          <a:p>
            <a:fld id="{BC732A33-5A81-4141-B743-A5290DAF7FC6}" type="slidenum">
              <a:rPr lang="en-IN" smtClean="0"/>
              <a:t>‹#›</a:t>
            </a:fld>
            <a:endParaRPr lang="en-IN"/>
          </a:p>
        </p:txBody>
      </p:sp>
    </p:spTree>
    <p:extLst>
      <p:ext uri="{BB962C8B-B14F-4D97-AF65-F5344CB8AC3E}">
        <p14:creationId xmlns:p14="http://schemas.microsoft.com/office/powerpoint/2010/main" val="427773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0C67-0946-105C-31E1-D33660F968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9D4827-4264-E105-1190-8119AB911494}"/>
              </a:ext>
            </a:extLst>
          </p:cNvPr>
          <p:cNvSpPr>
            <a:spLocks noGrp="1"/>
          </p:cNvSpPr>
          <p:nvPr>
            <p:ph type="dt" sz="half" idx="10"/>
          </p:nvPr>
        </p:nvSpPr>
        <p:spPr/>
        <p:txBody>
          <a:bodyPr/>
          <a:lstStyle/>
          <a:p>
            <a:fld id="{7CABFD82-DFF8-4943-A554-38D338ADCFA9}" type="datetimeFigureOut">
              <a:rPr lang="en-IN" smtClean="0"/>
              <a:t>01-07-2025</a:t>
            </a:fld>
            <a:endParaRPr lang="en-IN"/>
          </a:p>
        </p:txBody>
      </p:sp>
      <p:sp>
        <p:nvSpPr>
          <p:cNvPr id="4" name="Footer Placeholder 3">
            <a:extLst>
              <a:ext uri="{FF2B5EF4-FFF2-40B4-BE49-F238E27FC236}">
                <a16:creationId xmlns:a16="http://schemas.microsoft.com/office/drawing/2014/main" id="{31220567-B0C9-C559-D3E2-500201671F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00FAFD-5DC2-D160-2DDA-61E108F4A217}"/>
              </a:ext>
            </a:extLst>
          </p:cNvPr>
          <p:cNvSpPr>
            <a:spLocks noGrp="1"/>
          </p:cNvSpPr>
          <p:nvPr>
            <p:ph type="sldNum" sz="quarter" idx="12"/>
          </p:nvPr>
        </p:nvSpPr>
        <p:spPr/>
        <p:txBody>
          <a:bodyPr/>
          <a:lstStyle/>
          <a:p>
            <a:fld id="{BC732A33-5A81-4141-B743-A5290DAF7FC6}" type="slidenum">
              <a:rPr lang="en-IN" smtClean="0"/>
              <a:t>‹#›</a:t>
            </a:fld>
            <a:endParaRPr lang="en-IN"/>
          </a:p>
        </p:txBody>
      </p:sp>
    </p:spTree>
    <p:extLst>
      <p:ext uri="{BB962C8B-B14F-4D97-AF65-F5344CB8AC3E}">
        <p14:creationId xmlns:p14="http://schemas.microsoft.com/office/powerpoint/2010/main" val="374517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5E00FF-B586-AAC6-C10E-ABF57B3487BE}"/>
              </a:ext>
            </a:extLst>
          </p:cNvPr>
          <p:cNvSpPr>
            <a:spLocks noGrp="1"/>
          </p:cNvSpPr>
          <p:nvPr>
            <p:ph type="dt" sz="half" idx="10"/>
          </p:nvPr>
        </p:nvSpPr>
        <p:spPr/>
        <p:txBody>
          <a:bodyPr/>
          <a:lstStyle/>
          <a:p>
            <a:fld id="{7CABFD82-DFF8-4943-A554-38D338ADCFA9}" type="datetimeFigureOut">
              <a:rPr lang="en-IN" smtClean="0"/>
              <a:t>01-07-2025</a:t>
            </a:fld>
            <a:endParaRPr lang="en-IN"/>
          </a:p>
        </p:txBody>
      </p:sp>
      <p:sp>
        <p:nvSpPr>
          <p:cNvPr id="3" name="Footer Placeholder 2">
            <a:extLst>
              <a:ext uri="{FF2B5EF4-FFF2-40B4-BE49-F238E27FC236}">
                <a16:creationId xmlns:a16="http://schemas.microsoft.com/office/drawing/2014/main" id="{51669A2C-2F7E-93B7-96C6-6095E6F8CB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3A6504-B114-5F93-C763-EFB9E1F76C97}"/>
              </a:ext>
            </a:extLst>
          </p:cNvPr>
          <p:cNvSpPr>
            <a:spLocks noGrp="1"/>
          </p:cNvSpPr>
          <p:nvPr>
            <p:ph type="sldNum" sz="quarter" idx="12"/>
          </p:nvPr>
        </p:nvSpPr>
        <p:spPr/>
        <p:txBody>
          <a:bodyPr/>
          <a:lstStyle/>
          <a:p>
            <a:fld id="{BC732A33-5A81-4141-B743-A5290DAF7FC6}" type="slidenum">
              <a:rPr lang="en-IN" smtClean="0"/>
              <a:t>‹#›</a:t>
            </a:fld>
            <a:endParaRPr lang="en-IN"/>
          </a:p>
        </p:txBody>
      </p:sp>
    </p:spTree>
    <p:extLst>
      <p:ext uri="{BB962C8B-B14F-4D97-AF65-F5344CB8AC3E}">
        <p14:creationId xmlns:p14="http://schemas.microsoft.com/office/powerpoint/2010/main" val="3638547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AE5A-DA37-3714-6B8A-9A8730616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CAA223-288A-3975-193E-DFF669997F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5B8930-145D-F002-9745-6DDC2BE8F4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01E56-0139-A725-6214-3D3A1997B667}"/>
              </a:ext>
            </a:extLst>
          </p:cNvPr>
          <p:cNvSpPr>
            <a:spLocks noGrp="1"/>
          </p:cNvSpPr>
          <p:nvPr>
            <p:ph type="dt" sz="half" idx="10"/>
          </p:nvPr>
        </p:nvSpPr>
        <p:spPr/>
        <p:txBody>
          <a:bodyPr/>
          <a:lstStyle/>
          <a:p>
            <a:fld id="{7CABFD82-DFF8-4943-A554-38D338ADCFA9}" type="datetimeFigureOut">
              <a:rPr lang="en-IN" smtClean="0"/>
              <a:t>01-07-2025</a:t>
            </a:fld>
            <a:endParaRPr lang="en-IN"/>
          </a:p>
        </p:txBody>
      </p:sp>
      <p:sp>
        <p:nvSpPr>
          <p:cNvPr id="6" name="Footer Placeholder 5">
            <a:extLst>
              <a:ext uri="{FF2B5EF4-FFF2-40B4-BE49-F238E27FC236}">
                <a16:creationId xmlns:a16="http://schemas.microsoft.com/office/drawing/2014/main" id="{165670DC-0FE4-6FC9-91CE-63AB2EC3DC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71FBC5-2AD3-9833-19F7-F67490AFD274}"/>
              </a:ext>
            </a:extLst>
          </p:cNvPr>
          <p:cNvSpPr>
            <a:spLocks noGrp="1"/>
          </p:cNvSpPr>
          <p:nvPr>
            <p:ph type="sldNum" sz="quarter" idx="12"/>
          </p:nvPr>
        </p:nvSpPr>
        <p:spPr/>
        <p:txBody>
          <a:bodyPr/>
          <a:lstStyle/>
          <a:p>
            <a:fld id="{BC732A33-5A81-4141-B743-A5290DAF7FC6}" type="slidenum">
              <a:rPr lang="en-IN" smtClean="0"/>
              <a:t>‹#›</a:t>
            </a:fld>
            <a:endParaRPr lang="en-IN"/>
          </a:p>
        </p:txBody>
      </p:sp>
    </p:spTree>
    <p:extLst>
      <p:ext uri="{BB962C8B-B14F-4D97-AF65-F5344CB8AC3E}">
        <p14:creationId xmlns:p14="http://schemas.microsoft.com/office/powerpoint/2010/main" val="281643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1B7C-12BA-4147-E0D0-7505622B4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CB4062-0D27-34D9-8D56-D4649927B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1C0815-57DC-85F2-903B-2F48C7F7E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70290-1162-EBCC-2EEB-0866657C23FF}"/>
              </a:ext>
            </a:extLst>
          </p:cNvPr>
          <p:cNvSpPr>
            <a:spLocks noGrp="1"/>
          </p:cNvSpPr>
          <p:nvPr>
            <p:ph type="dt" sz="half" idx="10"/>
          </p:nvPr>
        </p:nvSpPr>
        <p:spPr/>
        <p:txBody>
          <a:bodyPr/>
          <a:lstStyle/>
          <a:p>
            <a:fld id="{7CABFD82-DFF8-4943-A554-38D338ADCFA9}" type="datetimeFigureOut">
              <a:rPr lang="en-IN" smtClean="0"/>
              <a:t>01-07-2025</a:t>
            </a:fld>
            <a:endParaRPr lang="en-IN"/>
          </a:p>
        </p:txBody>
      </p:sp>
      <p:sp>
        <p:nvSpPr>
          <p:cNvPr id="6" name="Footer Placeholder 5">
            <a:extLst>
              <a:ext uri="{FF2B5EF4-FFF2-40B4-BE49-F238E27FC236}">
                <a16:creationId xmlns:a16="http://schemas.microsoft.com/office/drawing/2014/main" id="{3BF8A976-B6C3-6493-8434-4E56CD38F3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63C73B-9ACD-BC97-87CE-FC24D8EF5507}"/>
              </a:ext>
            </a:extLst>
          </p:cNvPr>
          <p:cNvSpPr>
            <a:spLocks noGrp="1"/>
          </p:cNvSpPr>
          <p:nvPr>
            <p:ph type="sldNum" sz="quarter" idx="12"/>
          </p:nvPr>
        </p:nvSpPr>
        <p:spPr/>
        <p:txBody>
          <a:bodyPr/>
          <a:lstStyle/>
          <a:p>
            <a:fld id="{BC732A33-5A81-4141-B743-A5290DAF7FC6}" type="slidenum">
              <a:rPr lang="en-IN" smtClean="0"/>
              <a:t>‹#›</a:t>
            </a:fld>
            <a:endParaRPr lang="en-IN"/>
          </a:p>
        </p:txBody>
      </p:sp>
    </p:spTree>
    <p:extLst>
      <p:ext uri="{BB962C8B-B14F-4D97-AF65-F5344CB8AC3E}">
        <p14:creationId xmlns:p14="http://schemas.microsoft.com/office/powerpoint/2010/main" val="410885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496DF-8C0B-F9DE-27DB-DA2A7061D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D8F662-0C3F-62B4-28EC-A1E1CBB0F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6F1E7C-71D7-C615-8993-6CD2A7883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ABFD82-DFF8-4943-A554-38D338ADCFA9}" type="datetimeFigureOut">
              <a:rPr lang="en-IN" smtClean="0"/>
              <a:t>01-07-2025</a:t>
            </a:fld>
            <a:endParaRPr lang="en-IN"/>
          </a:p>
        </p:txBody>
      </p:sp>
      <p:sp>
        <p:nvSpPr>
          <p:cNvPr id="5" name="Footer Placeholder 4">
            <a:extLst>
              <a:ext uri="{FF2B5EF4-FFF2-40B4-BE49-F238E27FC236}">
                <a16:creationId xmlns:a16="http://schemas.microsoft.com/office/drawing/2014/main" id="{47C82C96-0AA0-5D0E-F1BD-2C55CC43B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85C1A89-E565-6DBB-A7AF-D4308032E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C732A33-5A81-4141-B743-A5290DAF7FC6}" type="slidenum">
              <a:rPr lang="en-IN" smtClean="0"/>
              <a:t>‹#›</a:t>
            </a:fld>
            <a:endParaRPr lang="en-IN"/>
          </a:p>
        </p:txBody>
      </p:sp>
    </p:spTree>
    <p:extLst>
      <p:ext uri="{BB962C8B-B14F-4D97-AF65-F5344CB8AC3E}">
        <p14:creationId xmlns:p14="http://schemas.microsoft.com/office/powerpoint/2010/main" val="1750549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DB73-2CF4-3276-267E-789072DB6CFF}"/>
              </a:ext>
            </a:extLst>
          </p:cNvPr>
          <p:cNvSpPr>
            <a:spLocks noGrp="1"/>
          </p:cNvSpPr>
          <p:nvPr>
            <p:ph type="ctrTitle"/>
          </p:nvPr>
        </p:nvSpPr>
        <p:spPr/>
        <p:txBody>
          <a:bodyPr/>
          <a:lstStyle/>
          <a:p>
            <a:r>
              <a:rPr lang="en-IN" dirty="0"/>
              <a:t>ENCHANTED WINGS</a:t>
            </a:r>
          </a:p>
        </p:txBody>
      </p:sp>
      <p:sp>
        <p:nvSpPr>
          <p:cNvPr id="3" name="Subtitle 2">
            <a:extLst>
              <a:ext uri="{FF2B5EF4-FFF2-40B4-BE49-F238E27FC236}">
                <a16:creationId xmlns:a16="http://schemas.microsoft.com/office/drawing/2014/main" id="{F2D1F464-E359-93DC-E64D-00E51AF7F5F6}"/>
              </a:ext>
            </a:extLst>
          </p:cNvPr>
          <p:cNvSpPr>
            <a:spLocks noGrp="1"/>
          </p:cNvSpPr>
          <p:nvPr>
            <p:ph type="subTitle" idx="1"/>
          </p:nvPr>
        </p:nvSpPr>
        <p:spPr/>
        <p:txBody>
          <a:bodyPr/>
          <a:lstStyle/>
          <a:p>
            <a:r>
              <a:rPr lang="en-IN" sz="4400" dirty="0"/>
              <a:t>MARVELS OF BUTTERFLY SPECIES</a:t>
            </a:r>
          </a:p>
          <a:p>
            <a:endParaRPr lang="en-IN" dirty="0"/>
          </a:p>
        </p:txBody>
      </p:sp>
    </p:spTree>
    <p:extLst>
      <p:ext uri="{BB962C8B-B14F-4D97-AF65-F5344CB8AC3E}">
        <p14:creationId xmlns:p14="http://schemas.microsoft.com/office/powerpoint/2010/main" val="3644565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034A-E83A-48C8-B5EC-A3F2D3A5EBF7}"/>
              </a:ext>
            </a:extLst>
          </p:cNvPr>
          <p:cNvSpPr>
            <a:spLocks noGrp="1"/>
          </p:cNvSpPr>
          <p:nvPr>
            <p:ph type="title"/>
          </p:nvPr>
        </p:nvSpPr>
        <p:spPr/>
        <p:txBody>
          <a:bodyPr/>
          <a:lstStyle/>
          <a:p>
            <a:r>
              <a:rPr lang="en-IN" b="1" dirty="0"/>
              <a:t>References</a:t>
            </a:r>
            <a:br>
              <a:rPr lang="en-IN" b="1" dirty="0"/>
            </a:br>
            <a:endParaRPr lang="en-IN" dirty="0"/>
          </a:p>
        </p:txBody>
      </p:sp>
      <p:sp>
        <p:nvSpPr>
          <p:cNvPr id="3" name="Content Placeholder 2">
            <a:extLst>
              <a:ext uri="{FF2B5EF4-FFF2-40B4-BE49-F238E27FC236}">
                <a16:creationId xmlns:a16="http://schemas.microsoft.com/office/drawing/2014/main" id="{977F1469-F0C4-2212-D44D-B0C0002DE994}"/>
              </a:ext>
            </a:extLst>
          </p:cNvPr>
          <p:cNvSpPr>
            <a:spLocks noGrp="1"/>
          </p:cNvSpPr>
          <p:nvPr>
            <p:ph idx="1"/>
          </p:nvPr>
        </p:nvSpPr>
        <p:spPr/>
        <p:txBody>
          <a:bodyPr/>
          <a:lstStyle/>
          <a:p>
            <a:r>
              <a:rPr lang="en-US" dirty="0"/>
              <a:t>List websites, books, or articles used.</a:t>
            </a:r>
          </a:p>
          <a:p>
            <a:r>
              <a:rPr lang="en-US" dirty="0"/>
              <a:t>Example:</a:t>
            </a:r>
          </a:p>
          <a:p>
            <a:pPr lvl="1"/>
            <a:r>
              <a:rPr lang="en-US" dirty="0"/>
              <a:t>National Geographic – Butterflies</a:t>
            </a:r>
          </a:p>
          <a:p>
            <a:pPr lvl="1"/>
            <a:r>
              <a:rPr lang="en-US" dirty="0"/>
              <a:t>Butterfly Conservation (butterfly-conservation.org)</a:t>
            </a:r>
          </a:p>
          <a:p>
            <a:pPr lvl="1"/>
            <a:r>
              <a:rPr lang="en-US" dirty="0"/>
              <a:t>Encyclopedia of Insects</a:t>
            </a:r>
          </a:p>
          <a:p>
            <a:endParaRPr lang="en-IN" dirty="0"/>
          </a:p>
        </p:txBody>
      </p:sp>
    </p:spTree>
    <p:extLst>
      <p:ext uri="{BB962C8B-B14F-4D97-AF65-F5344CB8AC3E}">
        <p14:creationId xmlns:p14="http://schemas.microsoft.com/office/powerpoint/2010/main" val="2023281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5930-9C52-D212-923D-4EF390F615F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1DCA6FB-BE9C-668F-C2E3-75D6D057613B}"/>
              </a:ext>
            </a:extLst>
          </p:cNvPr>
          <p:cNvSpPr>
            <a:spLocks noGrp="1"/>
          </p:cNvSpPr>
          <p:nvPr>
            <p:ph idx="1"/>
          </p:nvPr>
        </p:nvSpPr>
        <p:spPr/>
        <p:txBody>
          <a:bodyPr/>
          <a:lstStyle/>
          <a:p>
            <a:r>
              <a:rPr lang="en-US" dirty="0"/>
              <a:t>Butterflies are not only beautiful but also important for pollination and biodiversity.</a:t>
            </a:r>
          </a:p>
          <a:p>
            <a:r>
              <a:rPr lang="en-US" dirty="0"/>
              <a:t>Protecting them ensures a healthier ecosystem.</a:t>
            </a:r>
          </a:p>
          <a:p>
            <a:endParaRPr lang="en-IN" dirty="0"/>
          </a:p>
        </p:txBody>
      </p:sp>
    </p:spTree>
    <p:extLst>
      <p:ext uri="{BB962C8B-B14F-4D97-AF65-F5344CB8AC3E}">
        <p14:creationId xmlns:p14="http://schemas.microsoft.com/office/powerpoint/2010/main" val="64714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54596-CBF7-9B4B-297F-32346AC5F66D}"/>
              </a:ext>
            </a:extLst>
          </p:cNvPr>
          <p:cNvSpPr>
            <a:spLocks noGrp="1"/>
          </p:cNvSpPr>
          <p:nvPr>
            <p:ph type="title"/>
          </p:nvPr>
        </p:nvSpPr>
        <p:spPr/>
        <p:txBody>
          <a:bodyPr/>
          <a:lstStyle/>
          <a:p>
            <a:r>
              <a:rPr lang="en-US" dirty="0"/>
              <a:t>                       ENCHANTED WINGS</a:t>
            </a:r>
            <a:endParaRPr lang="en-IN" dirty="0"/>
          </a:p>
        </p:txBody>
      </p:sp>
      <p:sp>
        <p:nvSpPr>
          <p:cNvPr id="3" name="Content Placeholder 2">
            <a:extLst>
              <a:ext uri="{FF2B5EF4-FFF2-40B4-BE49-F238E27FC236}">
                <a16:creationId xmlns:a16="http://schemas.microsoft.com/office/drawing/2014/main" id="{2DC3641A-4E66-9CE5-8DC4-AC35C73E7686}"/>
              </a:ext>
            </a:extLst>
          </p:cNvPr>
          <p:cNvSpPr>
            <a:spLocks noGrp="1"/>
          </p:cNvSpPr>
          <p:nvPr>
            <p:ph idx="1"/>
          </p:nvPr>
        </p:nvSpPr>
        <p:spPr/>
        <p:txBody>
          <a:bodyPr>
            <a:normAutofit/>
          </a:bodyPr>
          <a:lstStyle/>
          <a:p>
            <a:r>
              <a:rPr lang="en-US" i="1" dirty="0"/>
              <a:t> PROJECT SUPERVISIOR:</a:t>
            </a:r>
            <a:endParaRPr lang="en-IN" i="1" dirty="0"/>
          </a:p>
          <a:p>
            <a:r>
              <a:rPr lang="en-US" i="1" dirty="0"/>
              <a:t>        NAME OF THE STUDENTS: 1.M N NANDINI</a:t>
            </a:r>
            <a:endParaRPr lang="en-IN" i="1" dirty="0"/>
          </a:p>
          <a:p>
            <a:r>
              <a:rPr lang="en-US" i="1" dirty="0"/>
              <a:t>                                                              2.M MALAVIKA</a:t>
            </a:r>
            <a:endParaRPr lang="en-IN" i="1" dirty="0"/>
          </a:p>
          <a:p>
            <a:r>
              <a:rPr lang="en-US" i="1" dirty="0"/>
              <a:t>                                                             3.M VIJAY SEKHAR REDDY</a:t>
            </a:r>
            <a:endParaRPr lang="en-IN" i="1" dirty="0"/>
          </a:p>
          <a:p>
            <a:r>
              <a:rPr lang="en-US" i="1" dirty="0"/>
              <a:t>                                                            4.MADA SURYA</a:t>
            </a:r>
            <a:endParaRPr lang="en-IN" i="1" dirty="0"/>
          </a:p>
          <a:p>
            <a:r>
              <a:rPr lang="en-US" i="1" dirty="0"/>
              <a:t>                                               TEAM ID:LTVIP2025TMID41258</a:t>
            </a:r>
            <a:endParaRPr lang="en-IN" i="1" dirty="0"/>
          </a:p>
          <a:p>
            <a:r>
              <a:rPr lang="en-US" i="1" dirty="0"/>
              <a:t> </a:t>
            </a:r>
            <a:endParaRPr lang="en-IN" i="1" dirty="0"/>
          </a:p>
          <a:p>
            <a:r>
              <a:rPr lang="en-US" i="1" dirty="0"/>
              <a:t> </a:t>
            </a:r>
            <a:endParaRPr lang="en-IN" dirty="0"/>
          </a:p>
        </p:txBody>
      </p:sp>
    </p:spTree>
    <p:extLst>
      <p:ext uri="{BB962C8B-B14F-4D97-AF65-F5344CB8AC3E}">
        <p14:creationId xmlns:p14="http://schemas.microsoft.com/office/powerpoint/2010/main" val="1693012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6E87-76E2-FC91-FCA8-231716E8B816}"/>
              </a:ext>
            </a:extLst>
          </p:cNvPr>
          <p:cNvSpPr>
            <a:spLocks noGrp="1"/>
          </p:cNvSpPr>
          <p:nvPr>
            <p:ph type="title"/>
          </p:nvPr>
        </p:nvSpPr>
        <p:spPr/>
        <p:txBody>
          <a:bodyPr/>
          <a:lstStyle/>
          <a:p>
            <a:r>
              <a:rPr lang="en-US" dirty="0"/>
              <a:t>                                                              </a:t>
            </a:r>
            <a:r>
              <a:rPr lang="en-IN" b="1" dirty="0"/>
              <a:t>DEFINITION</a:t>
            </a:r>
            <a:br>
              <a:rPr lang="en-IN" b="1" dirty="0"/>
            </a:br>
            <a:endParaRPr lang="en-IN" dirty="0"/>
          </a:p>
        </p:txBody>
      </p:sp>
      <p:sp>
        <p:nvSpPr>
          <p:cNvPr id="3" name="Content Placeholder 2">
            <a:extLst>
              <a:ext uri="{FF2B5EF4-FFF2-40B4-BE49-F238E27FC236}">
                <a16:creationId xmlns:a16="http://schemas.microsoft.com/office/drawing/2014/main" id="{88D68312-5C52-916E-D2CE-BEBFB6A02E60}"/>
              </a:ext>
            </a:extLst>
          </p:cNvPr>
          <p:cNvSpPr>
            <a:spLocks noGrp="1"/>
          </p:cNvSpPr>
          <p:nvPr>
            <p:ph idx="1"/>
          </p:nvPr>
        </p:nvSpPr>
        <p:spPr/>
        <p:txBody>
          <a:bodyPr>
            <a:normAutofit fontScale="77500" lnSpcReduction="20000"/>
          </a:bodyPr>
          <a:lstStyle/>
          <a:p>
            <a:r>
              <a:rPr lang="en-US" dirty="0"/>
              <a:t>Definition of "Marvels of Butterfly Species Marvels of butterfly species" refers to the extraordinary and fascinating characteristics, behaviors, and adaptations exhibited by different species of butterflies. These marvels may include Brilliant coloration and patterns used for camouflage, warning, or attracting mates.</a:t>
            </a:r>
          </a:p>
          <a:p>
            <a:r>
              <a:rPr lang="en-US" dirty="0"/>
              <a:t>Metamorphosis, a unique life cycle involving transformation from egg to larva (caterpillar), pupa (chrysalis), and adult butterfly Mimicry and camouflage, where some butterflies imitate other species or blend into their surroundings for protection Long-distance migration, such as that seen in Monarch butterflies, which travel thousands of kilometers.</a:t>
            </a:r>
          </a:p>
          <a:p>
            <a:r>
              <a:rPr lang="en-US" dirty="0"/>
              <a:t>Pollination, playing a role in ecosystems as pollinators of many plants Diversity, with over 17,000 species worldwide, each adapted to specific environments and ecological niches</a:t>
            </a:r>
          </a:p>
          <a:p>
            <a:r>
              <a:rPr lang="en-US" dirty="0"/>
              <a:t>In summary, the marvels of butterfly species highlight their biological wonders, ecological importance, and beauty that inspire scientific interest and conservation efforts.</a:t>
            </a:r>
            <a:endParaRPr lang="en-IN" dirty="0"/>
          </a:p>
        </p:txBody>
      </p:sp>
    </p:spTree>
    <p:extLst>
      <p:ext uri="{BB962C8B-B14F-4D97-AF65-F5344CB8AC3E}">
        <p14:creationId xmlns:p14="http://schemas.microsoft.com/office/powerpoint/2010/main" val="39796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D232-1874-9D04-3193-B167D9BC36D3}"/>
              </a:ext>
            </a:extLst>
          </p:cNvPr>
          <p:cNvSpPr>
            <a:spLocks noGrp="1"/>
          </p:cNvSpPr>
          <p:nvPr>
            <p:ph type="title"/>
          </p:nvPr>
        </p:nvSpPr>
        <p:spPr/>
        <p:txBody>
          <a:bodyPr/>
          <a:lstStyle/>
          <a:p>
            <a:r>
              <a:rPr lang="en-IN" dirty="0"/>
              <a:t>PURPOSE</a:t>
            </a:r>
            <a:br>
              <a:rPr lang="en-IN" dirty="0"/>
            </a:br>
            <a:endParaRPr lang="en-IN" dirty="0"/>
          </a:p>
        </p:txBody>
      </p:sp>
      <p:sp>
        <p:nvSpPr>
          <p:cNvPr id="3" name="Content Placeholder 2">
            <a:extLst>
              <a:ext uri="{FF2B5EF4-FFF2-40B4-BE49-F238E27FC236}">
                <a16:creationId xmlns:a16="http://schemas.microsoft.com/office/drawing/2014/main" id="{0010D6C5-64B0-3C87-9E31-58247BDE467B}"/>
              </a:ext>
            </a:extLst>
          </p:cNvPr>
          <p:cNvSpPr>
            <a:spLocks noGrp="1"/>
          </p:cNvSpPr>
          <p:nvPr>
            <p:ph idx="1"/>
          </p:nvPr>
        </p:nvSpPr>
        <p:spPr/>
        <p:txBody>
          <a:bodyPr/>
          <a:lstStyle/>
          <a:p>
            <a:r>
              <a:rPr lang="en-US" dirty="0"/>
              <a:t>Purpose of the Marvels of Butterfly </a:t>
            </a:r>
            <a:r>
              <a:rPr lang="en-US" dirty="0" err="1"/>
              <a:t>Species:The</a:t>
            </a:r>
            <a:r>
              <a:rPr lang="en-US" dirty="0"/>
              <a:t> purpose of the marvels of butterfly species—such as their vibrant colors, metamorphosis, mimicry, migration, and ecological roles—serves multiple important functions in nature and for humans. These purposes include:---1</a:t>
            </a:r>
          </a:p>
          <a:p>
            <a:r>
              <a:rPr lang="en-US" dirty="0"/>
              <a:t>. Survival and </a:t>
            </a:r>
            <a:r>
              <a:rPr lang="en-US" dirty="0" err="1"/>
              <a:t>ProtectionCamouflage</a:t>
            </a:r>
            <a:r>
              <a:rPr lang="en-US" dirty="0"/>
              <a:t> helps butterflies blend with their surroundings to hide from </a:t>
            </a:r>
            <a:r>
              <a:rPr lang="en-US" dirty="0" err="1"/>
              <a:t>predators.Mimicry</a:t>
            </a:r>
            <a:r>
              <a:rPr lang="en-US" dirty="0"/>
              <a:t> allows some butterflies to resemble harmful or toxic species, discouraging </a:t>
            </a:r>
            <a:r>
              <a:rPr lang="en-US" dirty="0" err="1"/>
              <a:t>predators.Color</a:t>
            </a:r>
            <a:r>
              <a:rPr lang="en-US" dirty="0"/>
              <a:t> patterns serve as warnings (aposematism) or distractions to confuse enemies.</a:t>
            </a:r>
            <a:endParaRPr lang="en-IN" dirty="0"/>
          </a:p>
        </p:txBody>
      </p:sp>
    </p:spTree>
    <p:extLst>
      <p:ext uri="{BB962C8B-B14F-4D97-AF65-F5344CB8AC3E}">
        <p14:creationId xmlns:p14="http://schemas.microsoft.com/office/powerpoint/2010/main" val="74398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17FB-39D3-6D72-7F38-0846E69BF14D}"/>
              </a:ext>
            </a:extLst>
          </p:cNvPr>
          <p:cNvSpPr>
            <a:spLocks noGrp="1"/>
          </p:cNvSpPr>
          <p:nvPr>
            <p:ph type="title"/>
          </p:nvPr>
        </p:nvSpPr>
        <p:spPr>
          <a:xfrm flipV="1">
            <a:off x="838200" y="167640"/>
            <a:ext cx="10515600" cy="197485"/>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2A76AD30-3A22-09A9-6902-479336D420E5}"/>
              </a:ext>
            </a:extLst>
          </p:cNvPr>
          <p:cNvSpPr>
            <a:spLocks noGrp="1"/>
          </p:cNvSpPr>
          <p:nvPr>
            <p:ph idx="1"/>
          </p:nvPr>
        </p:nvSpPr>
        <p:spPr>
          <a:xfrm>
            <a:off x="716280" y="852805"/>
            <a:ext cx="10515600" cy="5521643"/>
          </a:xfrm>
        </p:spPr>
        <p:txBody>
          <a:bodyPr/>
          <a:lstStyle/>
          <a:p>
            <a:r>
              <a:rPr lang="en-US" dirty="0"/>
              <a:t> Reproduction and Species Continuity Bright colors and patterns attract mates for reproduction Scent and visual cues help butterflies locate potential partners Metamorphosis allows efficient use of different environments and resources at each life stage.</a:t>
            </a:r>
          </a:p>
          <a:p>
            <a:r>
              <a:rPr lang="en-US" dirty="0"/>
              <a:t> Ecological Balance Pollination: Butterflies help pollinate flowers while feeding on nectar, aiding in plant reproduction Food chain: They serve as food for birds, reptiles, and other animals, contributing to biodiversity.</a:t>
            </a:r>
          </a:p>
          <a:p>
            <a:r>
              <a:rPr lang="en-US" dirty="0"/>
              <a:t>Indicators of ecosystem health Butterfly populations reflect changes in the environment, acting as bioindicators</a:t>
            </a:r>
          </a:p>
        </p:txBody>
      </p:sp>
    </p:spTree>
    <p:extLst>
      <p:ext uri="{BB962C8B-B14F-4D97-AF65-F5344CB8AC3E}">
        <p14:creationId xmlns:p14="http://schemas.microsoft.com/office/powerpoint/2010/main" val="428883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5E41-031A-99BB-276B-93232EAECF25}"/>
              </a:ext>
            </a:extLst>
          </p:cNvPr>
          <p:cNvSpPr>
            <a:spLocks noGrp="1"/>
          </p:cNvSpPr>
          <p:nvPr>
            <p:ph type="title"/>
          </p:nvPr>
        </p:nvSpPr>
        <p:spPr>
          <a:xfrm>
            <a:off x="838200" y="365125"/>
            <a:ext cx="10515600" cy="411623"/>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C1D58F6F-AF6F-C16F-3AFE-ABD19BD9283B}"/>
              </a:ext>
            </a:extLst>
          </p:cNvPr>
          <p:cNvSpPr>
            <a:spLocks noGrp="1"/>
          </p:cNvSpPr>
          <p:nvPr>
            <p:ph idx="1"/>
          </p:nvPr>
        </p:nvSpPr>
        <p:spPr>
          <a:xfrm>
            <a:off x="838200" y="196645"/>
            <a:ext cx="10515600" cy="5980318"/>
          </a:xfrm>
        </p:spPr>
        <p:txBody>
          <a:bodyPr/>
          <a:lstStyle/>
          <a:p>
            <a:r>
              <a:rPr lang="en-US" dirty="0"/>
              <a:t>Scientific and Educational </a:t>
            </a:r>
            <a:r>
              <a:rPr lang="en-US" dirty="0" err="1"/>
              <a:t>ValueStudy</a:t>
            </a:r>
            <a:r>
              <a:rPr lang="en-US" dirty="0"/>
              <a:t> of evolution, genetics, and ecology is enriched by butterfly behavior and </a:t>
            </a:r>
            <a:r>
              <a:rPr lang="en-US" dirty="0" err="1"/>
              <a:t>adaptations.Inspire</a:t>
            </a:r>
            <a:r>
              <a:rPr lang="en-US" dirty="0"/>
              <a:t> conservation efforts due to their beauty and ecological importance.</a:t>
            </a:r>
          </a:p>
          <a:p>
            <a:r>
              <a:rPr lang="en-US" dirty="0"/>
              <a:t>Aesthetic and Cultural </a:t>
            </a:r>
            <a:r>
              <a:rPr lang="en-US" dirty="0" err="1"/>
              <a:t>SignificanceButterflies</a:t>
            </a:r>
            <a:r>
              <a:rPr lang="en-US" dirty="0"/>
              <a:t> symbolize transformation, beauty, and renewal in many </a:t>
            </a:r>
            <a:r>
              <a:rPr lang="en-US" dirty="0" err="1"/>
              <a:t>cultures.They</a:t>
            </a:r>
            <a:r>
              <a:rPr lang="en-US" dirty="0"/>
              <a:t> are used in art, literature, and education to inspire awareness of biodiversity.</a:t>
            </a:r>
          </a:p>
          <a:p>
            <a:r>
              <a:rPr lang="en-US" b="1" dirty="0"/>
              <a:t>Life Cycle of a Butterfly</a:t>
            </a:r>
          </a:p>
          <a:p>
            <a:pPr marL="0" indent="0">
              <a:buNone/>
            </a:pPr>
            <a:r>
              <a:rPr lang="en-US" dirty="0"/>
              <a:t>1)Egg → Larva (Caterpillar)</a:t>
            </a:r>
            <a:r>
              <a:rPr lang="en-US" b="1" dirty="0"/>
              <a:t>-</a:t>
            </a:r>
            <a:r>
              <a:rPr lang="en-US" dirty="0"/>
              <a:t>Pupa (Chrysalis) → Adult</a:t>
            </a:r>
          </a:p>
          <a:p>
            <a:pPr marL="0" indent="0">
              <a:buNone/>
            </a:pPr>
            <a:r>
              <a:rPr lang="en-US" dirty="0"/>
              <a:t>2)Complete metamorphosis.</a:t>
            </a:r>
          </a:p>
          <a:p>
            <a:pPr marL="0" indent="0">
              <a:buNone/>
            </a:pPr>
            <a:r>
              <a:rPr lang="en-US" dirty="0"/>
              <a:t>3)Life span varies by species (from a week to several months).</a:t>
            </a:r>
          </a:p>
          <a:p>
            <a:endParaRPr lang="en-IN" dirty="0"/>
          </a:p>
        </p:txBody>
      </p:sp>
    </p:spTree>
    <p:extLst>
      <p:ext uri="{BB962C8B-B14F-4D97-AF65-F5344CB8AC3E}">
        <p14:creationId xmlns:p14="http://schemas.microsoft.com/office/powerpoint/2010/main" val="15103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970F-DEF5-8EB6-0E96-1FFF879A256B}"/>
              </a:ext>
            </a:extLst>
          </p:cNvPr>
          <p:cNvSpPr>
            <a:spLocks noGrp="1"/>
          </p:cNvSpPr>
          <p:nvPr>
            <p:ph type="title"/>
          </p:nvPr>
        </p:nvSpPr>
        <p:spPr/>
        <p:txBody>
          <a:bodyPr/>
          <a:lstStyle/>
          <a:p>
            <a:r>
              <a:rPr lang="en-IN" b="1" dirty="0"/>
              <a:t>           Famous Butterfly Species</a:t>
            </a:r>
            <a:br>
              <a:rPr lang="en-IN" b="1" dirty="0"/>
            </a:br>
            <a:endParaRPr lang="en-IN" dirty="0"/>
          </a:p>
        </p:txBody>
      </p:sp>
      <p:sp>
        <p:nvSpPr>
          <p:cNvPr id="3" name="Content Placeholder 2">
            <a:extLst>
              <a:ext uri="{FF2B5EF4-FFF2-40B4-BE49-F238E27FC236}">
                <a16:creationId xmlns:a16="http://schemas.microsoft.com/office/drawing/2014/main" id="{A22D5730-8A2C-73ED-C530-4313E23815E3}"/>
              </a:ext>
            </a:extLst>
          </p:cNvPr>
          <p:cNvSpPr>
            <a:spLocks noGrp="1"/>
          </p:cNvSpPr>
          <p:nvPr>
            <p:ph idx="1"/>
          </p:nvPr>
        </p:nvSpPr>
        <p:spPr>
          <a:xfrm>
            <a:off x="838200" y="2002605"/>
            <a:ext cx="10515600" cy="4351338"/>
          </a:xfrm>
        </p:spPr>
        <p:txBody>
          <a:bodyPr/>
          <a:lstStyle/>
          <a:p>
            <a:r>
              <a:rPr lang="en-IN" b="1" dirty="0"/>
              <a:t>Monarch Butterfly</a:t>
            </a:r>
            <a:r>
              <a:rPr lang="en-IN" dirty="0"/>
              <a:t> – Known for long migration.</a:t>
            </a:r>
          </a:p>
          <a:p>
            <a:r>
              <a:rPr lang="en-IN" b="1" dirty="0"/>
              <a:t>Blue Morpho</a:t>
            </a:r>
            <a:r>
              <a:rPr lang="en-IN" dirty="0"/>
              <a:t> – Bright blue wings, tropical rainforests.</a:t>
            </a:r>
          </a:p>
          <a:p>
            <a:r>
              <a:rPr lang="en-IN" b="1" dirty="0"/>
              <a:t>Swallowtail</a:t>
            </a:r>
            <a:r>
              <a:rPr lang="en-IN" dirty="0"/>
              <a:t> – Large tails resembling a swallow’s tail.</a:t>
            </a:r>
          </a:p>
          <a:p>
            <a:r>
              <a:rPr lang="en-IN" b="1" dirty="0"/>
              <a:t>Glasswing Butterfly</a:t>
            </a:r>
            <a:r>
              <a:rPr lang="en-IN" dirty="0"/>
              <a:t> – Transparent wings.</a:t>
            </a:r>
          </a:p>
          <a:p>
            <a:r>
              <a:rPr lang="en-IN" b="1" dirty="0"/>
              <a:t>Painted Lady</a:t>
            </a:r>
            <a:r>
              <a:rPr lang="en-IN" dirty="0"/>
              <a:t> – Widespread, fast flyers.</a:t>
            </a:r>
          </a:p>
          <a:p>
            <a:endParaRPr lang="en-IN" dirty="0"/>
          </a:p>
        </p:txBody>
      </p:sp>
    </p:spTree>
    <p:extLst>
      <p:ext uri="{BB962C8B-B14F-4D97-AF65-F5344CB8AC3E}">
        <p14:creationId xmlns:p14="http://schemas.microsoft.com/office/powerpoint/2010/main" val="1543344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B72C-955E-5206-76C9-E0018CE45E93}"/>
              </a:ext>
            </a:extLst>
          </p:cNvPr>
          <p:cNvSpPr>
            <a:spLocks noGrp="1"/>
          </p:cNvSpPr>
          <p:nvPr>
            <p:ph type="title"/>
          </p:nvPr>
        </p:nvSpPr>
        <p:spPr/>
        <p:txBody>
          <a:bodyPr/>
          <a:lstStyle/>
          <a:p>
            <a:r>
              <a:rPr lang="en-IN" b="1" dirty="0"/>
              <a:t>                       Butterfly </a:t>
            </a:r>
            <a:r>
              <a:rPr lang="en-IN" b="1" dirty="0" err="1"/>
              <a:t>Behavior</a:t>
            </a:r>
            <a:endParaRPr lang="en-IN" b="1" dirty="0"/>
          </a:p>
        </p:txBody>
      </p:sp>
      <p:sp>
        <p:nvSpPr>
          <p:cNvPr id="3" name="Content Placeholder 2">
            <a:extLst>
              <a:ext uri="{FF2B5EF4-FFF2-40B4-BE49-F238E27FC236}">
                <a16:creationId xmlns:a16="http://schemas.microsoft.com/office/drawing/2014/main" id="{684AEFB9-8FC6-A634-7C54-3133374A9E0E}"/>
              </a:ext>
            </a:extLst>
          </p:cNvPr>
          <p:cNvSpPr>
            <a:spLocks noGrp="1"/>
          </p:cNvSpPr>
          <p:nvPr>
            <p:ph idx="1"/>
          </p:nvPr>
        </p:nvSpPr>
        <p:spPr>
          <a:xfrm>
            <a:off x="1192161" y="2346734"/>
            <a:ext cx="10515600" cy="4351338"/>
          </a:xfrm>
        </p:spPr>
        <p:txBody>
          <a:bodyPr/>
          <a:lstStyle/>
          <a:p>
            <a:r>
              <a:rPr lang="en-US" dirty="0"/>
              <a:t>Mimicry: To avoid predators.</a:t>
            </a:r>
          </a:p>
          <a:p>
            <a:r>
              <a:rPr lang="en-US" dirty="0"/>
              <a:t>Camouflage: Blending in with the environment.</a:t>
            </a:r>
          </a:p>
          <a:p>
            <a:r>
              <a:rPr lang="en-US" dirty="0"/>
              <a:t>Migration: Like Monarchs traveling thousands of miles.</a:t>
            </a:r>
          </a:p>
          <a:p>
            <a:r>
              <a:rPr lang="en-US" dirty="0"/>
              <a:t>Feeding: Nectar from flowers using proboscis.</a:t>
            </a:r>
          </a:p>
          <a:p>
            <a:endParaRPr lang="en-IN" dirty="0"/>
          </a:p>
        </p:txBody>
      </p:sp>
    </p:spTree>
    <p:extLst>
      <p:ext uri="{BB962C8B-B14F-4D97-AF65-F5344CB8AC3E}">
        <p14:creationId xmlns:p14="http://schemas.microsoft.com/office/powerpoint/2010/main" val="417941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3477-6F7B-3096-383E-84606FE15174}"/>
              </a:ext>
            </a:extLst>
          </p:cNvPr>
          <p:cNvSpPr>
            <a:spLocks noGrp="1"/>
          </p:cNvSpPr>
          <p:nvPr>
            <p:ph type="title"/>
          </p:nvPr>
        </p:nvSpPr>
        <p:spPr/>
        <p:txBody>
          <a:bodyPr/>
          <a:lstStyle/>
          <a:p>
            <a:r>
              <a:rPr lang="en-IN" dirty="0"/>
              <a:t>EXAMPLES</a:t>
            </a:r>
            <a:br>
              <a:rPr lang="en-IN" dirty="0"/>
            </a:br>
            <a:endParaRPr lang="en-IN" dirty="0"/>
          </a:p>
        </p:txBody>
      </p:sp>
      <p:sp>
        <p:nvSpPr>
          <p:cNvPr id="3" name="Content Placeholder 2">
            <a:extLst>
              <a:ext uri="{FF2B5EF4-FFF2-40B4-BE49-F238E27FC236}">
                <a16:creationId xmlns:a16="http://schemas.microsoft.com/office/drawing/2014/main" id="{06904D04-BAC8-6B56-B4A9-7126FEB3AA42}"/>
              </a:ext>
            </a:extLst>
          </p:cNvPr>
          <p:cNvSpPr>
            <a:spLocks noGrp="1"/>
          </p:cNvSpPr>
          <p:nvPr>
            <p:ph idx="1"/>
          </p:nvPr>
        </p:nvSpPr>
        <p:spPr/>
        <p:txBody>
          <a:bodyPr>
            <a:normAutofit fontScale="85000" lnSpcReduction="20000"/>
          </a:bodyPr>
          <a:lstStyle/>
          <a:p>
            <a:r>
              <a:rPr lang="en-US" dirty="0"/>
              <a:t>Examples of Marvels of Butterfly </a:t>
            </a:r>
            <a:r>
              <a:rPr lang="en-US" dirty="0" err="1"/>
              <a:t>Species:Here</a:t>
            </a:r>
            <a:r>
              <a:rPr lang="en-US" dirty="0"/>
              <a:t> are some fascinating examples that highlight the marvels of butterfly species:</a:t>
            </a:r>
            <a:br>
              <a:rPr lang="en-US" dirty="0"/>
            </a:br>
            <a:br>
              <a:rPr lang="en-US" dirty="0"/>
            </a:br>
            <a:r>
              <a:rPr lang="en-US" dirty="0"/>
              <a:t>1) Monarch Butterfly (Danaus </a:t>
            </a:r>
            <a:r>
              <a:rPr lang="en-US" dirty="0" err="1"/>
              <a:t>plexippus</a:t>
            </a:r>
            <a:r>
              <a:rPr lang="en-US" dirty="0"/>
              <a:t>)</a:t>
            </a:r>
          </a:p>
          <a:p>
            <a:r>
              <a:rPr lang="en-US" dirty="0"/>
              <a:t>Marvel: Long-distance migration</a:t>
            </a:r>
          </a:p>
          <a:p>
            <a:r>
              <a:rPr lang="en-US" dirty="0"/>
              <a:t>Example: Monarchs migrate over 4,000 kilometers from Canada to Mexico each year a rare phenomenon in insects Purpose  To survive seasonal temperature changes</a:t>
            </a:r>
          </a:p>
          <a:p>
            <a:r>
              <a:rPr lang="en-IN" dirty="0"/>
              <a:t>2) Glasswing Butterfly (Greta </a:t>
            </a:r>
            <a:r>
              <a:rPr lang="en-IN" dirty="0" err="1"/>
              <a:t>oto</a:t>
            </a:r>
            <a:r>
              <a:rPr lang="en-IN" dirty="0"/>
              <a:t>)</a:t>
            </a:r>
          </a:p>
          <a:p>
            <a:r>
              <a:rPr lang="en-IN" dirty="0"/>
              <a:t>Marvel: Transparent wings</a:t>
            </a:r>
          </a:p>
          <a:p>
            <a:r>
              <a:rPr lang="en-IN" dirty="0"/>
              <a:t>Example: Its wings are almost completely see-through, helping it blend into its surroundings Purpose Camouflage to avoid predators</a:t>
            </a:r>
            <a:br>
              <a:rPr lang="en-IN" dirty="0"/>
            </a:br>
            <a:br>
              <a:rPr lang="en-IN" dirty="0"/>
            </a:br>
            <a:r>
              <a:rPr lang="en-IN" dirty="0"/>
              <a:t>3) Blue Morpho Butterfly (Morpho  </a:t>
            </a:r>
            <a:r>
              <a:rPr lang="en-IN" dirty="0" err="1"/>
              <a:t>menelaus</a:t>
            </a:r>
            <a:r>
              <a:rPr lang="en-IN" dirty="0"/>
              <a:t>)Marvel: Iridescent blue wings.</a:t>
            </a:r>
          </a:p>
        </p:txBody>
      </p:sp>
    </p:spTree>
    <p:extLst>
      <p:ext uri="{BB962C8B-B14F-4D97-AF65-F5344CB8AC3E}">
        <p14:creationId xmlns:p14="http://schemas.microsoft.com/office/powerpoint/2010/main" val="2720861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TotalTime>
  <Words>731</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ENCHANTED WINGS</vt:lpstr>
      <vt:lpstr>                       ENCHANTED WINGS</vt:lpstr>
      <vt:lpstr>                                                              DEFINITION </vt:lpstr>
      <vt:lpstr>PURPOSE </vt:lpstr>
      <vt:lpstr>       </vt:lpstr>
      <vt:lpstr>  </vt:lpstr>
      <vt:lpstr>           Famous Butterfly Species </vt:lpstr>
      <vt:lpstr>                       Butterfly Behavior</vt:lpstr>
      <vt:lpstr>EXAMPLES </vt:lpstr>
      <vt:lpstr>References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shaikrajak867@gmail.com</dc:creator>
  <cp:lastModifiedBy>shaikrajak867@gmail.com</cp:lastModifiedBy>
  <cp:revision>1</cp:revision>
  <dcterms:created xsi:type="dcterms:W3CDTF">2025-07-01T13:36:15Z</dcterms:created>
  <dcterms:modified xsi:type="dcterms:W3CDTF">2025-07-01T15:05:34Z</dcterms:modified>
</cp:coreProperties>
</file>