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402336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C7D"/>
    <a:srgbClr val="6B000A"/>
    <a:srgbClr val="B7323E"/>
    <a:srgbClr val="F78F99"/>
    <a:srgbClr val="072249"/>
    <a:srgbClr val="6A84AB"/>
    <a:srgbClr val="2C054B"/>
    <a:srgbClr val="441667"/>
    <a:srgbClr val="8F6AAE"/>
    <a:srgbClr val="5A29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p:scale>
          <a:sx n="30" d="100"/>
          <a:sy n="30" d="100"/>
        </p:scale>
        <p:origin x="-660" y="-2516"/>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985938"/>
            <a:ext cx="34198560" cy="12733867"/>
          </a:xfrm>
        </p:spPr>
        <p:txBody>
          <a:bodyPr anchor="b"/>
          <a:lstStyle>
            <a:lvl1pPr algn="ctr">
              <a:defRPr sz="26399"/>
            </a:lvl1pPr>
          </a:lstStyle>
          <a:p>
            <a:r>
              <a:rPr lang="en-US"/>
              <a:t>Click to edit Master title style</a:t>
            </a:r>
            <a:endParaRPr lang="en-US" dirty="0"/>
          </a:p>
        </p:txBody>
      </p:sp>
      <p:sp>
        <p:nvSpPr>
          <p:cNvPr id="3" name="Subtitle 2"/>
          <p:cNvSpPr>
            <a:spLocks noGrp="1"/>
          </p:cNvSpPr>
          <p:nvPr>
            <p:ph type="subTitle" idx="1"/>
          </p:nvPr>
        </p:nvSpPr>
        <p:spPr>
          <a:xfrm>
            <a:off x="5029200" y="19210871"/>
            <a:ext cx="30175200" cy="8830731"/>
          </a:xfrm>
        </p:spPr>
        <p:txBody>
          <a:bodyPr/>
          <a:lstStyle>
            <a:lvl1pPr marL="0" indent="0" algn="ctr">
              <a:buNone/>
              <a:defRPr sz="10560"/>
            </a:lvl1pPr>
            <a:lvl2pPr marL="2011645" indent="0" algn="ctr">
              <a:buNone/>
              <a:defRPr sz="8799"/>
            </a:lvl2pPr>
            <a:lvl3pPr marL="4023290" indent="0" algn="ctr">
              <a:buNone/>
              <a:defRPr sz="7920"/>
            </a:lvl3pPr>
            <a:lvl4pPr marL="6034934" indent="0" algn="ctr">
              <a:buNone/>
              <a:defRPr sz="7040"/>
            </a:lvl4pPr>
            <a:lvl5pPr marL="8046579" indent="0" algn="ctr">
              <a:buNone/>
              <a:defRPr sz="7040"/>
            </a:lvl5pPr>
            <a:lvl6pPr marL="10058224" indent="0" algn="ctr">
              <a:buNone/>
              <a:defRPr sz="7040"/>
            </a:lvl6pPr>
            <a:lvl7pPr marL="12069869" indent="0" algn="ctr">
              <a:buNone/>
              <a:defRPr sz="7040"/>
            </a:lvl7pPr>
            <a:lvl8pPr marL="14081513" indent="0" algn="ctr">
              <a:buNone/>
              <a:defRPr sz="7040"/>
            </a:lvl8pPr>
            <a:lvl9pPr marL="16093159"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44316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36111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947336"/>
            <a:ext cx="8675370"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947336"/>
            <a:ext cx="25523190"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09718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97921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9118613"/>
            <a:ext cx="34701480" cy="15214597"/>
          </a:xfrm>
        </p:spPr>
        <p:txBody>
          <a:bodyPr anchor="b"/>
          <a:lstStyle>
            <a:lvl1pPr>
              <a:defRPr sz="26399"/>
            </a:lvl1pPr>
          </a:lstStyle>
          <a:p>
            <a:r>
              <a:rPr lang="en-US"/>
              <a:t>Click to edit Master title style</a:t>
            </a:r>
            <a:endParaRPr lang="en-US" dirty="0"/>
          </a:p>
        </p:txBody>
      </p:sp>
      <p:sp>
        <p:nvSpPr>
          <p:cNvPr id="3" name="Text Placeholder 2"/>
          <p:cNvSpPr>
            <a:spLocks noGrp="1"/>
          </p:cNvSpPr>
          <p:nvPr>
            <p:ph type="body" idx="1"/>
          </p:nvPr>
        </p:nvSpPr>
        <p:spPr>
          <a:xfrm>
            <a:off x="2745107" y="24477146"/>
            <a:ext cx="34701480" cy="8000997"/>
          </a:xfrm>
        </p:spPr>
        <p:txBody>
          <a:bodyPr/>
          <a:lstStyle>
            <a:lvl1pPr marL="0" indent="0">
              <a:buNone/>
              <a:defRPr sz="10560">
                <a:solidFill>
                  <a:schemeClr val="tx1"/>
                </a:solidFill>
              </a:defRPr>
            </a:lvl1pPr>
            <a:lvl2pPr marL="2011645" indent="0">
              <a:buNone/>
              <a:defRPr sz="8799">
                <a:solidFill>
                  <a:schemeClr val="tx1">
                    <a:tint val="75000"/>
                  </a:schemeClr>
                </a:solidFill>
              </a:defRPr>
            </a:lvl2pPr>
            <a:lvl3pPr marL="4023290" indent="0">
              <a:buNone/>
              <a:defRPr sz="7920">
                <a:solidFill>
                  <a:schemeClr val="tx1">
                    <a:tint val="75000"/>
                  </a:schemeClr>
                </a:solidFill>
              </a:defRPr>
            </a:lvl3pPr>
            <a:lvl4pPr marL="6034934" indent="0">
              <a:buNone/>
              <a:defRPr sz="7040">
                <a:solidFill>
                  <a:schemeClr val="tx1">
                    <a:tint val="75000"/>
                  </a:schemeClr>
                </a:solidFill>
              </a:defRPr>
            </a:lvl4pPr>
            <a:lvl5pPr marL="8046579" indent="0">
              <a:buNone/>
              <a:defRPr sz="7040">
                <a:solidFill>
                  <a:schemeClr val="tx1">
                    <a:tint val="75000"/>
                  </a:schemeClr>
                </a:solidFill>
              </a:defRPr>
            </a:lvl5pPr>
            <a:lvl6pPr marL="10058224" indent="0">
              <a:buNone/>
              <a:defRPr sz="7040">
                <a:solidFill>
                  <a:schemeClr val="tx1">
                    <a:tint val="75000"/>
                  </a:schemeClr>
                </a:solidFill>
              </a:defRPr>
            </a:lvl6pPr>
            <a:lvl7pPr marL="12069869" indent="0">
              <a:buNone/>
              <a:defRPr sz="7040">
                <a:solidFill>
                  <a:schemeClr val="tx1">
                    <a:tint val="75000"/>
                  </a:schemeClr>
                </a:solidFill>
              </a:defRPr>
            </a:lvl7pPr>
            <a:lvl8pPr marL="14081513" indent="0">
              <a:buNone/>
              <a:defRPr sz="7040">
                <a:solidFill>
                  <a:schemeClr val="tx1">
                    <a:tint val="75000"/>
                  </a:schemeClr>
                </a:solidFill>
              </a:defRPr>
            </a:lvl8pPr>
            <a:lvl9pPr marL="16093159"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46235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9736667"/>
            <a:ext cx="1709928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9736667"/>
            <a:ext cx="1709928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0660C-AAA2-456D-B095-63924B838F2C}"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14909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947344"/>
            <a:ext cx="3470148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8966205"/>
            <a:ext cx="17020696" cy="4394197"/>
          </a:xfrm>
        </p:spPr>
        <p:txBody>
          <a:bodyPr anchor="b"/>
          <a:lstStyle>
            <a:lvl1pPr marL="0" indent="0">
              <a:buNone/>
              <a:defRPr sz="10560" b="1"/>
            </a:lvl1pPr>
            <a:lvl2pPr marL="2011645" indent="0">
              <a:buNone/>
              <a:defRPr sz="8799" b="1"/>
            </a:lvl2pPr>
            <a:lvl3pPr marL="4023290" indent="0">
              <a:buNone/>
              <a:defRPr sz="7920" b="1"/>
            </a:lvl3pPr>
            <a:lvl4pPr marL="6034934" indent="0">
              <a:buNone/>
              <a:defRPr sz="7040" b="1"/>
            </a:lvl4pPr>
            <a:lvl5pPr marL="8046579" indent="0">
              <a:buNone/>
              <a:defRPr sz="7040" b="1"/>
            </a:lvl5pPr>
            <a:lvl6pPr marL="10058224" indent="0">
              <a:buNone/>
              <a:defRPr sz="7040" b="1"/>
            </a:lvl6pPr>
            <a:lvl7pPr marL="12069869" indent="0">
              <a:buNone/>
              <a:defRPr sz="7040" b="1"/>
            </a:lvl7pPr>
            <a:lvl8pPr marL="14081513" indent="0">
              <a:buNone/>
              <a:defRPr sz="7040" b="1"/>
            </a:lvl8pPr>
            <a:lvl9pPr marL="16093159" indent="0">
              <a:buNone/>
              <a:defRPr sz="7040" b="1"/>
            </a:lvl9pPr>
          </a:lstStyle>
          <a:p>
            <a:pPr lvl="0"/>
            <a:r>
              <a:rPr lang="en-US"/>
              <a:t>Edit Master text styles</a:t>
            </a:r>
          </a:p>
        </p:txBody>
      </p:sp>
      <p:sp>
        <p:nvSpPr>
          <p:cNvPr id="4" name="Content Placeholder 3"/>
          <p:cNvSpPr>
            <a:spLocks noGrp="1"/>
          </p:cNvSpPr>
          <p:nvPr>
            <p:ph sz="half" idx="2"/>
          </p:nvPr>
        </p:nvSpPr>
        <p:spPr>
          <a:xfrm>
            <a:off x="2771305" y="13360400"/>
            <a:ext cx="17020696"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8966205"/>
            <a:ext cx="17104520" cy="4394197"/>
          </a:xfrm>
        </p:spPr>
        <p:txBody>
          <a:bodyPr anchor="b"/>
          <a:lstStyle>
            <a:lvl1pPr marL="0" indent="0">
              <a:buNone/>
              <a:defRPr sz="10560" b="1"/>
            </a:lvl1pPr>
            <a:lvl2pPr marL="2011645" indent="0">
              <a:buNone/>
              <a:defRPr sz="8799" b="1"/>
            </a:lvl2pPr>
            <a:lvl3pPr marL="4023290" indent="0">
              <a:buNone/>
              <a:defRPr sz="7920" b="1"/>
            </a:lvl3pPr>
            <a:lvl4pPr marL="6034934" indent="0">
              <a:buNone/>
              <a:defRPr sz="7040" b="1"/>
            </a:lvl4pPr>
            <a:lvl5pPr marL="8046579" indent="0">
              <a:buNone/>
              <a:defRPr sz="7040" b="1"/>
            </a:lvl5pPr>
            <a:lvl6pPr marL="10058224" indent="0">
              <a:buNone/>
              <a:defRPr sz="7040" b="1"/>
            </a:lvl6pPr>
            <a:lvl7pPr marL="12069869" indent="0">
              <a:buNone/>
              <a:defRPr sz="7040" b="1"/>
            </a:lvl7pPr>
            <a:lvl8pPr marL="14081513" indent="0">
              <a:buNone/>
              <a:defRPr sz="7040" b="1"/>
            </a:lvl8pPr>
            <a:lvl9pPr marL="16093159" indent="0">
              <a:buNone/>
              <a:defRPr sz="7040" b="1"/>
            </a:lvl9pPr>
          </a:lstStyle>
          <a:p>
            <a:pPr lvl="0"/>
            <a:r>
              <a:rPr lang="en-US"/>
              <a:t>Edit Master text styles</a:t>
            </a:r>
          </a:p>
        </p:txBody>
      </p:sp>
      <p:sp>
        <p:nvSpPr>
          <p:cNvPr id="6" name="Content Placeholder 5"/>
          <p:cNvSpPr>
            <a:spLocks noGrp="1"/>
          </p:cNvSpPr>
          <p:nvPr>
            <p:ph sz="quarter" idx="4"/>
          </p:nvPr>
        </p:nvSpPr>
        <p:spPr>
          <a:xfrm>
            <a:off x="20368262" y="13360400"/>
            <a:ext cx="171045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0660C-AAA2-456D-B095-63924B838F2C}"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186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C0660C-AAA2-456D-B095-63924B838F2C}"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35025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0660C-AAA2-456D-B095-63924B838F2C}" type="datetimeFigureOut">
              <a:rPr lang="en-US" smtClean="0"/>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91197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438400"/>
            <a:ext cx="12976383" cy="8534400"/>
          </a:xfrm>
        </p:spPr>
        <p:txBody>
          <a:bodyPr anchor="b"/>
          <a:lstStyle>
            <a:lvl1pPr>
              <a:defRPr sz="14079"/>
            </a:lvl1pPr>
          </a:lstStyle>
          <a:p>
            <a:r>
              <a:rPr lang="en-US"/>
              <a:t>Click to edit Master title style</a:t>
            </a:r>
            <a:endParaRPr lang="en-US" dirty="0"/>
          </a:p>
        </p:txBody>
      </p:sp>
      <p:sp>
        <p:nvSpPr>
          <p:cNvPr id="3" name="Content Placeholder 2"/>
          <p:cNvSpPr>
            <a:spLocks noGrp="1"/>
          </p:cNvSpPr>
          <p:nvPr>
            <p:ph idx="1"/>
          </p:nvPr>
        </p:nvSpPr>
        <p:spPr>
          <a:xfrm>
            <a:off x="17104520" y="5266277"/>
            <a:ext cx="20368260" cy="25992667"/>
          </a:xfrm>
        </p:spPr>
        <p:txBody>
          <a:bodyPr/>
          <a:lstStyle>
            <a:lvl1pPr>
              <a:defRPr sz="14079"/>
            </a:lvl1pPr>
            <a:lvl2pPr>
              <a:defRPr sz="12320"/>
            </a:lvl2pPr>
            <a:lvl3pPr>
              <a:defRPr sz="10560"/>
            </a:lvl3pPr>
            <a:lvl4pPr>
              <a:defRPr sz="8799"/>
            </a:lvl4pPr>
            <a:lvl5pPr>
              <a:defRPr sz="8799"/>
            </a:lvl5pPr>
            <a:lvl6pPr>
              <a:defRPr sz="8799"/>
            </a:lvl6pPr>
            <a:lvl7pPr>
              <a:defRPr sz="8799"/>
            </a:lvl7pPr>
            <a:lvl8pPr>
              <a:defRPr sz="8799"/>
            </a:lvl8pPr>
            <a:lvl9pPr>
              <a:defRPr sz="8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2" y="10972802"/>
            <a:ext cx="12976383" cy="20328469"/>
          </a:xfrm>
        </p:spPr>
        <p:txBody>
          <a:bodyPr/>
          <a:lstStyle>
            <a:lvl1pPr marL="0" indent="0">
              <a:buNone/>
              <a:defRPr sz="7040"/>
            </a:lvl1pPr>
            <a:lvl2pPr marL="2011645" indent="0">
              <a:buNone/>
              <a:defRPr sz="6160"/>
            </a:lvl2pPr>
            <a:lvl3pPr marL="4023290" indent="0">
              <a:buNone/>
              <a:defRPr sz="5280"/>
            </a:lvl3pPr>
            <a:lvl4pPr marL="6034934" indent="0">
              <a:buNone/>
              <a:defRPr sz="4400"/>
            </a:lvl4pPr>
            <a:lvl5pPr marL="8046579" indent="0">
              <a:buNone/>
              <a:defRPr sz="4400"/>
            </a:lvl5pPr>
            <a:lvl6pPr marL="10058224" indent="0">
              <a:buNone/>
              <a:defRPr sz="4400"/>
            </a:lvl6pPr>
            <a:lvl7pPr marL="12069869" indent="0">
              <a:buNone/>
              <a:defRPr sz="4400"/>
            </a:lvl7pPr>
            <a:lvl8pPr marL="14081513" indent="0">
              <a:buNone/>
              <a:defRPr sz="4400"/>
            </a:lvl8pPr>
            <a:lvl9pPr marL="16093159"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1FC0660C-AAA2-456D-B095-63924B838F2C}"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22442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438400"/>
            <a:ext cx="12976383" cy="8534400"/>
          </a:xfrm>
        </p:spPr>
        <p:txBody>
          <a:bodyPr anchor="b"/>
          <a:lstStyle>
            <a:lvl1pPr>
              <a:defRPr sz="14079"/>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5266277"/>
            <a:ext cx="20368260" cy="25992667"/>
          </a:xfrm>
        </p:spPr>
        <p:txBody>
          <a:bodyPr anchor="t"/>
          <a:lstStyle>
            <a:lvl1pPr marL="0" indent="0">
              <a:buNone/>
              <a:defRPr sz="14079"/>
            </a:lvl1pPr>
            <a:lvl2pPr marL="2011645" indent="0">
              <a:buNone/>
              <a:defRPr sz="12320"/>
            </a:lvl2pPr>
            <a:lvl3pPr marL="4023290" indent="0">
              <a:buNone/>
              <a:defRPr sz="10560"/>
            </a:lvl3pPr>
            <a:lvl4pPr marL="6034934" indent="0">
              <a:buNone/>
              <a:defRPr sz="8799"/>
            </a:lvl4pPr>
            <a:lvl5pPr marL="8046579" indent="0">
              <a:buNone/>
              <a:defRPr sz="8799"/>
            </a:lvl5pPr>
            <a:lvl6pPr marL="10058224" indent="0">
              <a:buNone/>
              <a:defRPr sz="8799"/>
            </a:lvl6pPr>
            <a:lvl7pPr marL="12069869" indent="0">
              <a:buNone/>
              <a:defRPr sz="8799"/>
            </a:lvl7pPr>
            <a:lvl8pPr marL="14081513" indent="0">
              <a:buNone/>
              <a:defRPr sz="8799"/>
            </a:lvl8pPr>
            <a:lvl9pPr marL="16093159" indent="0">
              <a:buNone/>
              <a:defRPr sz="8799"/>
            </a:lvl9pPr>
          </a:lstStyle>
          <a:p>
            <a:r>
              <a:rPr lang="en-US"/>
              <a:t>Click icon to add picture</a:t>
            </a:r>
            <a:endParaRPr lang="en-US" dirty="0"/>
          </a:p>
        </p:txBody>
      </p:sp>
      <p:sp>
        <p:nvSpPr>
          <p:cNvPr id="4" name="Text Placeholder 3"/>
          <p:cNvSpPr>
            <a:spLocks noGrp="1"/>
          </p:cNvSpPr>
          <p:nvPr>
            <p:ph type="body" sz="half" idx="2"/>
          </p:nvPr>
        </p:nvSpPr>
        <p:spPr>
          <a:xfrm>
            <a:off x="2771302" y="10972802"/>
            <a:ext cx="12976383" cy="20328469"/>
          </a:xfrm>
        </p:spPr>
        <p:txBody>
          <a:bodyPr/>
          <a:lstStyle>
            <a:lvl1pPr marL="0" indent="0">
              <a:buNone/>
              <a:defRPr sz="7040"/>
            </a:lvl1pPr>
            <a:lvl2pPr marL="2011645" indent="0">
              <a:buNone/>
              <a:defRPr sz="6160"/>
            </a:lvl2pPr>
            <a:lvl3pPr marL="4023290" indent="0">
              <a:buNone/>
              <a:defRPr sz="5280"/>
            </a:lvl3pPr>
            <a:lvl4pPr marL="6034934" indent="0">
              <a:buNone/>
              <a:defRPr sz="4400"/>
            </a:lvl4pPr>
            <a:lvl5pPr marL="8046579" indent="0">
              <a:buNone/>
              <a:defRPr sz="4400"/>
            </a:lvl5pPr>
            <a:lvl6pPr marL="10058224" indent="0">
              <a:buNone/>
              <a:defRPr sz="4400"/>
            </a:lvl6pPr>
            <a:lvl7pPr marL="12069869" indent="0">
              <a:buNone/>
              <a:defRPr sz="4400"/>
            </a:lvl7pPr>
            <a:lvl8pPr marL="14081513" indent="0">
              <a:buNone/>
              <a:defRPr sz="4400"/>
            </a:lvl8pPr>
            <a:lvl9pPr marL="16093159"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1FC0660C-AAA2-456D-B095-63924B838F2C}"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9109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947344"/>
            <a:ext cx="3470148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9736667"/>
            <a:ext cx="3470148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33900544"/>
            <a:ext cx="9052560" cy="1947333"/>
          </a:xfrm>
          <a:prstGeom prst="rect">
            <a:avLst/>
          </a:prstGeom>
        </p:spPr>
        <p:txBody>
          <a:bodyPr vert="horz" lIns="91440" tIns="45720" rIns="91440" bIns="45720" rtlCol="0" anchor="ctr"/>
          <a:lstStyle>
            <a:lvl1pPr algn="l">
              <a:defRPr sz="5280">
                <a:solidFill>
                  <a:schemeClr val="tx1">
                    <a:tint val="75000"/>
                  </a:schemeClr>
                </a:solidFill>
              </a:defRPr>
            </a:lvl1pPr>
          </a:lstStyle>
          <a:p>
            <a:fld id="{1FC0660C-AAA2-456D-B095-63924B838F2C}" type="datetimeFigureOut">
              <a:rPr lang="en-US" smtClean="0"/>
              <a:t>2/20/2018</a:t>
            </a:fld>
            <a:endParaRPr lang="en-US"/>
          </a:p>
        </p:txBody>
      </p:sp>
      <p:sp>
        <p:nvSpPr>
          <p:cNvPr id="5" name="Footer Placeholder 4"/>
          <p:cNvSpPr>
            <a:spLocks noGrp="1"/>
          </p:cNvSpPr>
          <p:nvPr>
            <p:ph type="ftr" sz="quarter" idx="3"/>
          </p:nvPr>
        </p:nvSpPr>
        <p:spPr>
          <a:xfrm>
            <a:off x="13327380" y="33900544"/>
            <a:ext cx="13578840" cy="19473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3900544"/>
            <a:ext cx="9052560" cy="1947333"/>
          </a:xfrm>
          <a:prstGeom prst="rect">
            <a:avLst/>
          </a:prstGeom>
        </p:spPr>
        <p:txBody>
          <a:bodyPr vert="horz" lIns="91440" tIns="45720" rIns="91440" bIns="45720" rtlCol="0" anchor="ctr"/>
          <a:lstStyle>
            <a:lvl1pPr algn="r">
              <a:defRPr sz="5280">
                <a:solidFill>
                  <a:schemeClr val="tx1">
                    <a:tint val="75000"/>
                  </a:schemeClr>
                </a:solidFill>
              </a:defRPr>
            </a:lvl1pPr>
          </a:lstStyle>
          <a:p>
            <a:fld id="{EE350278-1EBF-4C60-9FE4-448D93C38D2B}" type="slidenum">
              <a:rPr lang="en-US" smtClean="0"/>
              <a:t>‹#›</a:t>
            </a:fld>
            <a:endParaRPr lang="en-US"/>
          </a:p>
        </p:txBody>
      </p:sp>
    </p:spTree>
    <p:extLst>
      <p:ext uri="{BB962C8B-B14F-4D97-AF65-F5344CB8AC3E}">
        <p14:creationId xmlns:p14="http://schemas.microsoft.com/office/powerpoint/2010/main" val="89979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290" rtl="0" eaLnBrk="1" latinLnBrk="0" hangingPunct="1">
        <a:lnSpc>
          <a:spcPct val="90000"/>
        </a:lnSpc>
        <a:spcBef>
          <a:spcPct val="0"/>
        </a:spcBef>
        <a:buNone/>
        <a:defRPr sz="19359" kern="1200">
          <a:solidFill>
            <a:schemeClr val="tx1"/>
          </a:solidFill>
          <a:latin typeface="+mj-lt"/>
          <a:ea typeface="+mj-ea"/>
          <a:cs typeface="+mj-cs"/>
        </a:defRPr>
      </a:lvl1pPr>
    </p:titleStyle>
    <p:bodyStyle>
      <a:lvl1pPr marL="1005823" indent="-1005823" algn="l" defTabSz="402329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467" indent="-1005823" algn="l" defTabSz="402329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112" indent="-1005823" algn="l" defTabSz="4023290" rtl="0" eaLnBrk="1" latinLnBrk="0" hangingPunct="1">
        <a:lnSpc>
          <a:spcPct val="90000"/>
        </a:lnSpc>
        <a:spcBef>
          <a:spcPts val="2200"/>
        </a:spcBef>
        <a:buFont typeface="Arial" panose="020B0604020202020204" pitchFamily="34" charset="0"/>
        <a:buChar char="•"/>
        <a:defRPr sz="8799" kern="1200">
          <a:solidFill>
            <a:schemeClr val="tx1"/>
          </a:solidFill>
          <a:latin typeface="+mn-lt"/>
          <a:ea typeface="+mn-ea"/>
          <a:cs typeface="+mn-cs"/>
        </a:defRPr>
      </a:lvl3pPr>
      <a:lvl4pPr marL="7040757"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402"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046"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691"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336"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8981"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290" rtl="0" eaLnBrk="1" latinLnBrk="0" hangingPunct="1">
        <a:defRPr sz="7920" kern="1200">
          <a:solidFill>
            <a:schemeClr val="tx1"/>
          </a:solidFill>
          <a:latin typeface="+mn-lt"/>
          <a:ea typeface="+mn-ea"/>
          <a:cs typeface="+mn-cs"/>
        </a:defRPr>
      </a:lvl1pPr>
      <a:lvl2pPr marL="2011645" algn="l" defTabSz="4023290" rtl="0" eaLnBrk="1" latinLnBrk="0" hangingPunct="1">
        <a:defRPr sz="7920" kern="1200">
          <a:solidFill>
            <a:schemeClr val="tx1"/>
          </a:solidFill>
          <a:latin typeface="+mn-lt"/>
          <a:ea typeface="+mn-ea"/>
          <a:cs typeface="+mn-cs"/>
        </a:defRPr>
      </a:lvl2pPr>
      <a:lvl3pPr marL="4023290" algn="l" defTabSz="4023290" rtl="0" eaLnBrk="1" latinLnBrk="0" hangingPunct="1">
        <a:defRPr sz="7920" kern="1200">
          <a:solidFill>
            <a:schemeClr val="tx1"/>
          </a:solidFill>
          <a:latin typeface="+mn-lt"/>
          <a:ea typeface="+mn-ea"/>
          <a:cs typeface="+mn-cs"/>
        </a:defRPr>
      </a:lvl3pPr>
      <a:lvl4pPr marL="6034934" algn="l" defTabSz="4023290" rtl="0" eaLnBrk="1" latinLnBrk="0" hangingPunct="1">
        <a:defRPr sz="7920" kern="1200">
          <a:solidFill>
            <a:schemeClr val="tx1"/>
          </a:solidFill>
          <a:latin typeface="+mn-lt"/>
          <a:ea typeface="+mn-ea"/>
          <a:cs typeface="+mn-cs"/>
        </a:defRPr>
      </a:lvl4pPr>
      <a:lvl5pPr marL="8046579" algn="l" defTabSz="4023290" rtl="0" eaLnBrk="1" latinLnBrk="0" hangingPunct="1">
        <a:defRPr sz="7920" kern="1200">
          <a:solidFill>
            <a:schemeClr val="tx1"/>
          </a:solidFill>
          <a:latin typeface="+mn-lt"/>
          <a:ea typeface="+mn-ea"/>
          <a:cs typeface="+mn-cs"/>
        </a:defRPr>
      </a:lvl5pPr>
      <a:lvl6pPr marL="10058224" algn="l" defTabSz="4023290" rtl="0" eaLnBrk="1" latinLnBrk="0" hangingPunct="1">
        <a:defRPr sz="7920" kern="1200">
          <a:solidFill>
            <a:schemeClr val="tx1"/>
          </a:solidFill>
          <a:latin typeface="+mn-lt"/>
          <a:ea typeface="+mn-ea"/>
          <a:cs typeface="+mn-cs"/>
        </a:defRPr>
      </a:lvl6pPr>
      <a:lvl7pPr marL="12069869" algn="l" defTabSz="4023290" rtl="0" eaLnBrk="1" latinLnBrk="0" hangingPunct="1">
        <a:defRPr sz="7920" kern="1200">
          <a:solidFill>
            <a:schemeClr val="tx1"/>
          </a:solidFill>
          <a:latin typeface="+mn-lt"/>
          <a:ea typeface="+mn-ea"/>
          <a:cs typeface="+mn-cs"/>
        </a:defRPr>
      </a:lvl7pPr>
      <a:lvl8pPr marL="14081513" algn="l" defTabSz="4023290" rtl="0" eaLnBrk="1" latinLnBrk="0" hangingPunct="1">
        <a:defRPr sz="7920" kern="1200">
          <a:solidFill>
            <a:schemeClr val="tx1"/>
          </a:solidFill>
          <a:latin typeface="+mn-lt"/>
          <a:ea typeface="+mn-ea"/>
          <a:cs typeface="+mn-cs"/>
        </a:defRPr>
      </a:lvl8pPr>
      <a:lvl9pPr marL="16093159" algn="l" defTabSz="402329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C054B"/>
            </a:gs>
            <a:gs pos="71000">
              <a:srgbClr val="5A297F"/>
            </a:gs>
            <a:gs pos="0">
              <a:srgbClr val="8F6AAE"/>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F2B06EC-595E-41AF-96C6-0ECC7F00C200}"/>
              </a:ext>
            </a:extLst>
          </p:cNvPr>
          <p:cNvSpPr/>
          <p:nvPr/>
        </p:nvSpPr>
        <p:spPr>
          <a:xfrm>
            <a:off x="0" y="0"/>
            <a:ext cx="40233599" cy="4524689"/>
          </a:xfrm>
          <a:prstGeom prst="rect">
            <a:avLst/>
          </a:prstGeom>
          <a:gradFill>
            <a:gsLst>
              <a:gs pos="13000">
                <a:srgbClr val="6B000A"/>
              </a:gs>
              <a:gs pos="0">
                <a:srgbClr val="F78F99"/>
              </a:gs>
              <a:gs pos="70000">
                <a:srgbClr val="B7323E"/>
              </a:gs>
            </a:gsLst>
            <a:path path="circle">
              <a:fillToRect l="50000" t="-80000" r="50000" b="180000"/>
            </a:path>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dirty="0"/>
          </a:p>
        </p:txBody>
      </p:sp>
      <p:sp>
        <p:nvSpPr>
          <p:cNvPr id="5" name="TextBox 4">
            <a:extLst>
              <a:ext uri="{FF2B5EF4-FFF2-40B4-BE49-F238E27FC236}">
                <a16:creationId xmlns:a16="http://schemas.microsoft.com/office/drawing/2014/main" id="{CCA2CDF5-0BC5-4731-A063-CDA99CDD90C8}"/>
              </a:ext>
            </a:extLst>
          </p:cNvPr>
          <p:cNvSpPr txBox="1"/>
          <p:nvPr/>
        </p:nvSpPr>
        <p:spPr>
          <a:xfrm>
            <a:off x="4114800" y="65316"/>
            <a:ext cx="32885743" cy="2246769"/>
          </a:xfrm>
          <a:prstGeom prst="rect">
            <a:avLst/>
          </a:prstGeom>
          <a:noFill/>
        </p:spPr>
        <p:txBody>
          <a:bodyPr wrap="square" rtlCol="0">
            <a:spAutoFit/>
          </a:bodyPr>
          <a:lstStyle/>
          <a:p>
            <a:pPr algn="ctr"/>
            <a:r>
              <a:rPr lang="en-US" sz="7000" b="1" dirty="0">
                <a:solidFill>
                  <a:schemeClr val="bg1"/>
                </a:solidFill>
                <a:latin typeface="Trebuchet MS" panose="020B0603020202020204" pitchFamily="34" charset="0"/>
              </a:rPr>
              <a:t>The Evolutionary History and Transcriptomic Analysis of The </a:t>
            </a:r>
            <a:r>
              <a:rPr lang="en-US" sz="7000" b="1" i="1" dirty="0">
                <a:solidFill>
                  <a:schemeClr val="bg1"/>
                </a:solidFill>
                <a:latin typeface="Trebuchet MS" panose="020B0603020202020204" pitchFamily="34" charset="0"/>
              </a:rPr>
              <a:t>Phytoene Synthase</a:t>
            </a:r>
            <a:r>
              <a:rPr lang="en-US" sz="7000" b="1" dirty="0">
                <a:solidFill>
                  <a:schemeClr val="bg1"/>
                </a:solidFill>
                <a:latin typeface="Trebuchet MS" panose="020B0603020202020204" pitchFamily="34" charset="0"/>
              </a:rPr>
              <a:t> Gene Family and Related Paralogs In Maize</a:t>
            </a:r>
            <a:endParaRPr lang="en-US" sz="7000" dirty="0">
              <a:solidFill>
                <a:schemeClr val="bg1"/>
              </a:solidFill>
              <a:latin typeface="Trebuchet MS" panose="020B0603020202020204" pitchFamily="34" charset="0"/>
            </a:endParaRPr>
          </a:p>
        </p:txBody>
      </p:sp>
      <p:sp>
        <p:nvSpPr>
          <p:cNvPr id="6" name="TextBox 5">
            <a:extLst>
              <a:ext uri="{FF2B5EF4-FFF2-40B4-BE49-F238E27FC236}">
                <a16:creationId xmlns:a16="http://schemas.microsoft.com/office/drawing/2014/main" id="{11FA71A2-B833-4BED-B005-9E3FE6998092}"/>
              </a:ext>
            </a:extLst>
          </p:cNvPr>
          <p:cNvSpPr txBox="1"/>
          <p:nvPr/>
        </p:nvSpPr>
        <p:spPr>
          <a:xfrm>
            <a:off x="11397342" y="2312085"/>
            <a:ext cx="18320657" cy="1538883"/>
          </a:xfrm>
          <a:prstGeom prst="rect">
            <a:avLst/>
          </a:prstGeom>
          <a:noFill/>
        </p:spPr>
        <p:txBody>
          <a:bodyPr wrap="square" rtlCol="0">
            <a:spAutoFit/>
          </a:bodyPr>
          <a:lstStyle/>
          <a:p>
            <a:pPr algn="ctr"/>
            <a:r>
              <a:rPr lang="en-US" sz="5400" dirty="0">
                <a:solidFill>
                  <a:schemeClr val="bg1"/>
                </a:solidFill>
              </a:rPr>
              <a:t>Megan Neveau, Diane Janick-Buckner, Brent Buckner</a:t>
            </a:r>
          </a:p>
          <a:p>
            <a:pPr algn="ctr"/>
            <a:r>
              <a:rPr lang="en-US" sz="4000" dirty="0">
                <a:solidFill>
                  <a:schemeClr val="bg1"/>
                </a:solidFill>
              </a:rPr>
              <a:t>Department of Biology, Truman State University, Kirksville, MO 63501</a:t>
            </a:r>
          </a:p>
        </p:txBody>
      </p:sp>
      <p:pic>
        <p:nvPicPr>
          <p:cNvPr id="8" name="Picture 7">
            <a:extLst>
              <a:ext uri="{FF2B5EF4-FFF2-40B4-BE49-F238E27FC236}">
                <a16:creationId xmlns:a16="http://schemas.microsoft.com/office/drawing/2014/main" id="{06602D43-571C-4FAE-B65B-803993022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46" y="432636"/>
            <a:ext cx="2857500" cy="3124200"/>
          </a:xfrm>
          <a:prstGeom prst="rect">
            <a:avLst/>
          </a:prstGeom>
        </p:spPr>
      </p:pic>
      <p:pic>
        <p:nvPicPr>
          <p:cNvPr id="10" name="Picture 9">
            <a:extLst>
              <a:ext uri="{FF2B5EF4-FFF2-40B4-BE49-F238E27FC236}">
                <a16:creationId xmlns:a16="http://schemas.microsoft.com/office/drawing/2014/main" id="{9238CAC9-7E9A-429B-925A-566631AB8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5352" y="178573"/>
            <a:ext cx="3611450" cy="3632325"/>
          </a:xfrm>
          <a:prstGeom prst="rect">
            <a:avLst/>
          </a:prstGeom>
        </p:spPr>
      </p:pic>
      <p:pic>
        <p:nvPicPr>
          <p:cNvPr id="11" name="Picture Placeholder 82" descr="Picture3.png">
            <a:extLst>
              <a:ext uri="{FF2B5EF4-FFF2-40B4-BE49-F238E27FC236}">
                <a16:creationId xmlns:a16="http://schemas.microsoft.com/office/drawing/2014/main" id="{4BBDD09F-49BD-484F-B8FD-1609BF27C729}"/>
              </a:ext>
            </a:extLst>
          </p:cNvPr>
          <p:cNvPicPr>
            <a:picLocks noChangeAspect="1"/>
          </p:cNvPicPr>
          <p:nvPr/>
        </p:nvPicPr>
        <p:blipFill>
          <a:blip r:embed="rId4" cstate="print"/>
          <a:srcRect l="212" r="212"/>
          <a:stretch>
            <a:fillRect/>
          </a:stretch>
        </p:blipFill>
        <p:spPr>
          <a:xfrm>
            <a:off x="4114800" y="1424901"/>
            <a:ext cx="396448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2" name="Group 1">
            <a:extLst>
              <a:ext uri="{FF2B5EF4-FFF2-40B4-BE49-F238E27FC236}">
                <a16:creationId xmlns:a16="http://schemas.microsoft.com/office/drawing/2014/main" id="{B94A0C20-9C70-4111-84A0-570B46F7C864}"/>
              </a:ext>
            </a:extLst>
          </p:cNvPr>
          <p:cNvGrpSpPr/>
          <p:nvPr/>
        </p:nvGrpSpPr>
        <p:grpSpPr>
          <a:xfrm>
            <a:off x="379445" y="5065570"/>
            <a:ext cx="10136155" cy="1402553"/>
            <a:chOff x="379445" y="5065570"/>
            <a:chExt cx="11017897" cy="1402553"/>
          </a:xfrm>
        </p:grpSpPr>
        <p:sp>
          <p:nvSpPr>
            <p:cNvPr id="4" name="Rectangle 3">
              <a:extLst>
                <a:ext uri="{FF2B5EF4-FFF2-40B4-BE49-F238E27FC236}">
                  <a16:creationId xmlns:a16="http://schemas.microsoft.com/office/drawing/2014/main" id="{C3EE34BA-0C6A-4A70-99D3-E3B4ED0E482D}"/>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a:extLst>
                <a:ext uri="{FF2B5EF4-FFF2-40B4-BE49-F238E27FC236}">
                  <a16:creationId xmlns:a16="http://schemas.microsoft.com/office/drawing/2014/main" id="{3C0EFE4F-4DD0-4F06-ACA8-9A88C79E2545}"/>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Abstract</a:t>
              </a:r>
            </a:p>
          </p:txBody>
        </p:sp>
      </p:grpSp>
      <p:sp>
        <p:nvSpPr>
          <p:cNvPr id="18" name="Rectangle 17">
            <a:extLst>
              <a:ext uri="{FF2B5EF4-FFF2-40B4-BE49-F238E27FC236}">
                <a16:creationId xmlns:a16="http://schemas.microsoft.com/office/drawing/2014/main" id="{64BB6589-8D4E-4430-9FB9-7A0D148D8528}"/>
              </a:ext>
            </a:extLst>
          </p:cNvPr>
          <p:cNvSpPr/>
          <p:nvPr/>
        </p:nvSpPr>
        <p:spPr>
          <a:xfrm>
            <a:off x="379445" y="6468124"/>
            <a:ext cx="10136155" cy="52919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B702C8B-61BB-46EB-884F-7B895284FD2A}"/>
              </a:ext>
            </a:extLst>
          </p:cNvPr>
          <p:cNvSpPr txBox="1"/>
          <p:nvPr/>
        </p:nvSpPr>
        <p:spPr>
          <a:xfrm>
            <a:off x="379446" y="6502785"/>
            <a:ext cx="10136154" cy="4893647"/>
          </a:xfrm>
          <a:prstGeom prst="rect">
            <a:avLst/>
          </a:prstGeom>
          <a:noFill/>
        </p:spPr>
        <p:txBody>
          <a:bodyPr wrap="square" rtlCol="0">
            <a:spAutoFit/>
          </a:bodyPr>
          <a:lstStyle/>
          <a:p>
            <a:pPr algn="just"/>
            <a:r>
              <a:rPr lang="en-US" sz="2400" dirty="0"/>
              <a:t>In plants carotenoids are yellow-orange pigments that protect chlorophyll from photooxidation and serve as accessory light harvesting pigments. The </a:t>
            </a:r>
            <a:r>
              <a:rPr lang="en-US" sz="2400" i="1" dirty="0"/>
              <a:t>phytoene synthase</a:t>
            </a:r>
            <a:r>
              <a:rPr lang="en-US" sz="2400" dirty="0"/>
              <a:t> (</a:t>
            </a:r>
            <a:r>
              <a:rPr lang="en-US" sz="2400" i="1" dirty="0" err="1"/>
              <a:t>psy</a:t>
            </a:r>
            <a:r>
              <a:rPr lang="en-US" sz="2400" dirty="0"/>
              <a:t>) gene family encodes enzymes that catalyze the condensation of two molecules of geranylgeranyl pyrophosphate into phytoene, which is the first committed step in carotenoid biosynthesis. In maize, phytoene synthase is encoded by three </a:t>
            </a:r>
            <a:r>
              <a:rPr lang="en-US" sz="2400" dirty="0" err="1"/>
              <a:t>subfunctionalized</a:t>
            </a:r>
            <a:r>
              <a:rPr lang="en-US" sz="2400" dirty="0"/>
              <a:t> genes </a:t>
            </a:r>
            <a:r>
              <a:rPr lang="en-US" sz="2400" i="1" dirty="0"/>
              <a:t>psy1</a:t>
            </a:r>
            <a:r>
              <a:rPr lang="en-US" sz="2400" dirty="0"/>
              <a:t>, </a:t>
            </a:r>
            <a:r>
              <a:rPr lang="en-US" sz="2400" i="1" dirty="0"/>
              <a:t>psy2</a:t>
            </a:r>
            <a:r>
              <a:rPr lang="en-US" sz="2400" dirty="0"/>
              <a:t> and </a:t>
            </a:r>
            <a:r>
              <a:rPr lang="en-US" sz="2400" i="1" dirty="0"/>
              <a:t>psy3</a:t>
            </a:r>
            <a:r>
              <a:rPr lang="en-US" sz="2400" dirty="0"/>
              <a:t> that have been well characterized. The maize genome database identifies an additional 5 gene models as </a:t>
            </a:r>
            <a:r>
              <a:rPr lang="en-US" sz="2400" i="1" dirty="0"/>
              <a:t>phytoene synthase</a:t>
            </a:r>
            <a:r>
              <a:rPr lang="en-US" sz="2400" dirty="0"/>
              <a:t>. Our phylogenetic and bioinformatics analyses do not support annotating these 5 gene models as phytoene synthase.  Using publicly available </a:t>
            </a:r>
            <a:r>
              <a:rPr lang="en-US" sz="2400" dirty="0" err="1"/>
              <a:t>RNASeq</a:t>
            </a:r>
            <a:r>
              <a:rPr lang="en-US" sz="2400" dirty="0"/>
              <a:t> data sets, we analyzed the expression of </a:t>
            </a:r>
            <a:r>
              <a:rPr lang="en-US" sz="2400" i="1" dirty="0"/>
              <a:t>psy1</a:t>
            </a:r>
            <a:r>
              <a:rPr lang="en-US" sz="2400" dirty="0"/>
              <a:t>,</a:t>
            </a:r>
            <a:r>
              <a:rPr lang="en-US" sz="2400" i="1" dirty="0"/>
              <a:t> psy2</a:t>
            </a:r>
            <a:r>
              <a:rPr lang="en-US" sz="2400" dirty="0"/>
              <a:t> and</a:t>
            </a:r>
            <a:r>
              <a:rPr lang="en-US" sz="2400" i="1" dirty="0"/>
              <a:t> psy3</a:t>
            </a:r>
            <a:r>
              <a:rPr lang="en-US" sz="2400" dirty="0"/>
              <a:t> as well as the other gene family members in various tissues and inbred maize lines. Significant differences in the expression of </a:t>
            </a:r>
            <a:r>
              <a:rPr lang="en-US" sz="2400" i="1" dirty="0" err="1"/>
              <a:t>psy</a:t>
            </a:r>
            <a:r>
              <a:rPr lang="en-US" sz="2400" i="1" dirty="0"/>
              <a:t> </a:t>
            </a:r>
            <a:r>
              <a:rPr lang="en-US" sz="2400" dirty="0"/>
              <a:t>genes among the inbred lines and tissues were identified.</a:t>
            </a:r>
          </a:p>
        </p:txBody>
      </p:sp>
      <p:sp>
        <p:nvSpPr>
          <p:cNvPr id="20" name="Rectangle 19">
            <a:extLst>
              <a:ext uri="{FF2B5EF4-FFF2-40B4-BE49-F238E27FC236}">
                <a16:creationId xmlns:a16="http://schemas.microsoft.com/office/drawing/2014/main" id="{1D3E388E-0701-4E91-81E2-CC12BC80CE4A}"/>
              </a:ext>
            </a:extLst>
          </p:cNvPr>
          <p:cNvSpPr/>
          <p:nvPr/>
        </p:nvSpPr>
        <p:spPr>
          <a:xfrm>
            <a:off x="379445" y="11945234"/>
            <a:ext cx="10136156"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a:extLst>
              <a:ext uri="{FF2B5EF4-FFF2-40B4-BE49-F238E27FC236}">
                <a16:creationId xmlns:a16="http://schemas.microsoft.com/office/drawing/2014/main" id="{D772FF9E-B254-4816-8C96-8A124383725B}"/>
              </a:ext>
            </a:extLst>
          </p:cNvPr>
          <p:cNvSpPr txBox="1"/>
          <p:nvPr/>
        </p:nvSpPr>
        <p:spPr>
          <a:xfrm>
            <a:off x="1544993" y="12231011"/>
            <a:ext cx="8686800" cy="830997"/>
          </a:xfrm>
          <a:prstGeom prst="rect">
            <a:avLst/>
          </a:prstGeom>
          <a:noFill/>
        </p:spPr>
        <p:txBody>
          <a:bodyPr wrap="square" rtlCol="0">
            <a:spAutoFit/>
          </a:bodyPr>
          <a:lstStyle/>
          <a:p>
            <a:pPr algn="ctr"/>
            <a:r>
              <a:rPr lang="en-US" sz="4800" dirty="0">
                <a:solidFill>
                  <a:schemeClr val="bg1"/>
                </a:solidFill>
              </a:rPr>
              <a:t>Introduction</a:t>
            </a:r>
          </a:p>
        </p:txBody>
      </p:sp>
      <p:sp>
        <p:nvSpPr>
          <p:cNvPr id="22" name="Rectangle 21">
            <a:extLst>
              <a:ext uri="{FF2B5EF4-FFF2-40B4-BE49-F238E27FC236}">
                <a16:creationId xmlns:a16="http://schemas.microsoft.com/office/drawing/2014/main" id="{52615A2E-3C03-4486-A2EC-8FB02ED2B2BE}"/>
              </a:ext>
            </a:extLst>
          </p:cNvPr>
          <p:cNvSpPr/>
          <p:nvPr/>
        </p:nvSpPr>
        <p:spPr>
          <a:xfrm>
            <a:off x="379444" y="13347787"/>
            <a:ext cx="10207501" cy="15978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C20870FB-65A2-4187-A8E6-E16899BBC8E6}"/>
              </a:ext>
            </a:extLst>
          </p:cNvPr>
          <p:cNvGrpSpPr/>
          <p:nvPr/>
        </p:nvGrpSpPr>
        <p:grpSpPr>
          <a:xfrm>
            <a:off x="652211" y="13572365"/>
            <a:ext cx="3917067" cy="5252533"/>
            <a:chOff x="4211839" y="480822"/>
            <a:chExt cx="3917067" cy="5252533"/>
          </a:xfrm>
        </p:grpSpPr>
        <p:sp>
          <p:nvSpPr>
            <p:cNvPr id="120" name="Rectangle 119">
              <a:extLst>
                <a:ext uri="{FF2B5EF4-FFF2-40B4-BE49-F238E27FC236}">
                  <a16:creationId xmlns:a16="http://schemas.microsoft.com/office/drawing/2014/main" id="{989C090F-35DD-4ADF-9E56-1F210A17736B}"/>
                </a:ext>
              </a:extLst>
            </p:cNvPr>
            <p:cNvSpPr/>
            <p:nvPr/>
          </p:nvSpPr>
          <p:spPr>
            <a:xfrm>
              <a:off x="4211839" y="480822"/>
              <a:ext cx="3917067" cy="5252533"/>
            </a:xfrm>
            <a:prstGeom prst="rect">
              <a:avLst/>
            </a:prstGeom>
            <a:solidFill>
              <a:srgbClr val="B7323E"/>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76C4F62A-E2FF-4300-8580-F2DB1942877E}"/>
                </a:ext>
              </a:extLst>
            </p:cNvPr>
            <p:cNvSpPr txBox="1"/>
            <p:nvPr/>
          </p:nvSpPr>
          <p:spPr>
            <a:xfrm>
              <a:off x="4980911" y="517398"/>
              <a:ext cx="2419350" cy="369332"/>
            </a:xfrm>
            <a:prstGeom prst="rect">
              <a:avLst/>
            </a:prstGeom>
            <a:noFill/>
          </p:spPr>
          <p:txBody>
            <a:bodyPr wrap="square" rtlCol="0">
              <a:spAutoFit/>
            </a:bodyPr>
            <a:lstStyle/>
            <a:p>
              <a:pPr algn="ctr"/>
              <a:r>
                <a:rPr lang="en-US" b="1" dirty="0"/>
                <a:t>Carotenoid Pathway</a:t>
              </a:r>
            </a:p>
          </p:txBody>
        </p:sp>
        <p:sp>
          <p:nvSpPr>
            <p:cNvPr id="122" name="TextBox 121">
              <a:extLst>
                <a:ext uri="{FF2B5EF4-FFF2-40B4-BE49-F238E27FC236}">
                  <a16:creationId xmlns:a16="http://schemas.microsoft.com/office/drawing/2014/main" id="{76415CA8-177B-46F5-9456-28C2212FEA75}"/>
                </a:ext>
              </a:extLst>
            </p:cNvPr>
            <p:cNvSpPr txBox="1"/>
            <p:nvPr/>
          </p:nvSpPr>
          <p:spPr>
            <a:xfrm>
              <a:off x="5171980" y="1196087"/>
              <a:ext cx="1892489" cy="253916"/>
            </a:xfrm>
            <a:prstGeom prst="rect">
              <a:avLst/>
            </a:prstGeom>
            <a:noFill/>
          </p:spPr>
          <p:txBody>
            <a:bodyPr wrap="square" rtlCol="0">
              <a:spAutoFit/>
            </a:bodyPr>
            <a:lstStyle/>
            <a:p>
              <a:r>
                <a:rPr lang="en-US" sz="1050" dirty="0"/>
                <a:t>Geranylgeranyl pyrophosphate</a:t>
              </a:r>
            </a:p>
          </p:txBody>
        </p:sp>
        <p:sp>
          <p:nvSpPr>
            <p:cNvPr id="123" name="Arrow: Down 122">
              <a:extLst>
                <a:ext uri="{FF2B5EF4-FFF2-40B4-BE49-F238E27FC236}">
                  <a16:creationId xmlns:a16="http://schemas.microsoft.com/office/drawing/2014/main" id="{1FC93864-702F-43DA-837A-A31C54FD72AF}"/>
                </a:ext>
              </a:extLst>
            </p:cNvPr>
            <p:cNvSpPr/>
            <p:nvPr/>
          </p:nvSpPr>
          <p:spPr>
            <a:xfrm>
              <a:off x="6133797" y="1443933"/>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84F2509-A0EE-4693-ADD0-3D1F8D57DB64}"/>
                </a:ext>
              </a:extLst>
            </p:cNvPr>
            <p:cNvSpPr txBox="1"/>
            <p:nvPr/>
          </p:nvSpPr>
          <p:spPr>
            <a:xfrm>
              <a:off x="6236111" y="1478179"/>
              <a:ext cx="679544" cy="261610"/>
            </a:xfrm>
            <a:prstGeom prst="rect">
              <a:avLst/>
            </a:prstGeom>
            <a:noFill/>
            <a:ln>
              <a:noFill/>
            </a:ln>
          </p:spPr>
          <p:txBody>
            <a:bodyPr wrap="square" rtlCol="0">
              <a:spAutoFit/>
            </a:bodyPr>
            <a:lstStyle/>
            <a:p>
              <a:r>
                <a:rPr lang="en-US" sz="1100" b="1" dirty="0"/>
                <a:t>PSY</a:t>
              </a:r>
              <a:endParaRPr lang="en-US" sz="1400" b="1" dirty="0"/>
            </a:p>
          </p:txBody>
        </p:sp>
        <p:grpSp>
          <p:nvGrpSpPr>
            <p:cNvPr id="125" name="Group 124">
              <a:extLst>
                <a:ext uri="{FF2B5EF4-FFF2-40B4-BE49-F238E27FC236}">
                  <a16:creationId xmlns:a16="http://schemas.microsoft.com/office/drawing/2014/main" id="{9BA59FE8-59FB-46AD-8EBC-BF4310C2CC05}"/>
                </a:ext>
              </a:extLst>
            </p:cNvPr>
            <p:cNvGrpSpPr/>
            <p:nvPr/>
          </p:nvGrpSpPr>
          <p:grpSpPr>
            <a:xfrm>
              <a:off x="4920338" y="922390"/>
              <a:ext cx="2522553" cy="226680"/>
              <a:chOff x="4343400" y="964442"/>
              <a:chExt cx="2522553" cy="226680"/>
            </a:xfrm>
          </p:grpSpPr>
          <p:cxnSp>
            <p:nvCxnSpPr>
              <p:cNvPr id="192" name="Straight Connector 191">
                <a:extLst>
                  <a:ext uri="{FF2B5EF4-FFF2-40B4-BE49-F238E27FC236}">
                    <a16:creationId xmlns:a16="http://schemas.microsoft.com/office/drawing/2014/main" id="{517D828B-0405-40EF-A31A-C0AA356E7739}"/>
                  </a:ext>
                </a:extLst>
              </p:cNvPr>
              <p:cNvCxnSpPr/>
              <p:nvPr/>
            </p:nvCxnSpPr>
            <p:spPr>
              <a:xfrm flipV="1">
                <a:off x="4343400"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A3B2AA7-BE73-41E6-8DE9-C718E5020314}"/>
                  </a:ext>
                </a:extLst>
              </p:cNvPr>
              <p:cNvCxnSpPr>
                <a:cxnSpLocks/>
              </p:cNvCxnSpPr>
              <p:nvPr/>
            </p:nvCxnSpPr>
            <p:spPr>
              <a:xfrm>
                <a:off x="4495800" y="10672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2F94FA6-83C1-4A2B-B739-F69EDBEBF874}"/>
                  </a:ext>
                </a:extLst>
              </p:cNvPr>
              <p:cNvCxnSpPr/>
              <p:nvPr/>
            </p:nvCxnSpPr>
            <p:spPr>
              <a:xfrm flipV="1">
                <a:off x="4652749"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4381D2F-5AC3-48EA-BAF5-1C88353DABF6}"/>
                  </a:ext>
                </a:extLst>
              </p:cNvPr>
              <p:cNvCxnSpPr>
                <a:cxnSpLocks/>
              </p:cNvCxnSpPr>
              <p:nvPr/>
            </p:nvCxnSpPr>
            <p:spPr>
              <a:xfrm>
                <a:off x="4800600"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066628D-0D74-4925-AEC4-0EC77DAD334C}"/>
                  </a:ext>
                </a:extLst>
              </p:cNvPr>
              <p:cNvCxnSpPr/>
              <p:nvPr/>
            </p:nvCxnSpPr>
            <p:spPr>
              <a:xfrm flipV="1">
                <a:off x="4948451"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3A31CBC8-E0EA-4B80-8891-9768DD47C464}"/>
                  </a:ext>
                </a:extLst>
              </p:cNvPr>
              <p:cNvCxnSpPr>
                <a:cxnSpLocks/>
              </p:cNvCxnSpPr>
              <p:nvPr/>
            </p:nvCxnSpPr>
            <p:spPr>
              <a:xfrm>
                <a:off x="5096302"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50B259B-FF2B-4ABB-89AB-D29871087977}"/>
                  </a:ext>
                </a:extLst>
              </p:cNvPr>
              <p:cNvCxnSpPr/>
              <p:nvPr/>
            </p:nvCxnSpPr>
            <p:spPr>
              <a:xfrm flipV="1">
                <a:off x="52441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9CF7A21-973F-4880-AA14-FA3DF0165692}"/>
                  </a:ext>
                </a:extLst>
              </p:cNvPr>
              <p:cNvCxnSpPr>
                <a:cxnSpLocks/>
              </p:cNvCxnSpPr>
              <p:nvPr/>
            </p:nvCxnSpPr>
            <p:spPr>
              <a:xfrm>
                <a:off x="5401102"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6B06EDB-E45C-4D8A-B018-C44731B4777D}"/>
                  </a:ext>
                </a:extLst>
              </p:cNvPr>
              <p:cNvCxnSpPr/>
              <p:nvPr/>
            </p:nvCxnSpPr>
            <p:spPr>
              <a:xfrm flipV="1">
                <a:off x="55489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10CF454-9442-43C8-A6A7-89D7843B5680}"/>
                  </a:ext>
                </a:extLst>
              </p:cNvPr>
              <p:cNvCxnSpPr>
                <a:cxnSpLocks/>
              </p:cNvCxnSpPr>
              <p:nvPr/>
            </p:nvCxnSpPr>
            <p:spPr>
              <a:xfrm>
                <a:off x="57013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FE6F79D-8735-4C16-BEED-7E7ABA93E7F9}"/>
                  </a:ext>
                </a:extLst>
              </p:cNvPr>
              <p:cNvCxnSpPr>
                <a:cxnSpLocks/>
              </p:cNvCxnSpPr>
              <p:nvPr/>
            </p:nvCxnSpPr>
            <p:spPr>
              <a:xfrm flipV="1">
                <a:off x="5853753" y="1066798"/>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11435154-ED37-4301-B0B7-5465A0E4987B}"/>
                  </a:ext>
                </a:extLst>
              </p:cNvPr>
              <p:cNvCxnSpPr>
                <a:cxnSpLocks/>
              </p:cNvCxnSpPr>
              <p:nvPr/>
            </p:nvCxnSpPr>
            <p:spPr>
              <a:xfrm>
                <a:off x="6004446" y="1066798"/>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4C0A291-B3C4-42E1-8CC9-08AC424E42FF}"/>
                  </a:ext>
                </a:extLst>
              </p:cNvPr>
              <p:cNvCxnSpPr>
                <a:cxnSpLocks/>
              </p:cNvCxnSpPr>
              <p:nvPr/>
            </p:nvCxnSpPr>
            <p:spPr>
              <a:xfrm flipV="1">
                <a:off x="6154004" y="10667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002A6F8-D055-4266-99D4-58360677C0BE}"/>
                  </a:ext>
                </a:extLst>
              </p:cNvPr>
              <p:cNvCxnSpPr>
                <a:cxnSpLocks/>
              </p:cNvCxnSpPr>
              <p:nvPr/>
            </p:nvCxnSpPr>
            <p:spPr>
              <a:xfrm>
                <a:off x="6304697" y="10667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2EA63EC-F2CC-4F0B-9974-6B5AB76736AF}"/>
                  </a:ext>
                </a:extLst>
              </p:cNvPr>
              <p:cNvCxnSpPr>
                <a:cxnSpLocks/>
              </p:cNvCxnSpPr>
              <p:nvPr/>
            </p:nvCxnSpPr>
            <p:spPr>
              <a:xfrm flipV="1">
                <a:off x="6456530" y="1066796"/>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CBDDA8F-9964-4E93-9396-1A7DA4056696}"/>
                  </a:ext>
                </a:extLst>
              </p:cNvPr>
              <p:cNvCxnSpPr/>
              <p:nvPr/>
            </p:nvCxnSpPr>
            <p:spPr>
              <a:xfrm flipV="1">
                <a:off x="4495800"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BEECD8B8-A9AA-4DFD-AB25-A2E0011B2914}"/>
                  </a:ext>
                </a:extLst>
              </p:cNvPr>
              <p:cNvCxnSpPr/>
              <p:nvPr/>
            </p:nvCxnSpPr>
            <p:spPr>
              <a:xfrm flipV="1">
                <a:off x="5095165"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A36AAD-F81E-4D85-A050-1537A419CA56}"/>
                  </a:ext>
                </a:extLst>
              </p:cNvPr>
              <p:cNvCxnSpPr/>
              <p:nvPr/>
            </p:nvCxnSpPr>
            <p:spPr>
              <a:xfrm flipV="1">
                <a:off x="5701353"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7380E286-2005-4693-9DCA-985DF3FB66A6}"/>
                  </a:ext>
                </a:extLst>
              </p:cNvPr>
              <p:cNvCxnSpPr/>
              <p:nvPr/>
            </p:nvCxnSpPr>
            <p:spPr>
              <a:xfrm flipV="1">
                <a:off x="6304697" y="967851"/>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B92AA852-230D-43B2-B80C-24A455E58A72}"/>
                  </a:ext>
                </a:extLst>
              </p:cNvPr>
              <p:cNvCxnSpPr>
                <a:cxnSpLocks/>
              </p:cNvCxnSpPr>
              <p:nvPr/>
            </p:nvCxnSpPr>
            <p:spPr>
              <a:xfrm>
                <a:off x="4534469" y="1066303"/>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D6C1D1D9-7909-4FE6-93A3-034FADC1921A}"/>
                  </a:ext>
                </a:extLst>
              </p:cNvPr>
              <p:cNvCxnSpPr>
                <a:cxnSpLocks/>
              </p:cNvCxnSpPr>
              <p:nvPr/>
            </p:nvCxnSpPr>
            <p:spPr>
              <a:xfrm>
                <a:off x="5133832" y="1057644"/>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0A7D07F1-E6AA-4840-B914-B10A9A9DEEEF}"/>
                  </a:ext>
                </a:extLst>
              </p:cNvPr>
              <p:cNvCxnSpPr>
                <a:cxnSpLocks/>
              </p:cNvCxnSpPr>
              <p:nvPr/>
            </p:nvCxnSpPr>
            <p:spPr>
              <a:xfrm>
                <a:off x="5740553" y="1057644"/>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DB2E5E8-1D92-418D-AF10-9AFE4CBBFD87}"/>
                  </a:ext>
                </a:extLst>
              </p:cNvPr>
              <p:cNvCxnSpPr>
                <a:cxnSpLocks/>
              </p:cNvCxnSpPr>
              <p:nvPr/>
            </p:nvCxnSpPr>
            <p:spPr>
              <a:xfrm>
                <a:off x="6342228" y="1066302"/>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1724D1A6-AE2F-4017-8142-69D0714DFCE6}"/>
                  </a:ext>
                </a:extLst>
              </p:cNvPr>
              <p:cNvSpPr txBox="1"/>
              <p:nvPr/>
            </p:nvSpPr>
            <p:spPr>
              <a:xfrm>
                <a:off x="6549841" y="964442"/>
                <a:ext cx="316112" cy="184666"/>
              </a:xfrm>
              <a:prstGeom prst="rect">
                <a:avLst/>
              </a:prstGeom>
              <a:noFill/>
            </p:spPr>
            <p:txBody>
              <a:bodyPr wrap="none" rtlCol="0">
                <a:spAutoFit/>
              </a:bodyPr>
              <a:lstStyle/>
              <a:p>
                <a:r>
                  <a:rPr lang="en-US" sz="600" dirty="0"/>
                  <a:t>OPP</a:t>
                </a:r>
              </a:p>
            </p:txBody>
          </p:sp>
        </p:grpSp>
        <p:grpSp>
          <p:nvGrpSpPr>
            <p:cNvPr id="126" name="Group 125">
              <a:extLst>
                <a:ext uri="{FF2B5EF4-FFF2-40B4-BE49-F238E27FC236}">
                  <a16:creationId xmlns:a16="http://schemas.microsoft.com/office/drawing/2014/main" id="{79AADF62-070B-4A13-896F-C4A568C86350}"/>
                </a:ext>
              </a:extLst>
            </p:cNvPr>
            <p:cNvGrpSpPr/>
            <p:nvPr/>
          </p:nvGrpSpPr>
          <p:grpSpPr>
            <a:xfrm>
              <a:off x="4295902" y="1815031"/>
              <a:ext cx="3760792" cy="810818"/>
              <a:chOff x="4164289" y="1692724"/>
              <a:chExt cx="3760792" cy="810818"/>
            </a:xfrm>
          </p:grpSpPr>
          <p:cxnSp>
            <p:nvCxnSpPr>
              <p:cNvPr id="144" name="Straight Connector 143">
                <a:extLst>
                  <a:ext uri="{FF2B5EF4-FFF2-40B4-BE49-F238E27FC236}">
                    <a16:creationId xmlns:a16="http://schemas.microsoft.com/office/drawing/2014/main" id="{BFEB8408-960F-46D6-9DF8-4674117ECF5D}"/>
                  </a:ext>
                </a:extLst>
              </p:cNvPr>
              <p:cNvCxnSpPr>
                <a:cxnSpLocks/>
              </p:cNvCxnSpPr>
              <p:nvPr/>
            </p:nvCxnSpPr>
            <p:spPr>
              <a:xfrm>
                <a:off x="5937006" y="1765300"/>
                <a:ext cx="2107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C33F93A-796A-4DD8-942D-BBA1E5B0646C}"/>
                  </a:ext>
                </a:extLst>
              </p:cNvPr>
              <p:cNvCxnSpPr>
                <a:cxnSpLocks/>
              </p:cNvCxnSpPr>
              <p:nvPr/>
            </p:nvCxnSpPr>
            <p:spPr>
              <a:xfrm>
                <a:off x="5958171" y="1744134"/>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0684883-522A-4327-AA99-7D6D5EA6264F}"/>
                  </a:ext>
                </a:extLst>
              </p:cNvPr>
              <p:cNvCxnSpPr>
                <a:cxnSpLocks/>
              </p:cNvCxnSpPr>
              <p:nvPr/>
            </p:nvCxnSpPr>
            <p:spPr>
              <a:xfrm flipV="1">
                <a:off x="5865625" y="1765302"/>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AC73D8-4750-456D-BABF-28E75C3B2BCA}"/>
                  </a:ext>
                </a:extLst>
              </p:cNvPr>
              <p:cNvCxnSpPr>
                <a:cxnSpLocks/>
              </p:cNvCxnSpPr>
              <p:nvPr/>
            </p:nvCxnSpPr>
            <p:spPr>
              <a:xfrm flipH="1" flipV="1">
                <a:off x="6143141" y="176548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CBF8600-95F8-41C2-A9AD-C21F9BF4DC86}"/>
                  </a:ext>
                </a:extLst>
              </p:cNvPr>
              <p:cNvCxnSpPr>
                <a:cxnSpLocks/>
              </p:cNvCxnSpPr>
              <p:nvPr/>
            </p:nvCxnSpPr>
            <p:spPr>
              <a:xfrm>
                <a:off x="6214522" y="185769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47BF347-F685-437B-8F1E-1B1252447E21}"/>
                  </a:ext>
                </a:extLst>
              </p:cNvPr>
              <p:cNvCxnSpPr>
                <a:cxnSpLocks/>
              </p:cNvCxnSpPr>
              <p:nvPr/>
            </p:nvCxnSpPr>
            <p:spPr>
              <a:xfrm>
                <a:off x="6231876" y="183652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C660AFE-80EC-436F-A879-D08206D4A399}"/>
                  </a:ext>
                </a:extLst>
              </p:cNvPr>
              <p:cNvCxnSpPr>
                <a:cxnSpLocks/>
              </p:cNvCxnSpPr>
              <p:nvPr/>
            </p:nvCxnSpPr>
            <p:spPr>
              <a:xfrm>
                <a:off x="5693825" y="185732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7503363-0085-4FCC-B324-83DA5E872591}"/>
                  </a:ext>
                </a:extLst>
              </p:cNvPr>
              <p:cNvCxnSpPr>
                <a:cxnSpLocks/>
              </p:cNvCxnSpPr>
              <p:nvPr/>
            </p:nvCxnSpPr>
            <p:spPr>
              <a:xfrm>
                <a:off x="5724020" y="183689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C8DF660-17E6-4A04-8E7D-8CE715FF9100}"/>
                  </a:ext>
                </a:extLst>
              </p:cNvPr>
              <p:cNvCxnSpPr>
                <a:cxnSpLocks/>
              </p:cNvCxnSpPr>
              <p:nvPr/>
            </p:nvCxnSpPr>
            <p:spPr>
              <a:xfrm rot="-3900000">
                <a:off x="6336037" y="178070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8CD00DB-6A7D-432D-BFB4-54CBC06B3044}"/>
                  </a:ext>
                </a:extLst>
              </p:cNvPr>
              <p:cNvCxnSpPr>
                <a:cxnSpLocks/>
              </p:cNvCxnSpPr>
              <p:nvPr/>
            </p:nvCxnSpPr>
            <p:spPr>
              <a:xfrm rot="3900000" flipV="1">
                <a:off x="5569920" y="177916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BFF71A-385B-4AA2-A75F-509CE75644D9}"/>
                  </a:ext>
                </a:extLst>
              </p:cNvPr>
              <p:cNvCxnSpPr>
                <a:cxnSpLocks/>
              </p:cNvCxnSpPr>
              <p:nvPr/>
            </p:nvCxnSpPr>
            <p:spPr>
              <a:xfrm>
                <a:off x="6459013" y="194900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586BF54-7D95-459B-AE8F-2E4698CFF832}"/>
                  </a:ext>
                </a:extLst>
              </p:cNvPr>
              <p:cNvCxnSpPr>
                <a:cxnSpLocks/>
              </p:cNvCxnSpPr>
              <p:nvPr/>
            </p:nvCxnSpPr>
            <p:spPr>
              <a:xfrm>
                <a:off x="5453791" y="195287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8E5EBBD-1D0C-4B10-A52C-5B150F93C5A8}"/>
                  </a:ext>
                </a:extLst>
              </p:cNvPr>
              <p:cNvCxnSpPr>
                <a:cxnSpLocks/>
              </p:cNvCxnSpPr>
              <p:nvPr/>
            </p:nvCxnSpPr>
            <p:spPr>
              <a:xfrm>
                <a:off x="7700712" y="238951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C606869-07EE-413C-9F0A-EC0A362CEE16}"/>
                  </a:ext>
                </a:extLst>
              </p:cNvPr>
              <p:cNvCxnSpPr>
                <a:cxnSpLocks/>
              </p:cNvCxnSpPr>
              <p:nvPr/>
            </p:nvCxnSpPr>
            <p:spPr>
              <a:xfrm flipH="1" flipV="1">
                <a:off x="6387632" y="1856614"/>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A68F69D-0532-4149-A937-731A3A0BAA55}"/>
                  </a:ext>
                </a:extLst>
              </p:cNvPr>
              <p:cNvCxnSpPr>
                <a:cxnSpLocks/>
              </p:cNvCxnSpPr>
              <p:nvPr/>
            </p:nvCxnSpPr>
            <p:spPr>
              <a:xfrm flipH="1">
                <a:off x="5626677" y="1856614"/>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FC42B40-FEF5-4619-A444-6B9744C46608}"/>
                  </a:ext>
                </a:extLst>
              </p:cNvPr>
              <p:cNvCxnSpPr>
                <a:cxnSpLocks/>
              </p:cNvCxnSpPr>
              <p:nvPr/>
            </p:nvCxnSpPr>
            <p:spPr>
              <a:xfrm flipH="1" flipV="1">
                <a:off x="6634463" y="194909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1452164-5C34-4F17-A12B-6EFF6A37A8C5}"/>
                  </a:ext>
                </a:extLst>
              </p:cNvPr>
              <p:cNvCxnSpPr>
                <a:cxnSpLocks/>
              </p:cNvCxnSpPr>
              <p:nvPr/>
            </p:nvCxnSpPr>
            <p:spPr>
              <a:xfrm flipH="1">
                <a:off x="5379846" y="195324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162947-47BE-4063-A37E-55A320BBEBC6}"/>
                  </a:ext>
                </a:extLst>
              </p:cNvPr>
              <p:cNvCxnSpPr>
                <a:cxnSpLocks/>
              </p:cNvCxnSpPr>
              <p:nvPr/>
            </p:nvCxnSpPr>
            <p:spPr>
              <a:xfrm>
                <a:off x="6699334" y="204148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B587108-299F-4265-A744-C423D9E9E1C5}"/>
                  </a:ext>
                </a:extLst>
              </p:cNvPr>
              <p:cNvCxnSpPr>
                <a:cxnSpLocks/>
              </p:cNvCxnSpPr>
              <p:nvPr/>
            </p:nvCxnSpPr>
            <p:spPr>
              <a:xfrm>
                <a:off x="5210502" y="204250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639B586-2B1B-4556-9387-2C984AD1AE51}"/>
                  </a:ext>
                </a:extLst>
              </p:cNvPr>
              <p:cNvCxnSpPr>
                <a:cxnSpLocks/>
              </p:cNvCxnSpPr>
              <p:nvPr/>
            </p:nvCxnSpPr>
            <p:spPr>
              <a:xfrm rot="-3900000">
                <a:off x="6823240" y="196555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88F1D3D-C584-465E-B621-5B89F42C2439}"/>
                  </a:ext>
                </a:extLst>
              </p:cNvPr>
              <p:cNvCxnSpPr>
                <a:cxnSpLocks/>
              </p:cNvCxnSpPr>
              <p:nvPr/>
            </p:nvCxnSpPr>
            <p:spPr>
              <a:xfrm rot="3900000" flipV="1">
                <a:off x="5087736" y="196555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62AD2E5-DB24-4011-9AC2-DBB968BA2C5D}"/>
                  </a:ext>
                </a:extLst>
              </p:cNvPr>
              <p:cNvCxnSpPr>
                <a:cxnSpLocks/>
              </p:cNvCxnSpPr>
              <p:nvPr/>
            </p:nvCxnSpPr>
            <p:spPr>
              <a:xfrm>
                <a:off x="6716267" y="2020689"/>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3C49A3-A554-4E15-9A85-F58951E8F5E9}"/>
                  </a:ext>
                </a:extLst>
              </p:cNvPr>
              <p:cNvCxnSpPr>
                <a:cxnSpLocks/>
              </p:cNvCxnSpPr>
              <p:nvPr/>
            </p:nvCxnSpPr>
            <p:spPr>
              <a:xfrm>
                <a:off x="5237418" y="2020689"/>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05FCF56-0E26-442C-83EA-FD8818B5501B}"/>
                  </a:ext>
                </a:extLst>
              </p:cNvPr>
              <p:cNvCxnSpPr>
                <a:cxnSpLocks/>
              </p:cNvCxnSpPr>
              <p:nvPr/>
            </p:nvCxnSpPr>
            <p:spPr>
              <a:xfrm flipH="1">
                <a:off x="5135082" y="204064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E8313D3-5989-403C-BA4C-8EDD34669DF1}"/>
                  </a:ext>
                </a:extLst>
              </p:cNvPr>
              <p:cNvCxnSpPr>
                <a:cxnSpLocks/>
              </p:cNvCxnSpPr>
              <p:nvPr/>
            </p:nvCxnSpPr>
            <p:spPr>
              <a:xfrm flipH="1" flipV="1">
                <a:off x="6874835" y="204064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B24A35-9502-4583-A0B3-2D20E4FC3507}"/>
                  </a:ext>
                </a:extLst>
              </p:cNvPr>
              <p:cNvCxnSpPr>
                <a:cxnSpLocks/>
              </p:cNvCxnSpPr>
              <p:nvPr/>
            </p:nvCxnSpPr>
            <p:spPr>
              <a:xfrm>
                <a:off x="6946216" y="213303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C1F05F6-9A6B-43B7-AFD4-B9F0D6D0E0FF}"/>
                  </a:ext>
                </a:extLst>
              </p:cNvPr>
              <p:cNvCxnSpPr>
                <a:cxnSpLocks/>
              </p:cNvCxnSpPr>
              <p:nvPr/>
            </p:nvCxnSpPr>
            <p:spPr>
              <a:xfrm>
                <a:off x="4964587" y="213303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0165C14-2BB9-4593-92E6-EED3E40DDF4F}"/>
                  </a:ext>
                </a:extLst>
              </p:cNvPr>
              <p:cNvCxnSpPr>
                <a:cxnSpLocks/>
              </p:cNvCxnSpPr>
              <p:nvPr/>
            </p:nvCxnSpPr>
            <p:spPr>
              <a:xfrm flipH="1" flipV="1">
                <a:off x="7119102" y="2133036"/>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A451FD0-E4EC-4EA3-83EB-0425BC78F737}"/>
                  </a:ext>
                </a:extLst>
              </p:cNvPr>
              <p:cNvCxnSpPr>
                <a:cxnSpLocks/>
              </p:cNvCxnSpPr>
              <p:nvPr/>
            </p:nvCxnSpPr>
            <p:spPr>
              <a:xfrm>
                <a:off x="7190483" y="222542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C8A3D2D-D0AF-4520-9DBD-D73B4D52C4B8}"/>
                  </a:ext>
                </a:extLst>
              </p:cNvPr>
              <p:cNvCxnSpPr>
                <a:cxnSpLocks/>
              </p:cNvCxnSpPr>
              <p:nvPr/>
            </p:nvCxnSpPr>
            <p:spPr>
              <a:xfrm flipH="1" flipV="1">
                <a:off x="7363898" y="222543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4350C89-05C1-49A4-B736-C7A27902D6BB}"/>
                  </a:ext>
                </a:extLst>
              </p:cNvPr>
              <p:cNvCxnSpPr>
                <a:cxnSpLocks/>
              </p:cNvCxnSpPr>
              <p:nvPr/>
            </p:nvCxnSpPr>
            <p:spPr>
              <a:xfrm>
                <a:off x="7435279" y="231782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E454E89-9884-4211-8632-653F7C89FA06}"/>
                  </a:ext>
                </a:extLst>
              </p:cNvPr>
              <p:cNvCxnSpPr>
                <a:cxnSpLocks/>
              </p:cNvCxnSpPr>
              <p:nvPr/>
            </p:nvCxnSpPr>
            <p:spPr>
              <a:xfrm rot="-3900000">
                <a:off x="7313987" y="214708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8DBDF1E-B616-444D-BAE2-352D670CC5E5}"/>
                  </a:ext>
                </a:extLst>
              </p:cNvPr>
              <p:cNvCxnSpPr>
                <a:cxnSpLocks/>
              </p:cNvCxnSpPr>
              <p:nvPr/>
            </p:nvCxnSpPr>
            <p:spPr>
              <a:xfrm flipH="1" flipV="1">
                <a:off x="7608165" y="231359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513CD6F-6956-4C55-AD14-C2E321FC59DE}"/>
                  </a:ext>
                </a:extLst>
              </p:cNvPr>
              <p:cNvCxnSpPr>
                <a:cxnSpLocks/>
              </p:cNvCxnSpPr>
              <p:nvPr/>
            </p:nvCxnSpPr>
            <p:spPr>
              <a:xfrm>
                <a:off x="7679546" y="240598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9CDE3B8-A562-46A6-9B51-EEA109890C0A}"/>
                  </a:ext>
                </a:extLst>
              </p:cNvPr>
              <p:cNvCxnSpPr>
                <a:cxnSpLocks/>
              </p:cNvCxnSpPr>
              <p:nvPr/>
            </p:nvCxnSpPr>
            <p:spPr>
              <a:xfrm flipH="1" flipV="1">
                <a:off x="7853700" y="240249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6DCB30A-3C44-4036-9011-FF02626AB435}"/>
                  </a:ext>
                </a:extLst>
              </p:cNvPr>
              <p:cNvCxnSpPr>
                <a:cxnSpLocks/>
              </p:cNvCxnSpPr>
              <p:nvPr/>
            </p:nvCxnSpPr>
            <p:spPr>
              <a:xfrm flipH="1">
                <a:off x="4896379" y="2131731"/>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E1A2B99-DF34-44A2-B959-7FB0CABF6B3B}"/>
                  </a:ext>
                </a:extLst>
              </p:cNvPr>
              <p:cNvCxnSpPr>
                <a:cxnSpLocks/>
              </p:cNvCxnSpPr>
              <p:nvPr/>
            </p:nvCxnSpPr>
            <p:spPr>
              <a:xfrm>
                <a:off x="4723493" y="222779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607B4F7-C529-4FE6-9BB7-4DD850EDDCF5}"/>
                  </a:ext>
                </a:extLst>
              </p:cNvPr>
              <p:cNvCxnSpPr>
                <a:cxnSpLocks/>
              </p:cNvCxnSpPr>
              <p:nvPr/>
            </p:nvCxnSpPr>
            <p:spPr>
              <a:xfrm flipH="1">
                <a:off x="4650428" y="2225429"/>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463A6B5-70C8-4C9D-B8C2-7F18238D58B4}"/>
                  </a:ext>
                </a:extLst>
              </p:cNvPr>
              <p:cNvCxnSpPr>
                <a:cxnSpLocks/>
              </p:cNvCxnSpPr>
              <p:nvPr/>
            </p:nvCxnSpPr>
            <p:spPr>
              <a:xfrm>
                <a:off x="4477180" y="231888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85F40DD-39AE-45CF-B7DF-A9ED0152DDCE}"/>
                  </a:ext>
                </a:extLst>
              </p:cNvPr>
              <p:cNvCxnSpPr>
                <a:cxnSpLocks/>
              </p:cNvCxnSpPr>
              <p:nvPr/>
            </p:nvCxnSpPr>
            <p:spPr>
              <a:xfrm rot="-3900000">
                <a:off x="7800838" y="233112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35AA920-D22B-45BC-B6EC-CF975C7A4D8B}"/>
                  </a:ext>
                </a:extLst>
              </p:cNvPr>
              <p:cNvCxnSpPr>
                <a:cxnSpLocks/>
              </p:cNvCxnSpPr>
              <p:nvPr/>
            </p:nvCxnSpPr>
            <p:spPr>
              <a:xfrm rot="3900000" flipV="1">
                <a:off x="4601449" y="215237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2ECD3DC-A6AD-435B-B316-8187203822F5}"/>
                  </a:ext>
                </a:extLst>
              </p:cNvPr>
              <p:cNvCxnSpPr>
                <a:cxnSpLocks/>
              </p:cNvCxnSpPr>
              <p:nvPr/>
            </p:nvCxnSpPr>
            <p:spPr>
              <a:xfrm flipH="1">
                <a:off x="4405799" y="231782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FC678926-A41B-4C11-AA31-798C9B6755D4}"/>
                  </a:ext>
                </a:extLst>
              </p:cNvPr>
              <p:cNvCxnSpPr>
                <a:cxnSpLocks/>
              </p:cNvCxnSpPr>
              <p:nvPr/>
            </p:nvCxnSpPr>
            <p:spPr>
              <a:xfrm>
                <a:off x="4237146" y="241370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D3BE957-9416-4BDE-98D5-9143AAB387DC}"/>
                  </a:ext>
                </a:extLst>
              </p:cNvPr>
              <p:cNvCxnSpPr>
                <a:cxnSpLocks/>
              </p:cNvCxnSpPr>
              <p:nvPr/>
            </p:nvCxnSpPr>
            <p:spPr>
              <a:xfrm flipH="1">
                <a:off x="4164289" y="2411149"/>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3C88BCC-A3AF-4529-9561-243D8521566C}"/>
                  </a:ext>
                </a:extLst>
              </p:cNvPr>
              <p:cNvCxnSpPr>
                <a:cxnSpLocks/>
              </p:cNvCxnSpPr>
              <p:nvPr/>
            </p:nvCxnSpPr>
            <p:spPr>
              <a:xfrm rot="3900000" flipV="1">
                <a:off x="4111555" y="233480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FA874EC-A432-49C6-97A8-08D2581F0AAA}"/>
                  </a:ext>
                </a:extLst>
              </p:cNvPr>
              <p:cNvCxnSpPr>
                <a:cxnSpLocks/>
              </p:cNvCxnSpPr>
              <p:nvPr/>
            </p:nvCxnSpPr>
            <p:spPr>
              <a:xfrm>
                <a:off x="7209722" y="221188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51370F0-5CE2-4966-A612-308C21D42504}"/>
                  </a:ext>
                </a:extLst>
              </p:cNvPr>
              <p:cNvCxnSpPr>
                <a:cxnSpLocks/>
              </p:cNvCxnSpPr>
              <p:nvPr/>
            </p:nvCxnSpPr>
            <p:spPr>
              <a:xfrm>
                <a:off x="4754009" y="221188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5468769-250F-49EC-B4B4-E8DC746431A4}"/>
                  </a:ext>
                </a:extLst>
              </p:cNvPr>
              <p:cNvCxnSpPr>
                <a:cxnSpLocks/>
              </p:cNvCxnSpPr>
              <p:nvPr/>
            </p:nvCxnSpPr>
            <p:spPr>
              <a:xfrm>
                <a:off x="4262401" y="239611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TextBox 126">
              <a:extLst>
                <a:ext uri="{FF2B5EF4-FFF2-40B4-BE49-F238E27FC236}">
                  <a16:creationId xmlns:a16="http://schemas.microsoft.com/office/drawing/2014/main" id="{FEEA5212-9B71-4B47-8F7C-1DD2828210A4}"/>
                </a:ext>
              </a:extLst>
            </p:cNvPr>
            <p:cNvSpPr txBox="1"/>
            <p:nvPr/>
          </p:nvSpPr>
          <p:spPr>
            <a:xfrm>
              <a:off x="5624174" y="2095331"/>
              <a:ext cx="1092866" cy="253916"/>
            </a:xfrm>
            <a:prstGeom prst="rect">
              <a:avLst/>
            </a:prstGeom>
            <a:noFill/>
          </p:spPr>
          <p:txBody>
            <a:bodyPr wrap="square" rtlCol="0">
              <a:spAutoFit/>
            </a:bodyPr>
            <a:lstStyle/>
            <a:p>
              <a:pPr algn="ctr"/>
              <a:r>
                <a:rPr lang="en-US" sz="1050" dirty="0"/>
                <a:t>15-</a:t>
              </a:r>
              <a:r>
                <a:rPr lang="en-US" sz="1050" i="1" dirty="0"/>
                <a:t>cis</a:t>
              </a:r>
              <a:r>
                <a:rPr lang="en-US" sz="1050" dirty="0"/>
                <a:t>-phytoene</a:t>
              </a:r>
            </a:p>
          </p:txBody>
        </p:sp>
        <p:sp>
          <p:nvSpPr>
            <p:cNvPr id="128" name="Arrow: Down 127">
              <a:extLst>
                <a:ext uri="{FF2B5EF4-FFF2-40B4-BE49-F238E27FC236}">
                  <a16:creationId xmlns:a16="http://schemas.microsoft.com/office/drawing/2014/main" id="{9B379636-CA88-42EE-945C-D9A6B4BDA7D0}"/>
                </a:ext>
              </a:extLst>
            </p:cNvPr>
            <p:cNvSpPr/>
            <p:nvPr/>
          </p:nvSpPr>
          <p:spPr>
            <a:xfrm>
              <a:off x="6131413" y="2377891"/>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EC1D2EC5-1FC1-42EE-92ED-B422C80C7B37}"/>
                </a:ext>
              </a:extLst>
            </p:cNvPr>
            <p:cNvSpPr txBox="1"/>
            <p:nvPr/>
          </p:nvSpPr>
          <p:spPr>
            <a:xfrm>
              <a:off x="5621613" y="2682308"/>
              <a:ext cx="1092866" cy="253916"/>
            </a:xfrm>
            <a:prstGeom prst="rect">
              <a:avLst/>
            </a:prstGeom>
            <a:noFill/>
          </p:spPr>
          <p:txBody>
            <a:bodyPr wrap="square" rtlCol="0">
              <a:spAutoFit/>
            </a:bodyPr>
            <a:lstStyle/>
            <a:p>
              <a:pPr algn="ctr"/>
              <a:r>
                <a:rPr lang="el-GR" sz="1050" dirty="0"/>
                <a:t>ζ</a:t>
              </a:r>
              <a:r>
                <a:rPr lang="en-US" sz="1050" dirty="0"/>
                <a:t>-carotene</a:t>
              </a:r>
            </a:p>
          </p:txBody>
        </p:sp>
        <p:sp>
          <p:nvSpPr>
            <p:cNvPr id="130" name="TextBox 129">
              <a:extLst>
                <a:ext uri="{FF2B5EF4-FFF2-40B4-BE49-F238E27FC236}">
                  <a16:creationId xmlns:a16="http://schemas.microsoft.com/office/drawing/2014/main" id="{7B7293EB-2CC2-47CC-8F66-2FD5599DDCD9}"/>
                </a:ext>
              </a:extLst>
            </p:cNvPr>
            <p:cNvSpPr txBox="1"/>
            <p:nvPr/>
          </p:nvSpPr>
          <p:spPr>
            <a:xfrm>
              <a:off x="5622632" y="3260473"/>
              <a:ext cx="1092866" cy="253916"/>
            </a:xfrm>
            <a:prstGeom prst="rect">
              <a:avLst/>
            </a:prstGeom>
            <a:noFill/>
          </p:spPr>
          <p:txBody>
            <a:bodyPr wrap="square" rtlCol="0">
              <a:spAutoFit/>
            </a:bodyPr>
            <a:lstStyle/>
            <a:p>
              <a:pPr algn="ctr"/>
              <a:r>
                <a:rPr lang="en-US" sz="1050" dirty="0"/>
                <a:t>Lycopene</a:t>
              </a:r>
            </a:p>
          </p:txBody>
        </p:sp>
        <p:sp>
          <p:nvSpPr>
            <p:cNvPr id="131" name="Arrow: Down 130">
              <a:extLst>
                <a:ext uri="{FF2B5EF4-FFF2-40B4-BE49-F238E27FC236}">
                  <a16:creationId xmlns:a16="http://schemas.microsoft.com/office/drawing/2014/main" id="{13EECA33-8F01-4C44-A05A-EE47A5A7E780}"/>
                </a:ext>
              </a:extLst>
            </p:cNvPr>
            <p:cNvSpPr/>
            <p:nvPr/>
          </p:nvSpPr>
          <p:spPr>
            <a:xfrm>
              <a:off x="6126210" y="2950347"/>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Arrow: Down 131">
              <a:extLst>
                <a:ext uri="{FF2B5EF4-FFF2-40B4-BE49-F238E27FC236}">
                  <a16:creationId xmlns:a16="http://schemas.microsoft.com/office/drawing/2014/main" id="{F57C2F6A-7D91-40CB-951F-9A702AA81937}"/>
                </a:ext>
              </a:extLst>
            </p:cNvPr>
            <p:cNvSpPr/>
            <p:nvPr/>
          </p:nvSpPr>
          <p:spPr>
            <a:xfrm rot="2700000">
              <a:off x="5788288" y="3500986"/>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Arrow: Down 132">
              <a:extLst>
                <a:ext uri="{FF2B5EF4-FFF2-40B4-BE49-F238E27FC236}">
                  <a16:creationId xmlns:a16="http://schemas.microsoft.com/office/drawing/2014/main" id="{7AEF5FDC-933B-4F65-ABC1-B74D460B7166}"/>
                </a:ext>
              </a:extLst>
            </p:cNvPr>
            <p:cNvSpPr/>
            <p:nvPr/>
          </p:nvSpPr>
          <p:spPr>
            <a:xfrm rot="18900000" flipH="1">
              <a:off x="6477185" y="3498966"/>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FFE1B23-BF0E-4898-96ED-A8A3BCE1F32D}"/>
                </a:ext>
              </a:extLst>
            </p:cNvPr>
            <p:cNvSpPr txBox="1"/>
            <p:nvPr/>
          </p:nvSpPr>
          <p:spPr>
            <a:xfrm>
              <a:off x="6391401" y="3728517"/>
              <a:ext cx="1092866" cy="253916"/>
            </a:xfrm>
            <a:prstGeom prst="rect">
              <a:avLst/>
            </a:prstGeom>
            <a:noFill/>
          </p:spPr>
          <p:txBody>
            <a:bodyPr wrap="square" rtlCol="0">
              <a:spAutoFit/>
            </a:bodyPr>
            <a:lstStyle/>
            <a:p>
              <a:pPr algn="ctr"/>
              <a:r>
                <a:rPr lang="el-GR" sz="1050" dirty="0"/>
                <a:t>β</a:t>
              </a:r>
              <a:r>
                <a:rPr lang="en-US" sz="1050" dirty="0"/>
                <a:t>-carotene</a:t>
              </a:r>
            </a:p>
          </p:txBody>
        </p:sp>
        <p:sp>
          <p:nvSpPr>
            <p:cNvPr id="135" name="Arrow: Down 134">
              <a:extLst>
                <a:ext uri="{FF2B5EF4-FFF2-40B4-BE49-F238E27FC236}">
                  <a16:creationId xmlns:a16="http://schemas.microsoft.com/office/drawing/2014/main" id="{8C5E4AA7-125F-4288-B9BC-6E905F6BA3CA}"/>
                </a:ext>
              </a:extLst>
            </p:cNvPr>
            <p:cNvSpPr/>
            <p:nvPr/>
          </p:nvSpPr>
          <p:spPr>
            <a:xfrm>
              <a:off x="5347031" y="3998209"/>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Arrow: Down 135">
              <a:extLst>
                <a:ext uri="{FF2B5EF4-FFF2-40B4-BE49-F238E27FC236}">
                  <a16:creationId xmlns:a16="http://schemas.microsoft.com/office/drawing/2014/main" id="{73840D81-D83C-4FC8-82F4-036BC1CCE48F}"/>
                </a:ext>
              </a:extLst>
            </p:cNvPr>
            <p:cNvSpPr/>
            <p:nvPr/>
          </p:nvSpPr>
          <p:spPr>
            <a:xfrm>
              <a:off x="6924028" y="3982433"/>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FD59EAF8-8D1F-4C92-BF01-8C8F041BCF5C}"/>
                </a:ext>
              </a:extLst>
            </p:cNvPr>
            <p:cNvSpPr txBox="1"/>
            <p:nvPr/>
          </p:nvSpPr>
          <p:spPr>
            <a:xfrm>
              <a:off x="4844697" y="3742902"/>
              <a:ext cx="1092866" cy="253916"/>
            </a:xfrm>
            <a:prstGeom prst="rect">
              <a:avLst/>
            </a:prstGeom>
            <a:noFill/>
          </p:spPr>
          <p:txBody>
            <a:bodyPr wrap="square" rtlCol="0">
              <a:spAutoFit/>
            </a:bodyPr>
            <a:lstStyle/>
            <a:p>
              <a:pPr algn="ctr"/>
              <a:r>
                <a:rPr lang="el-GR" sz="1050" dirty="0"/>
                <a:t>α</a:t>
              </a:r>
              <a:r>
                <a:rPr lang="en-US" sz="1050" dirty="0"/>
                <a:t>-carotene</a:t>
              </a:r>
            </a:p>
          </p:txBody>
        </p:sp>
        <p:sp>
          <p:nvSpPr>
            <p:cNvPr id="138" name="TextBox 137">
              <a:extLst>
                <a:ext uri="{FF2B5EF4-FFF2-40B4-BE49-F238E27FC236}">
                  <a16:creationId xmlns:a16="http://schemas.microsoft.com/office/drawing/2014/main" id="{5B37E2CC-AA84-49DE-A56E-4408C7291BE6}"/>
                </a:ext>
              </a:extLst>
            </p:cNvPr>
            <p:cNvSpPr txBox="1"/>
            <p:nvPr/>
          </p:nvSpPr>
          <p:spPr>
            <a:xfrm>
              <a:off x="6417203" y="4329698"/>
              <a:ext cx="1092866" cy="253916"/>
            </a:xfrm>
            <a:prstGeom prst="rect">
              <a:avLst/>
            </a:prstGeom>
            <a:noFill/>
          </p:spPr>
          <p:txBody>
            <a:bodyPr wrap="square" rtlCol="0">
              <a:spAutoFit/>
            </a:bodyPr>
            <a:lstStyle/>
            <a:p>
              <a:pPr algn="ctr"/>
              <a:r>
                <a:rPr lang="en-US" sz="1050" dirty="0"/>
                <a:t>Zeaxanthin</a:t>
              </a:r>
            </a:p>
          </p:txBody>
        </p:sp>
        <p:sp>
          <p:nvSpPr>
            <p:cNvPr id="139" name="TextBox 138">
              <a:extLst>
                <a:ext uri="{FF2B5EF4-FFF2-40B4-BE49-F238E27FC236}">
                  <a16:creationId xmlns:a16="http://schemas.microsoft.com/office/drawing/2014/main" id="{9D245CFE-A75C-4DC0-BE0E-CA08D635213C}"/>
                </a:ext>
              </a:extLst>
            </p:cNvPr>
            <p:cNvSpPr txBox="1"/>
            <p:nvPr/>
          </p:nvSpPr>
          <p:spPr>
            <a:xfrm>
              <a:off x="4842531" y="4330758"/>
              <a:ext cx="1092866" cy="253916"/>
            </a:xfrm>
            <a:prstGeom prst="rect">
              <a:avLst/>
            </a:prstGeom>
            <a:noFill/>
          </p:spPr>
          <p:txBody>
            <a:bodyPr wrap="square" rtlCol="0">
              <a:spAutoFit/>
            </a:bodyPr>
            <a:lstStyle/>
            <a:p>
              <a:pPr algn="ctr"/>
              <a:r>
                <a:rPr lang="en-US" sz="1050" dirty="0"/>
                <a:t>Lutein</a:t>
              </a:r>
            </a:p>
          </p:txBody>
        </p:sp>
        <p:sp>
          <p:nvSpPr>
            <p:cNvPr id="140" name="Arrow: Down 139">
              <a:extLst>
                <a:ext uri="{FF2B5EF4-FFF2-40B4-BE49-F238E27FC236}">
                  <a16:creationId xmlns:a16="http://schemas.microsoft.com/office/drawing/2014/main" id="{457AB5D3-847F-4E7A-BFC9-5AFCBDF8C217}"/>
                </a:ext>
              </a:extLst>
            </p:cNvPr>
            <p:cNvSpPr/>
            <p:nvPr/>
          </p:nvSpPr>
          <p:spPr>
            <a:xfrm>
              <a:off x="6934666" y="4583614"/>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8450970E-F3CA-4C1E-A275-7BBD401FC43C}"/>
                </a:ext>
              </a:extLst>
            </p:cNvPr>
            <p:cNvSpPr txBox="1"/>
            <p:nvPr/>
          </p:nvSpPr>
          <p:spPr>
            <a:xfrm>
              <a:off x="6457400" y="4900575"/>
              <a:ext cx="1092866" cy="253916"/>
            </a:xfrm>
            <a:prstGeom prst="rect">
              <a:avLst/>
            </a:prstGeom>
            <a:noFill/>
          </p:spPr>
          <p:txBody>
            <a:bodyPr wrap="square" rtlCol="0">
              <a:spAutoFit/>
            </a:bodyPr>
            <a:lstStyle/>
            <a:p>
              <a:pPr algn="ctr"/>
              <a:r>
                <a:rPr lang="en-US" sz="1050" dirty="0"/>
                <a:t>Violaxanthin</a:t>
              </a:r>
            </a:p>
          </p:txBody>
        </p:sp>
        <p:sp>
          <p:nvSpPr>
            <p:cNvPr id="142" name="Arrow: Down 141">
              <a:extLst>
                <a:ext uri="{FF2B5EF4-FFF2-40B4-BE49-F238E27FC236}">
                  <a16:creationId xmlns:a16="http://schemas.microsoft.com/office/drawing/2014/main" id="{843542EE-6109-452F-A28B-5EC3B30A75D8}"/>
                </a:ext>
              </a:extLst>
            </p:cNvPr>
            <p:cNvSpPr/>
            <p:nvPr/>
          </p:nvSpPr>
          <p:spPr>
            <a:xfrm>
              <a:off x="6949601" y="5163077"/>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977BCB62-8608-41C6-B661-EF01030741F0}"/>
                </a:ext>
              </a:extLst>
            </p:cNvPr>
            <p:cNvSpPr txBox="1"/>
            <p:nvPr/>
          </p:nvSpPr>
          <p:spPr>
            <a:xfrm>
              <a:off x="6472100" y="5479439"/>
              <a:ext cx="1092866" cy="253916"/>
            </a:xfrm>
            <a:prstGeom prst="rect">
              <a:avLst/>
            </a:prstGeom>
            <a:noFill/>
          </p:spPr>
          <p:txBody>
            <a:bodyPr wrap="square" rtlCol="0">
              <a:spAutoFit/>
            </a:bodyPr>
            <a:lstStyle/>
            <a:p>
              <a:pPr algn="ctr"/>
              <a:r>
                <a:rPr lang="en-US" sz="1050" dirty="0"/>
                <a:t>Neoxanthin</a:t>
              </a:r>
            </a:p>
          </p:txBody>
        </p:sp>
      </p:grpSp>
      <p:sp>
        <p:nvSpPr>
          <p:cNvPr id="231" name="TextBox 230">
            <a:extLst>
              <a:ext uri="{FF2B5EF4-FFF2-40B4-BE49-F238E27FC236}">
                <a16:creationId xmlns:a16="http://schemas.microsoft.com/office/drawing/2014/main" id="{DB7945A2-504A-4113-A553-3B3B34D4F03E}"/>
              </a:ext>
            </a:extLst>
          </p:cNvPr>
          <p:cNvSpPr txBox="1"/>
          <p:nvPr/>
        </p:nvSpPr>
        <p:spPr>
          <a:xfrm>
            <a:off x="4828674" y="13572365"/>
            <a:ext cx="5686926" cy="6001643"/>
          </a:xfrm>
          <a:prstGeom prst="rect">
            <a:avLst/>
          </a:prstGeom>
          <a:noFill/>
        </p:spPr>
        <p:txBody>
          <a:bodyPr wrap="square" rtlCol="0">
            <a:spAutoFit/>
          </a:bodyPr>
          <a:lstStyle/>
          <a:p>
            <a:r>
              <a:rPr lang="en-US" sz="2400" dirty="0"/>
              <a:t>The first step in the carotenoid pathway is the condensation of two Geranylgeranyl pyrophosphate (GGP) molecules by PSY to form phytoene (Nisar et. al). Four double bonds are introduced to phytoene to form tetra-cis-lycopene via two dehydrogenation reactions catalyzed by the enzymes phytoene desaturase (PDS) and </a:t>
            </a:r>
            <a:r>
              <a:rPr lang="el-GR" sz="2400" dirty="0"/>
              <a:t>ζ-</a:t>
            </a:r>
            <a:r>
              <a:rPr lang="en-US" sz="2400" dirty="0"/>
              <a:t>carotene desaturase (ZDS) (). Lycopene can be cyclized by lycopene 𝛽-cyclase (𝛽-LCY) or lycopene </a:t>
            </a:r>
            <a:r>
              <a:rPr lang="el-GR" sz="2400" dirty="0"/>
              <a:t>ε-</a:t>
            </a:r>
            <a:r>
              <a:rPr lang="en-US" sz="2400" dirty="0"/>
              <a:t>cyclase (</a:t>
            </a:r>
            <a:r>
              <a:rPr lang="el-GR" sz="2400" dirty="0"/>
              <a:t>ε-</a:t>
            </a:r>
            <a:r>
              <a:rPr lang="en-US" sz="2400" dirty="0"/>
              <a:t>LCY) (). This is an essential step in generating carotenoid diversity. If two 𝛽-rings form, 𝛽-carotene and its derivatives can be produced and if one 𝛽-ring and one </a:t>
            </a:r>
            <a:r>
              <a:rPr lang="el-GR" sz="2400" dirty="0"/>
              <a:t>ε-</a:t>
            </a:r>
            <a:r>
              <a:rPr lang="en-US" sz="2400" dirty="0"/>
              <a:t>ring form, </a:t>
            </a:r>
            <a:r>
              <a:rPr lang="el-GR" sz="2400" dirty="0"/>
              <a:t>α-</a:t>
            </a:r>
            <a:r>
              <a:rPr lang="en-US" sz="2400" dirty="0"/>
              <a:t>carotene and its derivatives can be produced (). </a:t>
            </a:r>
          </a:p>
        </p:txBody>
      </p:sp>
      <p:sp>
        <p:nvSpPr>
          <p:cNvPr id="233" name="TextBox 232">
            <a:extLst>
              <a:ext uri="{FF2B5EF4-FFF2-40B4-BE49-F238E27FC236}">
                <a16:creationId xmlns:a16="http://schemas.microsoft.com/office/drawing/2014/main" id="{E305E6B2-8271-4C00-AF71-35FDE1C619DB}"/>
              </a:ext>
            </a:extLst>
          </p:cNvPr>
          <p:cNvSpPr txBox="1"/>
          <p:nvPr/>
        </p:nvSpPr>
        <p:spPr>
          <a:xfrm>
            <a:off x="812944" y="19398891"/>
            <a:ext cx="9774001" cy="5262979"/>
          </a:xfrm>
          <a:prstGeom prst="rect">
            <a:avLst/>
          </a:prstGeom>
          <a:noFill/>
        </p:spPr>
        <p:txBody>
          <a:bodyPr wrap="square" rtlCol="0">
            <a:spAutoFit/>
          </a:bodyPr>
          <a:lstStyle/>
          <a:p>
            <a:r>
              <a:rPr lang="en-US" sz="2400" dirty="0"/>
              <a:t>Zeaxanthin and lutein, derivatives of 𝛽-carotene and </a:t>
            </a:r>
            <a:r>
              <a:rPr lang="el-GR" sz="2400" dirty="0"/>
              <a:t>α-</a:t>
            </a:r>
            <a:r>
              <a:rPr lang="en-US" sz="2400" dirty="0"/>
              <a:t>carotene respectively, are </a:t>
            </a:r>
            <a:r>
              <a:rPr lang="en-US" sz="2400" dirty="0" err="1"/>
              <a:t>xanthophylls</a:t>
            </a:r>
            <a:r>
              <a:rPr lang="en-US" sz="2400" dirty="0"/>
              <a:t>, some of the main carotenoid pigments in plant photosystems. () 𝛽-carotene is converted to zeaxanthin via two hydroxylation reactions catalyzed by 𝛽-hydroxylase. The only difference in conversion of </a:t>
            </a:r>
            <a:r>
              <a:rPr lang="el-GR" sz="2400" dirty="0"/>
              <a:t>α-</a:t>
            </a:r>
            <a:r>
              <a:rPr lang="en-US" sz="2400" dirty="0"/>
              <a:t>carotene to lutein is that one of the hydroxylation reactions is catalyzed by </a:t>
            </a:r>
            <a:r>
              <a:rPr lang="el-GR" sz="2400" dirty="0"/>
              <a:t>ε-</a:t>
            </a:r>
            <a:r>
              <a:rPr lang="en-US" sz="2400" dirty="0"/>
              <a:t>hydroxylase. Further derivatives of the 𝛽-carotene branch are antheraxanthin and violaxanthin, formed from the hydroxylation of 𝛽-rings of zeaxanthin via Zeaxanthin epoxidase (ZEP), and neoxanthin, converted from violaxanthin via neoxanthin synthase (NXS) (). </a:t>
            </a:r>
          </a:p>
          <a:p>
            <a:br>
              <a:rPr lang="en-US" sz="2400" dirty="0"/>
            </a:br>
            <a:r>
              <a:rPr lang="en-US" sz="2400" dirty="0"/>
              <a:t>C</a:t>
            </a:r>
            <a:r>
              <a:rPr lang="en-US" sz="2400" baseline="-25000" dirty="0"/>
              <a:t>40 </a:t>
            </a:r>
            <a:r>
              <a:rPr lang="en-US" sz="2400" dirty="0"/>
              <a:t>carotenoids are cleaved into apocarotenoids via carotenoid cleavage dioxygenases (CCD) and </a:t>
            </a:r>
            <a:r>
              <a:rPr lang="en-US" sz="2400" dirty="0" err="1"/>
              <a:t>epoxycarotenoid</a:t>
            </a:r>
            <a:r>
              <a:rPr lang="en-US" sz="2400" dirty="0"/>
              <a:t> dioxygenases (NCED). This cleavage produces 2 phytohormones, </a:t>
            </a:r>
            <a:r>
              <a:rPr lang="en-US" sz="2400" dirty="0" err="1"/>
              <a:t>strigolactones</a:t>
            </a:r>
            <a:r>
              <a:rPr lang="en-US" sz="2400" dirty="0"/>
              <a:t> and abscisic acid, as well as various volatiles and scents (). </a:t>
            </a:r>
          </a:p>
        </p:txBody>
      </p:sp>
      <p:grpSp>
        <p:nvGrpSpPr>
          <p:cNvPr id="96" name="Group 95">
            <a:extLst>
              <a:ext uri="{FF2B5EF4-FFF2-40B4-BE49-F238E27FC236}">
                <a16:creationId xmlns:a16="http://schemas.microsoft.com/office/drawing/2014/main" id="{5B490D43-9695-4F5A-AFB7-607926202F48}"/>
              </a:ext>
            </a:extLst>
          </p:cNvPr>
          <p:cNvGrpSpPr/>
          <p:nvPr/>
        </p:nvGrpSpPr>
        <p:grpSpPr>
          <a:xfrm>
            <a:off x="10770490" y="5065570"/>
            <a:ext cx="17773759" cy="13467598"/>
            <a:chOff x="10970487" y="5065570"/>
            <a:chExt cx="17773759" cy="13467598"/>
          </a:xfrm>
        </p:grpSpPr>
        <p:grpSp>
          <p:nvGrpSpPr>
            <p:cNvPr id="216" name="Group 215">
              <a:extLst>
                <a:ext uri="{FF2B5EF4-FFF2-40B4-BE49-F238E27FC236}">
                  <a16:creationId xmlns:a16="http://schemas.microsoft.com/office/drawing/2014/main" id="{B075806A-FFED-4C28-9620-39BED5A64F33}"/>
                </a:ext>
              </a:extLst>
            </p:cNvPr>
            <p:cNvGrpSpPr/>
            <p:nvPr/>
          </p:nvGrpSpPr>
          <p:grpSpPr>
            <a:xfrm>
              <a:off x="10987114" y="5065570"/>
              <a:ext cx="17757132" cy="1402553"/>
              <a:chOff x="379445" y="5065570"/>
              <a:chExt cx="11017897" cy="1402553"/>
            </a:xfrm>
          </p:grpSpPr>
          <p:sp>
            <p:nvSpPr>
              <p:cNvPr id="217" name="Rectangle 216">
                <a:extLst>
                  <a:ext uri="{FF2B5EF4-FFF2-40B4-BE49-F238E27FC236}">
                    <a16:creationId xmlns:a16="http://schemas.microsoft.com/office/drawing/2014/main" id="{AFC84633-65F5-4FBA-9315-D4EF2034B410}"/>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8" name="TextBox 217">
                <a:extLst>
                  <a:ext uri="{FF2B5EF4-FFF2-40B4-BE49-F238E27FC236}">
                    <a16:creationId xmlns:a16="http://schemas.microsoft.com/office/drawing/2014/main" id="{8F2DFC5D-A933-4F64-B5CC-018CF924C7D1}"/>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Phylogenetic Tree and Protein Models</a:t>
                </a:r>
              </a:p>
            </p:txBody>
          </p:sp>
        </p:grpSp>
        <p:sp>
          <p:nvSpPr>
            <p:cNvPr id="219" name="Rectangle 218">
              <a:extLst>
                <a:ext uri="{FF2B5EF4-FFF2-40B4-BE49-F238E27FC236}">
                  <a16:creationId xmlns:a16="http://schemas.microsoft.com/office/drawing/2014/main" id="{6828F277-E447-42C5-B09C-AF3AE4680718}"/>
                </a:ext>
              </a:extLst>
            </p:cNvPr>
            <p:cNvSpPr/>
            <p:nvPr/>
          </p:nvSpPr>
          <p:spPr>
            <a:xfrm>
              <a:off x="10970487" y="6461693"/>
              <a:ext cx="17758078" cy="12071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5F775D1-C6BC-49CD-882E-DF44FC27B965}"/>
                </a:ext>
              </a:extLst>
            </p:cNvPr>
            <p:cNvGrpSpPr/>
            <p:nvPr/>
          </p:nvGrpSpPr>
          <p:grpSpPr>
            <a:xfrm>
              <a:off x="14438678" y="6587761"/>
              <a:ext cx="11383182" cy="4925178"/>
              <a:chOff x="15375943" y="6702677"/>
              <a:chExt cx="10363454" cy="4531270"/>
            </a:xfrm>
          </p:grpSpPr>
          <p:pic>
            <p:nvPicPr>
              <p:cNvPr id="27" name="Picture 26">
                <a:extLst>
                  <a:ext uri="{FF2B5EF4-FFF2-40B4-BE49-F238E27FC236}">
                    <a16:creationId xmlns:a16="http://schemas.microsoft.com/office/drawing/2014/main" id="{E32AD8EB-D46F-42B8-8738-812C9D18D3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5943" y="6702677"/>
                <a:ext cx="10363454" cy="4531270"/>
              </a:xfrm>
              <a:prstGeom prst="rect">
                <a:avLst/>
              </a:prstGeom>
            </p:spPr>
          </p:pic>
          <p:sp>
            <p:nvSpPr>
              <p:cNvPr id="29" name="TextBox 28">
                <a:extLst>
                  <a:ext uri="{FF2B5EF4-FFF2-40B4-BE49-F238E27FC236}">
                    <a16:creationId xmlns:a16="http://schemas.microsoft.com/office/drawing/2014/main" id="{5F877E77-A679-49CC-883B-359BDBC31A2A}"/>
                  </a:ext>
                </a:extLst>
              </p:cNvPr>
              <p:cNvSpPr txBox="1"/>
              <p:nvPr/>
            </p:nvSpPr>
            <p:spPr>
              <a:xfrm>
                <a:off x="19086371" y="7395921"/>
                <a:ext cx="616688" cy="307777"/>
              </a:xfrm>
              <a:prstGeom prst="rect">
                <a:avLst/>
              </a:prstGeom>
              <a:noFill/>
            </p:spPr>
            <p:txBody>
              <a:bodyPr wrap="square" rtlCol="0">
                <a:spAutoFit/>
              </a:bodyPr>
              <a:lstStyle/>
              <a:p>
                <a:r>
                  <a:rPr lang="en-US" sz="1400" b="1" dirty="0">
                    <a:solidFill>
                      <a:srgbClr val="C00000"/>
                    </a:solidFill>
                    <a:latin typeface="Arial" panose="020B0604020202020204" pitchFamily="34" charset="0"/>
                    <a:cs typeface="Arial" panose="020B0604020202020204" pitchFamily="34" charset="0"/>
                  </a:rPr>
                  <a:t>0.72</a:t>
                </a:r>
              </a:p>
            </p:txBody>
          </p:sp>
          <p:sp>
            <p:nvSpPr>
              <p:cNvPr id="30" name="TextBox 29">
                <a:extLst>
                  <a:ext uri="{FF2B5EF4-FFF2-40B4-BE49-F238E27FC236}">
                    <a16:creationId xmlns:a16="http://schemas.microsoft.com/office/drawing/2014/main" id="{DD56A7EB-C551-4378-938B-E020F50E415F}"/>
                  </a:ext>
                </a:extLst>
              </p:cNvPr>
              <p:cNvSpPr txBox="1"/>
              <p:nvPr/>
            </p:nvSpPr>
            <p:spPr>
              <a:xfrm>
                <a:off x="17537143" y="7519915"/>
                <a:ext cx="532518" cy="307777"/>
              </a:xfrm>
              <a:prstGeom prst="rect">
                <a:avLst/>
              </a:prstGeom>
              <a:noFill/>
            </p:spPr>
            <p:txBody>
              <a:bodyPr wrap="none" rtlCol="0">
                <a:spAutoFit/>
              </a:bodyPr>
              <a:lstStyle/>
              <a:p>
                <a:r>
                  <a:rPr lang="en-US" sz="1400" b="1" dirty="0">
                    <a:solidFill>
                      <a:srgbClr val="C00000"/>
                    </a:solidFill>
                    <a:latin typeface="Arial" panose="020B0604020202020204" pitchFamily="34" charset="0"/>
                    <a:cs typeface="Arial" panose="020B0604020202020204" pitchFamily="34" charset="0"/>
                  </a:rPr>
                  <a:t>0.98</a:t>
                </a:r>
              </a:p>
            </p:txBody>
          </p:sp>
        </p:grpSp>
        <p:grpSp>
          <p:nvGrpSpPr>
            <p:cNvPr id="226" name="Group 225">
              <a:extLst>
                <a:ext uri="{FF2B5EF4-FFF2-40B4-BE49-F238E27FC236}">
                  <a16:creationId xmlns:a16="http://schemas.microsoft.com/office/drawing/2014/main" id="{1927F0F0-D968-4481-A130-8F7CCA6B9041}"/>
                </a:ext>
              </a:extLst>
            </p:cNvPr>
            <p:cNvGrpSpPr/>
            <p:nvPr/>
          </p:nvGrpSpPr>
          <p:grpSpPr>
            <a:xfrm>
              <a:off x="10996207" y="11461356"/>
              <a:ext cx="17278772" cy="6404257"/>
              <a:chOff x="0" y="154059"/>
              <a:chExt cx="17278772" cy="5057030"/>
            </a:xfrm>
          </p:grpSpPr>
          <p:grpSp>
            <p:nvGrpSpPr>
              <p:cNvPr id="228" name="Group 227">
                <a:extLst>
                  <a:ext uri="{FF2B5EF4-FFF2-40B4-BE49-F238E27FC236}">
                    <a16:creationId xmlns:a16="http://schemas.microsoft.com/office/drawing/2014/main" id="{90A861F0-6986-46B0-9247-2790CAF381DD}"/>
                  </a:ext>
                </a:extLst>
              </p:cNvPr>
              <p:cNvGrpSpPr/>
              <p:nvPr/>
            </p:nvGrpSpPr>
            <p:grpSpPr>
              <a:xfrm>
                <a:off x="43306" y="154059"/>
                <a:ext cx="17235461" cy="670164"/>
                <a:chOff x="73039" y="130656"/>
                <a:chExt cx="17235461" cy="670164"/>
              </a:xfrm>
            </p:grpSpPr>
            <p:sp>
              <p:nvSpPr>
                <p:cNvPr id="353" name="Rectangle 352">
                  <a:extLst>
                    <a:ext uri="{FF2B5EF4-FFF2-40B4-BE49-F238E27FC236}">
                      <a16:creationId xmlns:a16="http://schemas.microsoft.com/office/drawing/2014/main" id="{1FF50BEC-5866-4C1F-BE09-2B4066A1506B}"/>
                    </a:ext>
                  </a:extLst>
                </p:cNvPr>
                <p:cNvSpPr/>
                <p:nvPr/>
              </p:nvSpPr>
              <p:spPr>
                <a:xfrm>
                  <a:off x="73039" y="451969"/>
                  <a:ext cx="17235461" cy="2129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0				100				200				300				400				500				600					700				800			    900</a:t>
                  </a:r>
                </a:p>
              </p:txBody>
            </p:sp>
            <p:sp>
              <p:nvSpPr>
                <p:cNvPr id="354" name="Rectangle 353">
                  <a:extLst>
                    <a:ext uri="{FF2B5EF4-FFF2-40B4-BE49-F238E27FC236}">
                      <a16:creationId xmlns:a16="http://schemas.microsoft.com/office/drawing/2014/main" id="{B78DA578-78FA-4420-90C4-C7DBA56DD02A}"/>
                    </a:ext>
                  </a:extLst>
                </p:cNvPr>
                <p:cNvSpPr/>
                <p:nvPr/>
              </p:nvSpPr>
              <p:spPr>
                <a:xfrm>
                  <a:off x="7448627" y="130656"/>
                  <a:ext cx="2535811" cy="188536"/>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Length (AA)</a:t>
                  </a:r>
                </a:p>
              </p:txBody>
            </p:sp>
            <p:grpSp>
              <p:nvGrpSpPr>
                <p:cNvPr id="355" name="Group 354">
                  <a:extLst>
                    <a:ext uri="{FF2B5EF4-FFF2-40B4-BE49-F238E27FC236}">
                      <a16:creationId xmlns:a16="http://schemas.microsoft.com/office/drawing/2014/main" id="{070F00AA-FBDE-4407-AF01-DE3D7DF178DE}"/>
                    </a:ext>
                  </a:extLst>
                </p:cNvPr>
                <p:cNvGrpSpPr/>
                <p:nvPr/>
              </p:nvGrpSpPr>
              <p:grpSpPr>
                <a:xfrm>
                  <a:off x="73039" y="659984"/>
                  <a:ext cx="11284109" cy="140836"/>
                  <a:chOff x="197963" y="1586060"/>
                  <a:chExt cx="11217897" cy="94273"/>
                </a:xfrm>
              </p:grpSpPr>
              <p:cxnSp>
                <p:nvCxnSpPr>
                  <p:cNvPr id="363" name="Straight Connector 362">
                    <a:extLst>
                      <a:ext uri="{FF2B5EF4-FFF2-40B4-BE49-F238E27FC236}">
                        <a16:creationId xmlns:a16="http://schemas.microsoft.com/office/drawing/2014/main" id="{972E1EEC-5B2A-43F0-B7D9-21DDEBB5B309}"/>
                      </a:ext>
                    </a:extLst>
                  </p:cNvPr>
                  <p:cNvCxnSpPr/>
                  <p:nvPr/>
                </p:nvCxnSpPr>
                <p:spPr>
                  <a:xfrm>
                    <a:off x="197963" y="1595492"/>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524F0267-CBC9-4AD3-AFB1-4D572F149F90}"/>
                      </a:ext>
                    </a:extLst>
                  </p:cNvPr>
                  <p:cNvCxnSpPr/>
                  <p:nvPr/>
                </p:nvCxnSpPr>
                <p:spPr>
                  <a:xfrm>
                    <a:off x="2318994"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669601F5-68DA-4F4C-A266-001CD99205A1}"/>
                      </a:ext>
                    </a:extLst>
                  </p:cNvPr>
                  <p:cNvCxnSpPr/>
                  <p:nvPr/>
                </p:nvCxnSpPr>
                <p:spPr>
                  <a:xfrm>
                    <a:off x="4105373"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9AD7FCA4-74CA-4E0A-94C1-D61B509FACD1}"/>
                      </a:ext>
                    </a:extLst>
                  </p:cNvPr>
                  <p:cNvCxnSpPr/>
                  <p:nvPr/>
                </p:nvCxnSpPr>
                <p:spPr>
                  <a:xfrm>
                    <a:off x="5920033" y="1586060"/>
                    <a:ext cx="0" cy="61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15B8CFAE-F86B-45DF-B972-2417EBAA6E81}"/>
                      </a:ext>
                    </a:extLst>
                  </p:cNvPr>
                  <p:cNvCxnSpPr/>
                  <p:nvPr/>
                </p:nvCxnSpPr>
                <p:spPr>
                  <a:xfrm>
                    <a:off x="7786540"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389DEB7-1EC3-4921-BA94-5C3E7A397B3B}"/>
                      </a:ext>
                    </a:extLst>
                  </p:cNvPr>
                  <p:cNvCxnSpPr/>
                  <p:nvPr/>
                </p:nvCxnSpPr>
                <p:spPr>
                  <a:xfrm>
                    <a:off x="9587060"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57EE26DC-5951-46CD-8F46-1B8A57284BE0}"/>
                      </a:ext>
                    </a:extLst>
                  </p:cNvPr>
                  <p:cNvCxnSpPr>
                    <a:cxnSpLocks/>
                  </p:cNvCxnSpPr>
                  <p:nvPr/>
                </p:nvCxnSpPr>
                <p:spPr>
                  <a:xfrm>
                    <a:off x="11415860" y="1586061"/>
                    <a:ext cx="0" cy="8484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6" name="Straight Connector 355">
                  <a:extLst>
                    <a:ext uri="{FF2B5EF4-FFF2-40B4-BE49-F238E27FC236}">
                      <a16:creationId xmlns:a16="http://schemas.microsoft.com/office/drawing/2014/main" id="{468517BE-0B0B-4AD9-BB5E-F5D9C3B5D406}"/>
                    </a:ext>
                  </a:extLst>
                </p:cNvPr>
                <p:cNvCxnSpPr/>
                <p:nvPr/>
              </p:nvCxnSpPr>
              <p:spPr>
                <a:xfrm>
                  <a:off x="1206500" y="674075"/>
                  <a:ext cx="0" cy="112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7CC1A844-086E-4304-9A9D-44E7629321D4}"/>
                    </a:ext>
                  </a:extLst>
                </p:cNvPr>
                <p:cNvCxnSpPr/>
                <p:nvPr/>
              </p:nvCxnSpPr>
              <p:spPr>
                <a:xfrm>
                  <a:off x="3073401" y="659984"/>
                  <a:ext cx="0" cy="91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11362DC-6418-46FA-9924-F05B4BC1521C}"/>
                    </a:ext>
                  </a:extLst>
                </p:cNvPr>
                <p:cNvCxnSpPr/>
                <p:nvPr/>
              </p:nvCxnSpPr>
              <p:spPr>
                <a:xfrm>
                  <a:off x="4940300" y="674075"/>
                  <a:ext cx="0" cy="7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3334BE7-B684-43CA-98ED-5FBE09E95643}"/>
                    </a:ext>
                  </a:extLst>
                </p:cNvPr>
                <p:cNvCxnSpPr>
                  <a:cxnSpLocks/>
                  <a:stCxn id="353" idx="2"/>
                  <a:endCxn id="353" idx="2"/>
                </p:cNvCxnSpPr>
                <p:nvPr/>
              </p:nvCxnSpPr>
              <p:spPr>
                <a:xfrm>
                  <a:off x="8690770" y="66487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F2E5565-4063-4CB7-A45D-FD8E4C553AB0}"/>
                    </a:ext>
                  </a:extLst>
                </p:cNvPr>
                <p:cNvCxnSpPr/>
                <p:nvPr/>
              </p:nvCxnSpPr>
              <p:spPr>
                <a:xfrm>
                  <a:off x="6718300" y="674075"/>
                  <a:ext cx="0" cy="7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96DAA1E1-0C88-4A62-B824-CC537609A3AD}"/>
                    </a:ext>
                  </a:extLst>
                </p:cNvPr>
                <p:cNvCxnSpPr/>
                <p:nvPr/>
              </p:nvCxnSpPr>
              <p:spPr>
                <a:xfrm>
                  <a:off x="8648700" y="674075"/>
                  <a:ext cx="0" cy="7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1A98127-F145-466D-9688-582CD0D19234}"/>
                    </a:ext>
                  </a:extLst>
                </p:cNvPr>
                <p:cNvCxnSpPr/>
                <p:nvPr/>
              </p:nvCxnSpPr>
              <p:spPr>
                <a:xfrm>
                  <a:off x="10464800" y="659984"/>
                  <a:ext cx="0" cy="9154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9" name="Group 228">
                <a:extLst>
                  <a:ext uri="{FF2B5EF4-FFF2-40B4-BE49-F238E27FC236}">
                    <a16:creationId xmlns:a16="http://schemas.microsoft.com/office/drawing/2014/main" id="{B25CD963-EFA1-4512-91F9-4D282F9839E4}"/>
                  </a:ext>
                </a:extLst>
              </p:cNvPr>
              <p:cNvGrpSpPr/>
              <p:nvPr/>
            </p:nvGrpSpPr>
            <p:grpSpPr>
              <a:xfrm>
                <a:off x="388795" y="4509942"/>
                <a:ext cx="7800007" cy="248163"/>
                <a:chOff x="62236" y="894090"/>
                <a:chExt cx="7800007" cy="248163"/>
              </a:xfrm>
            </p:grpSpPr>
            <p:sp>
              <p:nvSpPr>
                <p:cNvPr id="340" name="Rectangle 339">
                  <a:extLst>
                    <a:ext uri="{FF2B5EF4-FFF2-40B4-BE49-F238E27FC236}">
                      <a16:creationId xmlns:a16="http://schemas.microsoft.com/office/drawing/2014/main" id="{50F53BDD-62B6-44E5-9DBD-E9C6870FEFFA}"/>
                    </a:ext>
                  </a:extLst>
                </p:cNvPr>
                <p:cNvSpPr/>
                <p:nvPr/>
              </p:nvSpPr>
              <p:spPr>
                <a:xfrm>
                  <a:off x="119729" y="903998"/>
                  <a:ext cx="7742514" cy="23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00" dirty="0" err="1">
                      <a:solidFill>
                        <a:srgbClr val="FF0000"/>
                      </a:solidFill>
                    </a:rPr>
                    <a:t>jlk</a:t>
                  </a:r>
                  <a:endParaRPr lang="en-US" sz="300" dirty="0">
                    <a:solidFill>
                      <a:srgbClr val="FF0000"/>
                    </a:solidFill>
                  </a:endParaRPr>
                </a:p>
              </p:txBody>
            </p:sp>
            <p:sp>
              <p:nvSpPr>
                <p:cNvPr id="341" name="Rectangle 340">
                  <a:extLst>
                    <a:ext uri="{FF2B5EF4-FFF2-40B4-BE49-F238E27FC236}">
                      <a16:creationId xmlns:a16="http://schemas.microsoft.com/office/drawing/2014/main" id="{EDA07ED5-6DE4-4B77-B56A-7DEC950CD4DC}"/>
                    </a:ext>
                  </a:extLst>
                </p:cNvPr>
                <p:cNvSpPr/>
                <p:nvPr/>
              </p:nvSpPr>
              <p:spPr>
                <a:xfrm>
                  <a:off x="3110763" y="906271"/>
                  <a:ext cx="469917" cy="2286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342" name="Rectangle 341">
                  <a:extLst>
                    <a:ext uri="{FF2B5EF4-FFF2-40B4-BE49-F238E27FC236}">
                      <a16:creationId xmlns:a16="http://schemas.microsoft.com/office/drawing/2014/main" id="{BACC3E91-FF19-45A7-8974-BF09B0BA0CB0}"/>
                    </a:ext>
                  </a:extLst>
                </p:cNvPr>
                <p:cNvSpPr/>
                <p:nvPr/>
              </p:nvSpPr>
              <p:spPr>
                <a:xfrm>
                  <a:off x="4629118" y="906426"/>
                  <a:ext cx="269798" cy="232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sp>
              <p:nvSpPr>
                <p:cNvPr id="343" name="Rectangle 342">
                  <a:extLst>
                    <a:ext uri="{FF2B5EF4-FFF2-40B4-BE49-F238E27FC236}">
                      <a16:creationId xmlns:a16="http://schemas.microsoft.com/office/drawing/2014/main" id="{3D31A3FA-B66A-4DEF-B3BF-4EE3CEE04A8A}"/>
                    </a:ext>
                  </a:extLst>
                </p:cNvPr>
                <p:cNvSpPr/>
                <p:nvPr/>
              </p:nvSpPr>
              <p:spPr>
                <a:xfrm>
                  <a:off x="5516995" y="907039"/>
                  <a:ext cx="482072" cy="2325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sp>
              <p:nvSpPr>
                <p:cNvPr id="344" name="Rectangle 343">
                  <a:extLst>
                    <a:ext uri="{FF2B5EF4-FFF2-40B4-BE49-F238E27FC236}">
                      <a16:creationId xmlns:a16="http://schemas.microsoft.com/office/drawing/2014/main" id="{DC546C16-EA74-494A-9849-EE1429022941}"/>
                    </a:ext>
                  </a:extLst>
                </p:cNvPr>
                <p:cNvSpPr/>
                <p:nvPr/>
              </p:nvSpPr>
              <p:spPr>
                <a:xfrm>
                  <a:off x="6785543" y="907291"/>
                  <a:ext cx="718844" cy="232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5" name="TextBox 344">
                  <a:extLst>
                    <a:ext uri="{FF2B5EF4-FFF2-40B4-BE49-F238E27FC236}">
                      <a16:creationId xmlns:a16="http://schemas.microsoft.com/office/drawing/2014/main" id="{516B735C-7B07-4312-A8F2-59512854FDC3}"/>
                    </a:ext>
                  </a:extLst>
                </p:cNvPr>
                <p:cNvSpPr txBox="1"/>
                <p:nvPr/>
              </p:nvSpPr>
              <p:spPr>
                <a:xfrm>
                  <a:off x="62236" y="894090"/>
                  <a:ext cx="2632029" cy="243032"/>
                </a:xfrm>
                <a:prstGeom prst="rect">
                  <a:avLst/>
                </a:prstGeom>
                <a:noFill/>
              </p:spPr>
              <p:txBody>
                <a:bodyPr wrap="square" rtlCol="0">
                  <a:spAutoFit/>
                </a:bodyPr>
                <a:lstStyle/>
                <a:p>
                  <a:r>
                    <a:rPr lang="en-US" sz="1400" dirty="0">
                      <a:solidFill>
                        <a:schemeClr val="bg1"/>
                      </a:solidFill>
                    </a:rPr>
                    <a:t>Zm00001d036345_PSY1</a:t>
                  </a:r>
                </a:p>
              </p:txBody>
            </p:sp>
            <p:sp>
              <p:nvSpPr>
                <p:cNvPr id="346" name="Rectangle 345">
                  <a:extLst>
                    <a:ext uri="{FF2B5EF4-FFF2-40B4-BE49-F238E27FC236}">
                      <a16:creationId xmlns:a16="http://schemas.microsoft.com/office/drawing/2014/main" id="{BE109CAD-9713-452B-A584-770F09B96418}"/>
                    </a:ext>
                  </a:extLst>
                </p:cNvPr>
                <p:cNvSpPr/>
                <p:nvPr/>
              </p:nvSpPr>
              <p:spPr>
                <a:xfrm>
                  <a:off x="2792668" y="906269"/>
                  <a:ext cx="174680" cy="233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7" name="Rectangle 346">
                  <a:extLst>
                    <a:ext uri="{FF2B5EF4-FFF2-40B4-BE49-F238E27FC236}">
                      <a16:creationId xmlns:a16="http://schemas.microsoft.com/office/drawing/2014/main" id="{31AEF4B3-3351-44F6-A566-FBDFA444EC52}"/>
                    </a:ext>
                  </a:extLst>
                </p:cNvPr>
                <p:cNvSpPr/>
                <p:nvPr/>
              </p:nvSpPr>
              <p:spPr>
                <a:xfrm>
                  <a:off x="2876783"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8" name="Rectangle 347">
                  <a:extLst>
                    <a:ext uri="{FF2B5EF4-FFF2-40B4-BE49-F238E27FC236}">
                      <a16:creationId xmlns:a16="http://schemas.microsoft.com/office/drawing/2014/main" id="{374D38FF-CCA5-4477-95A3-F7C89F11356C}"/>
                    </a:ext>
                  </a:extLst>
                </p:cNvPr>
                <p:cNvSpPr/>
                <p:nvPr/>
              </p:nvSpPr>
              <p:spPr>
                <a:xfrm>
                  <a:off x="7441913" y="907164"/>
                  <a:ext cx="207128" cy="231813"/>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9" name="Rectangle 348">
                  <a:extLst>
                    <a:ext uri="{FF2B5EF4-FFF2-40B4-BE49-F238E27FC236}">
                      <a16:creationId xmlns:a16="http://schemas.microsoft.com/office/drawing/2014/main" id="{2B40DE29-359B-4D8F-BE8E-610B961A7C79}"/>
                    </a:ext>
                  </a:extLst>
                </p:cNvPr>
                <p:cNvSpPr/>
                <p:nvPr/>
              </p:nvSpPr>
              <p:spPr>
                <a:xfrm>
                  <a:off x="3151283"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0" name="Rectangle 349">
                  <a:extLst>
                    <a:ext uri="{FF2B5EF4-FFF2-40B4-BE49-F238E27FC236}">
                      <a16:creationId xmlns:a16="http://schemas.microsoft.com/office/drawing/2014/main" id="{2F676D63-0C21-41AD-B260-C6CE38B4D87A}"/>
                    </a:ext>
                  </a:extLst>
                </p:cNvPr>
                <p:cNvSpPr/>
                <p:nvPr/>
              </p:nvSpPr>
              <p:spPr>
                <a:xfrm>
                  <a:off x="4657738" y="907039"/>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1" name="Rectangle 350">
                  <a:extLst>
                    <a:ext uri="{FF2B5EF4-FFF2-40B4-BE49-F238E27FC236}">
                      <a16:creationId xmlns:a16="http://schemas.microsoft.com/office/drawing/2014/main" id="{7882CECE-E4B0-4970-8C36-E39E010CBC8C}"/>
                    </a:ext>
                  </a:extLst>
                </p:cNvPr>
                <p:cNvSpPr/>
                <p:nvPr/>
              </p:nvSpPr>
              <p:spPr>
                <a:xfrm>
                  <a:off x="6033108"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2" name="Rectangle 351">
                  <a:extLst>
                    <a:ext uri="{FF2B5EF4-FFF2-40B4-BE49-F238E27FC236}">
                      <a16:creationId xmlns:a16="http://schemas.microsoft.com/office/drawing/2014/main" id="{032BA5E0-2932-4419-964D-2030215A6C61}"/>
                    </a:ext>
                  </a:extLst>
                </p:cNvPr>
                <p:cNvSpPr/>
                <p:nvPr/>
              </p:nvSpPr>
              <p:spPr>
                <a:xfrm>
                  <a:off x="6671360"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30" name="Group 229">
                <a:extLst>
                  <a:ext uri="{FF2B5EF4-FFF2-40B4-BE49-F238E27FC236}">
                    <a16:creationId xmlns:a16="http://schemas.microsoft.com/office/drawing/2014/main" id="{5D998280-4211-41E2-9B31-70CA92D51A88}"/>
                  </a:ext>
                </a:extLst>
              </p:cNvPr>
              <p:cNvGrpSpPr/>
              <p:nvPr/>
            </p:nvGrpSpPr>
            <p:grpSpPr>
              <a:xfrm>
                <a:off x="6127112" y="4060095"/>
                <a:ext cx="2317863" cy="259437"/>
                <a:chOff x="46444" y="2092239"/>
                <a:chExt cx="2317863" cy="259437"/>
              </a:xfrm>
            </p:grpSpPr>
            <p:sp>
              <p:nvSpPr>
                <p:cNvPr id="337" name="Rectangle 336">
                  <a:extLst>
                    <a:ext uri="{FF2B5EF4-FFF2-40B4-BE49-F238E27FC236}">
                      <a16:creationId xmlns:a16="http://schemas.microsoft.com/office/drawing/2014/main" id="{9FFB8497-BC6A-49AE-BBDD-3ABE92EAEDA2}"/>
                    </a:ext>
                  </a:extLst>
                </p:cNvPr>
                <p:cNvSpPr/>
                <p:nvPr/>
              </p:nvSpPr>
              <p:spPr>
                <a:xfrm>
                  <a:off x="110400" y="2092239"/>
                  <a:ext cx="2253907" cy="2585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8" name="Rectangle 337">
                  <a:extLst>
                    <a:ext uri="{FF2B5EF4-FFF2-40B4-BE49-F238E27FC236}">
                      <a16:creationId xmlns:a16="http://schemas.microsoft.com/office/drawing/2014/main" id="{3B07194A-D9D2-49E1-9DED-A3AC31085CA0}"/>
                    </a:ext>
                  </a:extLst>
                </p:cNvPr>
                <p:cNvSpPr/>
                <p:nvPr/>
              </p:nvSpPr>
              <p:spPr>
                <a:xfrm>
                  <a:off x="943091" y="2097056"/>
                  <a:ext cx="723257" cy="254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9" name="TextBox 338">
                  <a:extLst>
                    <a:ext uri="{FF2B5EF4-FFF2-40B4-BE49-F238E27FC236}">
                      <a16:creationId xmlns:a16="http://schemas.microsoft.com/office/drawing/2014/main" id="{826EAD16-8B8B-4355-936F-8C074DCC5BEE}"/>
                    </a:ext>
                  </a:extLst>
                </p:cNvPr>
                <p:cNvSpPr txBox="1"/>
                <p:nvPr/>
              </p:nvSpPr>
              <p:spPr>
                <a:xfrm>
                  <a:off x="46444" y="2097046"/>
                  <a:ext cx="1987585" cy="243032"/>
                </a:xfrm>
                <a:prstGeom prst="rect">
                  <a:avLst/>
                </a:prstGeom>
                <a:noFill/>
              </p:spPr>
              <p:txBody>
                <a:bodyPr wrap="square" rtlCol="0">
                  <a:spAutoFit/>
                </a:bodyPr>
                <a:lstStyle/>
                <a:p>
                  <a:r>
                    <a:rPr lang="en-US" sz="1400" dirty="0"/>
                    <a:t>Zm00001d025531</a:t>
                  </a:r>
                </a:p>
              </p:txBody>
            </p:sp>
          </p:grpSp>
          <p:grpSp>
            <p:nvGrpSpPr>
              <p:cNvPr id="232" name="Group 231">
                <a:extLst>
                  <a:ext uri="{FF2B5EF4-FFF2-40B4-BE49-F238E27FC236}">
                    <a16:creationId xmlns:a16="http://schemas.microsoft.com/office/drawing/2014/main" id="{7E3F9FF4-2B9C-4DD6-A1D6-47ACD92B129D}"/>
                  </a:ext>
                </a:extLst>
              </p:cNvPr>
              <p:cNvGrpSpPr/>
              <p:nvPr/>
            </p:nvGrpSpPr>
            <p:grpSpPr>
              <a:xfrm>
                <a:off x="6145033" y="2796912"/>
                <a:ext cx="1939317" cy="244132"/>
                <a:chOff x="36236" y="2476226"/>
                <a:chExt cx="1939317" cy="244132"/>
              </a:xfrm>
            </p:grpSpPr>
            <p:sp>
              <p:nvSpPr>
                <p:cNvPr id="334" name="Rectangle 333">
                  <a:extLst>
                    <a:ext uri="{FF2B5EF4-FFF2-40B4-BE49-F238E27FC236}">
                      <a16:creationId xmlns:a16="http://schemas.microsoft.com/office/drawing/2014/main" id="{3D83E8C6-A5A4-4A9F-B47E-089234FD575F}"/>
                    </a:ext>
                  </a:extLst>
                </p:cNvPr>
                <p:cNvSpPr/>
                <p:nvPr/>
              </p:nvSpPr>
              <p:spPr>
                <a:xfrm>
                  <a:off x="98867" y="2479558"/>
                  <a:ext cx="1814057" cy="24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5" name="Rectangle 334">
                  <a:extLst>
                    <a:ext uri="{FF2B5EF4-FFF2-40B4-BE49-F238E27FC236}">
                      <a16:creationId xmlns:a16="http://schemas.microsoft.com/office/drawing/2014/main" id="{D7F73D14-AA8C-4506-AC5A-5DF365C7220D}"/>
                    </a:ext>
                  </a:extLst>
                </p:cNvPr>
                <p:cNvSpPr/>
                <p:nvPr/>
              </p:nvSpPr>
              <p:spPr>
                <a:xfrm>
                  <a:off x="896001" y="2477690"/>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6" name="TextBox 335">
                  <a:extLst>
                    <a:ext uri="{FF2B5EF4-FFF2-40B4-BE49-F238E27FC236}">
                      <a16:creationId xmlns:a16="http://schemas.microsoft.com/office/drawing/2014/main" id="{96594ABC-9FB6-4BD9-8A33-E37E79B01F22}"/>
                    </a:ext>
                  </a:extLst>
                </p:cNvPr>
                <p:cNvSpPr txBox="1"/>
                <p:nvPr/>
              </p:nvSpPr>
              <p:spPr>
                <a:xfrm>
                  <a:off x="36236" y="2476226"/>
                  <a:ext cx="1939317" cy="243032"/>
                </a:xfrm>
                <a:prstGeom prst="rect">
                  <a:avLst/>
                </a:prstGeom>
                <a:noFill/>
              </p:spPr>
              <p:txBody>
                <a:bodyPr wrap="square" rtlCol="0">
                  <a:spAutoFit/>
                </a:bodyPr>
                <a:lstStyle/>
                <a:p>
                  <a:r>
                    <a:rPr lang="en-US" sz="1400" dirty="0"/>
                    <a:t>Zm00001d033547</a:t>
                  </a:r>
                </a:p>
              </p:txBody>
            </p:sp>
          </p:grpSp>
          <p:grpSp>
            <p:nvGrpSpPr>
              <p:cNvPr id="242" name="Group 241">
                <a:extLst>
                  <a:ext uri="{FF2B5EF4-FFF2-40B4-BE49-F238E27FC236}">
                    <a16:creationId xmlns:a16="http://schemas.microsoft.com/office/drawing/2014/main" id="{8B930422-6DAD-4934-9FE0-38F62CD1D4CF}"/>
                  </a:ext>
                </a:extLst>
              </p:cNvPr>
              <p:cNvGrpSpPr/>
              <p:nvPr/>
            </p:nvGrpSpPr>
            <p:grpSpPr>
              <a:xfrm>
                <a:off x="6075116" y="2333683"/>
                <a:ext cx="4402634" cy="252692"/>
                <a:chOff x="27812" y="2807037"/>
                <a:chExt cx="4402634" cy="252692"/>
              </a:xfrm>
            </p:grpSpPr>
            <p:sp>
              <p:nvSpPr>
                <p:cNvPr id="331" name="Rectangle 330">
                  <a:extLst>
                    <a:ext uri="{FF2B5EF4-FFF2-40B4-BE49-F238E27FC236}">
                      <a16:creationId xmlns:a16="http://schemas.microsoft.com/office/drawing/2014/main" id="{1D759FD5-E6A3-4ED4-BF87-DE88EA56222B}"/>
                    </a:ext>
                  </a:extLst>
                </p:cNvPr>
                <p:cNvSpPr/>
                <p:nvPr/>
              </p:nvSpPr>
              <p:spPr>
                <a:xfrm>
                  <a:off x="87393" y="2807037"/>
                  <a:ext cx="4343053" cy="2526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2" name="Rectangle 331">
                  <a:extLst>
                    <a:ext uri="{FF2B5EF4-FFF2-40B4-BE49-F238E27FC236}">
                      <a16:creationId xmlns:a16="http://schemas.microsoft.com/office/drawing/2014/main" id="{9291A050-23F3-4132-BC3D-52B819E900E7}"/>
                    </a:ext>
                  </a:extLst>
                </p:cNvPr>
                <p:cNvSpPr/>
                <p:nvPr/>
              </p:nvSpPr>
              <p:spPr>
                <a:xfrm>
                  <a:off x="943620" y="2812988"/>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3" name="TextBox 332">
                  <a:extLst>
                    <a:ext uri="{FF2B5EF4-FFF2-40B4-BE49-F238E27FC236}">
                      <a16:creationId xmlns:a16="http://schemas.microsoft.com/office/drawing/2014/main" id="{B7312294-4830-4C29-9E70-1BA0A05A1334}"/>
                    </a:ext>
                  </a:extLst>
                </p:cNvPr>
                <p:cNvSpPr txBox="1"/>
                <p:nvPr/>
              </p:nvSpPr>
              <p:spPr>
                <a:xfrm>
                  <a:off x="27812" y="2809542"/>
                  <a:ext cx="1987585" cy="243032"/>
                </a:xfrm>
                <a:prstGeom prst="rect">
                  <a:avLst/>
                </a:prstGeom>
                <a:noFill/>
              </p:spPr>
              <p:txBody>
                <a:bodyPr wrap="square" rtlCol="0">
                  <a:spAutoFit/>
                </a:bodyPr>
                <a:lstStyle/>
                <a:p>
                  <a:r>
                    <a:rPr lang="en-US" sz="1400" dirty="0"/>
                    <a:t>Zm00001d026188 </a:t>
                  </a:r>
                </a:p>
              </p:txBody>
            </p:sp>
          </p:grpSp>
          <p:grpSp>
            <p:nvGrpSpPr>
              <p:cNvPr id="243" name="Group 242">
                <a:extLst>
                  <a:ext uri="{FF2B5EF4-FFF2-40B4-BE49-F238E27FC236}">
                    <a16:creationId xmlns:a16="http://schemas.microsoft.com/office/drawing/2014/main" id="{EA0135AA-DCBF-4A2E-995B-04378872B034}"/>
                  </a:ext>
                </a:extLst>
              </p:cNvPr>
              <p:cNvGrpSpPr/>
              <p:nvPr/>
            </p:nvGrpSpPr>
            <p:grpSpPr>
              <a:xfrm>
                <a:off x="5396161" y="1450134"/>
                <a:ext cx="3547629" cy="248701"/>
                <a:chOff x="33051" y="3190404"/>
                <a:chExt cx="3547629" cy="248701"/>
              </a:xfrm>
            </p:grpSpPr>
            <p:sp>
              <p:nvSpPr>
                <p:cNvPr id="328" name="Rectangle 327">
                  <a:extLst>
                    <a:ext uri="{FF2B5EF4-FFF2-40B4-BE49-F238E27FC236}">
                      <a16:creationId xmlns:a16="http://schemas.microsoft.com/office/drawing/2014/main" id="{75DF0180-68A3-4F06-AFBA-27565CF76D67}"/>
                    </a:ext>
                  </a:extLst>
                </p:cNvPr>
                <p:cNvSpPr/>
                <p:nvPr/>
              </p:nvSpPr>
              <p:spPr>
                <a:xfrm>
                  <a:off x="93239" y="3196784"/>
                  <a:ext cx="3487441" cy="2423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0" name="Rectangle 329">
                  <a:extLst>
                    <a:ext uri="{FF2B5EF4-FFF2-40B4-BE49-F238E27FC236}">
                      <a16:creationId xmlns:a16="http://schemas.microsoft.com/office/drawing/2014/main" id="{9E95EABE-BB09-4C5C-B348-A1446630DFE4}"/>
                    </a:ext>
                  </a:extLst>
                </p:cNvPr>
                <p:cNvSpPr/>
                <p:nvPr/>
              </p:nvSpPr>
              <p:spPr>
                <a:xfrm>
                  <a:off x="1589393" y="3197544"/>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9" name="TextBox 328">
                  <a:extLst>
                    <a:ext uri="{FF2B5EF4-FFF2-40B4-BE49-F238E27FC236}">
                      <a16:creationId xmlns:a16="http://schemas.microsoft.com/office/drawing/2014/main" id="{DCA049F0-0129-4C29-BFC3-1FE5B93411AE}"/>
                    </a:ext>
                  </a:extLst>
                </p:cNvPr>
                <p:cNvSpPr txBox="1"/>
                <p:nvPr/>
              </p:nvSpPr>
              <p:spPr>
                <a:xfrm>
                  <a:off x="33051" y="3190404"/>
                  <a:ext cx="1987585" cy="243031"/>
                </a:xfrm>
                <a:prstGeom prst="rect">
                  <a:avLst/>
                </a:prstGeom>
                <a:noFill/>
              </p:spPr>
              <p:txBody>
                <a:bodyPr wrap="square" rtlCol="0">
                  <a:spAutoFit/>
                </a:bodyPr>
                <a:lstStyle/>
                <a:p>
                  <a:r>
                    <a:rPr lang="en-US" sz="1400" dirty="0"/>
                    <a:t>Zm00001d046750</a:t>
                  </a:r>
                </a:p>
              </p:txBody>
            </p:sp>
          </p:grpSp>
          <p:grpSp>
            <p:nvGrpSpPr>
              <p:cNvPr id="244" name="Group 243">
                <a:extLst>
                  <a:ext uri="{FF2B5EF4-FFF2-40B4-BE49-F238E27FC236}">
                    <a16:creationId xmlns:a16="http://schemas.microsoft.com/office/drawing/2014/main" id="{CDD7CF95-ACF6-4B7D-B22C-C9F0F9452533}"/>
                  </a:ext>
                </a:extLst>
              </p:cNvPr>
              <p:cNvGrpSpPr/>
              <p:nvPr/>
            </p:nvGrpSpPr>
            <p:grpSpPr>
              <a:xfrm>
                <a:off x="6455979" y="1886581"/>
                <a:ext cx="2728801" cy="244485"/>
                <a:chOff x="26490" y="3565793"/>
                <a:chExt cx="2728801" cy="244485"/>
              </a:xfrm>
            </p:grpSpPr>
            <p:sp>
              <p:nvSpPr>
                <p:cNvPr id="325" name="Rectangle 324">
                  <a:extLst>
                    <a:ext uri="{FF2B5EF4-FFF2-40B4-BE49-F238E27FC236}">
                      <a16:creationId xmlns:a16="http://schemas.microsoft.com/office/drawing/2014/main" id="{31C7C0AB-7B62-4822-A70D-E56D91D8BDCC}"/>
                    </a:ext>
                  </a:extLst>
                </p:cNvPr>
                <p:cNvSpPr/>
                <p:nvPr/>
              </p:nvSpPr>
              <p:spPr>
                <a:xfrm>
                  <a:off x="87393" y="3573316"/>
                  <a:ext cx="2667898" cy="2347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26" name="Rectangle 325">
                  <a:extLst>
                    <a:ext uri="{FF2B5EF4-FFF2-40B4-BE49-F238E27FC236}">
                      <a16:creationId xmlns:a16="http://schemas.microsoft.com/office/drawing/2014/main" id="{9CDA3369-CBFA-4D7F-BFE3-98FD1795C9CD}"/>
                    </a:ext>
                  </a:extLst>
                </p:cNvPr>
                <p:cNvSpPr/>
                <p:nvPr/>
              </p:nvSpPr>
              <p:spPr>
                <a:xfrm>
                  <a:off x="551596" y="3569478"/>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7" name="TextBox 326">
                  <a:extLst>
                    <a:ext uri="{FF2B5EF4-FFF2-40B4-BE49-F238E27FC236}">
                      <a16:creationId xmlns:a16="http://schemas.microsoft.com/office/drawing/2014/main" id="{D9723AD5-48ED-4506-A448-B363574BF435}"/>
                    </a:ext>
                  </a:extLst>
                </p:cNvPr>
                <p:cNvSpPr txBox="1"/>
                <p:nvPr/>
              </p:nvSpPr>
              <p:spPr>
                <a:xfrm>
                  <a:off x="26490" y="3565793"/>
                  <a:ext cx="1987585" cy="243032"/>
                </a:xfrm>
                <a:prstGeom prst="rect">
                  <a:avLst/>
                </a:prstGeom>
                <a:noFill/>
              </p:spPr>
              <p:txBody>
                <a:bodyPr wrap="square" rtlCol="0">
                  <a:spAutoFit/>
                </a:bodyPr>
                <a:lstStyle/>
                <a:p>
                  <a:r>
                    <a:rPr lang="en-US" sz="1400" dirty="0"/>
                    <a:t>Zm00001d035106 </a:t>
                  </a:r>
                </a:p>
              </p:txBody>
            </p:sp>
          </p:grpSp>
          <p:grpSp>
            <p:nvGrpSpPr>
              <p:cNvPr id="245" name="Group 244">
                <a:extLst>
                  <a:ext uri="{FF2B5EF4-FFF2-40B4-BE49-F238E27FC236}">
                    <a16:creationId xmlns:a16="http://schemas.microsoft.com/office/drawing/2014/main" id="{54A6DDFC-3607-4FCD-9BC2-C8AEC0BED441}"/>
                  </a:ext>
                </a:extLst>
              </p:cNvPr>
              <p:cNvGrpSpPr/>
              <p:nvPr/>
            </p:nvGrpSpPr>
            <p:grpSpPr>
              <a:xfrm>
                <a:off x="6841908" y="3247698"/>
                <a:ext cx="10436864" cy="248738"/>
                <a:chOff x="-93391" y="4394491"/>
                <a:chExt cx="10436864" cy="248738"/>
              </a:xfrm>
              <a:solidFill>
                <a:schemeClr val="bg1"/>
              </a:solidFill>
            </p:grpSpPr>
            <p:sp>
              <p:nvSpPr>
                <p:cNvPr id="322" name="Rectangle 321">
                  <a:extLst>
                    <a:ext uri="{FF2B5EF4-FFF2-40B4-BE49-F238E27FC236}">
                      <a16:creationId xmlns:a16="http://schemas.microsoft.com/office/drawing/2014/main" id="{2F88580D-32BF-4E93-9BF8-277F7D136A9B}"/>
                    </a:ext>
                  </a:extLst>
                </p:cNvPr>
                <p:cNvSpPr/>
                <p:nvPr/>
              </p:nvSpPr>
              <p:spPr>
                <a:xfrm>
                  <a:off x="-36279" y="4402210"/>
                  <a:ext cx="10379752" cy="2410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23" name="Rectangle 322">
                  <a:extLst>
                    <a:ext uri="{FF2B5EF4-FFF2-40B4-BE49-F238E27FC236}">
                      <a16:creationId xmlns:a16="http://schemas.microsoft.com/office/drawing/2014/main" id="{8C835FEB-548A-47D2-811A-5294592FC708}"/>
                    </a:ext>
                  </a:extLst>
                </p:cNvPr>
                <p:cNvSpPr/>
                <p:nvPr/>
              </p:nvSpPr>
              <p:spPr>
                <a:xfrm>
                  <a:off x="84753" y="4400594"/>
                  <a:ext cx="726964" cy="240800"/>
                </a:xfrm>
                <a:prstGeom prst="rect">
                  <a:avLst/>
                </a:prstGeom>
                <a:solidFill>
                  <a:schemeClr val="bg1">
                    <a:lumMod val="6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4" name="TextBox 323">
                  <a:extLst>
                    <a:ext uri="{FF2B5EF4-FFF2-40B4-BE49-F238E27FC236}">
                      <a16:creationId xmlns:a16="http://schemas.microsoft.com/office/drawing/2014/main" id="{5747F9B2-1BB0-48AF-9E1C-D6B1159AF68C}"/>
                    </a:ext>
                  </a:extLst>
                </p:cNvPr>
                <p:cNvSpPr txBox="1"/>
                <p:nvPr/>
              </p:nvSpPr>
              <p:spPr>
                <a:xfrm>
                  <a:off x="-93391" y="4394491"/>
                  <a:ext cx="1987586" cy="243032"/>
                </a:xfrm>
                <a:prstGeom prst="rect">
                  <a:avLst/>
                </a:prstGeom>
                <a:noFill/>
              </p:spPr>
              <p:txBody>
                <a:bodyPr wrap="square" rtlCol="0">
                  <a:spAutoFit/>
                </a:bodyPr>
                <a:lstStyle/>
                <a:p>
                  <a:r>
                    <a:rPr lang="en-US" sz="1400" dirty="0"/>
                    <a:t>Zm00001d045909 </a:t>
                  </a:r>
                </a:p>
              </p:txBody>
            </p:sp>
          </p:grpSp>
          <p:grpSp>
            <p:nvGrpSpPr>
              <p:cNvPr id="246" name="Group 245">
                <a:extLst>
                  <a:ext uri="{FF2B5EF4-FFF2-40B4-BE49-F238E27FC236}">
                    <a16:creationId xmlns:a16="http://schemas.microsoft.com/office/drawing/2014/main" id="{BFA6DC49-560E-440D-B042-E847E4118A2F}"/>
                  </a:ext>
                </a:extLst>
              </p:cNvPr>
              <p:cNvGrpSpPr/>
              <p:nvPr/>
            </p:nvGrpSpPr>
            <p:grpSpPr>
              <a:xfrm>
                <a:off x="11911112" y="1254091"/>
                <a:ext cx="2613722" cy="1474222"/>
                <a:chOff x="316168" y="10442567"/>
                <a:chExt cx="2613722" cy="1474222"/>
              </a:xfrm>
            </p:grpSpPr>
            <p:sp>
              <p:nvSpPr>
                <p:cNvPr id="318" name="Rectangle 317">
                  <a:extLst>
                    <a:ext uri="{FF2B5EF4-FFF2-40B4-BE49-F238E27FC236}">
                      <a16:creationId xmlns:a16="http://schemas.microsoft.com/office/drawing/2014/main" id="{93C62615-2930-45EF-AA45-7F7518530758}"/>
                    </a:ext>
                  </a:extLst>
                </p:cNvPr>
                <p:cNvSpPr/>
                <p:nvPr/>
              </p:nvSpPr>
              <p:spPr>
                <a:xfrm>
                  <a:off x="332868" y="10442567"/>
                  <a:ext cx="2597022" cy="219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a:t>VWCRRTDELVDGPNA</a:t>
                  </a:r>
                </a:p>
              </p:txBody>
            </p:sp>
            <p:sp>
              <p:nvSpPr>
                <p:cNvPr id="319" name="Rectangle 318">
                  <a:extLst>
                    <a:ext uri="{FF2B5EF4-FFF2-40B4-BE49-F238E27FC236}">
                      <a16:creationId xmlns:a16="http://schemas.microsoft.com/office/drawing/2014/main" id="{CDF2A997-3AE1-4695-A259-4F2B8AA2E13F}"/>
                    </a:ext>
                  </a:extLst>
                </p:cNvPr>
                <p:cNvSpPr/>
                <p:nvPr/>
              </p:nvSpPr>
              <p:spPr>
                <a:xfrm>
                  <a:off x="318025" y="10807823"/>
                  <a:ext cx="2611865" cy="2384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a:t>YCYYVACTVGLM</a:t>
                  </a:r>
                </a:p>
              </p:txBody>
            </p:sp>
            <p:sp>
              <p:nvSpPr>
                <p:cNvPr id="320" name="Rectangle 319">
                  <a:extLst>
                    <a:ext uri="{FF2B5EF4-FFF2-40B4-BE49-F238E27FC236}">
                      <a16:creationId xmlns:a16="http://schemas.microsoft.com/office/drawing/2014/main" id="{0C7AAEDE-08E8-457F-AF9A-41B463584FB8}"/>
                    </a:ext>
                  </a:extLst>
                </p:cNvPr>
                <p:cNvSpPr/>
                <p:nvPr/>
              </p:nvSpPr>
              <p:spPr>
                <a:xfrm>
                  <a:off x="332868" y="11234801"/>
                  <a:ext cx="2597022" cy="2539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LALGIANQLTNILRDVGEDARRGR</a:t>
                  </a:r>
                  <a:endParaRPr lang="en-US" sz="1050" dirty="0"/>
                </a:p>
              </p:txBody>
            </p:sp>
            <p:sp>
              <p:nvSpPr>
                <p:cNvPr id="321" name="Rectangle 320">
                  <a:extLst>
                    <a:ext uri="{FF2B5EF4-FFF2-40B4-BE49-F238E27FC236}">
                      <a16:creationId xmlns:a16="http://schemas.microsoft.com/office/drawing/2014/main" id="{6EE6C9AD-D9EF-470B-94F2-F777F95C5E7D}"/>
                    </a:ext>
                  </a:extLst>
                </p:cNvPr>
                <p:cNvSpPr/>
                <p:nvPr/>
              </p:nvSpPr>
              <p:spPr>
                <a:xfrm>
                  <a:off x="316168" y="11664098"/>
                  <a:ext cx="2597022" cy="2526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LDEIEANDYNNFTKRAYVGKGKK</a:t>
                  </a:r>
                  <a:endParaRPr lang="en-US" sz="1050" dirty="0"/>
                </a:p>
              </p:txBody>
            </p:sp>
          </p:grpSp>
          <p:grpSp>
            <p:nvGrpSpPr>
              <p:cNvPr id="247" name="Group 246">
                <a:extLst>
                  <a:ext uri="{FF2B5EF4-FFF2-40B4-BE49-F238E27FC236}">
                    <a16:creationId xmlns:a16="http://schemas.microsoft.com/office/drawing/2014/main" id="{065EF1AB-3AD2-4531-B740-5A0603304B36}"/>
                  </a:ext>
                </a:extLst>
              </p:cNvPr>
              <p:cNvGrpSpPr/>
              <p:nvPr/>
            </p:nvGrpSpPr>
            <p:grpSpPr>
              <a:xfrm>
                <a:off x="15117623" y="1262735"/>
                <a:ext cx="1930797" cy="1001750"/>
                <a:chOff x="12207715" y="5304298"/>
                <a:chExt cx="1930797" cy="1001750"/>
              </a:xfrm>
            </p:grpSpPr>
            <p:sp>
              <p:nvSpPr>
                <p:cNvPr id="315" name="Rectangle 314">
                  <a:extLst>
                    <a:ext uri="{FF2B5EF4-FFF2-40B4-BE49-F238E27FC236}">
                      <a16:creationId xmlns:a16="http://schemas.microsoft.com/office/drawing/2014/main" id="{7779741C-DF62-4DAF-AB96-E1E29E8C2138}"/>
                    </a:ext>
                  </a:extLst>
                </p:cNvPr>
                <p:cNvSpPr/>
                <p:nvPr/>
              </p:nvSpPr>
              <p:spPr>
                <a:xfrm>
                  <a:off x="12207715" y="5304298"/>
                  <a:ext cx="1909174" cy="211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Active Site Lid</a:t>
                  </a:r>
                </a:p>
              </p:txBody>
            </p:sp>
            <p:sp>
              <p:nvSpPr>
                <p:cNvPr id="316" name="Rectangle 315">
                  <a:extLst>
                    <a:ext uri="{FF2B5EF4-FFF2-40B4-BE49-F238E27FC236}">
                      <a16:creationId xmlns:a16="http://schemas.microsoft.com/office/drawing/2014/main" id="{4AABA79B-F46C-459A-A047-C97717FD9D29}"/>
                    </a:ext>
                  </a:extLst>
                </p:cNvPr>
                <p:cNvSpPr/>
                <p:nvPr/>
              </p:nvSpPr>
              <p:spPr>
                <a:xfrm>
                  <a:off x="12212638" y="5707802"/>
                  <a:ext cx="1925874" cy="22656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Substrate Binding Site</a:t>
                  </a:r>
                </a:p>
              </p:txBody>
            </p:sp>
            <p:sp>
              <p:nvSpPr>
                <p:cNvPr id="317" name="Rectangle 316">
                  <a:extLst>
                    <a:ext uri="{FF2B5EF4-FFF2-40B4-BE49-F238E27FC236}">
                      <a16:creationId xmlns:a16="http://schemas.microsoft.com/office/drawing/2014/main" id="{2500FF92-CDB3-43E4-8E01-00D5E6152D9F}"/>
                    </a:ext>
                  </a:extLst>
                </p:cNvPr>
                <p:cNvSpPr/>
                <p:nvPr/>
              </p:nvSpPr>
              <p:spPr>
                <a:xfrm>
                  <a:off x="12212638" y="6079486"/>
                  <a:ext cx="1925874" cy="226562"/>
                </a:xfrm>
                <a:prstGeom prst="rect">
                  <a:avLst/>
                </a:prstGeom>
                <a:solidFill>
                  <a:srgbClr val="4472C4"/>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Related Sequence</a:t>
                  </a:r>
                </a:p>
              </p:txBody>
            </p:sp>
          </p:grpSp>
          <p:grpSp>
            <p:nvGrpSpPr>
              <p:cNvPr id="248" name="Group 247">
                <a:extLst>
                  <a:ext uri="{FF2B5EF4-FFF2-40B4-BE49-F238E27FC236}">
                    <a16:creationId xmlns:a16="http://schemas.microsoft.com/office/drawing/2014/main" id="{C91D4345-41EC-4276-A3EB-293C9A54DD40}"/>
                  </a:ext>
                </a:extLst>
              </p:cNvPr>
              <p:cNvGrpSpPr/>
              <p:nvPr/>
            </p:nvGrpSpPr>
            <p:grpSpPr>
              <a:xfrm>
                <a:off x="117959" y="1026696"/>
                <a:ext cx="7798521" cy="260205"/>
                <a:chOff x="389422" y="1230394"/>
                <a:chExt cx="7798521" cy="260205"/>
              </a:xfrm>
            </p:grpSpPr>
            <p:grpSp>
              <p:nvGrpSpPr>
                <p:cNvPr id="299" name="Group 298">
                  <a:extLst>
                    <a:ext uri="{FF2B5EF4-FFF2-40B4-BE49-F238E27FC236}">
                      <a16:creationId xmlns:a16="http://schemas.microsoft.com/office/drawing/2014/main" id="{2EE00D4F-A0F1-4864-80C3-E372E2631D06}"/>
                    </a:ext>
                  </a:extLst>
                </p:cNvPr>
                <p:cNvGrpSpPr/>
                <p:nvPr/>
              </p:nvGrpSpPr>
              <p:grpSpPr>
                <a:xfrm>
                  <a:off x="389422" y="1231453"/>
                  <a:ext cx="7798521" cy="259146"/>
                  <a:chOff x="63722" y="1282492"/>
                  <a:chExt cx="7798521" cy="259146"/>
                </a:xfrm>
              </p:grpSpPr>
              <p:sp>
                <p:nvSpPr>
                  <p:cNvPr id="311" name="Rectangle 310">
                    <a:extLst>
                      <a:ext uri="{FF2B5EF4-FFF2-40B4-BE49-F238E27FC236}">
                        <a16:creationId xmlns:a16="http://schemas.microsoft.com/office/drawing/2014/main" id="{AC779BAF-DF8D-490B-8F49-13EFF82CDD42}"/>
                      </a:ext>
                    </a:extLst>
                  </p:cNvPr>
                  <p:cNvSpPr/>
                  <p:nvPr/>
                </p:nvSpPr>
                <p:spPr>
                  <a:xfrm>
                    <a:off x="119729" y="1282492"/>
                    <a:ext cx="7742514" cy="240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12" name="Rectangle 311">
                    <a:extLst>
                      <a:ext uri="{FF2B5EF4-FFF2-40B4-BE49-F238E27FC236}">
                        <a16:creationId xmlns:a16="http://schemas.microsoft.com/office/drawing/2014/main" id="{CBCF0BC6-8A4D-4326-88AF-22F916CE2D1D}"/>
                      </a:ext>
                    </a:extLst>
                  </p:cNvPr>
                  <p:cNvSpPr/>
                  <p:nvPr/>
                </p:nvSpPr>
                <p:spPr>
                  <a:xfrm>
                    <a:off x="6910690" y="1283246"/>
                    <a:ext cx="709309" cy="2407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13" name="TextBox 312">
                    <a:extLst>
                      <a:ext uri="{FF2B5EF4-FFF2-40B4-BE49-F238E27FC236}">
                        <a16:creationId xmlns:a16="http://schemas.microsoft.com/office/drawing/2014/main" id="{84C5A50F-E0CD-4084-A434-0566960CC84D}"/>
                      </a:ext>
                    </a:extLst>
                  </p:cNvPr>
                  <p:cNvSpPr txBox="1"/>
                  <p:nvPr/>
                </p:nvSpPr>
                <p:spPr>
                  <a:xfrm>
                    <a:off x="63722" y="1298606"/>
                    <a:ext cx="2491021" cy="243032"/>
                  </a:xfrm>
                  <a:prstGeom prst="rect">
                    <a:avLst/>
                  </a:prstGeom>
                  <a:noFill/>
                </p:spPr>
                <p:txBody>
                  <a:bodyPr wrap="square" rtlCol="0">
                    <a:spAutoFit/>
                  </a:bodyPr>
                  <a:lstStyle/>
                  <a:p>
                    <a:r>
                      <a:rPr lang="en-US" sz="1400" dirty="0">
                        <a:solidFill>
                          <a:schemeClr val="bg1"/>
                        </a:solidFill>
                      </a:rPr>
                      <a:t>Zm00001d012394_PSY2 </a:t>
                    </a:r>
                  </a:p>
                </p:txBody>
              </p:sp>
              <p:sp>
                <p:nvSpPr>
                  <p:cNvPr id="314" name="Rectangle 313">
                    <a:extLst>
                      <a:ext uri="{FF2B5EF4-FFF2-40B4-BE49-F238E27FC236}">
                        <a16:creationId xmlns:a16="http://schemas.microsoft.com/office/drawing/2014/main" id="{C1E77EB2-9094-4FC1-875A-A0EB9FC973FA}"/>
                      </a:ext>
                    </a:extLst>
                  </p:cNvPr>
                  <p:cNvSpPr/>
                  <p:nvPr/>
                </p:nvSpPr>
                <p:spPr>
                  <a:xfrm>
                    <a:off x="5659501" y="1283439"/>
                    <a:ext cx="482558" cy="2410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grpSp>
            <p:sp>
              <p:nvSpPr>
                <p:cNvPr id="300" name="Rectangle 299">
                  <a:extLst>
                    <a:ext uri="{FF2B5EF4-FFF2-40B4-BE49-F238E27FC236}">
                      <a16:creationId xmlns:a16="http://schemas.microsoft.com/office/drawing/2014/main" id="{229D7B9E-5CE9-47CE-A8C5-BCAA7A385479}"/>
                    </a:ext>
                  </a:extLst>
                </p:cNvPr>
                <p:cNvSpPr/>
                <p:nvPr/>
              </p:nvSpPr>
              <p:spPr>
                <a:xfrm>
                  <a:off x="5066821" y="1230394"/>
                  <a:ext cx="289565" cy="2407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sp>
              <p:nvSpPr>
                <p:cNvPr id="301" name="Rectangle 300">
                  <a:extLst>
                    <a:ext uri="{FF2B5EF4-FFF2-40B4-BE49-F238E27FC236}">
                      <a16:creationId xmlns:a16="http://schemas.microsoft.com/office/drawing/2014/main" id="{8998DE96-7A33-4EE9-A840-88D381043255}"/>
                    </a:ext>
                  </a:extLst>
                </p:cNvPr>
                <p:cNvSpPr/>
                <p:nvPr/>
              </p:nvSpPr>
              <p:spPr>
                <a:xfrm>
                  <a:off x="7915738" y="1233469"/>
                  <a:ext cx="201624" cy="240800"/>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2" name="Rectangle 301">
                  <a:extLst>
                    <a:ext uri="{FF2B5EF4-FFF2-40B4-BE49-F238E27FC236}">
                      <a16:creationId xmlns:a16="http://schemas.microsoft.com/office/drawing/2014/main" id="{858933FB-054B-4748-A202-3049A40C7250}"/>
                    </a:ext>
                  </a:extLst>
                </p:cNvPr>
                <p:cNvSpPr/>
                <p:nvPr/>
              </p:nvSpPr>
              <p:spPr>
                <a:xfrm>
                  <a:off x="3260874" y="1236717"/>
                  <a:ext cx="174680" cy="233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3" name="Rectangle 302">
                  <a:extLst>
                    <a:ext uri="{FF2B5EF4-FFF2-40B4-BE49-F238E27FC236}">
                      <a16:creationId xmlns:a16="http://schemas.microsoft.com/office/drawing/2014/main" id="{F2D64121-7210-4943-BBFC-8597A893D93D}"/>
                    </a:ext>
                  </a:extLst>
                </p:cNvPr>
                <p:cNvSpPr/>
                <p:nvPr/>
              </p:nvSpPr>
              <p:spPr>
                <a:xfrm>
                  <a:off x="3583759" y="1230447"/>
                  <a:ext cx="488277" cy="2337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304" name="Rectangle 303">
                  <a:extLst>
                    <a:ext uri="{FF2B5EF4-FFF2-40B4-BE49-F238E27FC236}">
                      <a16:creationId xmlns:a16="http://schemas.microsoft.com/office/drawing/2014/main" id="{B7320EF2-CC19-4205-84BD-69E3B965E6E6}"/>
                    </a:ext>
                  </a:extLst>
                </p:cNvPr>
                <p:cNvSpPr/>
                <p:nvPr/>
              </p:nvSpPr>
              <p:spPr>
                <a:xfrm>
                  <a:off x="3355406" y="1231413"/>
                  <a:ext cx="60079" cy="2405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5" name="Rectangle 304">
                  <a:extLst>
                    <a:ext uri="{FF2B5EF4-FFF2-40B4-BE49-F238E27FC236}">
                      <a16:creationId xmlns:a16="http://schemas.microsoft.com/office/drawing/2014/main" id="{74DC6686-0749-44B5-8855-3E0D89C07D2F}"/>
                    </a:ext>
                  </a:extLst>
                </p:cNvPr>
                <p:cNvSpPr/>
                <p:nvPr/>
              </p:nvSpPr>
              <p:spPr>
                <a:xfrm>
                  <a:off x="3619489"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6" name="Rectangle 305">
                  <a:extLst>
                    <a:ext uri="{FF2B5EF4-FFF2-40B4-BE49-F238E27FC236}">
                      <a16:creationId xmlns:a16="http://schemas.microsoft.com/office/drawing/2014/main" id="{B00AFFCC-0FA6-4DE2-A874-DF80C635B29F}"/>
                    </a:ext>
                  </a:extLst>
                </p:cNvPr>
                <p:cNvSpPr/>
                <p:nvPr/>
              </p:nvSpPr>
              <p:spPr>
                <a:xfrm>
                  <a:off x="3721616"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7" name="Rectangle 306">
                  <a:extLst>
                    <a:ext uri="{FF2B5EF4-FFF2-40B4-BE49-F238E27FC236}">
                      <a16:creationId xmlns:a16="http://schemas.microsoft.com/office/drawing/2014/main" id="{C806573C-517F-4EA8-9CE4-BF5D63AC0560}"/>
                    </a:ext>
                  </a:extLst>
                </p:cNvPr>
                <p:cNvSpPr/>
                <p:nvPr/>
              </p:nvSpPr>
              <p:spPr>
                <a:xfrm>
                  <a:off x="3847842"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8" name="Rectangle 307">
                  <a:extLst>
                    <a:ext uri="{FF2B5EF4-FFF2-40B4-BE49-F238E27FC236}">
                      <a16:creationId xmlns:a16="http://schemas.microsoft.com/office/drawing/2014/main" id="{F6F2C0F0-EC0D-4551-B0BF-D357C785EE73}"/>
                    </a:ext>
                  </a:extLst>
                </p:cNvPr>
                <p:cNvSpPr/>
                <p:nvPr/>
              </p:nvSpPr>
              <p:spPr>
                <a:xfrm>
                  <a:off x="3951584"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9" name="Rectangle 308">
                  <a:extLst>
                    <a:ext uri="{FF2B5EF4-FFF2-40B4-BE49-F238E27FC236}">
                      <a16:creationId xmlns:a16="http://schemas.microsoft.com/office/drawing/2014/main" id="{0A07A33B-567A-4DBB-AFD2-D7F683FB4AD9}"/>
                    </a:ext>
                  </a:extLst>
                </p:cNvPr>
                <p:cNvSpPr/>
                <p:nvPr/>
              </p:nvSpPr>
              <p:spPr>
                <a:xfrm>
                  <a:off x="6024284" y="1234125"/>
                  <a:ext cx="63044"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10" name="Rectangle 309">
                  <a:extLst>
                    <a:ext uri="{FF2B5EF4-FFF2-40B4-BE49-F238E27FC236}">
                      <a16:creationId xmlns:a16="http://schemas.microsoft.com/office/drawing/2014/main" id="{54EC0E43-4633-48C7-9B4C-55852A6A25AE}"/>
                    </a:ext>
                  </a:extLst>
                </p:cNvPr>
                <p:cNvSpPr/>
                <p:nvPr/>
              </p:nvSpPr>
              <p:spPr>
                <a:xfrm>
                  <a:off x="6122996" y="1233800"/>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49" name="Group 248">
                <a:extLst>
                  <a:ext uri="{FF2B5EF4-FFF2-40B4-BE49-F238E27FC236}">
                    <a16:creationId xmlns:a16="http://schemas.microsoft.com/office/drawing/2014/main" id="{F50E558A-B288-4F15-8A85-C58697654C55}"/>
                  </a:ext>
                </a:extLst>
              </p:cNvPr>
              <p:cNvGrpSpPr/>
              <p:nvPr/>
            </p:nvGrpSpPr>
            <p:grpSpPr>
              <a:xfrm>
                <a:off x="0" y="3634598"/>
                <a:ext cx="8140477" cy="254512"/>
                <a:chOff x="211778" y="1680096"/>
                <a:chExt cx="8140477" cy="254512"/>
              </a:xfrm>
            </p:grpSpPr>
            <p:grpSp>
              <p:nvGrpSpPr>
                <p:cNvPr id="276" name="Group 275">
                  <a:extLst>
                    <a:ext uri="{FF2B5EF4-FFF2-40B4-BE49-F238E27FC236}">
                      <a16:creationId xmlns:a16="http://schemas.microsoft.com/office/drawing/2014/main" id="{D8165FFF-B4FA-4407-8C73-06D08099B6A4}"/>
                    </a:ext>
                  </a:extLst>
                </p:cNvPr>
                <p:cNvGrpSpPr/>
                <p:nvPr/>
              </p:nvGrpSpPr>
              <p:grpSpPr>
                <a:xfrm>
                  <a:off x="211778" y="1680096"/>
                  <a:ext cx="8140477" cy="254512"/>
                  <a:chOff x="76422" y="1705359"/>
                  <a:chExt cx="8140477" cy="254512"/>
                </a:xfrm>
              </p:grpSpPr>
              <p:sp>
                <p:nvSpPr>
                  <p:cNvPr id="294" name="Rectangle 293">
                    <a:extLst>
                      <a:ext uri="{FF2B5EF4-FFF2-40B4-BE49-F238E27FC236}">
                        <a16:creationId xmlns:a16="http://schemas.microsoft.com/office/drawing/2014/main" id="{20E37DC3-550E-4C30-8138-ECB95D45EF74}"/>
                      </a:ext>
                    </a:extLst>
                  </p:cNvPr>
                  <p:cNvSpPr/>
                  <p:nvPr/>
                </p:nvSpPr>
                <p:spPr>
                  <a:xfrm>
                    <a:off x="119728" y="1705359"/>
                    <a:ext cx="8097171" cy="23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95" name="TextBox 294">
                    <a:extLst>
                      <a:ext uri="{FF2B5EF4-FFF2-40B4-BE49-F238E27FC236}">
                        <a16:creationId xmlns:a16="http://schemas.microsoft.com/office/drawing/2014/main" id="{4239596A-AB82-4180-A153-E32890CA86F7}"/>
                      </a:ext>
                    </a:extLst>
                  </p:cNvPr>
                  <p:cNvSpPr txBox="1"/>
                  <p:nvPr/>
                </p:nvSpPr>
                <p:spPr>
                  <a:xfrm>
                    <a:off x="76422" y="1710083"/>
                    <a:ext cx="3174524" cy="249788"/>
                  </a:xfrm>
                  <a:prstGeom prst="rect">
                    <a:avLst/>
                  </a:prstGeom>
                  <a:noFill/>
                </p:spPr>
                <p:txBody>
                  <a:bodyPr wrap="square" rtlCol="0">
                    <a:spAutoFit/>
                  </a:bodyPr>
                  <a:lstStyle/>
                  <a:p>
                    <a:r>
                      <a:rPr lang="en-US" sz="1400" dirty="0">
                        <a:solidFill>
                          <a:schemeClr val="bg1"/>
                        </a:solidFill>
                      </a:rPr>
                      <a:t>Zm00001d021410_T_PSY1</a:t>
                    </a:r>
                  </a:p>
                </p:txBody>
              </p:sp>
              <p:sp>
                <p:nvSpPr>
                  <p:cNvPr id="296" name="Rectangle 295">
                    <a:extLst>
                      <a:ext uri="{FF2B5EF4-FFF2-40B4-BE49-F238E27FC236}">
                        <a16:creationId xmlns:a16="http://schemas.microsoft.com/office/drawing/2014/main" id="{91C607E1-76D5-4DFA-9EFE-697E006072F2}"/>
                      </a:ext>
                    </a:extLst>
                  </p:cNvPr>
                  <p:cNvSpPr/>
                  <p:nvPr/>
                </p:nvSpPr>
                <p:spPr>
                  <a:xfrm>
                    <a:off x="5849844" y="1707746"/>
                    <a:ext cx="490215" cy="233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sp>
                <p:nvSpPr>
                  <p:cNvPr id="297" name="Rectangle 296">
                    <a:extLst>
                      <a:ext uri="{FF2B5EF4-FFF2-40B4-BE49-F238E27FC236}">
                        <a16:creationId xmlns:a16="http://schemas.microsoft.com/office/drawing/2014/main" id="{55444F9D-48A5-4AE4-B8E1-E2DBC367ACE1}"/>
                      </a:ext>
                    </a:extLst>
                  </p:cNvPr>
                  <p:cNvSpPr/>
                  <p:nvPr/>
                </p:nvSpPr>
                <p:spPr>
                  <a:xfrm>
                    <a:off x="7114484" y="1712245"/>
                    <a:ext cx="730409" cy="222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8" name="Rectangle 297">
                    <a:extLst>
                      <a:ext uri="{FF2B5EF4-FFF2-40B4-BE49-F238E27FC236}">
                        <a16:creationId xmlns:a16="http://schemas.microsoft.com/office/drawing/2014/main" id="{D8A58B1D-019A-4568-A80D-1437CF579CB2}"/>
                      </a:ext>
                    </a:extLst>
                  </p:cNvPr>
                  <p:cNvSpPr/>
                  <p:nvPr/>
                </p:nvSpPr>
                <p:spPr>
                  <a:xfrm>
                    <a:off x="4908624" y="1705360"/>
                    <a:ext cx="327888" cy="235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grpSp>
            <p:sp>
              <p:nvSpPr>
                <p:cNvPr id="277" name="Rectangle 276">
                  <a:extLst>
                    <a:ext uri="{FF2B5EF4-FFF2-40B4-BE49-F238E27FC236}">
                      <a16:creationId xmlns:a16="http://schemas.microsoft.com/office/drawing/2014/main" id="{AAD1C2E7-B16F-48E9-A8E9-47289013C46E}"/>
                    </a:ext>
                  </a:extLst>
                </p:cNvPr>
                <p:cNvSpPr/>
                <p:nvPr/>
              </p:nvSpPr>
              <p:spPr>
                <a:xfrm>
                  <a:off x="3260874" y="1680166"/>
                  <a:ext cx="174680" cy="233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8" name="Rectangle 277">
                  <a:extLst>
                    <a:ext uri="{FF2B5EF4-FFF2-40B4-BE49-F238E27FC236}">
                      <a16:creationId xmlns:a16="http://schemas.microsoft.com/office/drawing/2014/main" id="{27808657-F6A9-4D9B-ACC9-1FBC423A16C6}"/>
                    </a:ext>
                  </a:extLst>
                </p:cNvPr>
                <p:cNvSpPr/>
                <p:nvPr/>
              </p:nvSpPr>
              <p:spPr>
                <a:xfrm>
                  <a:off x="7915738" y="1682194"/>
                  <a:ext cx="212520" cy="23309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9" name="Rectangle 278">
                  <a:extLst>
                    <a:ext uri="{FF2B5EF4-FFF2-40B4-BE49-F238E27FC236}">
                      <a16:creationId xmlns:a16="http://schemas.microsoft.com/office/drawing/2014/main" id="{A505BEAD-C338-4B3A-88F8-A46AAA849ACC}"/>
                    </a:ext>
                  </a:extLst>
                </p:cNvPr>
                <p:cNvSpPr/>
                <p:nvPr/>
              </p:nvSpPr>
              <p:spPr>
                <a:xfrm>
                  <a:off x="3578969" y="1691707"/>
                  <a:ext cx="469917" cy="2286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280" name="Rectangle 279">
                  <a:extLst>
                    <a:ext uri="{FF2B5EF4-FFF2-40B4-BE49-F238E27FC236}">
                      <a16:creationId xmlns:a16="http://schemas.microsoft.com/office/drawing/2014/main" id="{6545DA7B-F7C2-4001-8692-CCC8A19C904A}"/>
                    </a:ext>
                  </a:extLst>
                </p:cNvPr>
                <p:cNvSpPr/>
                <p:nvPr/>
              </p:nvSpPr>
              <p:spPr>
                <a:xfrm>
                  <a:off x="3355800" y="168285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1" name="Rectangle 280">
                  <a:extLst>
                    <a:ext uri="{FF2B5EF4-FFF2-40B4-BE49-F238E27FC236}">
                      <a16:creationId xmlns:a16="http://schemas.microsoft.com/office/drawing/2014/main" id="{077B8880-ACBC-415A-AE18-827EAE9313DA}"/>
                    </a:ext>
                  </a:extLst>
                </p:cNvPr>
                <p:cNvSpPr/>
                <p:nvPr/>
              </p:nvSpPr>
              <p:spPr>
                <a:xfrm>
                  <a:off x="3647342"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2" name="Rectangle 281">
                  <a:extLst>
                    <a:ext uri="{FF2B5EF4-FFF2-40B4-BE49-F238E27FC236}">
                      <a16:creationId xmlns:a16="http://schemas.microsoft.com/office/drawing/2014/main" id="{30744CA6-0558-4B14-ADA0-B489058B683A}"/>
                    </a:ext>
                  </a:extLst>
                </p:cNvPr>
                <p:cNvSpPr/>
                <p:nvPr/>
              </p:nvSpPr>
              <p:spPr>
                <a:xfrm>
                  <a:off x="3774163"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3" name="Rectangle 282">
                  <a:extLst>
                    <a:ext uri="{FF2B5EF4-FFF2-40B4-BE49-F238E27FC236}">
                      <a16:creationId xmlns:a16="http://schemas.microsoft.com/office/drawing/2014/main" id="{51EF38D9-9CFF-49FD-B949-FE13AC399C40}"/>
                    </a:ext>
                  </a:extLst>
                </p:cNvPr>
                <p:cNvSpPr/>
                <p:nvPr/>
              </p:nvSpPr>
              <p:spPr>
                <a:xfrm>
                  <a:off x="3888030"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4" name="Rectangle 283">
                  <a:extLst>
                    <a:ext uri="{FF2B5EF4-FFF2-40B4-BE49-F238E27FC236}">
                      <a16:creationId xmlns:a16="http://schemas.microsoft.com/office/drawing/2014/main" id="{19DDCEEA-2E3A-4508-8037-7C8E496800D6}"/>
                    </a:ext>
                  </a:extLst>
                </p:cNvPr>
                <p:cNvSpPr/>
                <p:nvPr/>
              </p:nvSpPr>
              <p:spPr>
                <a:xfrm>
                  <a:off x="3977718"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5" name="Rectangle 284">
                  <a:extLst>
                    <a:ext uri="{FF2B5EF4-FFF2-40B4-BE49-F238E27FC236}">
                      <a16:creationId xmlns:a16="http://schemas.microsoft.com/office/drawing/2014/main" id="{91A83A07-67A9-4253-AD78-5BBECD3750C3}"/>
                    </a:ext>
                  </a:extLst>
                </p:cNvPr>
                <p:cNvSpPr/>
                <p:nvPr/>
              </p:nvSpPr>
              <p:spPr>
                <a:xfrm>
                  <a:off x="5076212"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6" name="Rectangle 285">
                  <a:extLst>
                    <a:ext uri="{FF2B5EF4-FFF2-40B4-BE49-F238E27FC236}">
                      <a16:creationId xmlns:a16="http://schemas.microsoft.com/office/drawing/2014/main" id="{5CB35D0C-CC17-4C92-9C41-6C230D05885A}"/>
                    </a:ext>
                  </a:extLst>
                </p:cNvPr>
                <p:cNvSpPr/>
                <p:nvPr/>
              </p:nvSpPr>
              <p:spPr>
                <a:xfrm>
                  <a:off x="5188743"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7" name="Rectangle 286">
                  <a:extLst>
                    <a:ext uri="{FF2B5EF4-FFF2-40B4-BE49-F238E27FC236}">
                      <a16:creationId xmlns:a16="http://schemas.microsoft.com/office/drawing/2014/main" id="{BE88FB63-7AAD-4852-B811-224F46974362}"/>
                    </a:ext>
                  </a:extLst>
                </p:cNvPr>
                <p:cNvSpPr/>
                <p:nvPr/>
              </p:nvSpPr>
              <p:spPr>
                <a:xfrm>
                  <a:off x="5306139"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8" name="Rectangle 287">
                  <a:extLst>
                    <a:ext uri="{FF2B5EF4-FFF2-40B4-BE49-F238E27FC236}">
                      <a16:creationId xmlns:a16="http://schemas.microsoft.com/office/drawing/2014/main" id="{62460959-512F-42EC-824C-2685821B1C12}"/>
                    </a:ext>
                  </a:extLst>
                </p:cNvPr>
                <p:cNvSpPr/>
                <p:nvPr/>
              </p:nvSpPr>
              <p:spPr>
                <a:xfrm>
                  <a:off x="6032265"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9" name="Rectangle 288">
                  <a:extLst>
                    <a:ext uri="{FF2B5EF4-FFF2-40B4-BE49-F238E27FC236}">
                      <a16:creationId xmlns:a16="http://schemas.microsoft.com/office/drawing/2014/main" id="{6A4622EC-B93C-4FB0-84C8-9CE9BA657AFC}"/>
                    </a:ext>
                  </a:extLst>
                </p:cNvPr>
                <p:cNvSpPr/>
                <p:nvPr/>
              </p:nvSpPr>
              <p:spPr>
                <a:xfrm>
                  <a:off x="6122126"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0" name="Rectangle 289">
                  <a:extLst>
                    <a:ext uri="{FF2B5EF4-FFF2-40B4-BE49-F238E27FC236}">
                      <a16:creationId xmlns:a16="http://schemas.microsoft.com/office/drawing/2014/main" id="{7BB71F8A-185C-4C79-8983-4CA7199AB965}"/>
                    </a:ext>
                  </a:extLst>
                </p:cNvPr>
                <p:cNvSpPr/>
                <p:nvPr/>
              </p:nvSpPr>
              <p:spPr>
                <a:xfrm>
                  <a:off x="6237032"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1" name="Rectangle 290">
                  <a:extLst>
                    <a:ext uri="{FF2B5EF4-FFF2-40B4-BE49-F238E27FC236}">
                      <a16:creationId xmlns:a16="http://schemas.microsoft.com/office/drawing/2014/main" id="{DFC006AE-1ECE-44E8-8965-0415C9FCE9A5}"/>
                    </a:ext>
                  </a:extLst>
                </p:cNvPr>
                <p:cNvSpPr/>
                <p:nvPr/>
              </p:nvSpPr>
              <p:spPr>
                <a:xfrm>
                  <a:off x="6491685" y="1691215"/>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2" name="Rectangle 291">
                  <a:extLst>
                    <a:ext uri="{FF2B5EF4-FFF2-40B4-BE49-F238E27FC236}">
                      <a16:creationId xmlns:a16="http://schemas.microsoft.com/office/drawing/2014/main" id="{8F9BEA0B-D956-4879-867B-1968E6068BC8}"/>
                    </a:ext>
                  </a:extLst>
                </p:cNvPr>
                <p:cNvSpPr/>
                <p:nvPr/>
              </p:nvSpPr>
              <p:spPr>
                <a:xfrm>
                  <a:off x="7099763" y="1691215"/>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3" name="Rectangle 292">
                  <a:extLst>
                    <a:ext uri="{FF2B5EF4-FFF2-40B4-BE49-F238E27FC236}">
                      <a16:creationId xmlns:a16="http://schemas.microsoft.com/office/drawing/2014/main" id="{7FAF88AF-ED99-43D3-A992-DB7BB9FD613A}"/>
                    </a:ext>
                  </a:extLst>
                </p:cNvPr>
                <p:cNvSpPr/>
                <p:nvPr/>
              </p:nvSpPr>
              <p:spPr>
                <a:xfrm>
                  <a:off x="6338435" y="1691215"/>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50" name="Group 249">
                <a:extLst>
                  <a:ext uri="{FF2B5EF4-FFF2-40B4-BE49-F238E27FC236}">
                    <a16:creationId xmlns:a16="http://schemas.microsoft.com/office/drawing/2014/main" id="{85DC9E7D-5422-4306-86B5-F7B794AF51DB}"/>
                  </a:ext>
                </a:extLst>
              </p:cNvPr>
              <p:cNvGrpSpPr/>
              <p:nvPr/>
            </p:nvGrpSpPr>
            <p:grpSpPr>
              <a:xfrm>
                <a:off x="1649222" y="4968057"/>
                <a:ext cx="8567969" cy="243032"/>
                <a:chOff x="1803805" y="4346956"/>
                <a:chExt cx="8567969" cy="243032"/>
              </a:xfrm>
            </p:grpSpPr>
            <p:sp>
              <p:nvSpPr>
                <p:cNvPr id="273" name="Rectangle 272">
                  <a:extLst>
                    <a:ext uri="{FF2B5EF4-FFF2-40B4-BE49-F238E27FC236}">
                      <a16:creationId xmlns:a16="http://schemas.microsoft.com/office/drawing/2014/main" id="{320318F0-D777-4D4E-A719-CF798C73B79C}"/>
                    </a:ext>
                  </a:extLst>
                </p:cNvPr>
                <p:cNvSpPr/>
                <p:nvPr/>
              </p:nvSpPr>
              <p:spPr>
                <a:xfrm>
                  <a:off x="1803805" y="4346956"/>
                  <a:ext cx="8567969" cy="237162"/>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74" name="Rectangle 273">
                  <a:extLst>
                    <a:ext uri="{FF2B5EF4-FFF2-40B4-BE49-F238E27FC236}">
                      <a16:creationId xmlns:a16="http://schemas.microsoft.com/office/drawing/2014/main" id="{9F894852-187B-4416-BD94-E3D316793169}"/>
                    </a:ext>
                  </a:extLst>
                </p:cNvPr>
                <p:cNvSpPr/>
                <p:nvPr/>
              </p:nvSpPr>
              <p:spPr>
                <a:xfrm>
                  <a:off x="7254854" y="4346956"/>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5" name="TextBox 274">
                  <a:extLst>
                    <a:ext uri="{FF2B5EF4-FFF2-40B4-BE49-F238E27FC236}">
                      <a16:creationId xmlns:a16="http://schemas.microsoft.com/office/drawing/2014/main" id="{D7527110-4541-46EB-9A91-1C8394886C7C}"/>
                    </a:ext>
                  </a:extLst>
                </p:cNvPr>
                <p:cNvSpPr txBox="1"/>
                <p:nvPr/>
              </p:nvSpPr>
              <p:spPr>
                <a:xfrm>
                  <a:off x="1803805" y="4346956"/>
                  <a:ext cx="2396245" cy="243032"/>
                </a:xfrm>
                <a:prstGeom prst="rect">
                  <a:avLst/>
                </a:prstGeom>
                <a:noFill/>
              </p:spPr>
              <p:txBody>
                <a:bodyPr wrap="square" rtlCol="0">
                  <a:spAutoFit/>
                </a:bodyPr>
                <a:lstStyle/>
                <a:p>
                  <a:r>
                    <a:rPr lang="en-US" sz="1400" dirty="0">
                      <a:solidFill>
                        <a:schemeClr val="bg1"/>
                      </a:solidFill>
                    </a:rPr>
                    <a:t>Arabidopsis AT5G17230.01 </a:t>
                  </a:r>
                </a:p>
              </p:txBody>
            </p:sp>
          </p:grpSp>
          <p:cxnSp>
            <p:nvCxnSpPr>
              <p:cNvPr id="251" name="Straight Connector 250">
                <a:extLst>
                  <a:ext uri="{FF2B5EF4-FFF2-40B4-BE49-F238E27FC236}">
                    <a16:creationId xmlns:a16="http://schemas.microsoft.com/office/drawing/2014/main" id="{52DF14BE-214D-480A-B34E-0109F8DE92AD}"/>
                  </a:ext>
                </a:extLst>
              </p:cNvPr>
              <p:cNvCxnSpPr>
                <a:cxnSpLocks/>
              </p:cNvCxnSpPr>
              <p:nvPr/>
            </p:nvCxnSpPr>
            <p:spPr>
              <a:xfrm>
                <a:off x="13588015" y="696088"/>
                <a:ext cx="0" cy="126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8945B4B4-3AFE-492B-94CC-A5D75FF7170F}"/>
                  </a:ext>
                </a:extLst>
              </p:cNvPr>
              <p:cNvCxnSpPr>
                <a:cxnSpLocks/>
              </p:cNvCxnSpPr>
              <p:nvPr/>
            </p:nvCxnSpPr>
            <p:spPr>
              <a:xfrm>
                <a:off x="15416815" y="696088"/>
                <a:ext cx="0" cy="126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8465071-5498-4545-95CD-D3340F8DC81D}"/>
                  </a:ext>
                </a:extLst>
              </p:cNvPr>
              <p:cNvCxnSpPr>
                <a:cxnSpLocks/>
              </p:cNvCxnSpPr>
              <p:nvPr/>
            </p:nvCxnSpPr>
            <p:spPr>
              <a:xfrm>
                <a:off x="16991615" y="708788"/>
                <a:ext cx="0" cy="126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323AB61-EBE9-4E87-A27A-4D52E1EB22B9}"/>
                  </a:ext>
                </a:extLst>
              </p:cNvPr>
              <p:cNvCxnSpPr/>
              <p:nvPr/>
            </p:nvCxnSpPr>
            <p:spPr>
              <a:xfrm>
                <a:off x="12492467" y="683387"/>
                <a:ext cx="0" cy="91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0065688-23E3-46EE-977C-1ACAF8EDFC66}"/>
                  </a:ext>
                </a:extLst>
              </p:cNvPr>
              <p:cNvCxnSpPr/>
              <p:nvPr/>
            </p:nvCxnSpPr>
            <p:spPr>
              <a:xfrm>
                <a:off x="14575267" y="683387"/>
                <a:ext cx="0" cy="91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B5291B7-2945-4BE0-9B94-880AFECF8680}"/>
                  </a:ext>
                </a:extLst>
              </p:cNvPr>
              <p:cNvCxnSpPr/>
              <p:nvPr/>
            </p:nvCxnSpPr>
            <p:spPr>
              <a:xfrm>
                <a:off x="16226267" y="696087"/>
                <a:ext cx="0" cy="91541"/>
              </a:xfrm>
              <a:prstGeom prst="line">
                <a:avLst/>
              </a:prstGeom>
            </p:spPr>
            <p:style>
              <a:lnRef idx="1">
                <a:schemeClr val="accent1"/>
              </a:lnRef>
              <a:fillRef idx="0">
                <a:schemeClr val="accent1"/>
              </a:fillRef>
              <a:effectRef idx="0">
                <a:schemeClr val="accent1"/>
              </a:effectRef>
              <a:fontRef idx="minor">
                <a:schemeClr val="tx1"/>
              </a:fontRef>
            </p:style>
          </p:cxnSp>
          <p:sp>
            <p:nvSpPr>
              <p:cNvPr id="257" name="Rectangle 256">
                <a:extLst>
                  <a:ext uri="{FF2B5EF4-FFF2-40B4-BE49-F238E27FC236}">
                    <a16:creationId xmlns:a16="http://schemas.microsoft.com/office/drawing/2014/main" id="{48AC9511-3144-4A33-AC72-545EB9906745}"/>
                  </a:ext>
                </a:extLst>
              </p:cNvPr>
              <p:cNvSpPr/>
              <p:nvPr/>
            </p:nvSpPr>
            <p:spPr>
              <a:xfrm>
                <a:off x="4821370" y="1034719"/>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58" name="Rectangle 257">
                <a:extLst>
                  <a:ext uri="{FF2B5EF4-FFF2-40B4-BE49-F238E27FC236}">
                    <a16:creationId xmlns:a16="http://schemas.microsoft.com/office/drawing/2014/main" id="{011F5D02-CEA2-4B70-9C0B-979208BDBD81}"/>
                  </a:ext>
                </a:extLst>
              </p:cNvPr>
              <p:cNvSpPr/>
              <p:nvPr/>
            </p:nvSpPr>
            <p:spPr>
              <a:xfrm>
                <a:off x="4915018" y="1030076"/>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59" name="Rectangle 258">
                <a:extLst>
                  <a:ext uri="{FF2B5EF4-FFF2-40B4-BE49-F238E27FC236}">
                    <a16:creationId xmlns:a16="http://schemas.microsoft.com/office/drawing/2014/main" id="{3361CD46-75B9-4469-BA8E-798E90A37F14}"/>
                  </a:ext>
                </a:extLst>
              </p:cNvPr>
              <p:cNvSpPr/>
              <p:nvPr/>
            </p:nvSpPr>
            <p:spPr>
              <a:xfrm>
                <a:off x="5003595" y="1034463"/>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0" name="Rectangle 259">
                <a:extLst>
                  <a:ext uri="{FF2B5EF4-FFF2-40B4-BE49-F238E27FC236}">
                    <a16:creationId xmlns:a16="http://schemas.microsoft.com/office/drawing/2014/main" id="{469E1029-9158-4A50-BECC-5FFF3F2CA945}"/>
                  </a:ext>
                </a:extLst>
              </p:cNvPr>
              <p:cNvSpPr/>
              <p:nvPr/>
            </p:nvSpPr>
            <p:spPr>
              <a:xfrm>
                <a:off x="5939905" y="1030102"/>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1" name="Rectangle 260">
                <a:extLst>
                  <a:ext uri="{FF2B5EF4-FFF2-40B4-BE49-F238E27FC236}">
                    <a16:creationId xmlns:a16="http://schemas.microsoft.com/office/drawing/2014/main" id="{33A93AC0-D8D6-4160-B790-64E2419DF948}"/>
                  </a:ext>
                </a:extLst>
              </p:cNvPr>
              <p:cNvSpPr/>
              <p:nvPr/>
            </p:nvSpPr>
            <p:spPr>
              <a:xfrm>
                <a:off x="6033630" y="1030102"/>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2" name="Rectangle 261">
                <a:extLst>
                  <a:ext uri="{FF2B5EF4-FFF2-40B4-BE49-F238E27FC236}">
                    <a16:creationId xmlns:a16="http://schemas.microsoft.com/office/drawing/2014/main" id="{649D5A67-5E71-4714-B8B9-62FE53E598C7}"/>
                  </a:ext>
                </a:extLst>
              </p:cNvPr>
              <p:cNvSpPr/>
              <p:nvPr/>
            </p:nvSpPr>
            <p:spPr>
              <a:xfrm>
                <a:off x="6237443" y="1030047"/>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3" name="Rectangle 262">
                <a:extLst>
                  <a:ext uri="{FF2B5EF4-FFF2-40B4-BE49-F238E27FC236}">
                    <a16:creationId xmlns:a16="http://schemas.microsoft.com/office/drawing/2014/main" id="{F8E7A30C-87CA-41A2-BB6C-FC630F1C786E}"/>
                  </a:ext>
                </a:extLst>
              </p:cNvPr>
              <p:cNvSpPr/>
              <p:nvPr/>
            </p:nvSpPr>
            <p:spPr>
              <a:xfrm>
                <a:off x="6865125" y="1030181"/>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4" name="Rectangle 263">
                <a:extLst>
                  <a:ext uri="{FF2B5EF4-FFF2-40B4-BE49-F238E27FC236}">
                    <a16:creationId xmlns:a16="http://schemas.microsoft.com/office/drawing/2014/main" id="{90A71995-99EA-4860-8D76-099EE6979F48}"/>
                  </a:ext>
                </a:extLst>
              </p:cNvPr>
              <p:cNvSpPr/>
              <p:nvPr/>
            </p:nvSpPr>
            <p:spPr>
              <a:xfrm>
                <a:off x="6217369" y="4523143"/>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5" name="Rectangle 264">
                <a:extLst>
                  <a:ext uri="{FF2B5EF4-FFF2-40B4-BE49-F238E27FC236}">
                    <a16:creationId xmlns:a16="http://schemas.microsoft.com/office/drawing/2014/main" id="{26F51DB9-7564-4290-AA5C-D4AAD311C071}"/>
                  </a:ext>
                </a:extLst>
              </p:cNvPr>
              <p:cNvSpPr/>
              <p:nvPr/>
            </p:nvSpPr>
            <p:spPr>
              <a:xfrm>
                <a:off x="6113828" y="4523143"/>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6" name="Rectangle 265">
                <a:extLst>
                  <a:ext uri="{FF2B5EF4-FFF2-40B4-BE49-F238E27FC236}">
                    <a16:creationId xmlns:a16="http://schemas.microsoft.com/office/drawing/2014/main" id="{DDA6460B-5F6A-4B71-A06C-C1A243FD42B1}"/>
                  </a:ext>
                </a:extLst>
              </p:cNvPr>
              <p:cNvSpPr/>
              <p:nvPr/>
            </p:nvSpPr>
            <p:spPr>
              <a:xfrm>
                <a:off x="5991423" y="452289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7" name="Rectangle 266">
                <a:extLst>
                  <a:ext uri="{FF2B5EF4-FFF2-40B4-BE49-F238E27FC236}">
                    <a16:creationId xmlns:a16="http://schemas.microsoft.com/office/drawing/2014/main" id="{68C229C7-6C86-4948-854C-A83CAF947AF6}"/>
                  </a:ext>
                </a:extLst>
              </p:cNvPr>
              <p:cNvSpPr/>
              <p:nvPr/>
            </p:nvSpPr>
            <p:spPr>
              <a:xfrm>
                <a:off x="5885278" y="452289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8" name="Rectangle 267">
                <a:extLst>
                  <a:ext uri="{FF2B5EF4-FFF2-40B4-BE49-F238E27FC236}">
                    <a16:creationId xmlns:a16="http://schemas.microsoft.com/office/drawing/2014/main" id="{27F69580-BA48-42B1-B9A6-00DBFE16EE9D}"/>
                  </a:ext>
                </a:extLst>
              </p:cNvPr>
              <p:cNvSpPr/>
              <p:nvPr/>
            </p:nvSpPr>
            <p:spPr>
              <a:xfrm>
                <a:off x="5064874" y="4522891"/>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9" name="Rectangle 268">
                <a:extLst>
                  <a:ext uri="{FF2B5EF4-FFF2-40B4-BE49-F238E27FC236}">
                    <a16:creationId xmlns:a16="http://schemas.microsoft.com/office/drawing/2014/main" id="{599DF2D3-5F6B-477B-A67E-0DE278A70922}"/>
                  </a:ext>
                </a:extLst>
              </p:cNvPr>
              <p:cNvSpPr/>
              <p:nvPr/>
            </p:nvSpPr>
            <p:spPr>
              <a:xfrm>
                <a:off x="5149510" y="4523210"/>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0" name="Rectangle 269">
                <a:extLst>
                  <a:ext uri="{FF2B5EF4-FFF2-40B4-BE49-F238E27FC236}">
                    <a16:creationId xmlns:a16="http://schemas.microsoft.com/office/drawing/2014/main" id="{56878247-7E66-4ADB-97A9-5EA38055C1C2}"/>
                  </a:ext>
                </a:extLst>
              </p:cNvPr>
              <p:cNvSpPr/>
              <p:nvPr/>
            </p:nvSpPr>
            <p:spPr>
              <a:xfrm>
                <a:off x="3587350" y="4522481"/>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1" name="Rectangle 270">
                <a:extLst>
                  <a:ext uri="{FF2B5EF4-FFF2-40B4-BE49-F238E27FC236}">
                    <a16:creationId xmlns:a16="http://schemas.microsoft.com/office/drawing/2014/main" id="{FC1230A1-4745-44E4-BEB2-871F916AFA5C}"/>
                  </a:ext>
                </a:extLst>
              </p:cNvPr>
              <p:cNvSpPr/>
              <p:nvPr/>
            </p:nvSpPr>
            <p:spPr>
              <a:xfrm>
                <a:off x="3711606" y="4523143"/>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2" name="Rectangle 271">
                <a:extLst>
                  <a:ext uri="{FF2B5EF4-FFF2-40B4-BE49-F238E27FC236}">
                    <a16:creationId xmlns:a16="http://schemas.microsoft.com/office/drawing/2014/main" id="{45C4A3BC-9385-47E2-91AB-8B90EC5121A4}"/>
                  </a:ext>
                </a:extLst>
              </p:cNvPr>
              <p:cNvSpPr/>
              <p:nvPr/>
            </p:nvSpPr>
            <p:spPr>
              <a:xfrm>
                <a:off x="3807300" y="4522891"/>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grpSp>
        <p:nvGrpSpPr>
          <p:cNvPr id="99" name="Group 98">
            <a:extLst>
              <a:ext uri="{FF2B5EF4-FFF2-40B4-BE49-F238E27FC236}">
                <a16:creationId xmlns:a16="http://schemas.microsoft.com/office/drawing/2014/main" id="{2D21AB5B-D505-4D8D-BC5B-D7982606B1A1}"/>
              </a:ext>
            </a:extLst>
          </p:cNvPr>
          <p:cNvGrpSpPr/>
          <p:nvPr/>
        </p:nvGrpSpPr>
        <p:grpSpPr>
          <a:xfrm>
            <a:off x="28804561" y="5074436"/>
            <a:ext cx="11150846" cy="7527642"/>
            <a:chOff x="28804561" y="5074436"/>
            <a:chExt cx="10903638" cy="7527642"/>
          </a:xfrm>
        </p:grpSpPr>
        <p:grpSp>
          <p:nvGrpSpPr>
            <p:cNvPr id="23" name="Group 22">
              <a:extLst>
                <a:ext uri="{FF2B5EF4-FFF2-40B4-BE49-F238E27FC236}">
                  <a16:creationId xmlns:a16="http://schemas.microsoft.com/office/drawing/2014/main" id="{91DE678E-1094-4BC3-AAB4-3AB3BBC43E78}"/>
                </a:ext>
              </a:extLst>
            </p:cNvPr>
            <p:cNvGrpSpPr/>
            <p:nvPr/>
          </p:nvGrpSpPr>
          <p:grpSpPr>
            <a:xfrm>
              <a:off x="28804561" y="5074436"/>
              <a:ext cx="10903638" cy="7527642"/>
              <a:chOff x="27851886" y="4788659"/>
              <a:chExt cx="10903638" cy="7527642"/>
            </a:xfrm>
          </p:grpSpPr>
          <p:grpSp>
            <p:nvGrpSpPr>
              <p:cNvPr id="220" name="Group 219">
                <a:extLst>
                  <a:ext uri="{FF2B5EF4-FFF2-40B4-BE49-F238E27FC236}">
                    <a16:creationId xmlns:a16="http://schemas.microsoft.com/office/drawing/2014/main" id="{FD9FB7E4-F501-40E0-BF5A-8F02380DBB06}"/>
                  </a:ext>
                </a:extLst>
              </p:cNvPr>
              <p:cNvGrpSpPr/>
              <p:nvPr/>
            </p:nvGrpSpPr>
            <p:grpSpPr>
              <a:xfrm>
                <a:off x="27851886" y="4788659"/>
                <a:ext cx="10903638" cy="1402553"/>
                <a:chOff x="552288" y="4788659"/>
                <a:chExt cx="9852349" cy="1402553"/>
              </a:xfrm>
            </p:grpSpPr>
            <p:sp>
              <p:nvSpPr>
                <p:cNvPr id="221" name="Rectangle 220">
                  <a:extLst>
                    <a:ext uri="{FF2B5EF4-FFF2-40B4-BE49-F238E27FC236}">
                      <a16:creationId xmlns:a16="http://schemas.microsoft.com/office/drawing/2014/main" id="{95F6FB35-CD50-4EED-9C22-98AD5090DA47}"/>
                    </a:ext>
                  </a:extLst>
                </p:cNvPr>
                <p:cNvSpPr/>
                <p:nvPr/>
              </p:nvSpPr>
              <p:spPr>
                <a:xfrm>
                  <a:off x="552288" y="4788659"/>
                  <a:ext cx="9852349"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2" name="TextBox 221">
                  <a:extLst>
                    <a:ext uri="{FF2B5EF4-FFF2-40B4-BE49-F238E27FC236}">
                      <a16:creationId xmlns:a16="http://schemas.microsoft.com/office/drawing/2014/main" id="{3BDADBF7-508A-4EAA-8E6E-D52E705FE419}"/>
                    </a:ext>
                  </a:extLst>
                </p:cNvPr>
                <p:cNvSpPr txBox="1"/>
                <p:nvPr/>
              </p:nvSpPr>
              <p:spPr>
                <a:xfrm>
                  <a:off x="1495512" y="5122049"/>
                  <a:ext cx="8686800" cy="830997"/>
                </a:xfrm>
                <a:prstGeom prst="rect">
                  <a:avLst/>
                </a:prstGeom>
                <a:noFill/>
              </p:spPr>
              <p:txBody>
                <a:bodyPr wrap="square" rtlCol="0">
                  <a:spAutoFit/>
                </a:bodyPr>
                <a:lstStyle/>
                <a:p>
                  <a:pPr algn="ctr"/>
                  <a:r>
                    <a:rPr lang="en-US" sz="4800" dirty="0">
                      <a:solidFill>
                        <a:schemeClr val="bg1"/>
                      </a:solidFill>
                    </a:rPr>
                    <a:t>WT vs rgd378 (</a:t>
                  </a:r>
                  <a:r>
                    <a:rPr lang="en-US" sz="4800" dirty="0" err="1">
                      <a:solidFill>
                        <a:schemeClr val="bg1"/>
                      </a:solidFill>
                    </a:rPr>
                    <a:t>RNASeq</a:t>
                  </a:r>
                  <a:r>
                    <a:rPr lang="en-US" sz="4800" dirty="0">
                      <a:solidFill>
                        <a:schemeClr val="bg1"/>
                      </a:solidFill>
                    </a:rPr>
                    <a:t>)</a:t>
                  </a:r>
                </a:p>
              </p:txBody>
            </p:sp>
          </p:grpSp>
          <p:sp>
            <p:nvSpPr>
              <p:cNvPr id="223" name="Rectangle 222">
                <a:extLst>
                  <a:ext uri="{FF2B5EF4-FFF2-40B4-BE49-F238E27FC236}">
                    <a16:creationId xmlns:a16="http://schemas.microsoft.com/office/drawing/2014/main" id="{7B440BCA-2DD3-4EF4-982E-E4D349861A65}"/>
                  </a:ext>
                </a:extLst>
              </p:cNvPr>
              <p:cNvSpPr/>
              <p:nvPr/>
            </p:nvSpPr>
            <p:spPr>
              <a:xfrm>
                <a:off x="27864332" y="6191212"/>
                <a:ext cx="10891192" cy="611122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019D9BF-6FB3-489B-BFA0-851F4FF920FC}"/>
                  </a:ext>
                </a:extLst>
              </p:cNvPr>
              <p:cNvSpPr/>
              <p:nvPr/>
            </p:nvSpPr>
            <p:spPr>
              <a:xfrm>
                <a:off x="27999155" y="11064400"/>
                <a:ext cx="10601707" cy="958119"/>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sp>
            <p:nvSpPr>
              <p:cNvPr id="227" name="TextBox 226">
                <a:extLst>
                  <a:ext uri="{FF2B5EF4-FFF2-40B4-BE49-F238E27FC236}">
                    <a16:creationId xmlns:a16="http://schemas.microsoft.com/office/drawing/2014/main" id="{FBD8AA44-898A-444B-8AD3-B168873224C4}"/>
                  </a:ext>
                </a:extLst>
              </p:cNvPr>
              <p:cNvSpPr txBox="1"/>
              <p:nvPr/>
            </p:nvSpPr>
            <p:spPr>
              <a:xfrm>
                <a:off x="27931752" y="11118305"/>
                <a:ext cx="10601707" cy="1197996"/>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in WT as compared to rgd378 (q &lt; 0.05).</a:t>
                </a:r>
              </a:p>
              <a:p>
                <a:endParaRPr lang="en-US" dirty="0"/>
              </a:p>
            </p:txBody>
          </p:sp>
        </p:grpSp>
        <p:pic>
          <p:nvPicPr>
            <p:cNvPr id="224" name="Content Placeholder 8">
              <a:extLst>
                <a:ext uri="{FF2B5EF4-FFF2-40B4-BE49-F238E27FC236}">
                  <a16:creationId xmlns:a16="http://schemas.microsoft.com/office/drawing/2014/main" id="{8D91F4CC-8DFC-4147-9BBF-9481321693E6}"/>
                </a:ext>
              </a:extLst>
            </p:cNvPr>
            <p:cNvPicPr>
              <a:picLocks noChangeAspect="1"/>
            </p:cNvPicPr>
            <p:nvPr/>
          </p:nvPicPr>
          <p:blipFill rotWithShape="1">
            <a:blip r:embed="rId6">
              <a:extLst>
                <a:ext uri="{28A0092B-C50C-407E-A947-70E740481C1C}">
                  <a14:useLocalDpi xmlns:a14="http://schemas.microsoft.com/office/drawing/2010/main" val="0"/>
                </a:ext>
              </a:extLst>
            </a:blip>
            <a:srcRect l="26028" t="2225" r="4144" b="8475"/>
            <a:stretch/>
          </p:blipFill>
          <p:spPr>
            <a:xfrm>
              <a:off x="31293910" y="6629038"/>
              <a:ext cx="2921600" cy="3566160"/>
            </a:xfrm>
            <a:prstGeom prst="rect">
              <a:avLst/>
            </a:prstGeom>
          </p:spPr>
        </p:pic>
        <p:sp>
          <p:nvSpPr>
            <p:cNvPr id="97" name="Rectangle 96">
              <a:extLst>
                <a:ext uri="{FF2B5EF4-FFF2-40B4-BE49-F238E27FC236}">
                  <a16:creationId xmlns:a16="http://schemas.microsoft.com/office/drawing/2014/main" id="{276AE8F3-5875-4A74-9219-7D868CB2DB82}"/>
                </a:ext>
              </a:extLst>
            </p:cNvPr>
            <p:cNvSpPr/>
            <p:nvPr/>
          </p:nvSpPr>
          <p:spPr>
            <a:xfrm>
              <a:off x="28817007" y="6749292"/>
              <a:ext cx="2719985" cy="4431983"/>
            </a:xfrm>
            <a:prstGeom prst="rect">
              <a:avLst/>
            </a:prstGeom>
          </p:spPr>
          <p:txBody>
            <a:bodyPr wrap="square">
              <a:spAutoFit/>
            </a:bodyPr>
            <a:lstStyle/>
            <a:p>
              <a:pPr>
                <a:spcAft>
                  <a:spcPts val="1800"/>
                </a:spcAft>
              </a:pPr>
              <a:r>
                <a:rPr lang="en-US" dirty="0"/>
                <a:t>Zm00001d046750 </a:t>
              </a:r>
            </a:p>
            <a:p>
              <a:pPr>
                <a:spcAft>
                  <a:spcPts val="1800"/>
                </a:spcAft>
              </a:pPr>
              <a:r>
                <a:rPr lang="en-US" dirty="0"/>
                <a:t>Zm00001d045909</a:t>
              </a:r>
            </a:p>
            <a:p>
              <a:pPr>
                <a:spcAft>
                  <a:spcPts val="1800"/>
                </a:spcAft>
              </a:pPr>
              <a:r>
                <a:rPr lang="en-US" dirty="0">
                  <a:solidFill>
                    <a:srgbClr val="FF0000"/>
                  </a:solidFill>
                </a:rPr>
                <a:t>Zm00001d036345 (</a:t>
              </a:r>
              <a:r>
                <a:rPr lang="en-US" i="1" dirty="0">
                  <a:solidFill>
                    <a:srgbClr val="FF0000"/>
                  </a:solidFill>
                </a:rPr>
                <a:t>psy1</a:t>
              </a:r>
              <a:r>
                <a:rPr lang="en-US" dirty="0">
                  <a:solidFill>
                    <a:srgbClr val="FF0000"/>
                  </a:solidFill>
                </a:rPr>
                <a:t>)</a:t>
              </a:r>
            </a:p>
            <a:p>
              <a:pPr>
                <a:spcAft>
                  <a:spcPts val="1800"/>
                </a:spcAft>
              </a:pPr>
              <a:r>
                <a:rPr lang="en-US" dirty="0"/>
                <a:t>Zm00001d033547 </a:t>
              </a:r>
              <a:endParaRPr lang="en-US" dirty="0">
                <a:solidFill>
                  <a:srgbClr val="FF0000"/>
                </a:solidFill>
              </a:endParaRPr>
            </a:p>
            <a:p>
              <a:pPr>
                <a:spcAft>
                  <a:spcPts val="1800"/>
                </a:spcAft>
              </a:pPr>
              <a:r>
                <a:rPr lang="en-US" dirty="0">
                  <a:solidFill>
                    <a:srgbClr val="FF0000"/>
                  </a:solidFill>
                </a:rPr>
                <a:t>Zm00001d012394 (</a:t>
              </a:r>
              <a:r>
                <a:rPr lang="en-US" i="1" dirty="0">
                  <a:solidFill>
                    <a:srgbClr val="FF0000"/>
                  </a:solidFill>
                </a:rPr>
                <a:t>psy2</a:t>
              </a:r>
              <a:r>
                <a:rPr lang="en-US" dirty="0">
                  <a:solidFill>
                    <a:srgbClr val="FF0000"/>
                  </a:solidFill>
                </a:rPr>
                <a:t>)</a:t>
              </a:r>
            </a:p>
            <a:p>
              <a:pPr>
                <a:spcAft>
                  <a:spcPts val="1800"/>
                </a:spcAft>
              </a:pPr>
              <a:r>
                <a:rPr lang="en-US" dirty="0"/>
                <a:t>Zm00001d026188 </a:t>
              </a:r>
              <a:endParaRPr lang="en-US" dirty="0">
                <a:solidFill>
                  <a:srgbClr val="FF0000"/>
                </a:solidFill>
              </a:endParaRPr>
            </a:p>
            <a:p>
              <a:pPr>
                <a:spcAft>
                  <a:spcPts val="1800"/>
                </a:spcAft>
              </a:pPr>
              <a:r>
                <a:rPr lang="en-US" dirty="0"/>
                <a:t>Zm00001d021410 (</a:t>
              </a:r>
              <a:r>
                <a:rPr lang="en-US" i="1" dirty="0"/>
                <a:t>psy3</a:t>
              </a:r>
              <a:r>
                <a:rPr lang="en-US" dirty="0"/>
                <a:t>)</a:t>
              </a:r>
            </a:p>
            <a:p>
              <a:pPr>
                <a:spcAft>
                  <a:spcPts val="1800"/>
                </a:spcAft>
              </a:pPr>
              <a:r>
                <a:rPr lang="en-US" dirty="0">
                  <a:solidFill>
                    <a:schemeClr val="bg1">
                      <a:lumMod val="65000"/>
                    </a:schemeClr>
                  </a:solidFill>
                </a:rPr>
                <a:t>Zm00001d025531</a:t>
              </a:r>
              <a:r>
                <a:rPr lang="en-US" dirty="0"/>
                <a:t>  </a:t>
              </a:r>
            </a:p>
            <a:p>
              <a:pPr>
                <a:spcAft>
                  <a:spcPts val="1800"/>
                </a:spcAft>
              </a:pPr>
              <a:r>
                <a:rPr lang="en-US" dirty="0">
                  <a:solidFill>
                    <a:schemeClr val="bg1">
                      <a:lumMod val="65000"/>
                    </a:schemeClr>
                  </a:solidFill>
                </a:rPr>
                <a:t>Zm00001d035106</a:t>
              </a:r>
            </a:p>
          </p:txBody>
        </p:sp>
        <p:sp>
          <p:nvSpPr>
            <p:cNvPr id="98" name="TextBox 97">
              <a:extLst>
                <a:ext uri="{FF2B5EF4-FFF2-40B4-BE49-F238E27FC236}">
                  <a16:creationId xmlns:a16="http://schemas.microsoft.com/office/drawing/2014/main" id="{89E7AB9B-CD26-4C24-8124-493C04397FD6}"/>
                </a:ext>
              </a:extLst>
            </p:cNvPr>
            <p:cNvSpPr txBox="1"/>
            <p:nvPr/>
          </p:nvSpPr>
          <p:spPr>
            <a:xfrm>
              <a:off x="31501280" y="10146385"/>
              <a:ext cx="1802233" cy="369332"/>
            </a:xfrm>
            <a:prstGeom prst="rect">
              <a:avLst/>
            </a:prstGeom>
            <a:noFill/>
          </p:spPr>
          <p:txBody>
            <a:bodyPr wrap="square" rtlCol="0">
              <a:spAutoFit/>
            </a:bodyPr>
            <a:lstStyle/>
            <a:p>
              <a:r>
                <a:rPr lang="en-US" dirty="0"/>
                <a:t>WT		rgd378</a:t>
              </a:r>
            </a:p>
          </p:txBody>
        </p:sp>
      </p:grpSp>
      <p:grpSp>
        <p:nvGrpSpPr>
          <p:cNvPr id="108" name="Group 107">
            <a:extLst>
              <a:ext uri="{FF2B5EF4-FFF2-40B4-BE49-F238E27FC236}">
                <a16:creationId xmlns:a16="http://schemas.microsoft.com/office/drawing/2014/main" id="{12843E90-C2C2-4075-9F45-1EE0529DA74F}"/>
              </a:ext>
            </a:extLst>
          </p:cNvPr>
          <p:cNvGrpSpPr/>
          <p:nvPr/>
        </p:nvGrpSpPr>
        <p:grpSpPr>
          <a:xfrm>
            <a:off x="10735366" y="18776552"/>
            <a:ext cx="17780676" cy="5999910"/>
            <a:chOff x="10849662" y="18883214"/>
            <a:chExt cx="17780676" cy="5999910"/>
          </a:xfrm>
        </p:grpSpPr>
        <p:grpSp>
          <p:nvGrpSpPr>
            <p:cNvPr id="234" name="Group 233">
              <a:extLst>
                <a:ext uri="{FF2B5EF4-FFF2-40B4-BE49-F238E27FC236}">
                  <a16:creationId xmlns:a16="http://schemas.microsoft.com/office/drawing/2014/main" id="{488EB461-E41D-4AE0-9DF3-AF2230E279D4}"/>
                </a:ext>
              </a:extLst>
            </p:cNvPr>
            <p:cNvGrpSpPr/>
            <p:nvPr/>
          </p:nvGrpSpPr>
          <p:grpSpPr>
            <a:xfrm>
              <a:off x="10863060" y="18883214"/>
              <a:ext cx="17757132" cy="1402553"/>
              <a:chOff x="379445" y="5065570"/>
              <a:chExt cx="11017897" cy="1402553"/>
            </a:xfrm>
          </p:grpSpPr>
          <p:sp>
            <p:nvSpPr>
              <p:cNvPr id="235" name="Rectangle 234">
                <a:extLst>
                  <a:ext uri="{FF2B5EF4-FFF2-40B4-BE49-F238E27FC236}">
                    <a16:creationId xmlns:a16="http://schemas.microsoft.com/office/drawing/2014/main" id="{BD926064-BEF2-4D9A-B899-612EB29F25EE}"/>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6" name="TextBox 235">
                <a:extLst>
                  <a:ext uri="{FF2B5EF4-FFF2-40B4-BE49-F238E27FC236}">
                    <a16:creationId xmlns:a16="http://schemas.microsoft.com/office/drawing/2014/main" id="{4732D5EC-7A39-48BA-A444-9DE8FD591000}"/>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Above Ground Tissue (</a:t>
                </a:r>
                <a:r>
                  <a:rPr lang="en-US" sz="4800" dirty="0" err="1">
                    <a:solidFill>
                      <a:schemeClr val="bg1"/>
                    </a:solidFill>
                  </a:rPr>
                  <a:t>RNASeq</a:t>
                </a:r>
                <a:r>
                  <a:rPr lang="en-US" sz="4800" dirty="0">
                    <a:solidFill>
                      <a:schemeClr val="bg1"/>
                    </a:solidFill>
                  </a:rPr>
                  <a:t>)</a:t>
                </a:r>
              </a:p>
            </p:txBody>
          </p:sp>
        </p:grpSp>
        <p:sp>
          <p:nvSpPr>
            <p:cNvPr id="237" name="Rectangle 236">
              <a:extLst>
                <a:ext uri="{FF2B5EF4-FFF2-40B4-BE49-F238E27FC236}">
                  <a16:creationId xmlns:a16="http://schemas.microsoft.com/office/drawing/2014/main" id="{31FD0F99-819E-4A7D-86C2-194D32ACC0A3}"/>
                </a:ext>
              </a:extLst>
            </p:cNvPr>
            <p:cNvSpPr/>
            <p:nvPr/>
          </p:nvSpPr>
          <p:spPr>
            <a:xfrm>
              <a:off x="10849662" y="20285765"/>
              <a:ext cx="17780676" cy="442153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238">
              <a:extLst>
                <a:ext uri="{FF2B5EF4-FFF2-40B4-BE49-F238E27FC236}">
                  <a16:creationId xmlns:a16="http://schemas.microsoft.com/office/drawing/2014/main" id="{C1B4B5EE-AFE4-4A93-9E0D-164C7E78A295}"/>
                </a:ext>
              </a:extLst>
            </p:cNvPr>
            <p:cNvSpPr/>
            <p:nvPr/>
          </p:nvSpPr>
          <p:spPr>
            <a:xfrm>
              <a:off x="10946481" y="23972495"/>
              <a:ext cx="17582087" cy="615926"/>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sp>
          <p:nvSpPr>
            <p:cNvPr id="240" name="TextBox 239">
              <a:extLst>
                <a:ext uri="{FF2B5EF4-FFF2-40B4-BE49-F238E27FC236}">
                  <a16:creationId xmlns:a16="http://schemas.microsoft.com/office/drawing/2014/main" id="{45FF1DC0-A5BA-4CF3-85E4-91CD60DD2A75}"/>
                </a:ext>
              </a:extLst>
            </p:cNvPr>
            <p:cNvSpPr txBox="1"/>
            <p:nvPr/>
          </p:nvSpPr>
          <p:spPr>
            <a:xfrm>
              <a:off x="10914170" y="23959794"/>
              <a:ext cx="17444930" cy="923330"/>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in B73 compared to Mo17 or W22 samples, or among root zones (q &lt; 0.05).</a:t>
              </a:r>
            </a:p>
            <a:p>
              <a:endParaRPr lang="en-US" dirty="0"/>
            </a:p>
          </p:txBody>
        </p:sp>
        <p:grpSp>
          <p:nvGrpSpPr>
            <p:cNvPr id="105" name="Group 104">
              <a:extLst>
                <a:ext uri="{FF2B5EF4-FFF2-40B4-BE49-F238E27FC236}">
                  <a16:creationId xmlns:a16="http://schemas.microsoft.com/office/drawing/2014/main" id="{7FB230BD-1A50-4AAC-9E18-31569E3BE7F5}"/>
                </a:ext>
              </a:extLst>
            </p:cNvPr>
            <p:cNvGrpSpPr/>
            <p:nvPr/>
          </p:nvGrpSpPr>
          <p:grpSpPr>
            <a:xfrm>
              <a:off x="10958963" y="20396840"/>
              <a:ext cx="5407281" cy="3110445"/>
              <a:chOff x="11016933" y="20523699"/>
              <a:chExt cx="5407281" cy="3110445"/>
            </a:xfrm>
          </p:grpSpPr>
          <p:grpSp>
            <p:nvGrpSpPr>
              <p:cNvPr id="102" name="Group 101">
                <a:extLst>
                  <a:ext uri="{FF2B5EF4-FFF2-40B4-BE49-F238E27FC236}">
                    <a16:creationId xmlns:a16="http://schemas.microsoft.com/office/drawing/2014/main" id="{BFEAA388-57A7-462C-83C7-33FF4CAF8B4E}"/>
                  </a:ext>
                </a:extLst>
              </p:cNvPr>
              <p:cNvGrpSpPr/>
              <p:nvPr/>
            </p:nvGrpSpPr>
            <p:grpSpPr>
              <a:xfrm>
                <a:off x="13314573" y="20523699"/>
                <a:ext cx="3109641" cy="2834640"/>
                <a:chOff x="12325233" y="20571544"/>
                <a:chExt cx="3109641" cy="2834640"/>
              </a:xfrm>
            </p:grpSpPr>
            <p:pic>
              <p:nvPicPr>
                <p:cNvPr id="370" name="Content Placeholder 4">
                  <a:extLst>
                    <a:ext uri="{FF2B5EF4-FFF2-40B4-BE49-F238E27FC236}">
                      <a16:creationId xmlns:a16="http://schemas.microsoft.com/office/drawing/2014/main" id="{8956D69A-1F5A-4A1A-9251-7711B992A2FB}"/>
                    </a:ext>
                  </a:extLst>
                </p:cNvPr>
                <p:cNvPicPr>
                  <a:picLocks noChangeAspect="1"/>
                </p:cNvPicPr>
                <p:nvPr/>
              </p:nvPicPr>
              <p:blipFill rotWithShape="1">
                <a:blip r:embed="rId7">
                  <a:extLst>
                    <a:ext uri="{28A0092B-C50C-407E-A947-70E740481C1C}">
                      <a14:useLocalDpi xmlns:a14="http://schemas.microsoft.com/office/drawing/2010/main" val="0"/>
                    </a:ext>
                  </a:extLst>
                </a:blip>
                <a:srcRect l="31388" t="2585" r="29908" b="10038"/>
                <a:stretch/>
              </p:blipFill>
              <p:spPr>
                <a:xfrm>
                  <a:off x="12325233" y="20571544"/>
                  <a:ext cx="1971336" cy="2834640"/>
                </a:xfrm>
                <a:prstGeom prst="rect">
                  <a:avLst/>
                </a:prstGeom>
              </p:spPr>
            </p:pic>
            <p:pic>
              <p:nvPicPr>
                <p:cNvPr id="373" name="Content Placeholder 4">
                  <a:extLst>
                    <a:ext uri="{FF2B5EF4-FFF2-40B4-BE49-F238E27FC236}">
                      <a16:creationId xmlns:a16="http://schemas.microsoft.com/office/drawing/2014/main" id="{719AA162-8850-43D9-98CB-3E8A23C83F39}"/>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14296569" y="21377788"/>
                  <a:ext cx="1138305" cy="1222149"/>
                </a:xfrm>
                <a:prstGeom prst="rect">
                  <a:avLst/>
                </a:prstGeom>
              </p:spPr>
            </p:pic>
          </p:grpSp>
          <p:sp>
            <p:nvSpPr>
              <p:cNvPr id="103" name="Rectangle 102">
                <a:extLst>
                  <a:ext uri="{FF2B5EF4-FFF2-40B4-BE49-F238E27FC236}">
                    <a16:creationId xmlns:a16="http://schemas.microsoft.com/office/drawing/2014/main" id="{59B5D820-979D-41A4-8106-71C42282C9D7}"/>
                  </a:ext>
                </a:extLst>
              </p:cNvPr>
              <p:cNvSpPr/>
              <p:nvPr/>
            </p:nvSpPr>
            <p:spPr>
              <a:xfrm>
                <a:off x="11016933" y="20661477"/>
                <a:ext cx="2606642" cy="2539157"/>
              </a:xfrm>
              <a:prstGeom prst="rect">
                <a:avLst/>
              </a:prstGeom>
            </p:spPr>
            <p:txBody>
              <a:bodyPr wrap="square">
                <a:spAutoFit/>
              </a:bodyPr>
              <a:lstStyle/>
              <a:p>
                <a:pPr>
                  <a:lnSpc>
                    <a:spcPct val="200000"/>
                  </a:lnSpc>
                  <a:spcBef>
                    <a:spcPts val="600"/>
                  </a:spcBef>
                </a:pPr>
                <a:r>
                  <a:rPr lang="en-US" dirty="0"/>
                  <a:t>Zm00001d045909 </a:t>
                </a:r>
                <a:endParaRPr lang="en-US" dirty="0">
                  <a:solidFill>
                    <a:srgbClr val="FF0000"/>
                  </a:solidFill>
                </a:endParaRPr>
              </a:p>
              <a:p>
                <a:pPr>
                  <a:lnSpc>
                    <a:spcPct val="200000"/>
                  </a:lnSpc>
                  <a:spcBef>
                    <a:spcPts val="600"/>
                  </a:spcBef>
                </a:pP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104" name="TextBox 103">
                <a:extLst>
                  <a:ext uri="{FF2B5EF4-FFF2-40B4-BE49-F238E27FC236}">
                    <a16:creationId xmlns:a16="http://schemas.microsoft.com/office/drawing/2014/main" id="{95854F98-B7C9-4484-8D28-1B2BE47592BC}"/>
                  </a:ext>
                </a:extLst>
              </p:cNvPr>
              <p:cNvSpPr txBox="1"/>
              <p:nvPr/>
            </p:nvSpPr>
            <p:spPr>
              <a:xfrm>
                <a:off x="13379758" y="23264812"/>
                <a:ext cx="1733210" cy="369332"/>
              </a:xfrm>
              <a:prstGeom prst="rect">
                <a:avLst/>
              </a:prstGeom>
              <a:noFill/>
            </p:spPr>
            <p:txBody>
              <a:bodyPr wrap="square" rtlCol="0">
                <a:spAutoFit/>
              </a:bodyPr>
              <a:lstStyle/>
              <a:p>
                <a:r>
                  <a:rPr lang="en-US" dirty="0"/>
                  <a:t>Ear    Leaf   Stem</a:t>
                </a:r>
              </a:p>
            </p:txBody>
          </p:sp>
        </p:grpSp>
        <p:grpSp>
          <p:nvGrpSpPr>
            <p:cNvPr id="106" name="Group 105">
              <a:extLst>
                <a:ext uri="{FF2B5EF4-FFF2-40B4-BE49-F238E27FC236}">
                  <a16:creationId xmlns:a16="http://schemas.microsoft.com/office/drawing/2014/main" id="{2BAB59DD-22E4-4880-AA08-03AC732B7EE9}"/>
                </a:ext>
              </a:extLst>
            </p:cNvPr>
            <p:cNvGrpSpPr/>
            <p:nvPr/>
          </p:nvGrpSpPr>
          <p:grpSpPr>
            <a:xfrm>
              <a:off x="16439293" y="20571544"/>
              <a:ext cx="6086744" cy="2352346"/>
              <a:chOff x="16477393" y="20571544"/>
              <a:chExt cx="6086744" cy="2352346"/>
            </a:xfrm>
          </p:grpSpPr>
          <p:grpSp>
            <p:nvGrpSpPr>
              <p:cNvPr id="101" name="Group 100">
                <a:extLst>
                  <a:ext uri="{FF2B5EF4-FFF2-40B4-BE49-F238E27FC236}">
                    <a16:creationId xmlns:a16="http://schemas.microsoft.com/office/drawing/2014/main" id="{B7FF9BBD-060A-40B7-8BDA-4493261C193A}"/>
                  </a:ext>
                </a:extLst>
              </p:cNvPr>
              <p:cNvGrpSpPr/>
              <p:nvPr/>
            </p:nvGrpSpPr>
            <p:grpSpPr>
              <a:xfrm>
                <a:off x="18817931" y="20571544"/>
                <a:ext cx="3746206" cy="2103120"/>
                <a:chOff x="16423253" y="20616924"/>
                <a:chExt cx="3746206" cy="2103120"/>
              </a:xfrm>
            </p:grpSpPr>
            <p:pic>
              <p:nvPicPr>
                <p:cNvPr id="371" name="Content Placeholder 4">
                  <a:extLst>
                    <a:ext uri="{FF2B5EF4-FFF2-40B4-BE49-F238E27FC236}">
                      <a16:creationId xmlns:a16="http://schemas.microsoft.com/office/drawing/2014/main" id="{3ED16B21-1684-438F-800F-17E4B152B442}"/>
                    </a:ext>
                  </a:extLst>
                </p:cNvPr>
                <p:cNvPicPr>
                  <a:picLocks noChangeAspect="1"/>
                </p:cNvPicPr>
                <p:nvPr/>
              </p:nvPicPr>
              <p:blipFill rotWithShape="1">
                <a:blip r:embed="rId8">
                  <a:extLst>
                    <a:ext uri="{28A0092B-C50C-407E-A947-70E740481C1C}">
                      <a14:useLocalDpi xmlns:a14="http://schemas.microsoft.com/office/drawing/2010/main" val="0"/>
                    </a:ext>
                  </a:extLst>
                </a:blip>
                <a:srcRect l="24846" t="4710" r="23045" b="9727"/>
                <a:stretch/>
              </p:blipFill>
              <p:spPr>
                <a:xfrm>
                  <a:off x="16423253" y="20616924"/>
                  <a:ext cx="2613322" cy="2103120"/>
                </a:xfrm>
                <a:prstGeom prst="rect">
                  <a:avLst/>
                </a:prstGeom>
              </p:spPr>
            </p:pic>
            <p:pic>
              <p:nvPicPr>
                <p:cNvPr id="375" name="Content Placeholder 4">
                  <a:extLst>
                    <a:ext uri="{FF2B5EF4-FFF2-40B4-BE49-F238E27FC236}">
                      <a16:creationId xmlns:a16="http://schemas.microsoft.com/office/drawing/2014/main" id="{65007B4B-E7DC-46C0-87FC-413A38F3BF74}"/>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19031154" y="21377789"/>
                  <a:ext cx="1138305" cy="1222149"/>
                </a:xfrm>
                <a:prstGeom prst="rect">
                  <a:avLst/>
                </a:prstGeom>
              </p:spPr>
            </p:pic>
          </p:grpSp>
          <p:sp>
            <p:nvSpPr>
              <p:cNvPr id="377" name="Rectangle 376">
                <a:extLst>
                  <a:ext uri="{FF2B5EF4-FFF2-40B4-BE49-F238E27FC236}">
                    <a16:creationId xmlns:a16="http://schemas.microsoft.com/office/drawing/2014/main" id="{758DE261-6462-4608-ABF1-08DD1C90F5D9}"/>
                  </a:ext>
                </a:extLst>
              </p:cNvPr>
              <p:cNvSpPr/>
              <p:nvPr/>
            </p:nvSpPr>
            <p:spPr>
              <a:xfrm>
                <a:off x="16477393" y="20582892"/>
                <a:ext cx="2606642" cy="1908215"/>
              </a:xfrm>
              <a:prstGeom prst="rect">
                <a:avLst/>
              </a:prstGeom>
            </p:spPr>
            <p:txBody>
              <a:bodyPr wrap="square">
                <a:spAutoFit/>
              </a:bodyPr>
              <a:lstStyle/>
              <a:p>
                <a:pPr>
                  <a:lnSpc>
                    <a:spcPct val="200000"/>
                  </a:lnSpc>
                  <a:spcBef>
                    <a:spcPts val="600"/>
                  </a:spcBef>
                </a:pPr>
                <a:r>
                  <a:rPr lang="en-US" dirty="0"/>
                  <a:t> </a:t>
                </a: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378" name="TextBox 377">
                <a:extLst>
                  <a:ext uri="{FF2B5EF4-FFF2-40B4-BE49-F238E27FC236}">
                    <a16:creationId xmlns:a16="http://schemas.microsoft.com/office/drawing/2014/main" id="{F26921A8-8BF2-4A70-B5AE-6B5D42AFE6EC}"/>
                  </a:ext>
                </a:extLst>
              </p:cNvPr>
              <p:cNvSpPr txBox="1"/>
              <p:nvPr/>
            </p:nvSpPr>
            <p:spPr>
              <a:xfrm>
                <a:off x="18880560" y="22554558"/>
                <a:ext cx="2393400" cy="369332"/>
              </a:xfrm>
              <a:prstGeom prst="rect">
                <a:avLst/>
              </a:prstGeom>
              <a:noFill/>
            </p:spPr>
            <p:txBody>
              <a:bodyPr wrap="square" rtlCol="0">
                <a:spAutoFit/>
              </a:bodyPr>
              <a:lstStyle/>
              <a:p>
                <a:r>
                  <a:rPr lang="en-US" dirty="0"/>
                  <a:t>   Ear          Leaf       Stem</a:t>
                </a:r>
              </a:p>
            </p:txBody>
          </p:sp>
        </p:grpSp>
        <p:grpSp>
          <p:nvGrpSpPr>
            <p:cNvPr id="107" name="Group 106">
              <a:extLst>
                <a:ext uri="{FF2B5EF4-FFF2-40B4-BE49-F238E27FC236}">
                  <a16:creationId xmlns:a16="http://schemas.microsoft.com/office/drawing/2014/main" id="{82E1612C-7274-4E95-9FB8-6BE947B1B506}"/>
                </a:ext>
              </a:extLst>
            </p:cNvPr>
            <p:cNvGrpSpPr/>
            <p:nvPr/>
          </p:nvGrpSpPr>
          <p:grpSpPr>
            <a:xfrm>
              <a:off x="22526245" y="20548926"/>
              <a:ext cx="6002323" cy="2374964"/>
              <a:chOff x="22526245" y="20548926"/>
              <a:chExt cx="6002323" cy="2374964"/>
            </a:xfrm>
          </p:grpSpPr>
          <p:grpSp>
            <p:nvGrpSpPr>
              <p:cNvPr id="100" name="Group 99">
                <a:extLst>
                  <a:ext uri="{FF2B5EF4-FFF2-40B4-BE49-F238E27FC236}">
                    <a16:creationId xmlns:a16="http://schemas.microsoft.com/office/drawing/2014/main" id="{9A1AB8B0-81F7-441F-8930-AB1E8CD71824}"/>
                  </a:ext>
                </a:extLst>
              </p:cNvPr>
              <p:cNvGrpSpPr/>
              <p:nvPr/>
            </p:nvGrpSpPr>
            <p:grpSpPr>
              <a:xfrm>
                <a:off x="24874753" y="20548926"/>
                <a:ext cx="3653815" cy="2103120"/>
                <a:chOff x="21592357" y="20595659"/>
                <a:chExt cx="3653815" cy="2103120"/>
              </a:xfrm>
            </p:grpSpPr>
            <p:pic>
              <p:nvPicPr>
                <p:cNvPr id="372" name="Content Placeholder 4">
                  <a:extLst>
                    <a:ext uri="{FF2B5EF4-FFF2-40B4-BE49-F238E27FC236}">
                      <a16:creationId xmlns:a16="http://schemas.microsoft.com/office/drawing/2014/main" id="{019A0F55-A0FF-4E1B-98BD-73F2CDC33EEE}"/>
                    </a:ext>
                  </a:extLst>
                </p:cNvPr>
                <p:cNvPicPr>
                  <a:picLocks noChangeAspect="1"/>
                </p:cNvPicPr>
                <p:nvPr/>
              </p:nvPicPr>
              <p:blipFill rotWithShape="1">
                <a:blip r:embed="rId9">
                  <a:extLst>
                    <a:ext uri="{28A0092B-C50C-407E-A947-70E740481C1C}">
                      <a14:useLocalDpi xmlns:a14="http://schemas.microsoft.com/office/drawing/2010/main" val="0"/>
                    </a:ext>
                  </a:extLst>
                </a:blip>
                <a:srcRect l="24596" t="6077" r="24938" b="11508"/>
                <a:stretch/>
              </p:blipFill>
              <p:spPr>
                <a:xfrm>
                  <a:off x="21592357" y="20595659"/>
                  <a:ext cx="2370006" cy="2103120"/>
                </a:xfrm>
                <a:prstGeom prst="rect">
                  <a:avLst/>
                </a:prstGeom>
              </p:spPr>
            </p:pic>
            <p:pic>
              <p:nvPicPr>
                <p:cNvPr id="376" name="Content Placeholder 4">
                  <a:extLst>
                    <a:ext uri="{FF2B5EF4-FFF2-40B4-BE49-F238E27FC236}">
                      <a16:creationId xmlns:a16="http://schemas.microsoft.com/office/drawing/2014/main" id="{44E08A18-2117-499A-90D0-C926F6851A3B}"/>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24107867" y="21377788"/>
                  <a:ext cx="1138305" cy="1222149"/>
                </a:xfrm>
                <a:prstGeom prst="rect">
                  <a:avLst/>
                </a:prstGeom>
              </p:spPr>
            </p:pic>
          </p:grpSp>
          <p:sp>
            <p:nvSpPr>
              <p:cNvPr id="379" name="Rectangle 378">
                <a:extLst>
                  <a:ext uri="{FF2B5EF4-FFF2-40B4-BE49-F238E27FC236}">
                    <a16:creationId xmlns:a16="http://schemas.microsoft.com/office/drawing/2014/main" id="{3FD806C0-5CF5-4BA2-AD12-F9590CC7CC2B}"/>
                  </a:ext>
                </a:extLst>
              </p:cNvPr>
              <p:cNvSpPr/>
              <p:nvPr/>
            </p:nvSpPr>
            <p:spPr>
              <a:xfrm>
                <a:off x="22526245" y="20582891"/>
                <a:ext cx="2606642" cy="1908215"/>
              </a:xfrm>
              <a:prstGeom prst="rect">
                <a:avLst/>
              </a:prstGeom>
            </p:spPr>
            <p:txBody>
              <a:bodyPr wrap="square">
                <a:spAutoFit/>
              </a:bodyPr>
              <a:lstStyle/>
              <a:p>
                <a:pPr>
                  <a:lnSpc>
                    <a:spcPct val="200000"/>
                  </a:lnSpc>
                  <a:spcBef>
                    <a:spcPts val="600"/>
                  </a:spcBef>
                </a:pPr>
                <a:r>
                  <a:rPr lang="en-US" dirty="0"/>
                  <a:t> </a:t>
                </a: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380" name="TextBox 379">
                <a:extLst>
                  <a:ext uri="{FF2B5EF4-FFF2-40B4-BE49-F238E27FC236}">
                    <a16:creationId xmlns:a16="http://schemas.microsoft.com/office/drawing/2014/main" id="{DBBADDEC-8D0D-4D0E-A110-FC6C3D46955A}"/>
                  </a:ext>
                </a:extLst>
              </p:cNvPr>
              <p:cNvSpPr txBox="1"/>
              <p:nvPr/>
            </p:nvSpPr>
            <p:spPr>
              <a:xfrm>
                <a:off x="24851359" y="22554558"/>
                <a:ext cx="2393400" cy="369332"/>
              </a:xfrm>
              <a:prstGeom prst="rect">
                <a:avLst/>
              </a:prstGeom>
              <a:noFill/>
            </p:spPr>
            <p:txBody>
              <a:bodyPr wrap="square" rtlCol="0">
                <a:spAutoFit/>
              </a:bodyPr>
              <a:lstStyle/>
              <a:p>
                <a:r>
                  <a:rPr lang="en-US" dirty="0"/>
                  <a:t>   Ear          Leaf       Stem</a:t>
                </a:r>
              </a:p>
            </p:txBody>
          </p:sp>
        </p:grpSp>
      </p:grpSp>
      <p:grpSp>
        <p:nvGrpSpPr>
          <p:cNvPr id="115" name="Group 114">
            <a:extLst>
              <a:ext uri="{FF2B5EF4-FFF2-40B4-BE49-F238E27FC236}">
                <a16:creationId xmlns:a16="http://schemas.microsoft.com/office/drawing/2014/main" id="{E1E7793D-A7C1-459F-BB52-51DAB9D026B7}"/>
              </a:ext>
            </a:extLst>
          </p:cNvPr>
          <p:cNvGrpSpPr/>
          <p:nvPr/>
        </p:nvGrpSpPr>
        <p:grpSpPr>
          <a:xfrm>
            <a:off x="10832186" y="20290178"/>
            <a:ext cx="5356218" cy="3545387"/>
            <a:chOff x="10832186" y="20290178"/>
            <a:chExt cx="5356218" cy="3545387"/>
          </a:xfrm>
        </p:grpSpPr>
        <p:sp>
          <p:nvSpPr>
            <p:cNvPr id="109" name="Rectangle 108">
              <a:extLst>
                <a:ext uri="{FF2B5EF4-FFF2-40B4-BE49-F238E27FC236}">
                  <a16:creationId xmlns:a16="http://schemas.microsoft.com/office/drawing/2014/main" id="{21243DE7-4310-4C28-9D96-C406276617E4}"/>
                </a:ext>
              </a:extLst>
            </p:cNvPr>
            <p:cNvSpPr/>
            <p:nvPr/>
          </p:nvSpPr>
          <p:spPr>
            <a:xfrm>
              <a:off x="10832186" y="20290178"/>
              <a:ext cx="5356218" cy="31104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BBB1FBD6-54C6-45F0-9747-7F6213E1CA3E}"/>
                </a:ext>
              </a:extLst>
            </p:cNvPr>
            <p:cNvSpPr txBox="1"/>
            <p:nvPr/>
          </p:nvSpPr>
          <p:spPr>
            <a:xfrm>
              <a:off x="13090358" y="23435455"/>
              <a:ext cx="629664" cy="400110"/>
            </a:xfrm>
            <a:prstGeom prst="rect">
              <a:avLst/>
            </a:prstGeom>
            <a:noFill/>
          </p:spPr>
          <p:txBody>
            <a:bodyPr wrap="square" rtlCol="0">
              <a:spAutoFit/>
            </a:bodyPr>
            <a:lstStyle/>
            <a:p>
              <a:pPr algn="ctr"/>
              <a:r>
                <a:rPr lang="en-US" sz="2000" b="1" dirty="0"/>
                <a:t>B73</a:t>
              </a:r>
            </a:p>
          </p:txBody>
        </p:sp>
      </p:grpSp>
      <p:grpSp>
        <p:nvGrpSpPr>
          <p:cNvPr id="114" name="Group 113">
            <a:extLst>
              <a:ext uri="{FF2B5EF4-FFF2-40B4-BE49-F238E27FC236}">
                <a16:creationId xmlns:a16="http://schemas.microsoft.com/office/drawing/2014/main" id="{CBB9B7B5-3B27-458A-BC4D-DD58EDF0FCF6}"/>
              </a:ext>
            </a:extLst>
          </p:cNvPr>
          <p:cNvGrpSpPr/>
          <p:nvPr/>
        </p:nvGrpSpPr>
        <p:grpSpPr>
          <a:xfrm>
            <a:off x="16292219" y="20307442"/>
            <a:ext cx="6030830" cy="3519491"/>
            <a:chOff x="16292219" y="20307442"/>
            <a:chExt cx="6030830" cy="3519491"/>
          </a:xfrm>
        </p:grpSpPr>
        <p:sp>
          <p:nvSpPr>
            <p:cNvPr id="381" name="Rectangle 380">
              <a:extLst>
                <a:ext uri="{FF2B5EF4-FFF2-40B4-BE49-F238E27FC236}">
                  <a16:creationId xmlns:a16="http://schemas.microsoft.com/office/drawing/2014/main" id="{F72CA97F-44D3-4C71-99D8-F28E919F46FF}"/>
                </a:ext>
              </a:extLst>
            </p:cNvPr>
            <p:cNvSpPr/>
            <p:nvPr/>
          </p:nvSpPr>
          <p:spPr>
            <a:xfrm>
              <a:off x="16292219" y="20307442"/>
              <a:ext cx="6030830" cy="3110446"/>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a:extLst>
                <a:ext uri="{FF2B5EF4-FFF2-40B4-BE49-F238E27FC236}">
                  <a16:creationId xmlns:a16="http://schemas.microsoft.com/office/drawing/2014/main" id="{D11C669E-7644-41ED-9D1F-EF7E134EB20F}"/>
                </a:ext>
              </a:extLst>
            </p:cNvPr>
            <p:cNvSpPr txBox="1"/>
            <p:nvPr/>
          </p:nvSpPr>
          <p:spPr>
            <a:xfrm>
              <a:off x="19014285" y="23426823"/>
              <a:ext cx="885922" cy="400110"/>
            </a:xfrm>
            <a:prstGeom prst="rect">
              <a:avLst/>
            </a:prstGeom>
            <a:noFill/>
          </p:spPr>
          <p:txBody>
            <a:bodyPr wrap="square" rtlCol="0">
              <a:spAutoFit/>
            </a:bodyPr>
            <a:lstStyle/>
            <a:p>
              <a:pPr algn="ctr"/>
              <a:r>
                <a:rPr lang="en-US" sz="2000" b="1" dirty="0"/>
                <a:t>Mo17</a:t>
              </a:r>
            </a:p>
          </p:txBody>
        </p:sp>
      </p:grpSp>
      <p:grpSp>
        <p:nvGrpSpPr>
          <p:cNvPr id="113" name="Group 112">
            <a:extLst>
              <a:ext uri="{FF2B5EF4-FFF2-40B4-BE49-F238E27FC236}">
                <a16:creationId xmlns:a16="http://schemas.microsoft.com/office/drawing/2014/main" id="{B7577384-0103-40A6-AA88-946C1EB495E1}"/>
              </a:ext>
            </a:extLst>
          </p:cNvPr>
          <p:cNvGrpSpPr/>
          <p:nvPr/>
        </p:nvGrpSpPr>
        <p:grpSpPr>
          <a:xfrm>
            <a:off x="22411741" y="20303086"/>
            <a:ext cx="6040631" cy="3487463"/>
            <a:chOff x="22411741" y="20303086"/>
            <a:chExt cx="6040631" cy="3487463"/>
          </a:xfrm>
        </p:grpSpPr>
        <p:sp>
          <p:nvSpPr>
            <p:cNvPr id="382" name="Rectangle 381">
              <a:extLst>
                <a:ext uri="{FF2B5EF4-FFF2-40B4-BE49-F238E27FC236}">
                  <a16:creationId xmlns:a16="http://schemas.microsoft.com/office/drawing/2014/main" id="{9016D31D-D360-46E9-94CC-029898F6EC8B}"/>
                </a:ext>
              </a:extLst>
            </p:cNvPr>
            <p:cNvSpPr/>
            <p:nvPr/>
          </p:nvSpPr>
          <p:spPr>
            <a:xfrm>
              <a:off x="22411741" y="20303086"/>
              <a:ext cx="6040631" cy="3114802"/>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TextBox 383">
              <a:extLst>
                <a:ext uri="{FF2B5EF4-FFF2-40B4-BE49-F238E27FC236}">
                  <a16:creationId xmlns:a16="http://schemas.microsoft.com/office/drawing/2014/main" id="{522C3FDE-0BC4-44F4-B526-32D812DE756A}"/>
                </a:ext>
              </a:extLst>
            </p:cNvPr>
            <p:cNvSpPr txBox="1"/>
            <p:nvPr/>
          </p:nvSpPr>
          <p:spPr>
            <a:xfrm>
              <a:off x="25178902" y="23390439"/>
              <a:ext cx="885922" cy="400110"/>
            </a:xfrm>
            <a:prstGeom prst="rect">
              <a:avLst/>
            </a:prstGeom>
            <a:noFill/>
          </p:spPr>
          <p:txBody>
            <a:bodyPr wrap="square" rtlCol="0">
              <a:spAutoFit/>
            </a:bodyPr>
            <a:lstStyle/>
            <a:p>
              <a:pPr algn="ctr"/>
              <a:r>
                <a:rPr lang="en-US" sz="2000" b="1" dirty="0"/>
                <a:t>W22</a:t>
              </a:r>
            </a:p>
          </p:txBody>
        </p:sp>
      </p:grpSp>
      <p:sp>
        <p:nvSpPr>
          <p:cNvPr id="374" name="Rectangle 373">
            <a:extLst>
              <a:ext uri="{FF2B5EF4-FFF2-40B4-BE49-F238E27FC236}">
                <a16:creationId xmlns:a16="http://schemas.microsoft.com/office/drawing/2014/main" id="{02FF92E4-DEE7-403E-A8FA-502AE113A660}"/>
              </a:ext>
            </a:extLst>
          </p:cNvPr>
          <p:cNvSpPr/>
          <p:nvPr/>
        </p:nvSpPr>
        <p:spPr>
          <a:xfrm>
            <a:off x="10748764" y="25096938"/>
            <a:ext cx="17757132"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5" name="TextBox 384">
            <a:extLst>
              <a:ext uri="{FF2B5EF4-FFF2-40B4-BE49-F238E27FC236}">
                <a16:creationId xmlns:a16="http://schemas.microsoft.com/office/drawing/2014/main" id="{1E5E2B9D-25D0-4560-BBA0-2F747F204BD0}"/>
              </a:ext>
            </a:extLst>
          </p:cNvPr>
          <p:cNvSpPr txBox="1"/>
          <p:nvPr/>
        </p:nvSpPr>
        <p:spPr>
          <a:xfrm>
            <a:off x="12900112" y="25361494"/>
            <a:ext cx="14000190" cy="830997"/>
          </a:xfrm>
          <a:prstGeom prst="rect">
            <a:avLst/>
          </a:prstGeom>
          <a:noFill/>
        </p:spPr>
        <p:txBody>
          <a:bodyPr wrap="square" rtlCol="0">
            <a:spAutoFit/>
          </a:bodyPr>
          <a:lstStyle/>
          <a:p>
            <a:pPr algn="ctr"/>
            <a:r>
              <a:rPr lang="en-US" sz="4800" dirty="0">
                <a:solidFill>
                  <a:schemeClr val="bg1"/>
                </a:solidFill>
              </a:rPr>
              <a:t>Inbred Lines (</a:t>
            </a:r>
            <a:r>
              <a:rPr lang="en-US" sz="4800" dirty="0" err="1">
                <a:solidFill>
                  <a:schemeClr val="bg1"/>
                </a:solidFill>
              </a:rPr>
              <a:t>RNASeq</a:t>
            </a:r>
            <a:r>
              <a:rPr lang="en-US" sz="4800" dirty="0">
                <a:solidFill>
                  <a:schemeClr val="bg1"/>
                </a:solidFill>
              </a:rPr>
              <a:t>)</a:t>
            </a:r>
          </a:p>
        </p:txBody>
      </p:sp>
      <p:sp>
        <p:nvSpPr>
          <p:cNvPr id="386" name="Rectangle 385">
            <a:extLst>
              <a:ext uri="{FF2B5EF4-FFF2-40B4-BE49-F238E27FC236}">
                <a16:creationId xmlns:a16="http://schemas.microsoft.com/office/drawing/2014/main" id="{24785566-C3EE-406D-A14A-B66D53C83596}"/>
              </a:ext>
            </a:extLst>
          </p:cNvPr>
          <p:cNvSpPr/>
          <p:nvPr/>
        </p:nvSpPr>
        <p:spPr>
          <a:xfrm>
            <a:off x="10725219" y="26499491"/>
            <a:ext cx="17819029" cy="427001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886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8521-0A83-42E2-8A79-F33D5663E4AF}"/>
              </a:ext>
            </a:extLst>
          </p:cNvPr>
          <p:cNvSpPr>
            <a:spLocks noGrp="1"/>
          </p:cNvSpPr>
          <p:nvPr>
            <p:ph type="title"/>
          </p:nvPr>
        </p:nvSpPr>
        <p:spPr/>
        <p:txBody>
          <a:bodyPr/>
          <a:lstStyle/>
          <a:p>
            <a:r>
              <a:rPr lang="en-US" dirty="0"/>
              <a:t>CuffDiff2_WT_vs_rgd378_AGPv4</a:t>
            </a:r>
          </a:p>
        </p:txBody>
      </p:sp>
      <p:graphicFrame>
        <p:nvGraphicFramePr>
          <p:cNvPr id="8" name="Table 7">
            <a:extLst>
              <a:ext uri="{FF2B5EF4-FFF2-40B4-BE49-F238E27FC236}">
                <a16:creationId xmlns:a16="http://schemas.microsoft.com/office/drawing/2014/main" id="{F65ED675-5107-4A5E-B9BA-20C09745F792}"/>
              </a:ext>
            </a:extLst>
          </p:cNvPr>
          <p:cNvGraphicFramePr>
            <a:graphicFrameLocks noGrp="1"/>
          </p:cNvGraphicFramePr>
          <p:nvPr>
            <p:extLst>
              <p:ext uri="{D42A27DB-BD31-4B8C-83A1-F6EECF244321}">
                <p14:modId xmlns:p14="http://schemas.microsoft.com/office/powerpoint/2010/main" val="241091945"/>
              </p:ext>
            </p:extLst>
          </p:nvPr>
        </p:nvGraphicFramePr>
        <p:xfrm>
          <a:off x="200600" y="10747856"/>
          <a:ext cx="12801600" cy="17439314"/>
        </p:xfrm>
        <a:graphic>
          <a:graphicData uri="http://schemas.openxmlformats.org/drawingml/2006/table">
            <a:tbl>
              <a:tblPr>
                <a:tableStyleId>{5C22544A-7EE6-4342-B048-85BDC9FD1C3A}</a:tableStyleId>
              </a:tblPr>
              <a:tblGrid>
                <a:gridCol w="12801600">
                  <a:extLst>
                    <a:ext uri="{9D8B030D-6E8A-4147-A177-3AD203B41FA5}">
                      <a16:colId xmlns:a16="http://schemas.microsoft.com/office/drawing/2014/main" val="3822103273"/>
                    </a:ext>
                  </a:extLst>
                </a:gridCol>
              </a:tblGrid>
              <a:tr h="1921380">
                <a:tc>
                  <a:txBody>
                    <a:bodyPr/>
                    <a:lstStyle/>
                    <a:p>
                      <a:pPr algn="l" fontAlgn="ctr"/>
                      <a:r>
                        <a:rPr lang="en-US" sz="6000" b="1" u="none" strike="noStrike" dirty="0">
                          <a:solidFill>
                            <a:srgbClr val="FF0000"/>
                          </a:solidFill>
                          <a:effectLst/>
                        </a:rPr>
                        <a:t>Zm00001d036345</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1" u="none" strike="noStrike" dirty="0">
                          <a:solidFill>
                            <a:schemeClr val="tx1"/>
                          </a:solidFill>
                          <a:effectLst/>
                        </a:rPr>
                        <a:t>Zm00001d012394</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1" u="none" strike="noStrike" dirty="0">
                          <a:solidFill>
                            <a:srgbClr val="FF0000"/>
                          </a:solidFill>
                          <a:effectLst/>
                        </a:rPr>
                        <a:t>Zm00001d021410</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b="0" u="none" strike="noStrike" dirty="0">
                          <a:solidFill>
                            <a:schemeClr val="tx1"/>
                          </a:solidFill>
                          <a:effectLst/>
                        </a:rPr>
                        <a:t>Zm00001d025531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b="1" u="none" strike="noStrike" dirty="0">
                          <a:solidFill>
                            <a:schemeClr val="tx1"/>
                          </a:solidFill>
                          <a:effectLst/>
                        </a:rPr>
                        <a:t>Zm00001d033547</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b="1" u="none" strike="noStrike" dirty="0">
                          <a:solidFill>
                            <a:schemeClr val="tx1"/>
                          </a:solidFill>
                          <a:effectLst/>
                        </a:rPr>
                        <a:t>Zm00001d026188</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b="1" u="none" strike="noStrike" dirty="0">
                          <a:solidFill>
                            <a:schemeClr val="tx1"/>
                          </a:solidFill>
                          <a:effectLst/>
                        </a:rPr>
                        <a:t>Zm00001d046750</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b="0" u="none" strike="noStrike" dirty="0">
                          <a:solidFill>
                            <a:schemeClr val="tx1"/>
                          </a:solidFill>
                          <a:effectLst/>
                        </a:rPr>
                        <a:t>Zm00001d035106</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0" u="none" strike="noStrike" dirty="0">
                          <a:solidFill>
                            <a:schemeClr val="tx1"/>
                          </a:solidFill>
                          <a:effectLst/>
                        </a:rPr>
                        <a:t>Zm00001d035881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pic>
        <p:nvPicPr>
          <p:cNvPr id="7" name="Picture 6">
            <a:extLst>
              <a:ext uri="{FF2B5EF4-FFF2-40B4-BE49-F238E27FC236}">
                <a16:creationId xmlns:a16="http://schemas.microsoft.com/office/drawing/2014/main" id="{B2B07865-733E-43F4-AA35-A44F8759B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4164" y="10747857"/>
            <a:ext cx="28898835" cy="17580125"/>
          </a:xfrm>
          <a:prstGeom prst="rect">
            <a:avLst/>
          </a:prstGeom>
        </p:spPr>
      </p:pic>
    </p:spTree>
    <p:extLst>
      <p:ext uri="{BB962C8B-B14F-4D97-AF65-F5344CB8AC3E}">
        <p14:creationId xmlns:p14="http://schemas.microsoft.com/office/powerpoint/2010/main" val="300108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03B9-DBCE-46E9-93FA-79B9AFA45756}"/>
              </a:ext>
            </a:extLst>
          </p:cNvPr>
          <p:cNvSpPr>
            <a:spLocks noGrp="1"/>
          </p:cNvSpPr>
          <p:nvPr>
            <p:ph type="title"/>
          </p:nvPr>
        </p:nvSpPr>
        <p:spPr/>
        <p:txBody>
          <a:bodyPr/>
          <a:lstStyle/>
          <a:p>
            <a:r>
              <a:rPr lang="en-US" dirty="0"/>
              <a:t>CuffDiff2_W22_Ear_Leaf_Stem_AGPv4</a:t>
            </a:r>
          </a:p>
        </p:txBody>
      </p:sp>
      <p:graphicFrame>
        <p:nvGraphicFramePr>
          <p:cNvPr id="7" name="Table 6">
            <a:extLst>
              <a:ext uri="{FF2B5EF4-FFF2-40B4-BE49-F238E27FC236}">
                <a16:creationId xmlns:a16="http://schemas.microsoft.com/office/drawing/2014/main" id="{6FF55BC3-EB7E-40F0-A73B-1FB11D45F2ED}"/>
              </a:ext>
            </a:extLst>
          </p:cNvPr>
          <p:cNvGraphicFramePr>
            <a:graphicFrameLocks noGrp="1"/>
          </p:cNvGraphicFramePr>
          <p:nvPr>
            <p:extLst>
              <p:ext uri="{D42A27DB-BD31-4B8C-83A1-F6EECF244321}">
                <p14:modId xmlns:p14="http://schemas.microsoft.com/office/powerpoint/2010/main" val="4242732529"/>
              </p:ext>
            </p:extLst>
          </p:nvPr>
        </p:nvGraphicFramePr>
        <p:xfrm>
          <a:off x="645459" y="10137654"/>
          <a:ext cx="12801600" cy="17439314"/>
        </p:xfrm>
        <a:graphic>
          <a:graphicData uri="http://schemas.openxmlformats.org/drawingml/2006/table">
            <a:tbl>
              <a:tblPr>
                <a:tableStyleId>{5C22544A-7EE6-4342-B048-85BDC9FD1C3A}</a:tableStyleId>
              </a:tblPr>
              <a:tblGrid>
                <a:gridCol w="12801600">
                  <a:extLst>
                    <a:ext uri="{9D8B030D-6E8A-4147-A177-3AD203B41FA5}">
                      <a16:colId xmlns:a16="http://schemas.microsoft.com/office/drawing/2014/main" val="3822103273"/>
                    </a:ext>
                  </a:extLst>
                </a:gridCol>
              </a:tblGrid>
              <a:tr h="1921380">
                <a:tc>
                  <a:txBody>
                    <a:bodyPr/>
                    <a:lstStyle/>
                    <a:p>
                      <a:pPr algn="l" fontAlgn="ctr"/>
                      <a:r>
                        <a:rPr lang="en-US" sz="6000" b="1" u="none" strike="noStrike" dirty="0">
                          <a:solidFill>
                            <a:srgbClr val="FF0000"/>
                          </a:solidFill>
                          <a:effectLst/>
                        </a:rPr>
                        <a:t>Zm00001d036345</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1" u="none" strike="noStrike" dirty="0">
                          <a:solidFill>
                            <a:srgbClr val="FF0000"/>
                          </a:solidFill>
                          <a:effectLst/>
                        </a:rPr>
                        <a:t>Zm00001d012394</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1" u="none" strike="noStrike" dirty="0">
                          <a:solidFill>
                            <a:schemeClr val="tx1"/>
                          </a:solidFill>
                          <a:effectLst/>
                        </a:rPr>
                        <a:t>Zm00001d021410</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u="none" strike="noStrike" dirty="0">
                          <a:effectLst/>
                        </a:rPr>
                        <a:t>Zm00001d025531</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u="none" strike="noStrike" dirty="0">
                          <a:effectLst/>
                        </a:rPr>
                        <a:t>Zm00001d033547</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u="none" strike="noStrike" dirty="0">
                          <a:effectLst/>
                        </a:rPr>
                        <a:t>Zm00001d026188</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u="none" strike="noStrike" dirty="0">
                          <a:effectLst/>
                        </a:rPr>
                        <a:t>Zm00001d046750</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u="none" strike="noStrike" dirty="0">
                          <a:effectLst/>
                        </a:rPr>
                        <a:t>Zm00001d035106</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1" u="none" strike="noStrike" dirty="0">
                          <a:solidFill>
                            <a:schemeClr val="tx1"/>
                          </a:solidFill>
                          <a:effectLst/>
                        </a:rPr>
                        <a:t>Zm00001d035881</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pic>
        <p:nvPicPr>
          <p:cNvPr id="5" name="Content Placeholder 4">
            <a:extLst>
              <a:ext uri="{FF2B5EF4-FFF2-40B4-BE49-F238E27FC236}">
                <a16:creationId xmlns:a16="http://schemas.microsoft.com/office/drawing/2014/main" id="{86DEDC36-AC63-4FB9-8B1E-C74317B68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4258" y="10137653"/>
            <a:ext cx="28667367" cy="17439315"/>
          </a:xfrm>
        </p:spPr>
      </p:pic>
    </p:spTree>
    <p:extLst>
      <p:ext uri="{BB962C8B-B14F-4D97-AF65-F5344CB8AC3E}">
        <p14:creationId xmlns:p14="http://schemas.microsoft.com/office/powerpoint/2010/main" val="284912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B234-99CA-4827-96CA-B9D2182A33B2}"/>
              </a:ext>
            </a:extLst>
          </p:cNvPr>
          <p:cNvSpPr>
            <a:spLocks noGrp="1"/>
          </p:cNvSpPr>
          <p:nvPr>
            <p:ph type="title"/>
          </p:nvPr>
        </p:nvSpPr>
        <p:spPr/>
        <p:txBody>
          <a:bodyPr/>
          <a:lstStyle/>
          <a:p>
            <a:r>
              <a:rPr lang="en-US" dirty="0"/>
              <a:t>CuffDiff2_Mo17_Root_Zones_AGPv4</a:t>
            </a:r>
          </a:p>
        </p:txBody>
      </p:sp>
      <p:graphicFrame>
        <p:nvGraphicFramePr>
          <p:cNvPr id="5" name="Table 4">
            <a:extLst>
              <a:ext uri="{FF2B5EF4-FFF2-40B4-BE49-F238E27FC236}">
                <a16:creationId xmlns:a16="http://schemas.microsoft.com/office/drawing/2014/main" id="{BDFD0DC3-ADDB-4956-9E2C-31C9365DA842}"/>
              </a:ext>
            </a:extLst>
          </p:cNvPr>
          <p:cNvGraphicFramePr>
            <a:graphicFrameLocks noGrp="1"/>
          </p:cNvGraphicFramePr>
          <p:nvPr>
            <p:extLst>
              <p:ext uri="{D42A27DB-BD31-4B8C-83A1-F6EECF244321}">
                <p14:modId xmlns:p14="http://schemas.microsoft.com/office/powerpoint/2010/main" val="319461206"/>
              </p:ext>
            </p:extLst>
          </p:nvPr>
        </p:nvGraphicFramePr>
        <p:xfrm>
          <a:off x="200600" y="10747856"/>
          <a:ext cx="11165034" cy="17768518"/>
        </p:xfrm>
        <a:graphic>
          <a:graphicData uri="http://schemas.openxmlformats.org/drawingml/2006/table">
            <a:tbl>
              <a:tblPr>
                <a:tableStyleId>{5C22544A-7EE6-4342-B048-85BDC9FD1C3A}</a:tableStyleId>
              </a:tblPr>
              <a:tblGrid>
                <a:gridCol w="11165034">
                  <a:extLst>
                    <a:ext uri="{9D8B030D-6E8A-4147-A177-3AD203B41FA5}">
                      <a16:colId xmlns:a16="http://schemas.microsoft.com/office/drawing/2014/main" val="3822103273"/>
                    </a:ext>
                  </a:extLst>
                </a:gridCol>
              </a:tblGrid>
              <a:tr h="1921380">
                <a:tc>
                  <a:txBody>
                    <a:bodyPr/>
                    <a:lstStyle/>
                    <a:p>
                      <a:pPr algn="l" fontAlgn="ctr"/>
                      <a:r>
                        <a:rPr lang="en-US" sz="6000" b="1" u="none" strike="noStrike" dirty="0">
                          <a:solidFill>
                            <a:srgbClr val="FF0000"/>
                          </a:solidFill>
                          <a:effectLst/>
                        </a:rPr>
                        <a:t>Zm00001d036345 (</a:t>
                      </a:r>
                      <a:r>
                        <a:rPr lang="en-US" sz="6000" b="1" u="none" strike="noStrike" dirty="0" err="1">
                          <a:solidFill>
                            <a:srgbClr val="FF0000"/>
                          </a:solidFill>
                          <a:effectLst/>
                        </a:rPr>
                        <a:t>MZ:Stele</a:t>
                      </a:r>
                      <a:r>
                        <a:rPr lang="en-US" sz="6000" b="1" u="none" strike="noStrike" dirty="0">
                          <a:solidFill>
                            <a:srgbClr val="FF0000"/>
                          </a:solidFill>
                          <a:effectLst/>
                        </a:rPr>
                        <a:t>)</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1" u="none" strike="noStrike" dirty="0">
                          <a:solidFill>
                            <a:schemeClr val="tx1"/>
                          </a:solidFill>
                          <a:effectLst/>
                        </a:rPr>
                        <a:t>Zm00001d012394</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1" u="none" strike="noStrike" dirty="0">
                          <a:solidFill>
                            <a:srgbClr val="FF0000"/>
                          </a:solidFill>
                          <a:effectLst/>
                        </a:rPr>
                        <a:t>Zm00001d021410 (</a:t>
                      </a:r>
                      <a:r>
                        <a:rPr lang="en-US" sz="6000" b="1" u="none" strike="noStrike" dirty="0" err="1">
                          <a:solidFill>
                            <a:srgbClr val="FF0000"/>
                          </a:solidFill>
                          <a:effectLst/>
                        </a:rPr>
                        <a:t>Cortex:Stele</a:t>
                      </a:r>
                      <a:r>
                        <a:rPr lang="en-US" sz="6000" b="1" u="none" strike="noStrike" dirty="0">
                          <a:solidFill>
                            <a:srgbClr val="FF0000"/>
                          </a:solidFill>
                          <a:effectLst/>
                        </a:rPr>
                        <a:t>, Cortex: MZ)</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b="0" u="none" strike="noStrike" dirty="0">
                          <a:solidFill>
                            <a:schemeClr val="tx1"/>
                          </a:solidFill>
                          <a:effectLst/>
                        </a:rPr>
                        <a:t>Zm00001d025531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b="0" u="none" strike="noStrike" dirty="0">
                          <a:solidFill>
                            <a:schemeClr val="tx1"/>
                          </a:solidFill>
                          <a:effectLst/>
                        </a:rPr>
                        <a:t>Zm00001d033547</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b="0" u="none" strike="noStrike" dirty="0">
                          <a:solidFill>
                            <a:schemeClr val="tx1"/>
                          </a:solidFill>
                          <a:effectLst/>
                        </a:rPr>
                        <a:t>Zm00001d026188</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b="0" u="none" strike="noStrike" dirty="0">
                          <a:solidFill>
                            <a:schemeClr val="tx1"/>
                          </a:solidFill>
                          <a:effectLst/>
                        </a:rPr>
                        <a:t>Zm00001d046750</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b="0" u="none" strike="noStrike" dirty="0">
                          <a:solidFill>
                            <a:schemeClr val="tx1"/>
                          </a:solidFill>
                          <a:effectLst/>
                        </a:rPr>
                        <a:t>Zm00001d035106</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0" u="none" strike="noStrike" dirty="0">
                          <a:solidFill>
                            <a:schemeClr val="tx1"/>
                          </a:solidFill>
                          <a:effectLst/>
                        </a:rPr>
                        <a:t>Zm00001d035881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pic>
        <p:nvPicPr>
          <p:cNvPr id="7" name="Picture 6">
            <a:extLst>
              <a:ext uri="{FF2B5EF4-FFF2-40B4-BE49-F238E27FC236}">
                <a16:creationId xmlns:a16="http://schemas.microsoft.com/office/drawing/2014/main" id="{690CED57-1474-4D44-B486-F0CC93878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634" y="10747856"/>
            <a:ext cx="28667366" cy="17439314"/>
          </a:xfrm>
          <a:prstGeom prst="rect">
            <a:avLst/>
          </a:prstGeom>
        </p:spPr>
      </p:pic>
    </p:spTree>
    <p:extLst>
      <p:ext uri="{BB962C8B-B14F-4D97-AF65-F5344CB8AC3E}">
        <p14:creationId xmlns:p14="http://schemas.microsoft.com/office/powerpoint/2010/main" val="41794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B234-99CA-4827-96CA-B9D2182A33B2}"/>
              </a:ext>
            </a:extLst>
          </p:cNvPr>
          <p:cNvSpPr>
            <a:spLocks noGrp="1"/>
          </p:cNvSpPr>
          <p:nvPr>
            <p:ph type="title"/>
          </p:nvPr>
        </p:nvSpPr>
        <p:spPr/>
        <p:txBody>
          <a:bodyPr/>
          <a:lstStyle/>
          <a:p>
            <a:r>
              <a:rPr lang="en-US" dirty="0"/>
              <a:t>CuffDiff2_Mo17_Ear_Leaf_Stem_AGPv4</a:t>
            </a:r>
          </a:p>
        </p:txBody>
      </p:sp>
      <p:graphicFrame>
        <p:nvGraphicFramePr>
          <p:cNvPr id="5" name="Table 4">
            <a:extLst>
              <a:ext uri="{FF2B5EF4-FFF2-40B4-BE49-F238E27FC236}">
                <a16:creationId xmlns:a16="http://schemas.microsoft.com/office/drawing/2014/main" id="{BDFD0DC3-ADDB-4956-9E2C-31C9365DA842}"/>
              </a:ext>
            </a:extLst>
          </p:cNvPr>
          <p:cNvGraphicFramePr>
            <a:graphicFrameLocks noGrp="1"/>
          </p:cNvGraphicFramePr>
          <p:nvPr>
            <p:extLst>
              <p:ext uri="{D42A27DB-BD31-4B8C-83A1-F6EECF244321}">
                <p14:modId xmlns:p14="http://schemas.microsoft.com/office/powerpoint/2010/main" val="2796951513"/>
              </p:ext>
            </p:extLst>
          </p:nvPr>
        </p:nvGraphicFramePr>
        <p:xfrm>
          <a:off x="200600" y="10747856"/>
          <a:ext cx="11165034" cy="17768518"/>
        </p:xfrm>
        <a:graphic>
          <a:graphicData uri="http://schemas.openxmlformats.org/drawingml/2006/table">
            <a:tbl>
              <a:tblPr>
                <a:tableStyleId>{5C22544A-7EE6-4342-B048-85BDC9FD1C3A}</a:tableStyleId>
              </a:tblPr>
              <a:tblGrid>
                <a:gridCol w="11165034">
                  <a:extLst>
                    <a:ext uri="{9D8B030D-6E8A-4147-A177-3AD203B41FA5}">
                      <a16:colId xmlns:a16="http://schemas.microsoft.com/office/drawing/2014/main" val="3822103273"/>
                    </a:ext>
                  </a:extLst>
                </a:gridCol>
              </a:tblGrid>
              <a:tr h="1921380">
                <a:tc>
                  <a:txBody>
                    <a:bodyPr/>
                    <a:lstStyle/>
                    <a:p>
                      <a:pPr algn="l" fontAlgn="ctr"/>
                      <a:r>
                        <a:rPr lang="en-US" sz="6000" b="0" u="none" strike="noStrike" dirty="0">
                          <a:solidFill>
                            <a:schemeClr val="tx1"/>
                          </a:solidFill>
                          <a:effectLst/>
                        </a:rPr>
                        <a:t>Zm00001d036345 (</a:t>
                      </a:r>
                      <a:r>
                        <a:rPr lang="en-US" sz="6000" b="0" u="none" strike="noStrike" dirty="0" err="1">
                          <a:solidFill>
                            <a:schemeClr val="tx1"/>
                          </a:solidFill>
                          <a:effectLst/>
                        </a:rPr>
                        <a:t>MZ:Stele</a:t>
                      </a:r>
                      <a:r>
                        <a:rPr lang="en-US" sz="6000" b="0" u="none" strike="noStrike" dirty="0">
                          <a:solidFill>
                            <a:schemeClr val="tx1"/>
                          </a:solidFill>
                          <a:effectLst/>
                        </a:rPr>
                        <a:t>)</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0" u="none" strike="noStrike" dirty="0">
                          <a:solidFill>
                            <a:schemeClr val="tx1"/>
                          </a:solidFill>
                          <a:effectLst/>
                        </a:rPr>
                        <a:t>Zm00001d012394</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0" u="none" strike="noStrike" dirty="0">
                          <a:solidFill>
                            <a:schemeClr val="tx1"/>
                          </a:solidFill>
                          <a:effectLst/>
                        </a:rPr>
                        <a:t>Zm00001d021410 (</a:t>
                      </a:r>
                      <a:r>
                        <a:rPr lang="en-US" sz="6000" b="0" u="none" strike="noStrike" dirty="0" err="1">
                          <a:solidFill>
                            <a:schemeClr val="tx1"/>
                          </a:solidFill>
                          <a:effectLst/>
                        </a:rPr>
                        <a:t>Cortex:Stele</a:t>
                      </a:r>
                      <a:r>
                        <a:rPr lang="en-US" sz="6000" b="0" u="none" strike="noStrike" dirty="0">
                          <a:solidFill>
                            <a:schemeClr val="tx1"/>
                          </a:solidFill>
                          <a:effectLst/>
                        </a:rPr>
                        <a:t>, Cortex: MZ)</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b="0" u="none" strike="noStrike" dirty="0">
                          <a:solidFill>
                            <a:schemeClr val="tx1"/>
                          </a:solidFill>
                          <a:effectLst/>
                        </a:rPr>
                        <a:t>Zm00001d025531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b="0" u="none" strike="noStrike" dirty="0">
                          <a:solidFill>
                            <a:schemeClr val="tx1"/>
                          </a:solidFill>
                          <a:effectLst/>
                        </a:rPr>
                        <a:t>Zm00001d033547</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b="0" u="none" strike="noStrike" dirty="0">
                          <a:solidFill>
                            <a:schemeClr val="tx1"/>
                          </a:solidFill>
                          <a:effectLst/>
                        </a:rPr>
                        <a:t>Zm00001d026188</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b="0" u="none" strike="noStrike" dirty="0">
                          <a:solidFill>
                            <a:schemeClr val="tx1"/>
                          </a:solidFill>
                          <a:effectLst/>
                        </a:rPr>
                        <a:t>Zm00001d046750</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b="0" u="none" strike="noStrike" dirty="0">
                          <a:solidFill>
                            <a:schemeClr val="tx1"/>
                          </a:solidFill>
                          <a:effectLst/>
                        </a:rPr>
                        <a:t>Zm00001d035106</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0" u="none" strike="noStrike" dirty="0">
                          <a:solidFill>
                            <a:schemeClr val="tx1"/>
                          </a:solidFill>
                          <a:effectLst/>
                        </a:rPr>
                        <a:t>Zm00001d035881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spTree>
    <p:extLst>
      <p:ext uri="{BB962C8B-B14F-4D97-AF65-F5344CB8AC3E}">
        <p14:creationId xmlns:p14="http://schemas.microsoft.com/office/powerpoint/2010/main" val="2695523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23818</TotalTime>
  <Words>787</Words>
  <Application>Microsoft Office PowerPoint</Application>
  <PresentationFormat>Custom</PresentationFormat>
  <Paragraphs>116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Trebuchet MS</vt:lpstr>
      <vt:lpstr>Office Theme</vt:lpstr>
      <vt:lpstr>PowerPoint Presentation</vt:lpstr>
      <vt:lpstr>CuffDiff2_WT_vs_rgd378_AGPv4</vt:lpstr>
      <vt:lpstr>CuffDiff2_W22_Ear_Leaf_Stem_AGPv4</vt:lpstr>
      <vt:lpstr>CuffDiff2_Mo17_Root_Zones_AGPv4</vt:lpstr>
      <vt:lpstr>CuffDiff2_Mo17_Ear_Leaf_Stem_AGPv4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neveau</dc:creator>
  <cp:lastModifiedBy>megan neveau</cp:lastModifiedBy>
  <cp:revision>50</cp:revision>
  <dcterms:created xsi:type="dcterms:W3CDTF">2018-02-02T18:59:31Z</dcterms:created>
  <dcterms:modified xsi:type="dcterms:W3CDTF">2018-02-20T18:18:09Z</dcterms:modified>
</cp:coreProperties>
</file>