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C7D"/>
    <a:srgbClr val="6B000A"/>
    <a:srgbClr val="B7323E"/>
    <a:srgbClr val="F78F99"/>
    <a:srgbClr val="072249"/>
    <a:srgbClr val="6A84AB"/>
    <a:srgbClr val="2C054B"/>
    <a:srgbClr val="441667"/>
    <a:srgbClr val="8F6AAE"/>
    <a:srgbClr val="5A2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3867" autoAdjust="0"/>
  </p:normalViewPr>
  <p:slideViewPr>
    <p:cSldViewPr snapToGrid="0">
      <p:cViewPr>
        <p:scale>
          <a:sx n="20" d="100"/>
          <a:sy n="20" d="100"/>
        </p:scale>
        <p:origin x="660" y="-1680"/>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985938"/>
            <a:ext cx="34198560" cy="12733867"/>
          </a:xfrm>
        </p:spPr>
        <p:txBody>
          <a:bodyPr anchor="b"/>
          <a:lstStyle>
            <a:lvl1pPr algn="ctr">
              <a:defRPr sz="26399"/>
            </a:lvl1pPr>
          </a:lstStyle>
          <a:p>
            <a:r>
              <a:rPr lang="en-US"/>
              <a:t>Click to edit Master title style</a:t>
            </a:r>
            <a:endParaRPr lang="en-US" dirty="0"/>
          </a:p>
        </p:txBody>
      </p:sp>
      <p:sp>
        <p:nvSpPr>
          <p:cNvPr id="3" name="Subtitle 2"/>
          <p:cNvSpPr>
            <a:spLocks noGrp="1"/>
          </p:cNvSpPr>
          <p:nvPr>
            <p:ph type="subTitle" idx="1"/>
          </p:nvPr>
        </p:nvSpPr>
        <p:spPr>
          <a:xfrm>
            <a:off x="5029200" y="19210871"/>
            <a:ext cx="30175200" cy="8830731"/>
          </a:xfrm>
        </p:spPr>
        <p:txBody>
          <a:bodyPr/>
          <a:lstStyle>
            <a:lvl1pPr marL="0" indent="0" algn="ctr">
              <a:buNone/>
              <a:defRPr sz="10560"/>
            </a:lvl1pPr>
            <a:lvl2pPr marL="2011645" indent="0" algn="ctr">
              <a:buNone/>
              <a:defRPr sz="8799"/>
            </a:lvl2pPr>
            <a:lvl3pPr marL="4023290" indent="0" algn="ctr">
              <a:buNone/>
              <a:defRPr sz="7920"/>
            </a:lvl3pPr>
            <a:lvl4pPr marL="6034934" indent="0" algn="ctr">
              <a:buNone/>
              <a:defRPr sz="7040"/>
            </a:lvl4pPr>
            <a:lvl5pPr marL="8046579" indent="0" algn="ctr">
              <a:buNone/>
              <a:defRPr sz="7040"/>
            </a:lvl5pPr>
            <a:lvl6pPr marL="10058224" indent="0" algn="ctr">
              <a:buNone/>
              <a:defRPr sz="7040"/>
            </a:lvl6pPr>
            <a:lvl7pPr marL="12069869" indent="0" algn="ctr">
              <a:buNone/>
              <a:defRPr sz="7040"/>
            </a:lvl7pPr>
            <a:lvl8pPr marL="14081513" indent="0" algn="ctr">
              <a:buNone/>
              <a:defRPr sz="7040"/>
            </a:lvl8pPr>
            <a:lvl9pPr marL="16093159"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4431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611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947336"/>
            <a:ext cx="867537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947336"/>
            <a:ext cx="2552319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09718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792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118613"/>
            <a:ext cx="34701480" cy="15214597"/>
          </a:xfrm>
        </p:spPr>
        <p:txBody>
          <a:bodyPr anchor="b"/>
          <a:lstStyle>
            <a:lvl1pPr>
              <a:defRPr sz="26399"/>
            </a:lvl1pPr>
          </a:lstStyle>
          <a:p>
            <a:r>
              <a:rPr lang="en-US"/>
              <a:t>Click to edit Master title style</a:t>
            </a:r>
            <a:endParaRPr lang="en-US" dirty="0"/>
          </a:p>
        </p:txBody>
      </p:sp>
      <p:sp>
        <p:nvSpPr>
          <p:cNvPr id="3" name="Text Placeholder 2"/>
          <p:cNvSpPr>
            <a:spLocks noGrp="1"/>
          </p:cNvSpPr>
          <p:nvPr>
            <p:ph type="body" idx="1"/>
          </p:nvPr>
        </p:nvSpPr>
        <p:spPr>
          <a:xfrm>
            <a:off x="2745107" y="24477146"/>
            <a:ext cx="34701480" cy="8000997"/>
          </a:xfrm>
        </p:spPr>
        <p:txBody>
          <a:bodyPr/>
          <a:lstStyle>
            <a:lvl1pPr marL="0" indent="0">
              <a:buNone/>
              <a:defRPr sz="10560">
                <a:solidFill>
                  <a:schemeClr val="tx1"/>
                </a:solidFill>
              </a:defRPr>
            </a:lvl1pPr>
            <a:lvl2pPr marL="2011645" indent="0">
              <a:buNone/>
              <a:defRPr sz="8799">
                <a:solidFill>
                  <a:schemeClr val="tx1">
                    <a:tint val="75000"/>
                  </a:schemeClr>
                </a:solidFill>
              </a:defRPr>
            </a:lvl2pPr>
            <a:lvl3pPr marL="4023290" indent="0">
              <a:buNone/>
              <a:defRPr sz="7920">
                <a:solidFill>
                  <a:schemeClr val="tx1">
                    <a:tint val="75000"/>
                  </a:schemeClr>
                </a:solidFill>
              </a:defRPr>
            </a:lvl3pPr>
            <a:lvl4pPr marL="6034934" indent="0">
              <a:buNone/>
              <a:defRPr sz="7040">
                <a:solidFill>
                  <a:schemeClr val="tx1">
                    <a:tint val="75000"/>
                  </a:schemeClr>
                </a:solidFill>
              </a:defRPr>
            </a:lvl4pPr>
            <a:lvl5pPr marL="8046579" indent="0">
              <a:buNone/>
              <a:defRPr sz="7040">
                <a:solidFill>
                  <a:schemeClr val="tx1">
                    <a:tint val="75000"/>
                  </a:schemeClr>
                </a:solidFill>
              </a:defRPr>
            </a:lvl5pPr>
            <a:lvl6pPr marL="10058224" indent="0">
              <a:buNone/>
              <a:defRPr sz="7040">
                <a:solidFill>
                  <a:schemeClr val="tx1">
                    <a:tint val="75000"/>
                  </a:schemeClr>
                </a:solidFill>
              </a:defRPr>
            </a:lvl6pPr>
            <a:lvl7pPr marL="12069869" indent="0">
              <a:buNone/>
              <a:defRPr sz="7040">
                <a:solidFill>
                  <a:schemeClr val="tx1">
                    <a:tint val="75000"/>
                  </a:schemeClr>
                </a:solidFill>
              </a:defRPr>
            </a:lvl7pPr>
            <a:lvl8pPr marL="14081513" indent="0">
              <a:buNone/>
              <a:defRPr sz="7040">
                <a:solidFill>
                  <a:schemeClr val="tx1">
                    <a:tint val="75000"/>
                  </a:schemeClr>
                </a:solidFill>
              </a:defRPr>
            </a:lvl8pPr>
            <a:lvl9pPr marL="16093159"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0660C-AAA2-456D-B095-63924B838F2C}"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462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0660C-AAA2-456D-B095-63924B838F2C}"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14909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947344"/>
            <a:ext cx="3470148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966205"/>
            <a:ext cx="17020696"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4" name="Content Placeholder 3"/>
          <p:cNvSpPr>
            <a:spLocks noGrp="1"/>
          </p:cNvSpPr>
          <p:nvPr>
            <p:ph sz="half" idx="2"/>
          </p:nvPr>
        </p:nvSpPr>
        <p:spPr>
          <a:xfrm>
            <a:off x="2771305" y="13360400"/>
            <a:ext cx="17020696"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966205"/>
            <a:ext cx="17104520"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3360400"/>
            <a:ext cx="171045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0660C-AAA2-456D-B095-63924B838F2C}"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186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0660C-AAA2-456D-B095-63924B838F2C}"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5025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0660C-AAA2-456D-B095-63924B838F2C}"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1197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Content Placeholder 2"/>
          <p:cNvSpPr>
            <a:spLocks noGrp="1"/>
          </p:cNvSpPr>
          <p:nvPr>
            <p:ph idx="1"/>
          </p:nvPr>
        </p:nvSpPr>
        <p:spPr>
          <a:xfrm>
            <a:off x="17104520" y="5266277"/>
            <a:ext cx="20368260" cy="25992667"/>
          </a:xfrm>
        </p:spPr>
        <p:txBody>
          <a:bodyPr/>
          <a:lstStyle>
            <a:lvl1pPr>
              <a:defRPr sz="14079"/>
            </a:lvl1pPr>
            <a:lvl2pPr>
              <a:defRPr sz="12320"/>
            </a:lvl2pPr>
            <a:lvl3pPr>
              <a:defRPr sz="10560"/>
            </a:lvl3pPr>
            <a:lvl4pPr>
              <a:defRPr sz="8799"/>
            </a:lvl4pPr>
            <a:lvl5pPr>
              <a:defRPr sz="8799"/>
            </a:lvl5pPr>
            <a:lvl6pPr>
              <a:defRPr sz="8799"/>
            </a:lvl6pPr>
            <a:lvl7pPr>
              <a:defRPr sz="8799"/>
            </a:lvl7pPr>
            <a:lvl8pPr>
              <a:defRPr sz="8799"/>
            </a:lvl8pPr>
            <a:lvl9pPr>
              <a:defRPr sz="8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22442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266277"/>
            <a:ext cx="20368260" cy="25992667"/>
          </a:xfrm>
        </p:spPr>
        <p:txBody>
          <a:bodyPr anchor="t"/>
          <a:lstStyle>
            <a:lvl1pPr marL="0" indent="0">
              <a:buNone/>
              <a:defRPr sz="14079"/>
            </a:lvl1pPr>
            <a:lvl2pPr marL="2011645" indent="0">
              <a:buNone/>
              <a:defRPr sz="12320"/>
            </a:lvl2pPr>
            <a:lvl3pPr marL="4023290" indent="0">
              <a:buNone/>
              <a:defRPr sz="10560"/>
            </a:lvl3pPr>
            <a:lvl4pPr marL="6034934" indent="0">
              <a:buNone/>
              <a:defRPr sz="8799"/>
            </a:lvl4pPr>
            <a:lvl5pPr marL="8046579" indent="0">
              <a:buNone/>
              <a:defRPr sz="8799"/>
            </a:lvl5pPr>
            <a:lvl6pPr marL="10058224" indent="0">
              <a:buNone/>
              <a:defRPr sz="8799"/>
            </a:lvl6pPr>
            <a:lvl7pPr marL="12069869" indent="0">
              <a:buNone/>
              <a:defRPr sz="8799"/>
            </a:lvl7pPr>
            <a:lvl8pPr marL="14081513" indent="0">
              <a:buNone/>
              <a:defRPr sz="8799"/>
            </a:lvl8pPr>
            <a:lvl9pPr marL="16093159" indent="0">
              <a:buNone/>
              <a:defRPr sz="8799"/>
            </a:lvl9pPr>
          </a:lstStyle>
          <a:p>
            <a:r>
              <a:rPr lang="en-US"/>
              <a:t>Click icon to add picture</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910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947344"/>
            <a:ext cx="3470148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736667"/>
            <a:ext cx="3470148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3900544"/>
            <a:ext cx="9052560" cy="1947333"/>
          </a:xfrm>
          <a:prstGeom prst="rect">
            <a:avLst/>
          </a:prstGeom>
        </p:spPr>
        <p:txBody>
          <a:bodyPr vert="horz" lIns="91440" tIns="45720" rIns="91440" bIns="45720" rtlCol="0" anchor="ctr"/>
          <a:lstStyle>
            <a:lvl1pPr algn="l">
              <a:defRPr sz="5280">
                <a:solidFill>
                  <a:schemeClr val="tx1">
                    <a:tint val="75000"/>
                  </a:schemeClr>
                </a:solidFill>
              </a:defRPr>
            </a:lvl1pPr>
          </a:lstStyle>
          <a:p>
            <a:fld id="{1FC0660C-AAA2-456D-B095-63924B838F2C}" type="datetimeFigureOut">
              <a:rPr lang="en-US" smtClean="0"/>
              <a:t>2/22/2018</a:t>
            </a:fld>
            <a:endParaRPr lang="en-US"/>
          </a:p>
        </p:txBody>
      </p:sp>
      <p:sp>
        <p:nvSpPr>
          <p:cNvPr id="5" name="Footer Placeholder 4"/>
          <p:cNvSpPr>
            <a:spLocks noGrp="1"/>
          </p:cNvSpPr>
          <p:nvPr>
            <p:ph type="ftr" sz="quarter" idx="3"/>
          </p:nvPr>
        </p:nvSpPr>
        <p:spPr>
          <a:xfrm>
            <a:off x="13327380" y="33900544"/>
            <a:ext cx="13578840" cy="19473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3900544"/>
            <a:ext cx="9052560" cy="1947333"/>
          </a:xfrm>
          <a:prstGeom prst="rect">
            <a:avLst/>
          </a:prstGeom>
        </p:spPr>
        <p:txBody>
          <a:bodyPr vert="horz" lIns="91440" tIns="45720" rIns="91440" bIns="45720" rtlCol="0" anchor="ctr"/>
          <a:lstStyle>
            <a:lvl1pPr algn="r">
              <a:defRPr sz="5280">
                <a:solidFill>
                  <a:schemeClr val="tx1">
                    <a:tint val="75000"/>
                  </a:schemeClr>
                </a:solidFill>
              </a:defRPr>
            </a:lvl1pPr>
          </a:lstStyle>
          <a:p>
            <a:fld id="{EE350278-1EBF-4C60-9FE4-448D93C38D2B}" type="slidenum">
              <a:rPr lang="en-US" smtClean="0"/>
              <a:t>‹#›</a:t>
            </a:fld>
            <a:endParaRPr lang="en-US"/>
          </a:p>
        </p:txBody>
      </p:sp>
    </p:spTree>
    <p:extLst>
      <p:ext uri="{BB962C8B-B14F-4D97-AF65-F5344CB8AC3E}">
        <p14:creationId xmlns:p14="http://schemas.microsoft.com/office/powerpoint/2010/main" val="89979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290" rtl="0" eaLnBrk="1" latinLnBrk="0" hangingPunct="1">
        <a:lnSpc>
          <a:spcPct val="90000"/>
        </a:lnSpc>
        <a:spcBef>
          <a:spcPct val="0"/>
        </a:spcBef>
        <a:buNone/>
        <a:defRPr sz="19359" kern="1200">
          <a:solidFill>
            <a:schemeClr val="tx1"/>
          </a:solidFill>
          <a:latin typeface="+mj-lt"/>
          <a:ea typeface="+mj-ea"/>
          <a:cs typeface="+mj-cs"/>
        </a:defRPr>
      </a:lvl1pPr>
    </p:titleStyle>
    <p:bodyStyle>
      <a:lvl1pPr marL="1005823" indent="-1005823" algn="l" defTabSz="402329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467" indent="-1005823" algn="l" defTabSz="402329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112" indent="-1005823" algn="l" defTabSz="4023290" rtl="0" eaLnBrk="1" latinLnBrk="0" hangingPunct="1">
        <a:lnSpc>
          <a:spcPct val="90000"/>
        </a:lnSpc>
        <a:spcBef>
          <a:spcPts val="2200"/>
        </a:spcBef>
        <a:buFont typeface="Arial" panose="020B0604020202020204" pitchFamily="34" charset="0"/>
        <a:buChar char="•"/>
        <a:defRPr sz="8799" kern="1200">
          <a:solidFill>
            <a:schemeClr val="tx1"/>
          </a:solidFill>
          <a:latin typeface="+mn-lt"/>
          <a:ea typeface="+mn-ea"/>
          <a:cs typeface="+mn-cs"/>
        </a:defRPr>
      </a:lvl3pPr>
      <a:lvl4pPr marL="7040757"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402"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04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69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33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898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290" rtl="0" eaLnBrk="1" latinLnBrk="0" hangingPunct="1">
        <a:defRPr sz="7920" kern="1200">
          <a:solidFill>
            <a:schemeClr val="tx1"/>
          </a:solidFill>
          <a:latin typeface="+mn-lt"/>
          <a:ea typeface="+mn-ea"/>
          <a:cs typeface="+mn-cs"/>
        </a:defRPr>
      </a:lvl1pPr>
      <a:lvl2pPr marL="2011645" algn="l" defTabSz="4023290" rtl="0" eaLnBrk="1" latinLnBrk="0" hangingPunct="1">
        <a:defRPr sz="7920" kern="1200">
          <a:solidFill>
            <a:schemeClr val="tx1"/>
          </a:solidFill>
          <a:latin typeface="+mn-lt"/>
          <a:ea typeface="+mn-ea"/>
          <a:cs typeface="+mn-cs"/>
        </a:defRPr>
      </a:lvl2pPr>
      <a:lvl3pPr marL="4023290" algn="l" defTabSz="4023290" rtl="0" eaLnBrk="1" latinLnBrk="0" hangingPunct="1">
        <a:defRPr sz="7920" kern="1200">
          <a:solidFill>
            <a:schemeClr val="tx1"/>
          </a:solidFill>
          <a:latin typeface="+mn-lt"/>
          <a:ea typeface="+mn-ea"/>
          <a:cs typeface="+mn-cs"/>
        </a:defRPr>
      </a:lvl3pPr>
      <a:lvl4pPr marL="6034934" algn="l" defTabSz="4023290" rtl="0" eaLnBrk="1" latinLnBrk="0" hangingPunct="1">
        <a:defRPr sz="7920" kern="1200">
          <a:solidFill>
            <a:schemeClr val="tx1"/>
          </a:solidFill>
          <a:latin typeface="+mn-lt"/>
          <a:ea typeface="+mn-ea"/>
          <a:cs typeface="+mn-cs"/>
        </a:defRPr>
      </a:lvl4pPr>
      <a:lvl5pPr marL="8046579" algn="l" defTabSz="4023290" rtl="0" eaLnBrk="1" latinLnBrk="0" hangingPunct="1">
        <a:defRPr sz="7920" kern="1200">
          <a:solidFill>
            <a:schemeClr val="tx1"/>
          </a:solidFill>
          <a:latin typeface="+mn-lt"/>
          <a:ea typeface="+mn-ea"/>
          <a:cs typeface="+mn-cs"/>
        </a:defRPr>
      </a:lvl5pPr>
      <a:lvl6pPr marL="10058224" algn="l" defTabSz="4023290" rtl="0" eaLnBrk="1" latinLnBrk="0" hangingPunct="1">
        <a:defRPr sz="7920" kern="1200">
          <a:solidFill>
            <a:schemeClr val="tx1"/>
          </a:solidFill>
          <a:latin typeface="+mn-lt"/>
          <a:ea typeface="+mn-ea"/>
          <a:cs typeface="+mn-cs"/>
        </a:defRPr>
      </a:lvl6pPr>
      <a:lvl7pPr marL="12069869" algn="l" defTabSz="4023290" rtl="0" eaLnBrk="1" latinLnBrk="0" hangingPunct="1">
        <a:defRPr sz="7920" kern="1200">
          <a:solidFill>
            <a:schemeClr val="tx1"/>
          </a:solidFill>
          <a:latin typeface="+mn-lt"/>
          <a:ea typeface="+mn-ea"/>
          <a:cs typeface="+mn-cs"/>
        </a:defRPr>
      </a:lvl7pPr>
      <a:lvl8pPr marL="14081513" algn="l" defTabSz="4023290" rtl="0" eaLnBrk="1" latinLnBrk="0" hangingPunct="1">
        <a:defRPr sz="7920" kern="1200">
          <a:solidFill>
            <a:schemeClr val="tx1"/>
          </a:solidFill>
          <a:latin typeface="+mn-lt"/>
          <a:ea typeface="+mn-ea"/>
          <a:cs typeface="+mn-cs"/>
        </a:defRPr>
      </a:lvl8pPr>
      <a:lvl9pPr marL="16093159" algn="l" defTabSz="402329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C054B"/>
            </a:gs>
            <a:gs pos="71000">
              <a:srgbClr val="5A297F"/>
            </a:gs>
            <a:gs pos="0">
              <a:srgbClr val="8F6AAE"/>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2B06EC-595E-41AF-96C6-0ECC7F00C200}"/>
              </a:ext>
            </a:extLst>
          </p:cNvPr>
          <p:cNvSpPr/>
          <p:nvPr/>
        </p:nvSpPr>
        <p:spPr>
          <a:xfrm>
            <a:off x="0" y="0"/>
            <a:ext cx="40233599" cy="4524689"/>
          </a:xfrm>
          <a:prstGeom prst="rect">
            <a:avLst/>
          </a:prstGeom>
          <a:gradFill>
            <a:gsLst>
              <a:gs pos="13000">
                <a:srgbClr val="6B000A"/>
              </a:gs>
              <a:gs pos="0">
                <a:srgbClr val="F78F99"/>
              </a:gs>
              <a:gs pos="70000">
                <a:srgbClr val="B7323E"/>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p>
        </p:txBody>
      </p:sp>
      <p:sp>
        <p:nvSpPr>
          <p:cNvPr id="5" name="TextBox 4">
            <a:extLst>
              <a:ext uri="{FF2B5EF4-FFF2-40B4-BE49-F238E27FC236}">
                <a16:creationId xmlns:a16="http://schemas.microsoft.com/office/drawing/2014/main" id="{CCA2CDF5-0BC5-4731-A063-CDA99CDD90C8}"/>
              </a:ext>
            </a:extLst>
          </p:cNvPr>
          <p:cNvSpPr txBox="1"/>
          <p:nvPr/>
        </p:nvSpPr>
        <p:spPr>
          <a:xfrm>
            <a:off x="4114800" y="65316"/>
            <a:ext cx="32885743" cy="2246769"/>
          </a:xfrm>
          <a:prstGeom prst="rect">
            <a:avLst/>
          </a:prstGeom>
          <a:noFill/>
        </p:spPr>
        <p:txBody>
          <a:bodyPr wrap="square" rtlCol="0">
            <a:spAutoFit/>
          </a:bodyPr>
          <a:lstStyle/>
          <a:p>
            <a:pPr algn="ctr"/>
            <a:r>
              <a:rPr lang="en-US" sz="7000" b="1" dirty="0">
                <a:solidFill>
                  <a:schemeClr val="bg1"/>
                </a:solidFill>
                <a:latin typeface="Trebuchet MS" panose="020B0603020202020204" pitchFamily="34" charset="0"/>
              </a:rPr>
              <a:t>The Evolutionary History and Transcriptomic Analysis of The </a:t>
            </a:r>
            <a:r>
              <a:rPr lang="en-US" sz="7000" b="1" i="1" dirty="0">
                <a:solidFill>
                  <a:schemeClr val="bg1"/>
                </a:solidFill>
                <a:latin typeface="Trebuchet MS" panose="020B0603020202020204" pitchFamily="34" charset="0"/>
              </a:rPr>
              <a:t>Phytoene Synthase</a:t>
            </a:r>
            <a:r>
              <a:rPr lang="en-US" sz="7000" b="1" dirty="0">
                <a:solidFill>
                  <a:schemeClr val="bg1"/>
                </a:solidFill>
                <a:latin typeface="Trebuchet MS" panose="020B0603020202020204" pitchFamily="34" charset="0"/>
              </a:rPr>
              <a:t> Gene Family and Related Paralogs In Maize</a:t>
            </a:r>
            <a:endParaRPr lang="en-US" sz="7000" dirty="0">
              <a:solidFill>
                <a:schemeClr val="bg1"/>
              </a:solidFill>
              <a:latin typeface="Trebuchet MS" panose="020B0603020202020204" pitchFamily="34" charset="0"/>
            </a:endParaRPr>
          </a:p>
        </p:txBody>
      </p:sp>
      <p:sp>
        <p:nvSpPr>
          <p:cNvPr id="6" name="TextBox 5">
            <a:extLst>
              <a:ext uri="{FF2B5EF4-FFF2-40B4-BE49-F238E27FC236}">
                <a16:creationId xmlns:a16="http://schemas.microsoft.com/office/drawing/2014/main" id="{11FA71A2-B833-4BED-B005-9E3FE6998092}"/>
              </a:ext>
            </a:extLst>
          </p:cNvPr>
          <p:cNvSpPr txBox="1"/>
          <p:nvPr/>
        </p:nvSpPr>
        <p:spPr>
          <a:xfrm>
            <a:off x="11397342" y="2312085"/>
            <a:ext cx="18320657" cy="1538883"/>
          </a:xfrm>
          <a:prstGeom prst="rect">
            <a:avLst/>
          </a:prstGeom>
          <a:noFill/>
        </p:spPr>
        <p:txBody>
          <a:bodyPr wrap="square" rtlCol="0">
            <a:spAutoFit/>
          </a:bodyPr>
          <a:lstStyle/>
          <a:p>
            <a:pPr algn="ctr"/>
            <a:r>
              <a:rPr lang="en-US" sz="5400" dirty="0">
                <a:solidFill>
                  <a:schemeClr val="bg1"/>
                </a:solidFill>
              </a:rPr>
              <a:t>Megan Neveau, Diane Janick-Buckner, Brent Buckner</a:t>
            </a:r>
          </a:p>
          <a:p>
            <a:pPr algn="ctr"/>
            <a:r>
              <a:rPr lang="en-US" sz="4000" dirty="0">
                <a:solidFill>
                  <a:schemeClr val="bg1"/>
                </a:solidFill>
              </a:rPr>
              <a:t>Department of Biology, Truman State University, Kirksville, MO 63501</a:t>
            </a:r>
          </a:p>
        </p:txBody>
      </p:sp>
      <p:pic>
        <p:nvPicPr>
          <p:cNvPr id="8" name="Picture 7">
            <a:extLst>
              <a:ext uri="{FF2B5EF4-FFF2-40B4-BE49-F238E27FC236}">
                <a16:creationId xmlns:a16="http://schemas.microsoft.com/office/drawing/2014/main" id="{06602D43-571C-4FAE-B65B-80399302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6" y="432636"/>
            <a:ext cx="2857500" cy="3124200"/>
          </a:xfrm>
          <a:prstGeom prst="rect">
            <a:avLst/>
          </a:prstGeom>
        </p:spPr>
      </p:pic>
      <p:pic>
        <p:nvPicPr>
          <p:cNvPr id="10" name="Picture 9">
            <a:extLst>
              <a:ext uri="{FF2B5EF4-FFF2-40B4-BE49-F238E27FC236}">
                <a16:creationId xmlns:a16="http://schemas.microsoft.com/office/drawing/2014/main" id="{9238CAC9-7E9A-429B-925A-566631AB8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5352" y="178573"/>
            <a:ext cx="3611450" cy="3632325"/>
          </a:xfrm>
          <a:prstGeom prst="rect">
            <a:avLst/>
          </a:prstGeom>
        </p:spPr>
      </p:pic>
      <p:pic>
        <p:nvPicPr>
          <p:cNvPr id="11" name="Picture Placeholder 82" descr="Picture3.png">
            <a:extLst>
              <a:ext uri="{FF2B5EF4-FFF2-40B4-BE49-F238E27FC236}">
                <a16:creationId xmlns:a16="http://schemas.microsoft.com/office/drawing/2014/main" id="{4BBDD09F-49BD-484F-B8FD-1609BF27C729}"/>
              </a:ext>
            </a:extLst>
          </p:cNvPr>
          <p:cNvPicPr>
            <a:picLocks noChangeAspect="1"/>
          </p:cNvPicPr>
          <p:nvPr/>
        </p:nvPicPr>
        <p:blipFill>
          <a:blip r:embed="rId4" cstate="print"/>
          <a:srcRect l="212" r="212"/>
          <a:stretch>
            <a:fillRect/>
          </a:stretch>
        </p:blipFill>
        <p:spPr>
          <a:xfrm>
            <a:off x="4114800" y="1424901"/>
            <a:ext cx="396448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8" name="Group 27">
            <a:extLst>
              <a:ext uri="{FF2B5EF4-FFF2-40B4-BE49-F238E27FC236}">
                <a16:creationId xmlns:a16="http://schemas.microsoft.com/office/drawing/2014/main" id="{7C9FD2F5-284A-4F0C-8761-758E3C01A911}"/>
              </a:ext>
            </a:extLst>
          </p:cNvPr>
          <p:cNvGrpSpPr/>
          <p:nvPr/>
        </p:nvGrpSpPr>
        <p:grpSpPr>
          <a:xfrm>
            <a:off x="314866" y="4772530"/>
            <a:ext cx="10136155" cy="6694518"/>
            <a:chOff x="379445" y="5065570"/>
            <a:chExt cx="10136155" cy="6694518"/>
          </a:xfrm>
        </p:grpSpPr>
        <p:grpSp>
          <p:nvGrpSpPr>
            <p:cNvPr id="2" name="Group 1">
              <a:extLst>
                <a:ext uri="{FF2B5EF4-FFF2-40B4-BE49-F238E27FC236}">
                  <a16:creationId xmlns:a16="http://schemas.microsoft.com/office/drawing/2014/main" id="{B94A0C20-9C70-4111-84A0-570B46F7C864}"/>
                </a:ext>
              </a:extLst>
            </p:cNvPr>
            <p:cNvGrpSpPr/>
            <p:nvPr/>
          </p:nvGrpSpPr>
          <p:grpSpPr>
            <a:xfrm>
              <a:off x="379445" y="5065570"/>
              <a:ext cx="10136155" cy="1402553"/>
              <a:chOff x="379445" y="5065570"/>
              <a:chExt cx="11017897" cy="1402553"/>
            </a:xfrm>
          </p:grpSpPr>
          <p:sp>
            <p:nvSpPr>
              <p:cNvPr id="4" name="Rectangle 3">
                <a:extLst>
                  <a:ext uri="{FF2B5EF4-FFF2-40B4-BE49-F238E27FC236}">
                    <a16:creationId xmlns:a16="http://schemas.microsoft.com/office/drawing/2014/main" id="{C3EE34BA-0C6A-4A70-99D3-E3B4ED0E482D}"/>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3C0EFE4F-4DD0-4F06-ACA8-9A88C79E2545}"/>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Abstract</a:t>
                </a:r>
              </a:p>
            </p:txBody>
          </p:sp>
        </p:grpSp>
        <p:sp>
          <p:nvSpPr>
            <p:cNvPr id="18" name="Rectangle 17">
              <a:extLst>
                <a:ext uri="{FF2B5EF4-FFF2-40B4-BE49-F238E27FC236}">
                  <a16:creationId xmlns:a16="http://schemas.microsoft.com/office/drawing/2014/main" id="{64BB6589-8D4E-4430-9FB9-7A0D148D8528}"/>
                </a:ext>
              </a:extLst>
            </p:cNvPr>
            <p:cNvSpPr/>
            <p:nvPr/>
          </p:nvSpPr>
          <p:spPr>
            <a:xfrm>
              <a:off x="379445" y="6468124"/>
              <a:ext cx="10136155" cy="52919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702C8B-61BB-46EB-884F-7B895284FD2A}"/>
                </a:ext>
              </a:extLst>
            </p:cNvPr>
            <p:cNvSpPr txBox="1"/>
            <p:nvPr/>
          </p:nvSpPr>
          <p:spPr>
            <a:xfrm>
              <a:off x="379446" y="6502785"/>
              <a:ext cx="10136154" cy="4893647"/>
            </a:xfrm>
            <a:prstGeom prst="rect">
              <a:avLst/>
            </a:prstGeom>
            <a:noFill/>
          </p:spPr>
          <p:txBody>
            <a:bodyPr wrap="square" rtlCol="0">
              <a:spAutoFit/>
            </a:bodyPr>
            <a:lstStyle/>
            <a:p>
              <a:pPr algn="just"/>
              <a:r>
                <a:rPr lang="en-US" sz="2400" dirty="0"/>
                <a:t>In plants carotenoids are yellow-orange pigments that protect chlorophyll from photooxidation and serve as accessory light harvesting pigments. The </a:t>
              </a:r>
              <a:r>
                <a:rPr lang="en-US" sz="2400" i="1" dirty="0"/>
                <a:t>phytoene synthase</a:t>
              </a:r>
              <a:r>
                <a:rPr lang="en-US" sz="2400" dirty="0"/>
                <a:t> (</a:t>
              </a:r>
              <a:r>
                <a:rPr lang="en-US" sz="2400" i="1" dirty="0" err="1"/>
                <a:t>psy</a:t>
              </a:r>
              <a:r>
                <a:rPr lang="en-US" sz="2400" dirty="0"/>
                <a:t>) gene family encodes enzymes that catalyze the condensation of two molecules of geranylgeranyl pyrophosphate into phytoene, which is the first committed step in carotenoid biosynthesis. In maize, phytoene synthase is encoded by three </a:t>
              </a:r>
              <a:r>
                <a:rPr lang="en-US" sz="2400" dirty="0" err="1"/>
                <a:t>subfunctionalized</a:t>
              </a:r>
              <a:r>
                <a:rPr lang="en-US" sz="2400" dirty="0"/>
                <a:t> genes </a:t>
              </a:r>
              <a:r>
                <a:rPr lang="en-US" sz="2400" i="1" dirty="0"/>
                <a:t>psy1</a:t>
              </a:r>
              <a:r>
                <a:rPr lang="en-US" sz="2400" dirty="0"/>
                <a:t>, </a:t>
              </a:r>
              <a:r>
                <a:rPr lang="en-US" sz="2400" i="1" dirty="0"/>
                <a:t>psy2</a:t>
              </a:r>
              <a:r>
                <a:rPr lang="en-US" sz="2400" dirty="0"/>
                <a:t> and </a:t>
              </a:r>
              <a:r>
                <a:rPr lang="en-US" sz="2400" i="1" dirty="0"/>
                <a:t>psy3</a:t>
              </a:r>
              <a:r>
                <a:rPr lang="en-US" sz="2400" dirty="0"/>
                <a:t> that have been well characterized. The maize genome database identifies an additional 5 gene models as </a:t>
              </a:r>
              <a:r>
                <a:rPr lang="en-US" sz="2400" i="1" dirty="0"/>
                <a:t>phytoene synthase</a:t>
              </a:r>
              <a:r>
                <a:rPr lang="en-US" sz="2400" dirty="0"/>
                <a:t>. Our phylogenetic and bioinformatics analyses do not support annotating these 5 gene models as phytoene synthase.  Using publicly available </a:t>
              </a:r>
              <a:r>
                <a:rPr lang="en-US" sz="2400" dirty="0" err="1"/>
                <a:t>RNASeq</a:t>
              </a:r>
              <a:r>
                <a:rPr lang="en-US" sz="2400" dirty="0"/>
                <a:t> data sets, we analyzed the expression of </a:t>
              </a:r>
              <a:r>
                <a:rPr lang="en-US" sz="2400" i="1" dirty="0"/>
                <a:t>psy1</a:t>
              </a:r>
              <a:r>
                <a:rPr lang="en-US" sz="2400" dirty="0"/>
                <a:t>,</a:t>
              </a:r>
              <a:r>
                <a:rPr lang="en-US" sz="2400" i="1" dirty="0"/>
                <a:t> psy2</a:t>
              </a:r>
              <a:r>
                <a:rPr lang="en-US" sz="2400" dirty="0"/>
                <a:t> and</a:t>
              </a:r>
              <a:r>
                <a:rPr lang="en-US" sz="2400" i="1" dirty="0"/>
                <a:t> psy3</a:t>
              </a:r>
              <a:r>
                <a:rPr lang="en-US" sz="2400" dirty="0"/>
                <a:t> as well as the other gene family members in various tissues and inbred maize lines. Significant differences in the expression of </a:t>
              </a:r>
              <a:r>
                <a:rPr lang="en-US" sz="2400" i="1" dirty="0" err="1"/>
                <a:t>psy</a:t>
              </a:r>
              <a:r>
                <a:rPr lang="en-US" sz="2400" i="1" dirty="0"/>
                <a:t> </a:t>
              </a:r>
              <a:r>
                <a:rPr lang="en-US" sz="2400" dirty="0"/>
                <a:t>genes among the inbred lines and tissues were identified.</a:t>
              </a:r>
            </a:p>
          </p:txBody>
        </p:sp>
      </p:grpSp>
      <p:grpSp>
        <p:nvGrpSpPr>
          <p:cNvPr id="96" name="Group 95">
            <a:extLst>
              <a:ext uri="{FF2B5EF4-FFF2-40B4-BE49-F238E27FC236}">
                <a16:creationId xmlns:a16="http://schemas.microsoft.com/office/drawing/2014/main" id="{5B490D43-9695-4F5A-AFB7-607926202F48}"/>
              </a:ext>
            </a:extLst>
          </p:cNvPr>
          <p:cNvGrpSpPr/>
          <p:nvPr/>
        </p:nvGrpSpPr>
        <p:grpSpPr>
          <a:xfrm>
            <a:off x="10786625" y="4760312"/>
            <a:ext cx="17773759" cy="13467598"/>
            <a:chOff x="10970487" y="5065570"/>
            <a:chExt cx="17773759" cy="13467598"/>
          </a:xfrm>
        </p:grpSpPr>
        <p:grpSp>
          <p:nvGrpSpPr>
            <p:cNvPr id="216" name="Group 215">
              <a:extLst>
                <a:ext uri="{FF2B5EF4-FFF2-40B4-BE49-F238E27FC236}">
                  <a16:creationId xmlns:a16="http://schemas.microsoft.com/office/drawing/2014/main" id="{B075806A-FFED-4C28-9620-39BED5A64F33}"/>
                </a:ext>
              </a:extLst>
            </p:cNvPr>
            <p:cNvGrpSpPr/>
            <p:nvPr/>
          </p:nvGrpSpPr>
          <p:grpSpPr>
            <a:xfrm>
              <a:off x="10987114" y="5065570"/>
              <a:ext cx="17757132" cy="1402553"/>
              <a:chOff x="379445" y="5065570"/>
              <a:chExt cx="11017897" cy="1402553"/>
            </a:xfrm>
          </p:grpSpPr>
          <p:sp>
            <p:nvSpPr>
              <p:cNvPr id="217" name="Rectangle 216">
                <a:extLst>
                  <a:ext uri="{FF2B5EF4-FFF2-40B4-BE49-F238E27FC236}">
                    <a16:creationId xmlns:a16="http://schemas.microsoft.com/office/drawing/2014/main" id="{AFC84633-65F5-4FBA-9315-D4EF2034B410}"/>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TextBox 217">
                <a:extLst>
                  <a:ext uri="{FF2B5EF4-FFF2-40B4-BE49-F238E27FC236}">
                    <a16:creationId xmlns:a16="http://schemas.microsoft.com/office/drawing/2014/main" id="{8F2DFC5D-A933-4F64-B5CC-018CF924C7D1}"/>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Phylogenetic Tree and Protein Models</a:t>
                </a:r>
              </a:p>
            </p:txBody>
          </p:sp>
        </p:grpSp>
        <p:sp>
          <p:nvSpPr>
            <p:cNvPr id="219" name="Rectangle 218">
              <a:extLst>
                <a:ext uri="{FF2B5EF4-FFF2-40B4-BE49-F238E27FC236}">
                  <a16:creationId xmlns:a16="http://schemas.microsoft.com/office/drawing/2014/main" id="{6828F277-E447-42C5-B09C-AF3AE4680718}"/>
                </a:ext>
              </a:extLst>
            </p:cNvPr>
            <p:cNvSpPr/>
            <p:nvPr/>
          </p:nvSpPr>
          <p:spPr>
            <a:xfrm>
              <a:off x="10970487" y="6461693"/>
              <a:ext cx="17758078" cy="1207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5F775D1-C6BC-49CD-882E-DF44FC27B965}"/>
                </a:ext>
              </a:extLst>
            </p:cNvPr>
            <p:cNvGrpSpPr/>
            <p:nvPr/>
          </p:nvGrpSpPr>
          <p:grpSpPr>
            <a:xfrm>
              <a:off x="14438678" y="6587761"/>
              <a:ext cx="11383182" cy="4925178"/>
              <a:chOff x="15375943" y="6702677"/>
              <a:chExt cx="10363454" cy="4531270"/>
            </a:xfrm>
          </p:grpSpPr>
          <p:pic>
            <p:nvPicPr>
              <p:cNvPr id="27" name="Picture 26">
                <a:extLst>
                  <a:ext uri="{FF2B5EF4-FFF2-40B4-BE49-F238E27FC236}">
                    <a16:creationId xmlns:a16="http://schemas.microsoft.com/office/drawing/2014/main" id="{E32AD8EB-D46F-42B8-8738-812C9D18D3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5943" y="6702677"/>
                <a:ext cx="10363454" cy="4531270"/>
              </a:xfrm>
              <a:prstGeom prst="rect">
                <a:avLst/>
              </a:prstGeom>
            </p:spPr>
          </p:pic>
          <p:sp>
            <p:nvSpPr>
              <p:cNvPr id="29" name="TextBox 28">
                <a:extLst>
                  <a:ext uri="{FF2B5EF4-FFF2-40B4-BE49-F238E27FC236}">
                    <a16:creationId xmlns:a16="http://schemas.microsoft.com/office/drawing/2014/main" id="{5F877E77-A679-49CC-883B-359BDBC31A2A}"/>
                  </a:ext>
                </a:extLst>
              </p:cNvPr>
              <p:cNvSpPr txBox="1"/>
              <p:nvPr/>
            </p:nvSpPr>
            <p:spPr>
              <a:xfrm>
                <a:off x="19086371" y="7395921"/>
                <a:ext cx="616688" cy="307777"/>
              </a:xfrm>
              <a:prstGeom prst="rect">
                <a:avLst/>
              </a:prstGeom>
              <a:noFill/>
            </p:spPr>
            <p:txBody>
              <a:bodyPr wrap="square" rtlCol="0">
                <a:spAutoFit/>
              </a:bodyPr>
              <a:lstStyle/>
              <a:p>
                <a:r>
                  <a:rPr lang="en-US" sz="1400" b="1" dirty="0">
                    <a:solidFill>
                      <a:srgbClr val="C00000"/>
                    </a:solidFill>
                    <a:latin typeface="Arial" panose="020B0604020202020204" pitchFamily="34" charset="0"/>
                    <a:cs typeface="Arial" panose="020B0604020202020204" pitchFamily="34" charset="0"/>
                  </a:rPr>
                  <a:t>0.72</a:t>
                </a:r>
              </a:p>
            </p:txBody>
          </p:sp>
          <p:sp>
            <p:nvSpPr>
              <p:cNvPr id="30" name="TextBox 29">
                <a:extLst>
                  <a:ext uri="{FF2B5EF4-FFF2-40B4-BE49-F238E27FC236}">
                    <a16:creationId xmlns:a16="http://schemas.microsoft.com/office/drawing/2014/main" id="{DD56A7EB-C551-4378-938B-E020F50E415F}"/>
                  </a:ext>
                </a:extLst>
              </p:cNvPr>
              <p:cNvSpPr txBox="1"/>
              <p:nvPr/>
            </p:nvSpPr>
            <p:spPr>
              <a:xfrm>
                <a:off x="17537143" y="7519915"/>
                <a:ext cx="532518"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0.98</a:t>
                </a:r>
              </a:p>
            </p:txBody>
          </p:sp>
        </p:grpSp>
        <p:grpSp>
          <p:nvGrpSpPr>
            <p:cNvPr id="226" name="Group 225">
              <a:extLst>
                <a:ext uri="{FF2B5EF4-FFF2-40B4-BE49-F238E27FC236}">
                  <a16:creationId xmlns:a16="http://schemas.microsoft.com/office/drawing/2014/main" id="{1927F0F0-D968-4481-A130-8F7CCA6B9041}"/>
                </a:ext>
              </a:extLst>
            </p:cNvPr>
            <p:cNvGrpSpPr/>
            <p:nvPr/>
          </p:nvGrpSpPr>
          <p:grpSpPr>
            <a:xfrm>
              <a:off x="10996207" y="11461356"/>
              <a:ext cx="17278767" cy="6404257"/>
              <a:chOff x="0" y="154059"/>
              <a:chExt cx="17278767" cy="5057030"/>
            </a:xfrm>
          </p:grpSpPr>
          <p:grpSp>
            <p:nvGrpSpPr>
              <p:cNvPr id="228" name="Group 227">
                <a:extLst>
                  <a:ext uri="{FF2B5EF4-FFF2-40B4-BE49-F238E27FC236}">
                    <a16:creationId xmlns:a16="http://schemas.microsoft.com/office/drawing/2014/main" id="{90A861F0-6986-46B0-9247-2790CAF381DD}"/>
                  </a:ext>
                </a:extLst>
              </p:cNvPr>
              <p:cNvGrpSpPr/>
              <p:nvPr/>
            </p:nvGrpSpPr>
            <p:grpSpPr>
              <a:xfrm>
                <a:off x="43306" y="154059"/>
                <a:ext cx="17235461" cy="683811"/>
                <a:chOff x="73039" y="130656"/>
                <a:chExt cx="17235461" cy="683811"/>
              </a:xfrm>
            </p:grpSpPr>
            <p:sp>
              <p:nvSpPr>
                <p:cNvPr id="353" name="Rectangle 352">
                  <a:extLst>
                    <a:ext uri="{FF2B5EF4-FFF2-40B4-BE49-F238E27FC236}">
                      <a16:creationId xmlns:a16="http://schemas.microsoft.com/office/drawing/2014/main" id="{1FF50BEC-5866-4C1F-BE09-2B4066A1506B}"/>
                    </a:ext>
                  </a:extLst>
                </p:cNvPr>
                <p:cNvSpPr/>
                <p:nvPr/>
              </p:nvSpPr>
              <p:spPr>
                <a:xfrm>
                  <a:off x="73039" y="451969"/>
                  <a:ext cx="17235461" cy="2129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0				100				200				300				400				500				600					700				800			    900</a:t>
                  </a:r>
                </a:p>
              </p:txBody>
            </p:sp>
            <p:sp>
              <p:nvSpPr>
                <p:cNvPr id="354" name="Rectangle 353">
                  <a:extLst>
                    <a:ext uri="{FF2B5EF4-FFF2-40B4-BE49-F238E27FC236}">
                      <a16:creationId xmlns:a16="http://schemas.microsoft.com/office/drawing/2014/main" id="{B78DA578-78FA-4420-90C4-C7DBA56DD02A}"/>
                    </a:ext>
                  </a:extLst>
                </p:cNvPr>
                <p:cNvSpPr/>
                <p:nvPr/>
              </p:nvSpPr>
              <p:spPr>
                <a:xfrm>
                  <a:off x="7448627" y="130656"/>
                  <a:ext cx="2535811" cy="18853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Length (AA)</a:t>
                  </a:r>
                </a:p>
              </p:txBody>
            </p:sp>
            <p:grpSp>
              <p:nvGrpSpPr>
                <p:cNvPr id="355" name="Group 354">
                  <a:extLst>
                    <a:ext uri="{FF2B5EF4-FFF2-40B4-BE49-F238E27FC236}">
                      <a16:creationId xmlns:a16="http://schemas.microsoft.com/office/drawing/2014/main" id="{070F00AA-FBDE-4407-AF01-DE3D7DF178DE}"/>
                    </a:ext>
                  </a:extLst>
                </p:cNvPr>
                <p:cNvGrpSpPr/>
                <p:nvPr/>
              </p:nvGrpSpPr>
              <p:grpSpPr>
                <a:xfrm>
                  <a:off x="73039" y="670002"/>
                  <a:ext cx="11284109" cy="144465"/>
                  <a:chOff x="197963" y="1592746"/>
                  <a:chExt cx="11217897" cy="96701"/>
                </a:xfrm>
              </p:grpSpPr>
              <p:cxnSp>
                <p:nvCxnSpPr>
                  <p:cNvPr id="363" name="Straight Connector 362">
                    <a:extLst>
                      <a:ext uri="{FF2B5EF4-FFF2-40B4-BE49-F238E27FC236}">
                        <a16:creationId xmlns:a16="http://schemas.microsoft.com/office/drawing/2014/main" id="{972E1EEC-5B2A-43F0-B7D9-21DDEBB5B309}"/>
                      </a:ext>
                    </a:extLst>
                  </p:cNvPr>
                  <p:cNvCxnSpPr/>
                  <p:nvPr/>
                </p:nvCxnSpPr>
                <p:spPr>
                  <a:xfrm>
                    <a:off x="197963" y="1592746"/>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24F0267-CBC9-4AD3-AFB1-4D572F149F90}"/>
                      </a:ext>
                    </a:extLst>
                  </p:cNvPr>
                  <p:cNvCxnSpPr/>
                  <p:nvPr/>
                </p:nvCxnSpPr>
                <p:spPr>
                  <a:xfrm>
                    <a:off x="2318994" y="1592750"/>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69601F5-68DA-4F4C-A266-001CD99205A1}"/>
                      </a:ext>
                    </a:extLst>
                  </p:cNvPr>
                  <p:cNvCxnSpPr/>
                  <p:nvPr/>
                </p:nvCxnSpPr>
                <p:spPr>
                  <a:xfrm>
                    <a:off x="4105373" y="1592758"/>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AD7FCA4-74CA-4E0A-94C1-D61B509FACD1}"/>
                      </a:ext>
                    </a:extLst>
                  </p:cNvPr>
                  <p:cNvCxnSpPr/>
                  <p:nvPr/>
                </p:nvCxnSpPr>
                <p:spPr>
                  <a:xfrm>
                    <a:off x="5920033" y="1592770"/>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5B8CFAE-F86B-45DF-B972-2417EBAA6E81}"/>
                      </a:ext>
                    </a:extLst>
                  </p:cNvPr>
                  <p:cNvCxnSpPr/>
                  <p:nvPr/>
                </p:nvCxnSpPr>
                <p:spPr>
                  <a:xfrm>
                    <a:off x="7786540" y="1592778"/>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389DEB7-1EC3-4921-BA94-5C3E7A397B3B}"/>
                      </a:ext>
                    </a:extLst>
                  </p:cNvPr>
                  <p:cNvCxnSpPr/>
                  <p:nvPr/>
                </p:nvCxnSpPr>
                <p:spPr>
                  <a:xfrm>
                    <a:off x="9587060" y="1592778"/>
                    <a:ext cx="0" cy="96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7EE26DC-5951-46CD-8F46-1B8A57284BE0}"/>
                      </a:ext>
                    </a:extLst>
                  </p:cNvPr>
                  <p:cNvCxnSpPr>
                    <a:cxnSpLocks/>
                  </p:cNvCxnSpPr>
                  <p:nvPr/>
                </p:nvCxnSpPr>
                <p:spPr>
                  <a:xfrm>
                    <a:off x="11415860" y="1592783"/>
                    <a:ext cx="0" cy="9666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6" name="Straight Connector 355">
                  <a:extLst>
                    <a:ext uri="{FF2B5EF4-FFF2-40B4-BE49-F238E27FC236}">
                      <a16:creationId xmlns:a16="http://schemas.microsoft.com/office/drawing/2014/main" id="{468517BE-0B0B-4AD9-BB5E-F5D9C3B5D406}"/>
                    </a:ext>
                  </a:extLst>
                </p:cNvPr>
                <p:cNvCxnSpPr/>
                <p:nvPr/>
              </p:nvCxnSpPr>
              <p:spPr>
                <a:xfrm>
                  <a:off x="1206500" y="668380"/>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7CC1A844-086E-4304-9A9D-44E7629321D4}"/>
                    </a:ext>
                  </a:extLst>
                </p:cNvPr>
                <p:cNvCxnSpPr/>
                <p:nvPr/>
              </p:nvCxnSpPr>
              <p:spPr>
                <a:xfrm>
                  <a:off x="3073401" y="668380"/>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11362DC-6418-46FA-9924-F05B4BC1521C}"/>
                    </a:ext>
                  </a:extLst>
                </p:cNvPr>
                <p:cNvCxnSpPr/>
                <p:nvPr/>
              </p:nvCxnSpPr>
              <p:spPr>
                <a:xfrm>
                  <a:off x="4940300" y="668380"/>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3334BE7-B684-43CA-98ED-5FBE09E95643}"/>
                    </a:ext>
                  </a:extLst>
                </p:cNvPr>
                <p:cNvCxnSpPr>
                  <a:cxnSpLocks/>
                  <a:stCxn id="353" idx="2"/>
                  <a:endCxn id="353" idx="2"/>
                </p:cNvCxnSpPr>
                <p:nvPr/>
              </p:nvCxnSpPr>
              <p:spPr>
                <a:xfrm>
                  <a:off x="8690770" y="66487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F2E5565-4063-4CB7-A45D-FD8E4C553AB0}"/>
                    </a:ext>
                  </a:extLst>
                </p:cNvPr>
                <p:cNvCxnSpPr/>
                <p:nvPr/>
              </p:nvCxnSpPr>
              <p:spPr>
                <a:xfrm>
                  <a:off x="6718300" y="668380"/>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96DAA1E1-0C88-4A62-B824-CC537609A3AD}"/>
                    </a:ext>
                  </a:extLst>
                </p:cNvPr>
                <p:cNvCxnSpPr/>
                <p:nvPr/>
              </p:nvCxnSpPr>
              <p:spPr>
                <a:xfrm>
                  <a:off x="8648700" y="668380"/>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1A98127-F145-466D-9688-582CD0D19234}"/>
                    </a:ext>
                  </a:extLst>
                </p:cNvPr>
                <p:cNvCxnSpPr/>
                <p:nvPr/>
              </p:nvCxnSpPr>
              <p:spPr>
                <a:xfrm>
                  <a:off x="10464800" y="668380"/>
                  <a:ext cx="0" cy="722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B25CD963-EFA1-4512-91F9-4D282F9839E4}"/>
                  </a:ext>
                </a:extLst>
              </p:cNvPr>
              <p:cNvGrpSpPr/>
              <p:nvPr/>
            </p:nvGrpSpPr>
            <p:grpSpPr>
              <a:xfrm>
                <a:off x="388795" y="4509942"/>
                <a:ext cx="7742514" cy="249862"/>
                <a:chOff x="62236" y="894090"/>
                <a:chExt cx="7742514" cy="249862"/>
              </a:xfrm>
            </p:grpSpPr>
            <p:sp>
              <p:nvSpPr>
                <p:cNvPr id="340" name="Rectangle 339">
                  <a:extLst>
                    <a:ext uri="{FF2B5EF4-FFF2-40B4-BE49-F238E27FC236}">
                      <a16:creationId xmlns:a16="http://schemas.microsoft.com/office/drawing/2014/main" id="{50F53BDD-62B6-44E5-9DBD-E9C6870FEFFA}"/>
                    </a:ext>
                  </a:extLst>
                </p:cNvPr>
                <p:cNvSpPr/>
                <p:nvPr/>
              </p:nvSpPr>
              <p:spPr>
                <a:xfrm>
                  <a:off x="62236" y="905678"/>
                  <a:ext cx="7742514" cy="23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 dirty="0" err="1">
                      <a:solidFill>
                        <a:srgbClr val="FF0000"/>
                      </a:solidFill>
                    </a:rPr>
                    <a:t>jlk</a:t>
                  </a:r>
                  <a:endParaRPr lang="en-US" sz="300" dirty="0">
                    <a:solidFill>
                      <a:srgbClr val="FF0000"/>
                    </a:solidFill>
                  </a:endParaRPr>
                </a:p>
              </p:txBody>
            </p:sp>
            <p:sp>
              <p:nvSpPr>
                <p:cNvPr id="341" name="Rectangle 340">
                  <a:extLst>
                    <a:ext uri="{FF2B5EF4-FFF2-40B4-BE49-F238E27FC236}">
                      <a16:creationId xmlns:a16="http://schemas.microsoft.com/office/drawing/2014/main" id="{EDA07ED5-6DE4-4B77-B56A-7DEC950CD4DC}"/>
                    </a:ext>
                  </a:extLst>
                </p:cNvPr>
                <p:cNvSpPr/>
                <p:nvPr/>
              </p:nvSpPr>
              <p:spPr>
                <a:xfrm>
                  <a:off x="3110763" y="905678"/>
                  <a:ext cx="469917" cy="238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42" name="Rectangle 341">
                  <a:extLst>
                    <a:ext uri="{FF2B5EF4-FFF2-40B4-BE49-F238E27FC236}">
                      <a16:creationId xmlns:a16="http://schemas.microsoft.com/office/drawing/2014/main" id="{BACC3E91-FF19-45A7-8974-BF09B0BA0CB0}"/>
                    </a:ext>
                  </a:extLst>
                </p:cNvPr>
                <p:cNvSpPr/>
                <p:nvPr/>
              </p:nvSpPr>
              <p:spPr>
                <a:xfrm>
                  <a:off x="4629118" y="905678"/>
                  <a:ext cx="269798" cy="238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43" name="Rectangle 342">
                  <a:extLst>
                    <a:ext uri="{FF2B5EF4-FFF2-40B4-BE49-F238E27FC236}">
                      <a16:creationId xmlns:a16="http://schemas.microsoft.com/office/drawing/2014/main" id="{3D31A3FA-B66A-4DEF-B3BF-4EE3CEE04A8A}"/>
                    </a:ext>
                  </a:extLst>
                </p:cNvPr>
                <p:cNvSpPr/>
                <p:nvPr/>
              </p:nvSpPr>
              <p:spPr>
                <a:xfrm>
                  <a:off x="5516995" y="905678"/>
                  <a:ext cx="482072" cy="238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344" name="Rectangle 343">
                  <a:extLst>
                    <a:ext uri="{FF2B5EF4-FFF2-40B4-BE49-F238E27FC236}">
                      <a16:creationId xmlns:a16="http://schemas.microsoft.com/office/drawing/2014/main" id="{DC546C16-EA74-494A-9849-EE1429022941}"/>
                    </a:ext>
                  </a:extLst>
                </p:cNvPr>
                <p:cNvSpPr/>
                <p:nvPr/>
              </p:nvSpPr>
              <p:spPr>
                <a:xfrm>
                  <a:off x="6705235" y="905678"/>
                  <a:ext cx="713232" cy="2382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5" name="TextBox 344">
                  <a:extLst>
                    <a:ext uri="{FF2B5EF4-FFF2-40B4-BE49-F238E27FC236}">
                      <a16:creationId xmlns:a16="http://schemas.microsoft.com/office/drawing/2014/main" id="{516B735C-7B07-4312-A8F2-59512854FDC3}"/>
                    </a:ext>
                  </a:extLst>
                </p:cNvPr>
                <p:cNvSpPr txBox="1"/>
                <p:nvPr/>
              </p:nvSpPr>
              <p:spPr>
                <a:xfrm>
                  <a:off x="62236" y="894090"/>
                  <a:ext cx="2632029" cy="243032"/>
                </a:xfrm>
                <a:prstGeom prst="rect">
                  <a:avLst/>
                </a:prstGeom>
                <a:noFill/>
              </p:spPr>
              <p:txBody>
                <a:bodyPr wrap="square" rtlCol="0">
                  <a:spAutoFit/>
                </a:bodyPr>
                <a:lstStyle/>
                <a:p>
                  <a:r>
                    <a:rPr lang="en-US" sz="1400" dirty="0">
                      <a:solidFill>
                        <a:schemeClr val="bg1"/>
                      </a:solidFill>
                    </a:rPr>
                    <a:t>Zm00001d036345_PSY1</a:t>
                  </a:r>
                </a:p>
              </p:txBody>
            </p:sp>
            <p:sp>
              <p:nvSpPr>
                <p:cNvPr id="346" name="Rectangle 345">
                  <a:extLst>
                    <a:ext uri="{FF2B5EF4-FFF2-40B4-BE49-F238E27FC236}">
                      <a16:creationId xmlns:a16="http://schemas.microsoft.com/office/drawing/2014/main" id="{BE109CAD-9713-452B-A584-770F09B96418}"/>
                    </a:ext>
                  </a:extLst>
                </p:cNvPr>
                <p:cNvSpPr/>
                <p:nvPr/>
              </p:nvSpPr>
              <p:spPr>
                <a:xfrm>
                  <a:off x="2792668" y="905678"/>
                  <a:ext cx="174680" cy="238274"/>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7" name="Rectangle 346">
                  <a:extLst>
                    <a:ext uri="{FF2B5EF4-FFF2-40B4-BE49-F238E27FC236}">
                      <a16:creationId xmlns:a16="http://schemas.microsoft.com/office/drawing/2014/main" id="{31AEF4B3-3351-44F6-A566-FBDFA444EC52}"/>
                    </a:ext>
                  </a:extLst>
                </p:cNvPr>
                <p:cNvSpPr/>
                <p:nvPr/>
              </p:nvSpPr>
              <p:spPr>
                <a:xfrm>
                  <a:off x="2876783" y="905678"/>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8" name="Rectangle 347">
                  <a:extLst>
                    <a:ext uri="{FF2B5EF4-FFF2-40B4-BE49-F238E27FC236}">
                      <a16:creationId xmlns:a16="http://schemas.microsoft.com/office/drawing/2014/main" id="{374D38FF-CCA5-4477-95A3-F7C89F11356C}"/>
                    </a:ext>
                  </a:extLst>
                </p:cNvPr>
                <p:cNvSpPr/>
                <p:nvPr/>
              </p:nvSpPr>
              <p:spPr>
                <a:xfrm>
                  <a:off x="7441913" y="905678"/>
                  <a:ext cx="201168" cy="238274"/>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9" name="Rectangle 348">
                  <a:extLst>
                    <a:ext uri="{FF2B5EF4-FFF2-40B4-BE49-F238E27FC236}">
                      <a16:creationId xmlns:a16="http://schemas.microsoft.com/office/drawing/2014/main" id="{2B40DE29-359B-4D8F-BE8E-610B961A7C79}"/>
                    </a:ext>
                  </a:extLst>
                </p:cNvPr>
                <p:cNvSpPr/>
                <p:nvPr/>
              </p:nvSpPr>
              <p:spPr>
                <a:xfrm>
                  <a:off x="3151283" y="905678"/>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0" name="Rectangle 349">
                  <a:extLst>
                    <a:ext uri="{FF2B5EF4-FFF2-40B4-BE49-F238E27FC236}">
                      <a16:creationId xmlns:a16="http://schemas.microsoft.com/office/drawing/2014/main" id="{2F676D63-0C21-41AD-B260-C6CE38B4D87A}"/>
                    </a:ext>
                  </a:extLst>
                </p:cNvPr>
                <p:cNvSpPr/>
                <p:nvPr/>
              </p:nvSpPr>
              <p:spPr>
                <a:xfrm>
                  <a:off x="4657738" y="905678"/>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1" name="Rectangle 350">
                  <a:extLst>
                    <a:ext uri="{FF2B5EF4-FFF2-40B4-BE49-F238E27FC236}">
                      <a16:creationId xmlns:a16="http://schemas.microsoft.com/office/drawing/2014/main" id="{7882CECE-E4B0-4970-8C36-E39E010CBC8C}"/>
                    </a:ext>
                  </a:extLst>
                </p:cNvPr>
                <p:cNvSpPr/>
                <p:nvPr/>
              </p:nvSpPr>
              <p:spPr>
                <a:xfrm>
                  <a:off x="6033108" y="905678"/>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2" name="Rectangle 351">
                  <a:extLst>
                    <a:ext uri="{FF2B5EF4-FFF2-40B4-BE49-F238E27FC236}">
                      <a16:creationId xmlns:a16="http://schemas.microsoft.com/office/drawing/2014/main" id="{032BA5E0-2932-4419-964D-2030215A6C61}"/>
                    </a:ext>
                  </a:extLst>
                </p:cNvPr>
                <p:cNvSpPr/>
                <p:nvPr/>
              </p:nvSpPr>
              <p:spPr>
                <a:xfrm>
                  <a:off x="6671360" y="905678"/>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30" name="Group 229">
                <a:extLst>
                  <a:ext uri="{FF2B5EF4-FFF2-40B4-BE49-F238E27FC236}">
                    <a16:creationId xmlns:a16="http://schemas.microsoft.com/office/drawing/2014/main" id="{5D998280-4211-41E2-9B31-70CA92D51A88}"/>
                  </a:ext>
                </a:extLst>
              </p:cNvPr>
              <p:cNvGrpSpPr/>
              <p:nvPr/>
            </p:nvGrpSpPr>
            <p:grpSpPr>
              <a:xfrm>
                <a:off x="6127112" y="4062503"/>
                <a:ext cx="2317863" cy="245431"/>
                <a:chOff x="46444" y="2094647"/>
                <a:chExt cx="2317863" cy="245431"/>
              </a:xfrm>
            </p:grpSpPr>
            <p:sp>
              <p:nvSpPr>
                <p:cNvPr id="337" name="Rectangle 336">
                  <a:extLst>
                    <a:ext uri="{FF2B5EF4-FFF2-40B4-BE49-F238E27FC236}">
                      <a16:creationId xmlns:a16="http://schemas.microsoft.com/office/drawing/2014/main" id="{9FFB8497-BC6A-49AE-BBDD-3ABE92EAEDA2}"/>
                    </a:ext>
                  </a:extLst>
                </p:cNvPr>
                <p:cNvSpPr/>
                <p:nvPr/>
              </p:nvSpPr>
              <p:spPr>
                <a:xfrm>
                  <a:off x="110400" y="2094647"/>
                  <a:ext cx="2253907" cy="238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8" name="Rectangle 337">
                  <a:extLst>
                    <a:ext uri="{FF2B5EF4-FFF2-40B4-BE49-F238E27FC236}">
                      <a16:creationId xmlns:a16="http://schemas.microsoft.com/office/drawing/2014/main" id="{3B07194A-D9D2-49E1-9DED-A3AC31085CA0}"/>
                    </a:ext>
                  </a:extLst>
                </p:cNvPr>
                <p:cNvSpPr/>
                <p:nvPr/>
              </p:nvSpPr>
              <p:spPr>
                <a:xfrm>
                  <a:off x="951126" y="2094647"/>
                  <a:ext cx="713232" cy="2382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9" name="TextBox 338">
                  <a:extLst>
                    <a:ext uri="{FF2B5EF4-FFF2-40B4-BE49-F238E27FC236}">
                      <a16:creationId xmlns:a16="http://schemas.microsoft.com/office/drawing/2014/main" id="{826EAD16-8B8B-4355-936F-8C074DCC5BEE}"/>
                    </a:ext>
                  </a:extLst>
                </p:cNvPr>
                <p:cNvSpPr txBox="1"/>
                <p:nvPr/>
              </p:nvSpPr>
              <p:spPr>
                <a:xfrm>
                  <a:off x="46444" y="2097046"/>
                  <a:ext cx="1547124" cy="243032"/>
                </a:xfrm>
                <a:prstGeom prst="rect">
                  <a:avLst/>
                </a:prstGeom>
                <a:noFill/>
              </p:spPr>
              <p:txBody>
                <a:bodyPr wrap="square" rtlCol="0">
                  <a:spAutoFit/>
                </a:bodyPr>
                <a:lstStyle/>
                <a:p>
                  <a:r>
                    <a:rPr lang="en-US" sz="1400" dirty="0"/>
                    <a:t>Zm00001d025531</a:t>
                  </a:r>
                </a:p>
              </p:txBody>
            </p:sp>
          </p:grpSp>
          <p:grpSp>
            <p:nvGrpSpPr>
              <p:cNvPr id="232" name="Group 231">
                <a:extLst>
                  <a:ext uri="{FF2B5EF4-FFF2-40B4-BE49-F238E27FC236}">
                    <a16:creationId xmlns:a16="http://schemas.microsoft.com/office/drawing/2014/main" id="{7E3F9FF4-2B9C-4DD6-A1D6-47ACD92B129D}"/>
                  </a:ext>
                </a:extLst>
              </p:cNvPr>
              <p:cNvGrpSpPr/>
              <p:nvPr/>
            </p:nvGrpSpPr>
            <p:grpSpPr>
              <a:xfrm>
                <a:off x="6145034" y="2797462"/>
                <a:ext cx="1814057" cy="243032"/>
                <a:chOff x="36237" y="2476776"/>
                <a:chExt cx="1814057" cy="243032"/>
              </a:xfrm>
            </p:grpSpPr>
            <p:sp>
              <p:nvSpPr>
                <p:cNvPr id="334" name="Rectangle 333">
                  <a:extLst>
                    <a:ext uri="{FF2B5EF4-FFF2-40B4-BE49-F238E27FC236}">
                      <a16:creationId xmlns:a16="http://schemas.microsoft.com/office/drawing/2014/main" id="{3D83E8C6-A5A4-4A9F-B47E-089234FD575F}"/>
                    </a:ext>
                  </a:extLst>
                </p:cNvPr>
                <p:cNvSpPr/>
                <p:nvPr/>
              </p:nvSpPr>
              <p:spPr>
                <a:xfrm>
                  <a:off x="36237" y="2477892"/>
                  <a:ext cx="1814057" cy="24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5" name="Rectangle 334">
                  <a:extLst>
                    <a:ext uri="{FF2B5EF4-FFF2-40B4-BE49-F238E27FC236}">
                      <a16:creationId xmlns:a16="http://schemas.microsoft.com/office/drawing/2014/main" id="{D7F73D14-AA8C-4506-AC5A-5DF365C7220D}"/>
                    </a:ext>
                  </a:extLst>
                </p:cNvPr>
                <p:cNvSpPr/>
                <p:nvPr/>
              </p:nvSpPr>
              <p:spPr>
                <a:xfrm>
                  <a:off x="922997" y="2477892"/>
                  <a:ext cx="713232"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6" name="TextBox 335">
                  <a:extLst>
                    <a:ext uri="{FF2B5EF4-FFF2-40B4-BE49-F238E27FC236}">
                      <a16:creationId xmlns:a16="http://schemas.microsoft.com/office/drawing/2014/main" id="{96594ABC-9FB6-4BD9-8A33-E37E79B01F22}"/>
                    </a:ext>
                  </a:extLst>
                </p:cNvPr>
                <p:cNvSpPr txBox="1"/>
                <p:nvPr/>
              </p:nvSpPr>
              <p:spPr>
                <a:xfrm>
                  <a:off x="36237" y="2476776"/>
                  <a:ext cx="1499242" cy="243032"/>
                </a:xfrm>
                <a:prstGeom prst="rect">
                  <a:avLst/>
                </a:prstGeom>
                <a:noFill/>
              </p:spPr>
              <p:txBody>
                <a:bodyPr wrap="square" rtlCol="0">
                  <a:spAutoFit/>
                </a:bodyPr>
                <a:lstStyle/>
                <a:p>
                  <a:r>
                    <a:rPr lang="en-US" sz="1400" dirty="0"/>
                    <a:t>Zm00001d033547</a:t>
                  </a:r>
                </a:p>
              </p:txBody>
            </p:sp>
          </p:grpSp>
          <p:grpSp>
            <p:nvGrpSpPr>
              <p:cNvPr id="242" name="Group 241">
                <a:extLst>
                  <a:ext uri="{FF2B5EF4-FFF2-40B4-BE49-F238E27FC236}">
                    <a16:creationId xmlns:a16="http://schemas.microsoft.com/office/drawing/2014/main" id="{8B930422-6DAD-4934-9FE0-38F62CD1D4CF}"/>
                  </a:ext>
                </a:extLst>
              </p:cNvPr>
              <p:cNvGrpSpPr/>
              <p:nvPr/>
            </p:nvGrpSpPr>
            <p:grpSpPr>
              <a:xfrm>
                <a:off x="6075116" y="2333683"/>
                <a:ext cx="4343053" cy="252692"/>
                <a:chOff x="27812" y="2807037"/>
                <a:chExt cx="4343053" cy="252692"/>
              </a:xfrm>
            </p:grpSpPr>
            <p:sp>
              <p:nvSpPr>
                <p:cNvPr id="331" name="Rectangle 330">
                  <a:extLst>
                    <a:ext uri="{FF2B5EF4-FFF2-40B4-BE49-F238E27FC236}">
                      <a16:creationId xmlns:a16="http://schemas.microsoft.com/office/drawing/2014/main" id="{1D759FD5-E6A3-4ED4-BF87-DE88EA56222B}"/>
                    </a:ext>
                  </a:extLst>
                </p:cNvPr>
                <p:cNvSpPr/>
                <p:nvPr/>
              </p:nvSpPr>
              <p:spPr>
                <a:xfrm>
                  <a:off x="27812" y="2807037"/>
                  <a:ext cx="4343053" cy="2526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2" name="Rectangle 331">
                  <a:extLst>
                    <a:ext uri="{FF2B5EF4-FFF2-40B4-BE49-F238E27FC236}">
                      <a16:creationId xmlns:a16="http://schemas.microsoft.com/office/drawing/2014/main" id="{9291A050-23F3-4132-BC3D-52B819E900E7}"/>
                    </a:ext>
                  </a:extLst>
                </p:cNvPr>
                <p:cNvSpPr/>
                <p:nvPr/>
              </p:nvSpPr>
              <p:spPr>
                <a:xfrm>
                  <a:off x="984490" y="2812983"/>
                  <a:ext cx="713232"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3" name="TextBox 332">
                  <a:extLst>
                    <a:ext uri="{FF2B5EF4-FFF2-40B4-BE49-F238E27FC236}">
                      <a16:creationId xmlns:a16="http://schemas.microsoft.com/office/drawing/2014/main" id="{B7312294-4830-4C29-9E70-1BA0A05A1334}"/>
                    </a:ext>
                  </a:extLst>
                </p:cNvPr>
                <p:cNvSpPr txBox="1"/>
                <p:nvPr/>
              </p:nvSpPr>
              <p:spPr>
                <a:xfrm>
                  <a:off x="27812" y="2811866"/>
                  <a:ext cx="1536713" cy="243032"/>
                </a:xfrm>
                <a:prstGeom prst="rect">
                  <a:avLst/>
                </a:prstGeom>
                <a:noFill/>
              </p:spPr>
              <p:txBody>
                <a:bodyPr wrap="square" rtlCol="0">
                  <a:spAutoFit/>
                </a:bodyPr>
                <a:lstStyle/>
                <a:p>
                  <a:r>
                    <a:rPr lang="en-US" sz="1400" dirty="0"/>
                    <a:t>Zm00001d026188 </a:t>
                  </a:r>
                </a:p>
              </p:txBody>
            </p:sp>
          </p:grpSp>
          <p:grpSp>
            <p:nvGrpSpPr>
              <p:cNvPr id="243" name="Group 242">
                <a:extLst>
                  <a:ext uri="{FF2B5EF4-FFF2-40B4-BE49-F238E27FC236}">
                    <a16:creationId xmlns:a16="http://schemas.microsoft.com/office/drawing/2014/main" id="{EA0135AA-DCBF-4A2E-995B-04378872B034}"/>
                  </a:ext>
                </a:extLst>
              </p:cNvPr>
              <p:cNvGrpSpPr/>
              <p:nvPr/>
            </p:nvGrpSpPr>
            <p:grpSpPr>
              <a:xfrm>
                <a:off x="5396161" y="1452588"/>
                <a:ext cx="3487441" cy="243031"/>
                <a:chOff x="33051" y="3192858"/>
                <a:chExt cx="3487441" cy="243031"/>
              </a:xfrm>
            </p:grpSpPr>
            <p:sp>
              <p:nvSpPr>
                <p:cNvPr id="328" name="Rectangle 327">
                  <a:extLst>
                    <a:ext uri="{FF2B5EF4-FFF2-40B4-BE49-F238E27FC236}">
                      <a16:creationId xmlns:a16="http://schemas.microsoft.com/office/drawing/2014/main" id="{75DF0180-68A3-4F06-AFBA-27565CF76D67}"/>
                    </a:ext>
                  </a:extLst>
                </p:cNvPr>
                <p:cNvSpPr/>
                <p:nvPr/>
              </p:nvSpPr>
              <p:spPr>
                <a:xfrm>
                  <a:off x="33051" y="3195237"/>
                  <a:ext cx="3487441" cy="238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0" name="Rectangle 329">
                  <a:extLst>
                    <a:ext uri="{FF2B5EF4-FFF2-40B4-BE49-F238E27FC236}">
                      <a16:creationId xmlns:a16="http://schemas.microsoft.com/office/drawing/2014/main" id="{9E95EABE-BB09-4C5C-B348-A1446630DFE4}"/>
                    </a:ext>
                  </a:extLst>
                </p:cNvPr>
                <p:cNvSpPr/>
                <p:nvPr/>
              </p:nvSpPr>
              <p:spPr>
                <a:xfrm>
                  <a:off x="1668684" y="3193974"/>
                  <a:ext cx="713232"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9" name="TextBox 328">
                  <a:extLst>
                    <a:ext uri="{FF2B5EF4-FFF2-40B4-BE49-F238E27FC236}">
                      <a16:creationId xmlns:a16="http://schemas.microsoft.com/office/drawing/2014/main" id="{DCA049F0-0129-4C29-BFC3-1FE5B93411AE}"/>
                    </a:ext>
                  </a:extLst>
                </p:cNvPr>
                <p:cNvSpPr txBox="1"/>
                <p:nvPr/>
              </p:nvSpPr>
              <p:spPr>
                <a:xfrm>
                  <a:off x="33051" y="3192858"/>
                  <a:ext cx="1987585" cy="243031"/>
                </a:xfrm>
                <a:prstGeom prst="rect">
                  <a:avLst/>
                </a:prstGeom>
                <a:noFill/>
              </p:spPr>
              <p:txBody>
                <a:bodyPr wrap="square" rtlCol="0">
                  <a:spAutoFit/>
                </a:bodyPr>
                <a:lstStyle/>
                <a:p>
                  <a:r>
                    <a:rPr lang="en-US" sz="1400" dirty="0"/>
                    <a:t>Zm00001d046750</a:t>
                  </a:r>
                </a:p>
              </p:txBody>
            </p:sp>
          </p:grpSp>
          <p:grpSp>
            <p:nvGrpSpPr>
              <p:cNvPr id="244" name="Group 243">
                <a:extLst>
                  <a:ext uri="{FF2B5EF4-FFF2-40B4-BE49-F238E27FC236}">
                    <a16:creationId xmlns:a16="http://schemas.microsoft.com/office/drawing/2014/main" id="{CDD7CF95-ACF6-4B7D-B22C-C9F0F9452533}"/>
                  </a:ext>
                </a:extLst>
              </p:cNvPr>
              <p:cNvGrpSpPr/>
              <p:nvPr/>
            </p:nvGrpSpPr>
            <p:grpSpPr>
              <a:xfrm>
                <a:off x="6436565" y="1890266"/>
                <a:ext cx="2709064" cy="243032"/>
                <a:chOff x="7076" y="3569478"/>
                <a:chExt cx="2709064" cy="243032"/>
              </a:xfrm>
            </p:grpSpPr>
            <p:sp>
              <p:nvSpPr>
                <p:cNvPr id="325" name="Rectangle 324">
                  <a:extLst>
                    <a:ext uri="{FF2B5EF4-FFF2-40B4-BE49-F238E27FC236}">
                      <a16:creationId xmlns:a16="http://schemas.microsoft.com/office/drawing/2014/main" id="{31C7C0AB-7B62-4822-A70D-E56D91D8BDCC}"/>
                    </a:ext>
                  </a:extLst>
                </p:cNvPr>
                <p:cNvSpPr/>
                <p:nvPr/>
              </p:nvSpPr>
              <p:spPr>
                <a:xfrm>
                  <a:off x="48242" y="3572524"/>
                  <a:ext cx="2667898" cy="234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6" name="Rectangle 325">
                  <a:extLst>
                    <a:ext uri="{FF2B5EF4-FFF2-40B4-BE49-F238E27FC236}">
                      <a16:creationId xmlns:a16="http://schemas.microsoft.com/office/drawing/2014/main" id="{9CDA3369-CBFA-4D7F-BFE3-98FD1795C9CD}"/>
                    </a:ext>
                  </a:extLst>
                </p:cNvPr>
                <p:cNvSpPr/>
                <p:nvPr/>
              </p:nvSpPr>
              <p:spPr>
                <a:xfrm>
                  <a:off x="602305" y="3569478"/>
                  <a:ext cx="713232"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7" name="TextBox 326">
                  <a:extLst>
                    <a:ext uri="{FF2B5EF4-FFF2-40B4-BE49-F238E27FC236}">
                      <a16:creationId xmlns:a16="http://schemas.microsoft.com/office/drawing/2014/main" id="{D9723AD5-48ED-4506-A448-B363574BF435}"/>
                    </a:ext>
                  </a:extLst>
                </p:cNvPr>
                <p:cNvSpPr txBox="1"/>
                <p:nvPr/>
              </p:nvSpPr>
              <p:spPr>
                <a:xfrm>
                  <a:off x="7076" y="3569478"/>
                  <a:ext cx="1542678" cy="243032"/>
                </a:xfrm>
                <a:prstGeom prst="rect">
                  <a:avLst/>
                </a:prstGeom>
                <a:noFill/>
              </p:spPr>
              <p:txBody>
                <a:bodyPr wrap="square" rtlCol="0">
                  <a:spAutoFit/>
                </a:bodyPr>
                <a:lstStyle/>
                <a:p>
                  <a:r>
                    <a:rPr lang="en-US" sz="1400" dirty="0"/>
                    <a:t>Zm00001d035106 </a:t>
                  </a:r>
                </a:p>
              </p:txBody>
            </p:sp>
          </p:grpSp>
          <p:grpSp>
            <p:nvGrpSpPr>
              <p:cNvPr id="245" name="Group 244">
                <a:extLst>
                  <a:ext uri="{FF2B5EF4-FFF2-40B4-BE49-F238E27FC236}">
                    <a16:creationId xmlns:a16="http://schemas.microsoft.com/office/drawing/2014/main" id="{54A6DDFC-3607-4FCD-9BC2-C8AEC0BED441}"/>
                  </a:ext>
                </a:extLst>
              </p:cNvPr>
              <p:cNvGrpSpPr/>
              <p:nvPr/>
            </p:nvGrpSpPr>
            <p:grpSpPr>
              <a:xfrm>
                <a:off x="6877348" y="3251557"/>
                <a:ext cx="10379752" cy="258820"/>
                <a:chOff x="-57951" y="4398350"/>
                <a:chExt cx="10379752" cy="258820"/>
              </a:xfrm>
              <a:solidFill>
                <a:schemeClr val="bg1"/>
              </a:solidFill>
            </p:grpSpPr>
            <p:sp>
              <p:nvSpPr>
                <p:cNvPr id="322" name="Rectangle 321">
                  <a:extLst>
                    <a:ext uri="{FF2B5EF4-FFF2-40B4-BE49-F238E27FC236}">
                      <a16:creationId xmlns:a16="http://schemas.microsoft.com/office/drawing/2014/main" id="{2F88580D-32BF-4E93-9BF8-277F7D136A9B}"/>
                    </a:ext>
                  </a:extLst>
                </p:cNvPr>
                <p:cNvSpPr/>
                <p:nvPr/>
              </p:nvSpPr>
              <p:spPr>
                <a:xfrm>
                  <a:off x="-57951" y="4398350"/>
                  <a:ext cx="10379752" cy="2410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3" name="Rectangle 322">
                  <a:extLst>
                    <a:ext uri="{FF2B5EF4-FFF2-40B4-BE49-F238E27FC236}">
                      <a16:creationId xmlns:a16="http://schemas.microsoft.com/office/drawing/2014/main" id="{8C835FEB-548A-47D2-811A-5294592FC708}"/>
                    </a:ext>
                  </a:extLst>
                </p:cNvPr>
                <p:cNvSpPr/>
                <p:nvPr/>
              </p:nvSpPr>
              <p:spPr>
                <a:xfrm>
                  <a:off x="96495" y="4398460"/>
                  <a:ext cx="713232" cy="240800"/>
                </a:xfrm>
                <a:prstGeom prst="rect">
                  <a:avLst/>
                </a:prstGeom>
                <a:solidFill>
                  <a:schemeClr val="bg1">
                    <a:lumMod val="6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4" name="TextBox 323">
                  <a:extLst>
                    <a:ext uri="{FF2B5EF4-FFF2-40B4-BE49-F238E27FC236}">
                      <a16:creationId xmlns:a16="http://schemas.microsoft.com/office/drawing/2014/main" id="{5747F9B2-1BB0-48AF-9E1C-D6B1159AF68C}"/>
                    </a:ext>
                  </a:extLst>
                </p:cNvPr>
                <p:cNvSpPr txBox="1"/>
                <p:nvPr/>
              </p:nvSpPr>
              <p:spPr>
                <a:xfrm>
                  <a:off x="-57951" y="4414138"/>
                  <a:ext cx="1499242" cy="243032"/>
                </a:xfrm>
                <a:prstGeom prst="rect">
                  <a:avLst/>
                </a:prstGeom>
                <a:noFill/>
              </p:spPr>
              <p:txBody>
                <a:bodyPr wrap="square" rtlCol="0">
                  <a:spAutoFit/>
                </a:bodyPr>
                <a:lstStyle/>
                <a:p>
                  <a:r>
                    <a:rPr lang="en-US" sz="1400" dirty="0"/>
                    <a:t>Zm00001d045909 </a:t>
                  </a:r>
                </a:p>
              </p:txBody>
            </p:sp>
          </p:grpSp>
          <p:grpSp>
            <p:nvGrpSpPr>
              <p:cNvPr id="246" name="Group 245">
                <a:extLst>
                  <a:ext uri="{FF2B5EF4-FFF2-40B4-BE49-F238E27FC236}">
                    <a16:creationId xmlns:a16="http://schemas.microsoft.com/office/drawing/2014/main" id="{BFA6DC49-560E-440D-B042-E847E4118A2F}"/>
                  </a:ext>
                </a:extLst>
              </p:cNvPr>
              <p:cNvGrpSpPr/>
              <p:nvPr/>
            </p:nvGrpSpPr>
            <p:grpSpPr>
              <a:xfrm>
                <a:off x="11912041" y="1258413"/>
                <a:ext cx="2611865" cy="1441042"/>
                <a:chOff x="317097" y="10446889"/>
                <a:chExt cx="2611865" cy="1441042"/>
              </a:xfrm>
            </p:grpSpPr>
            <p:sp>
              <p:nvSpPr>
                <p:cNvPr id="318" name="Rectangle 317">
                  <a:extLst>
                    <a:ext uri="{FF2B5EF4-FFF2-40B4-BE49-F238E27FC236}">
                      <a16:creationId xmlns:a16="http://schemas.microsoft.com/office/drawing/2014/main" id="{93C62615-2930-45EF-AA45-7F7518530758}"/>
                    </a:ext>
                  </a:extLst>
                </p:cNvPr>
                <p:cNvSpPr/>
                <p:nvPr/>
              </p:nvSpPr>
              <p:spPr>
                <a:xfrm>
                  <a:off x="324518" y="10446889"/>
                  <a:ext cx="2597022" cy="223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VWCRRTDELVDGPNA</a:t>
                  </a:r>
                </a:p>
              </p:txBody>
            </p:sp>
            <p:sp>
              <p:nvSpPr>
                <p:cNvPr id="319" name="Rectangle 318">
                  <a:extLst>
                    <a:ext uri="{FF2B5EF4-FFF2-40B4-BE49-F238E27FC236}">
                      <a16:creationId xmlns:a16="http://schemas.microsoft.com/office/drawing/2014/main" id="{CDF2A997-3AE1-4695-A259-4F2B8AA2E13F}"/>
                    </a:ext>
                  </a:extLst>
                </p:cNvPr>
                <p:cNvSpPr/>
                <p:nvPr/>
              </p:nvSpPr>
              <p:spPr>
                <a:xfrm>
                  <a:off x="317097" y="10852229"/>
                  <a:ext cx="2611865" cy="2238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a:t>YCYYVACTVGLM</a:t>
                  </a:r>
                </a:p>
              </p:txBody>
            </p:sp>
            <p:sp>
              <p:nvSpPr>
                <p:cNvPr id="320" name="Rectangle 319">
                  <a:extLst>
                    <a:ext uri="{FF2B5EF4-FFF2-40B4-BE49-F238E27FC236}">
                      <a16:creationId xmlns:a16="http://schemas.microsoft.com/office/drawing/2014/main" id="{0C7AAEDE-08E8-457F-AF9A-41B463584FB8}"/>
                    </a:ext>
                  </a:extLst>
                </p:cNvPr>
                <p:cNvSpPr/>
                <p:nvPr/>
              </p:nvSpPr>
              <p:spPr>
                <a:xfrm>
                  <a:off x="324518" y="11241660"/>
                  <a:ext cx="2597022" cy="2238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LALGIANQLTNILRDVGEDARRGR</a:t>
                  </a:r>
                  <a:endParaRPr lang="en-US" sz="1050" dirty="0"/>
                </a:p>
              </p:txBody>
            </p:sp>
            <p:sp>
              <p:nvSpPr>
                <p:cNvPr id="321" name="Rectangle 320">
                  <a:extLst>
                    <a:ext uri="{FF2B5EF4-FFF2-40B4-BE49-F238E27FC236}">
                      <a16:creationId xmlns:a16="http://schemas.microsoft.com/office/drawing/2014/main" id="{6EE6C9AD-D9EF-470B-94F2-F777F95C5E7D}"/>
                    </a:ext>
                  </a:extLst>
                </p:cNvPr>
                <p:cNvSpPr/>
                <p:nvPr/>
              </p:nvSpPr>
              <p:spPr>
                <a:xfrm>
                  <a:off x="324518" y="11664098"/>
                  <a:ext cx="2597022" cy="2238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LDEIEANDYNNFTKRAYVGKGKK</a:t>
                  </a:r>
                  <a:endParaRPr lang="en-US" sz="1050" dirty="0"/>
                </a:p>
              </p:txBody>
            </p:sp>
          </p:grpSp>
          <p:grpSp>
            <p:nvGrpSpPr>
              <p:cNvPr id="247" name="Group 246">
                <a:extLst>
                  <a:ext uri="{FF2B5EF4-FFF2-40B4-BE49-F238E27FC236}">
                    <a16:creationId xmlns:a16="http://schemas.microsoft.com/office/drawing/2014/main" id="{065EF1AB-3AD2-4531-B740-5A0603304B36}"/>
                  </a:ext>
                </a:extLst>
              </p:cNvPr>
              <p:cNvGrpSpPr/>
              <p:nvPr/>
            </p:nvGrpSpPr>
            <p:grpSpPr>
              <a:xfrm>
                <a:off x="15120084" y="1258413"/>
                <a:ext cx="1925874" cy="1018604"/>
                <a:chOff x="12210176" y="5299976"/>
                <a:chExt cx="1925874" cy="1018604"/>
              </a:xfrm>
            </p:grpSpPr>
            <p:sp>
              <p:nvSpPr>
                <p:cNvPr id="315" name="Rectangle 314">
                  <a:extLst>
                    <a:ext uri="{FF2B5EF4-FFF2-40B4-BE49-F238E27FC236}">
                      <a16:creationId xmlns:a16="http://schemas.microsoft.com/office/drawing/2014/main" id="{7779741C-DF62-4DAF-AB96-E1E29E8C2138}"/>
                    </a:ext>
                  </a:extLst>
                </p:cNvPr>
                <p:cNvSpPr/>
                <p:nvPr/>
              </p:nvSpPr>
              <p:spPr>
                <a:xfrm>
                  <a:off x="12218526" y="5299976"/>
                  <a:ext cx="1909174" cy="223833"/>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Active Site Lid</a:t>
                  </a:r>
                </a:p>
              </p:txBody>
            </p:sp>
            <p:sp>
              <p:nvSpPr>
                <p:cNvPr id="316" name="Rectangle 315">
                  <a:extLst>
                    <a:ext uri="{FF2B5EF4-FFF2-40B4-BE49-F238E27FC236}">
                      <a16:creationId xmlns:a16="http://schemas.microsoft.com/office/drawing/2014/main" id="{4AABA79B-F46C-459A-A047-C97717FD9D29}"/>
                    </a:ext>
                  </a:extLst>
                </p:cNvPr>
                <p:cNvSpPr/>
                <p:nvPr/>
              </p:nvSpPr>
              <p:spPr>
                <a:xfrm>
                  <a:off x="12210176" y="5705316"/>
                  <a:ext cx="1925874" cy="223833"/>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Substrate Binding Site</a:t>
                  </a:r>
                </a:p>
              </p:txBody>
            </p:sp>
            <p:sp>
              <p:nvSpPr>
                <p:cNvPr id="317" name="Rectangle 316">
                  <a:extLst>
                    <a:ext uri="{FF2B5EF4-FFF2-40B4-BE49-F238E27FC236}">
                      <a16:creationId xmlns:a16="http://schemas.microsoft.com/office/drawing/2014/main" id="{2500FF92-CDB3-43E4-8E01-00D5E6152D9F}"/>
                    </a:ext>
                  </a:extLst>
                </p:cNvPr>
                <p:cNvSpPr/>
                <p:nvPr/>
              </p:nvSpPr>
              <p:spPr>
                <a:xfrm>
                  <a:off x="12210176" y="6094747"/>
                  <a:ext cx="1925874" cy="223833"/>
                </a:xfrm>
                <a:prstGeom prst="rect">
                  <a:avLst/>
                </a:prstGeom>
                <a:solidFill>
                  <a:srgbClr val="4472C4"/>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Related Sequence</a:t>
                  </a:r>
                </a:p>
              </p:txBody>
            </p:sp>
          </p:grpSp>
          <p:grpSp>
            <p:nvGrpSpPr>
              <p:cNvPr id="248" name="Group 247">
                <a:extLst>
                  <a:ext uri="{FF2B5EF4-FFF2-40B4-BE49-F238E27FC236}">
                    <a16:creationId xmlns:a16="http://schemas.microsoft.com/office/drawing/2014/main" id="{C91D4345-41EC-4276-A3EB-293C9A54DD40}"/>
                  </a:ext>
                </a:extLst>
              </p:cNvPr>
              <p:cNvGrpSpPr/>
              <p:nvPr/>
            </p:nvGrpSpPr>
            <p:grpSpPr>
              <a:xfrm>
                <a:off x="117959" y="1035812"/>
                <a:ext cx="7798521" cy="243032"/>
                <a:chOff x="389422" y="1239510"/>
                <a:chExt cx="7798521" cy="243032"/>
              </a:xfrm>
            </p:grpSpPr>
            <p:grpSp>
              <p:nvGrpSpPr>
                <p:cNvPr id="299" name="Group 298">
                  <a:extLst>
                    <a:ext uri="{FF2B5EF4-FFF2-40B4-BE49-F238E27FC236}">
                      <a16:creationId xmlns:a16="http://schemas.microsoft.com/office/drawing/2014/main" id="{2EE00D4F-A0F1-4864-80C3-E372E2631D06}"/>
                    </a:ext>
                  </a:extLst>
                </p:cNvPr>
                <p:cNvGrpSpPr/>
                <p:nvPr/>
              </p:nvGrpSpPr>
              <p:grpSpPr>
                <a:xfrm>
                  <a:off x="389422" y="1239510"/>
                  <a:ext cx="7798521" cy="243032"/>
                  <a:chOff x="63722" y="1290549"/>
                  <a:chExt cx="7798521" cy="243032"/>
                </a:xfrm>
              </p:grpSpPr>
              <p:sp>
                <p:nvSpPr>
                  <p:cNvPr id="311" name="Rectangle 310">
                    <a:extLst>
                      <a:ext uri="{FF2B5EF4-FFF2-40B4-BE49-F238E27FC236}">
                        <a16:creationId xmlns:a16="http://schemas.microsoft.com/office/drawing/2014/main" id="{AC779BAF-DF8D-490B-8F49-13EFF82CDD42}"/>
                      </a:ext>
                    </a:extLst>
                  </p:cNvPr>
                  <p:cNvSpPr/>
                  <p:nvPr/>
                </p:nvSpPr>
                <p:spPr>
                  <a:xfrm>
                    <a:off x="119729" y="1291814"/>
                    <a:ext cx="7742514" cy="240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12" name="Rectangle 311">
                    <a:extLst>
                      <a:ext uri="{FF2B5EF4-FFF2-40B4-BE49-F238E27FC236}">
                        <a16:creationId xmlns:a16="http://schemas.microsoft.com/office/drawing/2014/main" id="{CBCF0BC6-8A4D-4326-88AF-22F916CE2D1D}"/>
                      </a:ext>
                    </a:extLst>
                  </p:cNvPr>
                  <p:cNvSpPr/>
                  <p:nvPr/>
                </p:nvSpPr>
                <p:spPr>
                  <a:xfrm>
                    <a:off x="6977557" y="1291688"/>
                    <a:ext cx="713232" cy="2407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3" name="TextBox 312">
                    <a:extLst>
                      <a:ext uri="{FF2B5EF4-FFF2-40B4-BE49-F238E27FC236}">
                        <a16:creationId xmlns:a16="http://schemas.microsoft.com/office/drawing/2014/main" id="{84C5A50F-E0CD-4084-A434-0566960CC84D}"/>
                      </a:ext>
                    </a:extLst>
                  </p:cNvPr>
                  <p:cNvSpPr txBox="1"/>
                  <p:nvPr/>
                </p:nvSpPr>
                <p:spPr>
                  <a:xfrm>
                    <a:off x="63722" y="1290549"/>
                    <a:ext cx="2491021" cy="243032"/>
                  </a:xfrm>
                  <a:prstGeom prst="rect">
                    <a:avLst/>
                  </a:prstGeom>
                  <a:noFill/>
                </p:spPr>
                <p:txBody>
                  <a:bodyPr wrap="square" rtlCol="0">
                    <a:spAutoFit/>
                  </a:bodyPr>
                  <a:lstStyle/>
                  <a:p>
                    <a:r>
                      <a:rPr lang="en-US" sz="1400" dirty="0">
                        <a:solidFill>
                          <a:schemeClr val="bg1"/>
                        </a:solidFill>
                      </a:rPr>
                      <a:t>Zm00001d012394_PSY2 </a:t>
                    </a:r>
                  </a:p>
                </p:txBody>
              </p:sp>
              <p:sp>
                <p:nvSpPr>
                  <p:cNvPr id="314" name="Rectangle 313">
                    <a:extLst>
                      <a:ext uri="{FF2B5EF4-FFF2-40B4-BE49-F238E27FC236}">
                        <a16:creationId xmlns:a16="http://schemas.microsoft.com/office/drawing/2014/main" id="{C1E77EB2-9094-4FC1-875A-A0EB9FC973FA}"/>
                      </a:ext>
                    </a:extLst>
                  </p:cNvPr>
                  <p:cNvSpPr/>
                  <p:nvPr/>
                </p:nvSpPr>
                <p:spPr>
                  <a:xfrm>
                    <a:off x="5659501" y="1291555"/>
                    <a:ext cx="482558" cy="2410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grpSp>
            <p:sp>
              <p:nvSpPr>
                <p:cNvPr id="300" name="Rectangle 299">
                  <a:extLst>
                    <a:ext uri="{FF2B5EF4-FFF2-40B4-BE49-F238E27FC236}">
                      <a16:creationId xmlns:a16="http://schemas.microsoft.com/office/drawing/2014/main" id="{229D7B9E-5CE9-47CE-A8C5-BCAA7A385479}"/>
                    </a:ext>
                  </a:extLst>
                </p:cNvPr>
                <p:cNvSpPr/>
                <p:nvPr/>
              </p:nvSpPr>
              <p:spPr>
                <a:xfrm>
                  <a:off x="5066821" y="1240626"/>
                  <a:ext cx="289565" cy="2407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01" name="Rectangle 300">
                  <a:extLst>
                    <a:ext uri="{FF2B5EF4-FFF2-40B4-BE49-F238E27FC236}">
                      <a16:creationId xmlns:a16="http://schemas.microsoft.com/office/drawing/2014/main" id="{8998DE96-7A33-4EE9-A840-88D381043255}"/>
                    </a:ext>
                  </a:extLst>
                </p:cNvPr>
                <p:cNvSpPr/>
                <p:nvPr/>
              </p:nvSpPr>
              <p:spPr>
                <a:xfrm>
                  <a:off x="7915738" y="1240626"/>
                  <a:ext cx="201168" cy="240800"/>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2" name="Rectangle 301">
                  <a:extLst>
                    <a:ext uri="{FF2B5EF4-FFF2-40B4-BE49-F238E27FC236}">
                      <a16:creationId xmlns:a16="http://schemas.microsoft.com/office/drawing/2014/main" id="{858933FB-054B-4748-A202-3049A40C7250}"/>
                    </a:ext>
                  </a:extLst>
                </p:cNvPr>
                <p:cNvSpPr/>
                <p:nvPr/>
              </p:nvSpPr>
              <p:spPr>
                <a:xfrm>
                  <a:off x="3260874" y="1241889"/>
                  <a:ext cx="174680" cy="238274"/>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3" name="Rectangle 302">
                  <a:extLst>
                    <a:ext uri="{FF2B5EF4-FFF2-40B4-BE49-F238E27FC236}">
                      <a16:creationId xmlns:a16="http://schemas.microsoft.com/office/drawing/2014/main" id="{F2D64121-7210-4943-BBFC-8597A893D93D}"/>
                    </a:ext>
                  </a:extLst>
                </p:cNvPr>
                <p:cNvSpPr/>
                <p:nvPr/>
              </p:nvSpPr>
              <p:spPr>
                <a:xfrm>
                  <a:off x="3583759" y="1241889"/>
                  <a:ext cx="488277" cy="238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04" name="Rectangle 303">
                  <a:extLst>
                    <a:ext uri="{FF2B5EF4-FFF2-40B4-BE49-F238E27FC236}">
                      <a16:creationId xmlns:a16="http://schemas.microsoft.com/office/drawing/2014/main" id="{B7320EF2-CC19-4205-84BD-69E3B965E6E6}"/>
                    </a:ext>
                  </a:extLst>
                </p:cNvPr>
                <p:cNvSpPr/>
                <p:nvPr/>
              </p:nvSpPr>
              <p:spPr>
                <a:xfrm>
                  <a:off x="3355406" y="1240775"/>
                  <a:ext cx="60079" cy="2405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5" name="Rectangle 304">
                  <a:extLst>
                    <a:ext uri="{FF2B5EF4-FFF2-40B4-BE49-F238E27FC236}">
                      <a16:creationId xmlns:a16="http://schemas.microsoft.com/office/drawing/2014/main" id="{74DC6686-0749-44B5-8855-3E0D89C07D2F}"/>
                    </a:ext>
                  </a:extLst>
                </p:cNvPr>
                <p:cNvSpPr/>
                <p:nvPr/>
              </p:nvSpPr>
              <p:spPr>
                <a:xfrm>
                  <a:off x="3619489" y="1241889"/>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6" name="Rectangle 305">
                  <a:extLst>
                    <a:ext uri="{FF2B5EF4-FFF2-40B4-BE49-F238E27FC236}">
                      <a16:creationId xmlns:a16="http://schemas.microsoft.com/office/drawing/2014/main" id="{B00AFFCC-0FA6-4DE2-A874-DF80C635B29F}"/>
                    </a:ext>
                  </a:extLst>
                </p:cNvPr>
                <p:cNvSpPr/>
                <p:nvPr/>
              </p:nvSpPr>
              <p:spPr>
                <a:xfrm>
                  <a:off x="3721616" y="1241889"/>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7" name="Rectangle 306">
                  <a:extLst>
                    <a:ext uri="{FF2B5EF4-FFF2-40B4-BE49-F238E27FC236}">
                      <a16:creationId xmlns:a16="http://schemas.microsoft.com/office/drawing/2014/main" id="{C806573C-517F-4EA8-9CE4-BF5D63AC0560}"/>
                    </a:ext>
                  </a:extLst>
                </p:cNvPr>
                <p:cNvSpPr/>
                <p:nvPr/>
              </p:nvSpPr>
              <p:spPr>
                <a:xfrm>
                  <a:off x="3847842" y="1241889"/>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8" name="Rectangle 307">
                  <a:extLst>
                    <a:ext uri="{FF2B5EF4-FFF2-40B4-BE49-F238E27FC236}">
                      <a16:creationId xmlns:a16="http://schemas.microsoft.com/office/drawing/2014/main" id="{F6F2C0F0-EC0D-4551-B0BF-D357C785EE73}"/>
                    </a:ext>
                  </a:extLst>
                </p:cNvPr>
                <p:cNvSpPr/>
                <p:nvPr/>
              </p:nvSpPr>
              <p:spPr>
                <a:xfrm>
                  <a:off x="3951584" y="1241889"/>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9" name="Rectangle 308">
                  <a:extLst>
                    <a:ext uri="{FF2B5EF4-FFF2-40B4-BE49-F238E27FC236}">
                      <a16:creationId xmlns:a16="http://schemas.microsoft.com/office/drawing/2014/main" id="{0A07A33B-567A-4DBB-AFD2-D7F683FB4AD9}"/>
                    </a:ext>
                  </a:extLst>
                </p:cNvPr>
                <p:cNvSpPr/>
                <p:nvPr/>
              </p:nvSpPr>
              <p:spPr>
                <a:xfrm>
                  <a:off x="6024284" y="1242131"/>
                  <a:ext cx="63044"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0" name="Rectangle 309">
                  <a:extLst>
                    <a:ext uri="{FF2B5EF4-FFF2-40B4-BE49-F238E27FC236}">
                      <a16:creationId xmlns:a16="http://schemas.microsoft.com/office/drawing/2014/main" id="{54EC0E43-4633-48C7-9B4C-55852A6A25AE}"/>
                    </a:ext>
                  </a:extLst>
                </p:cNvPr>
                <p:cNvSpPr/>
                <p:nvPr/>
              </p:nvSpPr>
              <p:spPr>
                <a:xfrm>
                  <a:off x="6122996" y="124213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49" name="Group 248">
                <a:extLst>
                  <a:ext uri="{FF2B5EF4-FFF2-40B4-BE49-F238E27FC236}">
                    <a16:creationId xmlns:a16="http://schemas.microsoft.com/office/drawing/2014/main" id="{F50E558A-B288-4F15-8A85-C58697654C55}"/>
                  </a:ext>
                </a:extLst>
              </p:cNvPr>
              <p:cNvGrpSpPr/>
              <p:nvPr/>
            </p:nvGrpSpPr>
            <p:grpSpPr>
              <a:xfrm>
                <a:off x="0" y="3639322"/>
                <a:ext cx="8097171" cy="249788"/>
                <a:chOff x="211778" y="1684820"/>
                <a:chExt cx="8097171" cy="249788"/>
              </a:xfrm>
            </p:grpSpPr>
            <p:grpSp>
              <p:nvGrpSpPr>
                <p:cNvPr id="276" name="Group 275">
                  <a:extLst>
                    <a:ext uri="{FF2B5EF4-FFF2-40B4-BE49-F238E27FC236}">
                      <a16:creationId xmlns:a16="http://schemas.microsoft.com/office/drawing/2014/main" id="{D8165FFF-B4FA-4407-8C73-06D08099B6A4}"/>
                    </a:ext>
                  </a:extLst>
                </p:cNvPr>
                <p:cNvGrpSpPr/>
                <p:nvPr/>
              </p:nvGrpSpPr>
              <p:grpSpPr>
                <a:xfrm>
                  <a:off x="211778" y="1684820"/>
                  <a:ext cx="8097171" cy="249788"/>
                  <a:chOff x="76422" y="1710083"/>
                  <a:chExt cx="8097171" cy="249788"/>
                </a:xfrm>
              </p:grpSpPr>
              <p:sp>
                <p:nvSpPr>
                  <p:cNvPr id="294" name="Rectangle 293">
                    <a:extLst>
                      <a:ext uri="{FF2B5EF4-FFF2-40B4-BE49-F238E27FC236}">
                        <a16:creationId xmlns:a16="http://schemas.microsoft.com/office/drawing/2014/main" id="{20E37DC3-550E-4C30-8138-ECB95D45EF74}"/>
                      </a:ext>
                    </a:extLst>
                  </p:cNvPr>
                  <p:cNvSpPr/>
                  <p:nvPr/>
                </p:nvSpPr>
                <p:spPr>
                  <a:xfrm>
                    <a:off x="76422" y="1711720"/>
                    <a:ext cx="8097171" cy="23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95" name="TextBox 294">
                    <a:extLst>
                      <a:ext uri="{FF2B5EF4-FFF2-40B4-BE49-F238E27FC236}">
                        <a16:creationId xmlns:a16="http://schemas.microsoft.com/office/drawing/2014/main" id="{4239596A-AB82-4180-A153-E32890CA86F7}"/>
                      </a:ext>
                    </a:extLst>
                  </p:cNvPr>
                  <p:cNvSpPr txBox="1"/>
                  <p:nvPr/>
                </p:nvSpPr>
                <p:spPr>
                  <a:xfrm>
                    <a:off x="76422" y="1710083"/>
                    <a:ext cx="3174524" cy="249788"/>
                  </a:xfrm>
                  <a:prstGeom prst="rect">
                    <a:avLst/>
                  </a:prstGeom>
                  <a:noFill/>
                </p:spPr>
                <p:txBody>
                  <a:bodyPr wrap="square" rtlCol="0">
                    <a:spAutoFit/>
                  </a:bodyPr>
                  <a:lstStyle/>
                  <a:p>
                    <a:r>
                      <a:rPr lang="en-US" sz="1400" dirty="0">
                        <a:solidFill>
                          <a:schemeClr val="bg1"/>
                        </a:solidFill>
                      </a:rPr>
                      <a:t>Zm00001d021410_T_PSY1</a:t>
                    </a:r>
                  </a:p>
                </p:txBody>
              </p:sp>
              <p:sp>
                <p:nvSpPr>
                  <p:cNvPr id="296" name="Rectangle 295">
                    <a:extLst>
                      <a:ext uri="{FF2B5EF4-FFF2-40B4-BE49-F238E27FC236}">
                        <a16:creationId xmlns:a16="http://schemas.microsoft.com/office/drawing/2014/main" id="{91C607E1-76D5-4DFA-9EFE-697E006072F2}"/>
                      </a:ext>
                    </a:extLst>
                  </p:cNvPr>
                  <p:cNvSpPr/>
                  <p:nvPr/>
                </p:nvSpPr>
                <p:spPr>
                  <a:xfrm>
                    <a:off x="5849844" y="1711165"/>
                    <a:ext cx="490215" cy="238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297" name="Rectangle 296">
                    <a:extLst>
                      <a:ext uri="{FF2B5EF4-FFF2-40B4-BE49-F238E27FC236}">
                        <a16:creationId xmlns:a16="http://schemas.microsoft.com/office/drawing/2014/main" id="{55444F9D-48A5-4AE4-B8E1-E2DBC367ACE1}"/>
                      </a:ext>
                    </a:extLst>
                  </p:cNvPr>
                  <p:cNvSpPr/>
                  <p:nvPr/>
                </p:nvSpPr>
                <p:spPr>
                  <a:xfrm>
                    <a:off x="7108216" y="1711165"/>
                    <a:ext cx="713232" cy="2382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8" name="Rectangle 297">
                    <a:extLst>
                      <a:ext uri="{FF2B5EF4-FFF2-40B4-BE49-F238E27FC236}">
                        <a16:creationId xmlns:a16="http://schemas.microsoft.com/office/drawing/2014/main" id="{D8A58B1D-019A-4568-A80D-1437CF579CB2}"/>
                      </a:ext>
                    </a:extLst>
                  </p:cNvPr>
                  <p:cNvSpPr/>
                  <p:nvPr/>
                </p:nvSpPr>
                <p:spPr>
                  <a:xfrm>
                    <a:off x="4908624" y="1712704"/>
                    <a:ext cx="327888" cy="235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grpSp>
            <p:sp>
              <p:nvSpPr>
                <p:cNvPr id="277" name="Rectangle 276">
                  <a:extLst>
                    <a:ext uri="{FF2B5EF4-FFF2-40B4-BE49-F238E27FC236}">
                      <a16:creationId xmlns:a16="http://schemas.microsoft.com/office/drawing/2014/main" id="{AAD1C2E7-B16F-48E9-A8E9-47289013C46E}"/>
                    </a:ext>
                  </a:extLst>
                </p:cNvPr>
                <p:cNvSpPr/>
                <p:nvPr/>
              </p:nvSpPr>
              <p:spPr>
                <a:xfrm>
                  <a:off x="3260874" y="1685902"/>
                  <a:ext cx="174680" cy="238274"/>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8" name="Rectangle 277">
                  <a:extLst>
                    <a:ext uri="{FF2B5EF4-FFF2-40B4-BE49-F238E27FC236}">
                      <a16:creationId xmlns:a16="http://schemas.microsoft.com/office/drawing/2014/main" id="{27808657-F6A9-4D9B-ACC9-1FBC423A16C6}"/>
                    </a:ext>
                  </a:extLst>
                </p:cNvPr>
                <p:cNvSpPr/>
                <p:nvPr/>
              </p:nvSpPr>
              <p:spPr>
                <a:xfrm>
                  <a:off x="7915738" y="1685902"/>
                  <a:ext cx="201168" cy="238274"/>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9" name="Rectangle 278">
                  <a:extLst>
                    <a:ext uri="{FF2B5EF4-FFF2-40B4-BE49-F238E27FC236}">
                      <a16:creationId xmlns:a16="http://schemas.microsoft.com/office/drawing/2014/main" id="{A505BEAD-C338-4B3A-88F8-A46AAA849ACC}"/>
                    </a:ext>
                  </a:extLst>
                </p:cNvPr>
                <p:cNvSpPr/>
                <p:nvPr/>
              </p:nvSpPr>
              <p:spPr>
                <a:xfrm>
                  <a:off x="3578969" y="1685902"/>
                  <a:ext cx="469917" cy="238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280" name="Rectangle 279">
                  <a:extLst>
                    <a:ext uri="{FF2B5EF4-FFF2-40B4-BE49-F238E27FC236}">
                      <a16:creationId xmlns:a16="http://schemas.microsoft.com/office/drawing/2014/main" id="{6545DA7B-F7C2-4001-8692-CCC8A19C904A}"/>
                    </a:ext>
                  </a:extLst>
                </p:cNvPr>
                <p:cNvSpPr/>
                <p:nvPr/>
              </p:nvSpPr>
              <p:spPr>
                <a:xfrm>
                  <a:off x="3355800" y="1685902"/>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1" name="Rectangle 280">
                  <a:extLst>
                    <a:ext uri="{FF2B5EF4-FFF2-40B4-BE49-F238E27FC236}">
                      <a16:creationId xmlns:a16="http://schemas.microsoft.com/office/drawing/2014/main" id="{077B8880-ACBC-415A-AE18-827EAE9313DA}"/>
                    </a:ext>
                  </a:extLst>
                </p:cNvPr>
                <p:cNvSpPr/>
                <p:nvPr/>
              </p:nvSpPr>
              <p:spPr>
                <a:xfrm>
                  <a:off x="3647342" y="1685902"/>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2" name="Rectangle 281">
                  <a:extLst>
                    <a:ext uri="{FF2B5EF4-FFF2-40B4-BE49-F238E27FC236}">
                      <a16:creationId xmlns:a16="http://schemas.microsoft.com/office/drawing/2014/main" id="{30744CA6-0558-4B14-ADA0-B489058B683A}"/>
                    </a:ext>
                  </a:extLst>
                </p:cNvPr>
                <p:cNvSpPr/>
                <p:nvPr/>
              </p:nvSpPr>
              <p:spPr>
                <a:xfrm>
                  <a:off x="3774163" y="1685902"/>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3" name="Rectangle 282">
                  <a:extLst>
                    <a:ext uri="{FF2B5EF4-FFF2-40B4-BE49-F238E27FC236}">
                      <a16:creationId xmlns:a16="http://schemas.microsoft.com/office/drawing/2014/main" id="{51EF38D9-9CFF-49FD-B949-FE13AC399C40}"/>
                    </a:ext>
                  </a:extLst>
                </p:cNvPr>
                <p:cNvSpPr/>
                <p:nvPr/>
              </p:nvSpPr>
              <p:spPr>
                <a:xfrm>
                  <a:off x="3888030" y="1685902"/>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4" name="Rectangle 283">
                  <a:extLst>
                    <a:ext uri="{FF2B5EF4-FFF2-40B4-BE49-F238E27FC236}">
                      <a16:creationId xmlns:a16="http://schemas.microsoft.com/office/drawing/2014/main" id="{19DDCEEA-2E3A-4508-8037-7C8E496800D6}"/>
                    </a:ext>
                  </a:extLst>
                </p:cNvPr>
                <p:cNvSpPr/>
                <p:nvPr/>
              </p:nvSpPr>
              <p:spPr>
                <a:xfrm>
                  <a:off x="3977718" y="1685902"/>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5" name="Rectangle 284">
                  <a:extLst>
                    <a:ext uri="{FF2B5EF4-FFF2-40B4-BE49-F238E27FC236}">
                      <a16:creationId xmlns:a16="http://schemas.microsoft.com/office/drawing/2014/main" id="{91A83A07-67A9-4253-AD78-5BBECD3750C3}"/>
                    </a:ext>
                  </a:extLst>
                </p:cNvPr>
                <p:cNvSpPr/>
                <p:nvPr/>
              </p:nvSpPr>
              <p:spPr>
                <a:xfrm>
                  <a:off x="5076212"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6" name="Rectangle 285">
                  <a:extLst>
                    <a:ext uri="{FF2B5EF4-FFF2-40B4-BE49-F238E27FC236}">
                      <a16:creationId xmlns:a16="http://schemas.microsoft.com/office/drawing/2014/main" id="{5CB35D0C-CC17-4C92-9C41-6C230D05885A}"/>
                    </a:ext>
                  </a:extLst>
                </p:cNvPr>
                <p:cNvSpPr/>
                <p:nvPr/>
              </p:nvSpPr>
              <p:spPr>
                <a:xfrm>
                  <a:off x="5188743"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7" name="Rectangle 286">
                  <a:extLst>
                    <a:ext uri="{FF2B5EF4-FFF2-40B4-BE49-F238E27FC236}">
                      <a16:creationId xmlns:a16="http://schemas.microsoft.com/office/drawing/2014/main" id="{BE88FB63-7AAD-4852-B811-224F46974362}"/>
                    </a:ext>
                  </a:extLst>
                </p:cNvPr>
                <p:cNvSpPr/>
                <p:nvPr/>
              </p:nvSpPr>
              <p:spPr>
                <a:xfrm>
                  <a:off x="5306139"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8" name="Rectangle 287">
                  <a:extLst>
                    <a:ext uri="{FF2B5EF4-FFF2-40B4-BE49-F238E27FC236}">
                      <a16:creationId xmlns:a16="http://schemas.microsoft.com/office/drawing/2014/main" id="{62460959-512F-42EC-824C-2685821B1C12}"/>
                    </a:ext>
                  </a:extLst>
                </p:cNvPr>
                <p:cNvSpPr/>
                <p:nvPr/>
              </p:nvSpPr>
              <p:spPr>
                <a:xfrm>
                  <a:off x="6032265"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9" name="Rectangle 288">
                  <a:extLst>
                    <a:ext uri="{FF2B5EF4-FFF2-40B4-BE49-F238E27FC236}">
                      <a16:creationId xmlns:a16="http://schemas.microsoft.com/office/drawing/2014/main" id="{6A4622EC-B93C-4FB0-84C8-9CE9BA657AFC}"/>
                    </a:ext>
                  </a:extLst>
                </p:cNvPr>
                <p:cNvSpPr/>
                <p:nvPr/>
              </p:nvSpPr>
              <p:spPr>
                <a:xfrm>
                  <a:off x="6122126"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0" name="Rectangle 289">
                  <a:extLst>
                    <a:ext uri="{FF2B5EF4-FFF2-40B4-BE49-F238E27FC236}">
                      <a16:creationId xmlns:a16="http://schemas.microsoft.com/office/drawing/2014/main" id="{7BB71F8A-185C-4C79-8983-4CA7199AB965}"/>
                    </a:ext>
                  </a:extLst>
                </p:cNvPr>
                <p:cNvSpPr/>
                <p:nvPr/>
              </p:nvSpPr>
              <p:spPr>
                <a:xfrm>
                  <a:off x="6237032"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1" name="Rectangle 290">
                  <a:extLst>
                    <a:ext uri="{FF2B5EF4-FFF2-40B4-BE49-F238E27FC236}">
                      <a16:creationId xmlns:a16="http://schemas.microsoft.com/office/drawing/2014/main" id="{DFC006AE-1ECE-44E8-8965-0415C9FCE9A5}"/>
                    </a:ext>
                  </a:extLst>
                </p:cNvPr>
                <p:cNvSpPr/>
                <p:nvPr/>
              </p:nvSpPr>
              <p:spPr>
                <a:xfrm>
                  <a:off x="6491685"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2" name="Rectangle 291">
                  <a:extLst>
                    <a:ext uri="{FF2B5EF4-FFF2-40B4-BE49-F238E27FC236}">
                      <a16:creationId xmlns:a16="http://schemas.microsoft.com/office/drawing/2014/main" id="{8F9BEA0B-D956-4879-867B-1968E6068BC8}"/>
                    </a:ext>
                  </a:extLst>
                </p:cNvPr>
                <p:cNvSpPr/>
                <p:nvPr/>
              </p:nvSpPr>
              <p:spPr>
                <a:xfrm>
                  <a:off x="7099763"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3" name="Rectangle 292">
                  <a:extLst>
                    <a:ext uri="{FF2B5EF4-FFF2-40B4-BE49-F238E27FC236}">
                      <a16:creationId xmlns:a16="http://schemas.microsoft.com/office/drawing/2014/main" id="{7FAF88AF-ED99-43D3-A992-DB7BB9FD613A}"/>
                    </a:ext>
                  </a:extLst>
                </p:cNvPr>
                <p:cNvSpPr/>
                <p:nvPr/>
              </p:nvSpPr>
              <p:spPr>
                <a:xfrm>
                  <a:off x="6338435" y="1685902"/>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50" name="Group 249">
                <a:extLst>
                  <a:ext uri="{FF2B5EF4-FFF2-40B4-BE49-F238E27FC236}">
                    <a16:creationId xmlns:a16="http://schemas.microsoft.com/office/drawing/2014/main" id="{85DC9E7D-5422-4306-86B5-F7B794AF51DB}"/>
                  </a:ext>
                </a:extLst>
              </p:cNvPr>
              <p:cNvGrpSpPr/>
              <p:nvPr/>
            </p:nvGrpSpPr>
            <p:grpSpPr>
              <a:xfrm>
                <a:off x="1649222" y="4968057"/>
                <a:ext cx="8567969" cy="243032"/>
                <a:chOff x="1803805" y="4346956"/>
                <a:chExt cx="8567969" cy="243032"/>
              </a:xfrm>
            </p:grpSpPr>
            <p:sp>
              <p:nvSpPr>
                <p:cNvPr id="273" name="Rectangle 272">
                  <a:extLst>
                    <a:ext uri="{FF2B5EF4-FFF2-40B4-BE49-F238E27FC236}">
                      <a16:creationId xmlns:a16="http://schemas.microsoft.com/office/drawing/2014/main" id="{320318F0-D777-4D4E-A719-CF798C73B79C}"/>
                    </a:ext>
                  </a:extLst>
                </p:cNvPr>
                <p:cNvSpPr/>
                <p:nvPr/>
              </p:nvSpPr>
              <p:spPr>
                <a:xfrm>
                  <a:off x="1803805" y="4348775"/>
                  <a:ext cx="8567969" cy="237162"/>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4" name="Rectangle 273">
                  <a:extLst>
                    <a:ext uri="{FF2B5EF4-FFF2-40B4-BE49-F238E27FC236}">
                      <a16:creationId xmlns:a16="http://schemas.microsoft.com/office/drawing/2014/main" id="{9F894852-187B-4416-BD94-E3D316793169}"/>
                    </a:ext>
                  </a:extLst>
                </p:cNvPr>
                <p:cNvSpPr/>
                <p:nvPr/>
              </p:nvSpPr>
              <p:spPr>
                <a:xfrm>
                  <a:off x="7186377" y="4346956"/>
                  <a:ext cx="713232"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5" name="TextBox 274">
                  <a:extLst>
                    <a:ext uri="{FF2B5EF4-FFF2-40B4-BE49-F238E27FC236}">
                      <a16:creationId xmlns:a16="http://schemas.microsoft.com/office/drawing/2014/main" id="{D7527110-4541-46EB-9A91-1C8394886C7C}"/>
                    </a:ext>
                  </a:extLst>
                </p:cNvPr>
                <p:cNvSpPr txBox="1"/>
                <p:nvPr/>
              </p:nvSpPr>
              <p:spPr>
                <a:xfrm>
                  <a:off x="1803805" y="4346956"/>
                  <a:ext cx="2396245" cy="243032"/>
                </a:xfrm>
                <a:prstGeom prst="rect">
                  <a:avLst/>
                </a:prstGeom>
                <a:noFill/>
              </p:spPr>
              <p:txBody>
                <a:bodyPr wrap="square" rtlCol="0">
                  <a:spAutoFit/>
                </a:bodyPr>
                <a:lstStyle/>
                <a:p>
                  <a:r>
                    <a:rPr lang="en-US" sz="1400" dirty="0">
                      <a:solidFill>
                        <a:schemeClr val="bg1"/>
                      </a:solidFill>
                    </a:rPr>
                    <a:t>Arabidopsis AT5G17230.01 </a:t>
                  </a:r>
                </a:p>
              </p:txBody>
            </p:sp>
          </p:grpSp>
          <p:cxnSp>
            <p:nvCxnSpPr>
              <p:cNvPr id="251" name="Straight Connector 250">
                <a:extLst>
                  <a:ext uri="{FF2B5EF4-FFF2-40B4-BE49-F238E27FC236}">
                    <a16:creationId xmlns:a16="http://schemas.microsoft.com/office/drawing/2014/main" id="{52DF14BE-214D-480A-B34E-0109F8DE92AD}"/>
                  </a:ext>
                </a:extLst>
              </p:cNvPr>
              <p:cNvCxnSpPr>
                <a:cxnSpLocks/>
              </p:cNvCxnSpPr>
              <p:nvPr/>
            </p:nvCxnSpPr>
            <p:spPr>
              <a:xfrm>
                <a:off x="13588015" y="693407"/>
                <a:ext cx="0" cy="144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945B4B4-3AFE-492B-94CC-A5D75FF7170F}"/>
                  </a:ext>
                </a:extLst>
              </p:cNvPr>
              <p:cNvCxnSpPr>
                <a:cxnSpLocks/>
              </p:cNvCxnSpPr>
              <p:nvPr/>
            </p:nvCxnSpPr>
            <p:spPr>
              <a:xfrm>
                <a:off x="15416815" y="693407"/>
                <a:ext cx="0" cy="144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8465071-5498-4545-95CD-D3340F8DC81D}"/>
                  </a:ext>
                </a:extLst>
              </p:cNvPr>
              <p:cNvCxnSpPr>
                <a:cxnSpLocks/>
              </p:cNvCxnSpPr>
              <p:nvPr/>
            </p:nvCxnSpPr>
            <p:spPr>
              <a:xfrm>
                <a:off x="16991615" y="693407"/>
                <a:ext cx="0" cy="144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323AB61-EBE9-4E87-A27A-4D52E1EB22B9}"/>
                  </a:ext>
                </a:extLst>
              </p:cNvPr>
              <p:cNvCxnSpPr/>
              <p:nvPr/>
            </p:nvCxnSpPr>
            <p:spPr>
              <a:xfrm>
                <a:off x="12492467" y="691784"/>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0065688-23E3-46EE-977C-1ACAF8EDFC66}"/>
                  </a:ext>
                </a:extLst>
              </p:cNvPr>
              <p:cNvCxnSpPr/>
              <p:nvPr/>
            </p:nvCxnSpPr>
            <p:spPr>
              <a:xfrm>
                <a:off x="14575267" y="691784"/>
                <a:ext cx="0" cy="7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B5291B7-2945-4BE0-9B94-880AFECF8680}"/>
                  </a:ext>
                </a:extLst>
              </p:cNvPr>
              <p:cNvCxnSpPr/>
              <p:nvPr/>
            </p:nvCxnSpPr>
            <p:spPr>
              <a:xfrm>
                <a:off x="16226267" y="691784"/>
                <a:ext cx="0" cy="72204"/>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48AC9511-3144-4A33-AC72-545EB9906745}"/>
                  </a:ext>
                </a:extLst>
              </p:cNvPr>
              <p:cNvSpPr/>
              <p:nvPr/>
            </p:nvSpPr>
            <p:spPr>
              <a:xfrm>
                <a:off x="4821370" y="1038191"/>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8" name="Rectangle 257">
                <a:extLst>
                  <a:ext uri="{FF2B5EF4-FFF2-40B4-BE49-F238E27FC236}">
                    <a16:creationId xmlns:a16="http://schemas.microsoft.com/office/drawing/2014/main" id="{011F5D02-CEA2-4B70-9C0B-979208BDBD81}"/>
                  </a:ext>
                </a:extLst>
              </p:cNvPr>
              <p:cNvSpPr/>
              <p:nvPr/>
            </p:nvSpPr>
            <p:spPr>
              <a:xfrm>
                <a:off x="4915018" y="1038191"/>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9" name="Rectangle 258">
                <a:extLst>
                  <a:ext uri="{FF2B5EF4-FFF2-40B4-BE49-F238E27FC236}">
                    <a16:creationId xmlns:a16="http://schemas.microsoft.com/office/drawing/2014/main" id="{3361CD46-75B9-4469-BA8E-798E90A37F14}"/>
                  </a:ext>
                </a:extLst>
              </p:cNvPr>
              <p:cNvSpPr/>
              <p:nvPr/>
            </p:nvSpPr>
            <p:spPr>
              <a:xfrm>
                <a:off x="5003595" y="1038191"/>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0" name="Rectangle 259">
                <a:extLst>
                  <a:ext uri="{FF2B5EF4-FFF2-40B4-BE49-F238E27FC236}">
                    <a16:creationId xmlns:a16="http://schemas.microsoft.com/office/drawing/2014/main" id="{469E1029-9158-4A50-BECC-5FFF3F2CA945}"/>
                  </a:ext>
                </a:extLst>
              </p:cNvPr>
              <p:cNvSpPr/>
              <p:nvPr/>
            </p:nvSpPr>
            <p:spPr>
              <a:xfrm>
                <a:off x="5939905" y="1038434"/>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1" name="Rectangle 260">
                <a:extLst>
                  <a:ext uri="{FF2B5EF4-FFF2-40B4-BE49-F238E27FC236}">
                    <a16:creationId xmlns:a16="http://schemas.microsoft.com/office/drawing/2014/main" id="{33A93AC0-D8D6-4160-B790-64E2419DF948}"/>
                  </a:ext>
                </a:extLst>
              </p:cNvPr>
              <p:cNvSpPr/>
              <p:nvPr/>
            </p:nvSpPr>
            <p:spPr>
              <a:xfrm>
                <a:off x="6033630" y="1038434"/>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2" name="Rectangle 261">
                <a:extLst>
                  <a:ext uri="{FF2B5EF4-FFF2-40B4-BE49-F238E27FC236}">
                    <a16:creationId xmlns:a16="http://schemas.microsoft.com/office/drawing/2014/main" id="{649D5A67-5E71-4714-B8B9-62FE53E598C7}"/>
                  </a:ext>
                </a:extLst>
              </p:cNvPr>
              <p:cNvSpPr/>
              <p:nvPr/>
            </p:nvSpPr>
            <p:spPr>
              <a:xfrm>
                <a:off x="6237443" y="1038434"/>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3" name="Rectangle 262">
                <a:extLst>
                  <a:ext uri="{FF2B5EF4-FFF2-40B4-BE49-F238E27FC236}">
                    <a16:creationId xmlns:a16="http://schemas.microsoft.com/office/drawing/2014/main" id="{F8E7A30C-87CA-41A2-BB6C-FC630F1C786E}"/>
                  </a:ext>
                </a:extLst>
              </p:cNvPr>
              <p:cNvSpPr/>
              <p:nvPr/>
            </p:nvSpPr>
            <p:spPr>
              <a:xfrm>
                <a:off x="6865125" y="1038434"/>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4" name="Rectangle 263">
                <a:extLst>
                  <a:ext uri="{FF2B5EF4-FFF2-40B4-BE49-F238E27FC236}">
                    <a16:creationId xmlns:a16="http://schemas.microsoft.com/office/drawing/2014/main" id="{90A71995-99EA-4860-8D76-099EE6979F48}"/>
                  </a:ext>
                </a:extLst>
              </p:cNvPr>
              <p:cNvSpPr/>
              <p:nvPr/>
            </p:nvSpPr>
            <p:spPr>
              <a:xfrm>
                <a:off x="6217369" y="4521530"/>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5" name="Rectangle 264">
                <a:extLst>
                  <a:ext uri="{FF2B5EF4-FFF2-40B4-BE49-F238E27FC236}">
                    <a16:creationId xmlns:a16="http://schemas.microsoft.com/office/drawing/2014/main" id="{26F51DB9-7564-4290-AA5C-D4AAD311C071}"/>
                  </a:ext>
                </a:extLst>
              </p:cNvPr>
              <p:cNvSpPr/>
              <p:nvPr/>
            </p:nvSpPr>
            <p:spPr>
              <a:xfrm>
                <a:off x="6113828" y="4521530"/>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6" name="Rectangle 265">
                <a:extLst>
                  <a:ext uri="{FF2B5EF4-FFF2-40B4-BE49-F238E27FC236}">
                    <a16:creationId xmlns:a16="http://schemas.microsoft.com/office/drawing/2014/main" id="{DDA6460B-5F6A-4B71-A06C-C1A243FD42B1}"/>
                  </a:ext>
                </a:extLst>
              </p:cNvPr>
              <p:cNvSpPr/>
              <p:nvPr/>
            </p:nvSpPr>
            <p:spPr>
              <a:xfrm>
                <a:off x="5991423" y="4521530"/>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7" name="Rectangle 266">
                <a:extLst>
                  <a:ext uri="{FF2B5EF4-FFF2-40B4-BE49-F238E27FC236}">
                    <a16:creationId xmlns:a16="http://schemas.microsoft.com/office/drawing/2014/main" id="{68C229C7-6C86-4948-854C-A83CAF947AF6}"/>
                  </a:ext>
                </a:extLst>
              </p:cNvPr>
              <p:cNvSpPr/>
              <p:nvPr/>
            </p:nvSpPr>
            <p:spPr>
              <a:xfrm>
                <a:off x="5885278" y="4521530"/>
                <a:ext cx="56690"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8" name="Rectangle 267">
                <a:extLst>
                  <a:ext uri="{FF2B5EF4-FFF2-40B4-BE49-F238E27FC236}">
                    <a16:creationId xmlns:a16="http://schemas.microsoft.com/office/drawing/2014/main" id="{27F69580-BA48-42B1-B9A6-00DBFE16EE9D}"/>
                  </a:ext>
                </a:extLst>
              </p:cNvPr>
              <p:cNvSpPr/>
              <p:nvPr/>
            </p:nvSpPr>
            <p:spPr>
              <a:xfrm>
                <a:off x="5064874" y="4521530"/>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9" name="Rectangle 268">
                <a:extLst>
                  <a:ext uri="{FF2B5EF4-FFF2-40B4-BE49-F238E27FC236}">
                    <a16:creationId xmlns:a16="http://schemas.microsoft.com/office/drawing/2014/main" id="{599DF2D3-5F6B-477B-A67E-0DE278A70922}"/>
                  </a:ext>
                </a:extLst>
              </p:cNvPr>
              <p:cNvSpPr/>
              <p:nvPr/>
            </p:nvSpPr>
            <p:spPr>
              <a:xfrm>
                <a:off x="5149510" y="4521530"/>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0" name="Rectangle 269">
                <a:extLst>
                  <a:ext uri="{FF2B5EF4-FFF2-40B4-BE49-F238E27FC236}">
                    <a16:creationId xmlns:a16="http://schemas.microsoft.com/office/drawing/2014/main" id="{56878247-7E66-4ADB-97A9-5EA38055C1C2}"/>
                  </a:ext>
                </a:extLst>
              </p:cNvPr>
              <p:cNvSpPr/>
              <p:nvPr/>
            </p:nvSpPr>
            <p:spPr>
              <a:xfrm>
                <a:off x="3587350" y="4521530"/>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1" name="Rectangle 270">
                <a:extLst>
                  <a:ext uri="{FF2B5EF4-FFF2-40B4-BE49-F238E27FC236}">
                    <a16:creationId xmlns:a16="http://schemas.microsoft.com/office/drawing/2014/main" id="{FC1230A1-4745-44E4-BEB2-871F916AFA5C}"/>
                  </a:ext>
                </a:extLst>
              </p:cNvPr>
              <p:cNvSpPr/>
              <p:nvPr/>
            </p:nvSpPr>
            <p:spPr>
              <a:xfrm>
                <a:off x="3711606" y="4521530"/>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2" name="Rectangle 271">
                <a:extLst>
                  <a:ext uri="{FF2B5EF4-FFF2-40B4-BE49-F238E27FC236}">
                    <a16:creationId xmlns:a16="http://schemas.microsoft.com/office/drawing/2014/main" id="{45C4A3BC-9385-47E2-91AB-8B90EC5121A4}"/>
                  </a:ext>
                </a:extLst>
              </p:cNvPr>
              <p:cNvSpPr/>
              <p:nvPr/>
            </p:nvSpPr>
            <p:spPr>
              <a:xfrm>
                <a:off x="3807300" y="4521530"/>
                <a:ext cx="45719" cy="23827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grpSp>
        <p:nvGrpSpPr>
          <p:cNvPr id="3" name="Group 2">
            <a:extLst>
              <a:ext uri="{FF2B5EF4-FFF2-40B4-BE49-F238E27FC236}">
                <a16:creationId xmlns:a16="http://schemas.microsoft.com/office/drawing/2014/main" id="{780868A0-5A75-4368-94AE-7770E5733B31}"/>
              </a:ext>
            </a:extLst>
          </p:cNvPr>
          <p:cNvGrpSpPr/>
          <p:nvPr/>
        </p:nvGrpSpPr>
        <p:grpSpPr>
          <a:xfrm>
            <a:off x="10741415" y="29418276"/>
            <a:ext cx="17780676" cy="7270157"/>
            <a:chOff x="10735366" y="18776552"/>
            <a:chExt cx="17780676" cy="7270157"/>
          </a:xfrm>
        </p:grpSpPr>
        <p:grpSp>
          <p:nvGrpSpPr>
            <p:cNvPr id="108" name="Group 107">
              <a:extLst>
                <a:ext uri="{FF2B5EF4-FFF2-40B4-BE49-F238E27FC236}">
                  <a16:creationId xmlns:a16="http://schemas.microsoft.com/office/drawing/2014/main" id="{12843E90-C2C2-4075-9F45-1EE0529DA74F}"/>
                </a:ext>
              </a:extLst>
            </p:cNvPr>
            <p:cNvGrpSpPr/>
            <p:nvPr/>
          </p:nvGrpSpPr>
          <p:grpSpPr>
            <a:xfrm>
              <a:off x="10735366" y="18776552"/>
              <a:ext cx="17780676" cy="7270157"/>
              <a:chOff x="10849662" y="18883214"/>
              <a:chExt cx="17780676" cy="7270157"/>
            </a:xfrm>
          </p:grpSpPr>
          <p:grpSp>
            <p:nvGrpSpPr>
              <p:cNvPr id="234" name="Group 233">
                <a:extLst>
                  <a:ext uri="{FF2B5EF4-FFF2-40B4-BE49-F238E27FC236}">
                    <a16:creationId xmlns:a16="http://schemas.microsoft.com/office/drawing/2014/main" id="{488EB461-E41D-4AE0-9DF3-AF2230E279D4}"/>
                  </a:ext>
                </a:extLst>
              </p:cNvPr>
              <p:cNvGrpSpPr/>
              <p:nvPr/>
            </p:nvGrpSpPr>
            <p:grpSpPr>
              <a:xfrm>
                <a:off x="10863060" y="18883214"/>
                <a:ext cx="17757132" cy="1402553"/>
                <a:chOff x="379445" y="5065570"/>
                <a:chExt cx="11017897" cy="1402553"/>
              </a:xfrm>
            </p:grpSpPr>
            <p:sp>
              <p:nvSpPr>
                <p:cNvPr id="235" name="Rectangle 234">
                  <a:extLst>
                    <a:ext uri="{FF2B5EF4-FFF2-40B4-BE49-F238E27FC236}">
                      <a16:creationId xmlns:a16="http://schemas.microsoft.com/office/drawing/2014/main" id="{BD926064-BEF2-4D9A-B899-612EB29F25EE}"/>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TextBox 235">
                  <a:extLst>
                    <a:ext uri="{FF2B5EF4-FFF2-40B4-BE49-F238E27FC236}">
                      <a16:creationId xmlns:a16="http://schemas.microsoft.com/office/drawing/2014/main" id="{4732D5EC-7A39-48BA-A444-9DE8FD591000}"/>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Above Ground Tissue (</a:t>
                  </a:r>
                  <a:r>
                    <a:rPr lang="en-US" sz="4800" dirty="0" err="1">
                      <a:solidFill>
                        <a:schemeClr val="bg1"/>
                      </a:solidFill>
                    </a:rPr>
                    <a:t>RNASeq</a:t>
                  </a:r>
                  <a:r>
                    <a:rPr lang="en-US" sz="4800" dirty="0">
                      <a:solidFill>
                        <a:schemeClr val="bg1"/>
                      </a:solidFill>
                    </a:rPr>
                    <a:t>)</a:t>
                  </a:r>
                </a:p>
              </p:txBody>
            </p:sp>
          </p:grpSp>
          <p:sp>
            <p:nvSpPr>
              <p:cNvPr id="237" name="Rectangle 236">
                <a:extLst>
                  <a:ext uri="{FF2B5EF4-FFF2-40B4-BE49-F238E27FC236}">
                    <a16:creationId xmlns:a16="http://schemas.microsoft.com/office/drawing/2014/main" id="{31FD0F99-819E-4A7D-86C2-194D32ACC0A3}"/>
                  </a:ext>
                </a:extLst>
              </p:cNvPr>
              <p:cNvSpPr/>
              <p:nvPr/>
            </p:nvSpPr>
            <p:spPr>
              <a:xfrm>
                <a:off x="10849662" y="20285764"/>
                <a:ext cx="17780676" cy="568985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C1B4B5EE-AFE4-4A93-9E0D-164C7E78A295}"/>
                  </a:ext>
                </a:extLst>
              </p:cNvPr>
              <p:cNvSpPr/>
              <p:nvPr/>
            </p:nvSpPr>
            <p:spPr>
              <a:xfrm>
                <a:off x="10946481" y="25253302"/>
                <a:ext cx="17582087" cy="615926"/>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40" name="TextBox 239">
                <a:extLst>
                  <a:ext uri="{FF2B5EF4-FFF2-40B4-BE49-F238E27FC236}">
                    <a16:creationId xmlns:a16="http://schemas.microsoft.com/office/drawing/2014/main" id="{45FF1DC0-A5BA-4CF3-85E4-91CD60DD2A75}"/>
                  </a:ext>
                </a:extLst>
              </p:cNvPr>
              <p:cNvSpPr txBox="1"/>
              <p:nvPr/>
            </p:nvSpPr>
            <p:spPr>
              <a:xfrm>
                <a:off x="10881130" y="25230041"/>
                <a:ext cx="17706022"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among above ground tissues(q &lt; 0.05).</a:t>
                </a:r>
              </a:p>
              <a:p>
                <a:endParaRPr lang="en-US" dirty="0"/>
              </a:p>
            </p:txBody>
          </p:sp>
          <p:grpSp>
            <p:nvGrpSpPr>
              <p:cNvPr id="105" name="Group 104">
                <a:extLst>
                  <a:ext uri="{FF2B5EF4-FFF2-40B4-BE49-F238E27FC236}">
                    <a16:creationId xmlns:a16="http://schemas.microsoft.com/office/drawing/2014/main" id="{7FB230BD-1A50-4AAC-9E18-31569E3BE7F5}"/>
                  </a:ext>
                </a:extLst>
              </p:cNvPr>
              <p:cNvGrpSpPr/>
              <p:nvPr/>
            </p:nvGrpSpPr>
            <p:grpSpPr>
              <a:xfrm>
                <a:off x="10958963" y="20396840"/>
                <a:ext cx="5407281" cy="3110445"/>
                <a:chOff x="11016933" y="20523699"/>
                <a:chExt cx="5407281" cy="3110445"/>
              </a:xfrm>
            </p:grpSpPr>
            <p:grpSp>
              <p:nvGrpSpPr>
                <p:cNvPr id="102" name="Group 101">
                  <a:extLst>
                    <a:ext uri="{FF2B5EF4-FFF2-40B4-BE49-F238E27FC236}">
                      <a16:creationId xmlns:a16="http://schemas.microsoft.com/office/drawing/2014/main" id="{BFEAA388-57A7-462C-83C7-33FF4CAF8B4E}"/>
                    </a:ext>
                  </a:extLst>
                </p:cNvPr>
                <p:cNvGrpSpPr/>
                <p:nvPr/>
              </p:nvGrpSpPr>
              <p:grpSpPr>
                <a:xfrm>
                  <a:off x="13314573" y="20523699"/>
                  <a:ext cx="3109641" cy="2834640"/>
                  <a:chOff x="12325233" y="20571544"/>
                  <a:chExt cx="3109641" cy="2834640"/>
                </a:xfrm>
              </p:grpSpPr>
              <p:pic>
                <p:nvPicPr>
                  <p:cNvPr id="370" name="Content Placeholder 4">
                    <a:extLst>
                      <a:ext uri="{FF2B5EF4-FFF2-40B4-BE49-F238E27FC236}">
                        <a16:creationId xmlns:a16="http://schemas.microsoft.com/office/drawing/2014/main" id="{8956D69A-1F5A-4A1A-9251-7711B992A2FB}"/>
                      </a:ext>
                    </a:extLst>
                  </p:cNvPr>
                  <p:cNvPicPr>
                    <a:picLocks noChangeAspect="1"/>
                  </p:cNvPicPr>
                  <p:nvPr/>
                </p:nvPicPr>
                <p:blipFill rotWithShape="1">
                  <a:blip r:embed="rId6">
                    <a:extLst>
                      <a:ext uri="{28A0092B-C50C-407E-A947-70E740481C1C}">
                        <a14:useLocalDpi xmlns:a14="http://schemas.microsoft.com/office/drawing/2010/main" val="0"/>
                      </a:ext>
                    </a:extLst>
                  </a:blip>
                  <a:srcRect l="31388" t="2585" r="29908" b="10038"/>
                  <a:stretch/>
                </p:blipFill>
                <p:spPr>
                  <a:xfrm>
                    <a:off x="12325233" y="20571544"/>
                    <a:ext cx="1971336" cy="2834640"/>
                  </a:xfrm>
                  <a:prstGeom prst="rect">
                    <a:avLst/>
                  </a:prstGeom>
                </p:spPr>
              </p:pic>
              <p:pic>
                <p:nvPicPr>
                  <p:cNvPr id="373" name="Content Placeholder 4">
                    <a:extLst>
                      <a:ext uri="{FF2B5EF4-FFF2-40B4-BE49-F238E27FC236}">
                        <a16:creationId xmlns:a16="http://schemas.microsoft.com/office/drawing/2014/main" id="{719AA162-8850-43D9-98CB-3E8A23C83F39}"/>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14296569" y="21377788"/>
                    <a:ext cx="1138305" cy="1222149"/>
                  </a:xfrm>
                  <a:prstGeom prst="rect">
                    <a:avLst/>
                  </a:prstGeom>
                </p:spPr>
              </p:pic>
            </p:grpSp>
            <p:sp>
              <p:nvSpPr>
                <p:cNvPr id="103" name="Rectangle 102">
                  <a:extLst>
                    <a:ext uri="{FF2B5EF4-FFF2-40B4-BE49-F238E27FC236}">
                      <a16:creationId xmlns:a16="http://schemas.microsoft.com/office/drawing/2014/main" id="{59B5D820-979D-41A4-8106-71C42282C9D7}"/>
                    </a:ext>
                  </a:extLst>
                </p:cNvPr>
                <p:cNvSpPr/>
                <p:nvPr/>
              </p:nvSpPr>
              <p:spPr>
                <a:xfrm>
                  <a:off x="11016933" y="20661477"/>
                  <a:ext cx="2606642" cy="2539157"/>
                </a:xfrm>
                <a:prstGeom prst="rect">
                  <a:avLst/>
                </a:prstGeom>
              </p:spPr>
              <p:txBody>
                <a:bodyPr wrap="square">
                  <a:spAutoFit/>
                </a:bodyPr>
                <a:lstStyle/>
                <a:p>
                  <a:pPr>
                    <a:lnSpc>
                      <a:spcPct val="200000"/>
                    </a:lnSpc>
                    <a:spcBef>
                      <a:spcPts val="600"/>
                    </a:spcBef>
                  </a:pPr>
                  <a:r>
                    <a:rPr lang="en-US" dirty="0"/>
                    <a:t>Zm00001d045909 </a:t>
                  </a:r>
                  <a:endParaRPr lang="en-US" dirty="0">
                    <a:solidFill>
                      <a:srgbClr val="FF0000"/>
                    </a:solidFill>
                  </a:endParaRPr>
                </a:p>
                <a:p>
                  <a:pPr>
                    <a:lnSpc>
                      <a:spcPct val="200000"/>
                    </a:lnSpc>
                    <a:spcBef>
                      <a:spcPts val="600"/>
                    </a:spcBef>
                  </a:pP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104" name="TextBox 103">
                  <a:extLst>
                    <a:ext uri="{FF2B5EF4-FFF2-40B4-BE49-F238E27FC236}">
                      <a16:creationId xmlns:a16="http://schemas.microsoft.com/office/drawing/2014/main" id="{95854F98-B7C9-4484-8D28-1B2BE47592BC}"/>
                    </a:ext>
                  </a:extLst>
                </p:cNvPr>
                <p:cNvSpPr txBox="1"/>
                <p:nvPr/>
              </p:nvSpPr>
              <p:spPr>
                <a:xfrm>
                  <a:off x="13379758" y="23264812"/>
                  <a:ext cx="1733210" cy="369332"/>
                </a:xfrm>
                <a:prstGeom prst="rect">
                  <a:avLst/>
                </a:prstGeom>
                <a:noFill/>
              </p:spPr>
              <p:txBody>
                <a:bodyPr wrap="square" rtlCol="0">
                  <a:spAutoFit/>
                </a:bodyPr>
                <a:lstStyle/>
                <a:p>
                  <a:r>
                    <a:rPr lang="en-US" dirty="0"/>
                    <a:t>Ear    Leaf   Stem</a:t>
                  </a:r>
                </a:p>
              </p:txBody>
            </p:sp>
          </p:grpSp>
          <p:grpSp>
            <p:nvGrpSpPr>
              <p:cNvPr id="106" name="Group 105">
                <a:extLst>
                  <a:ext uri="{FF2B5EF4-FFF2-40B4-BE49-F238E27FC236}">
                    <a16:creationId xmlns:a16="http://schemas.microsoft.com/office/drawing/2014/main" id="{2BAB59DD-22E4-4880-AA08-03AC732B7EE9}"/>
                  </a:ext>
                </a:extLst>
              </p:cNvPr>
              <p:cNvGrpSpPr/>
              <p:nvPr/>
            </p:nvGrpSpPr>
            <p:grpSpPr>
              <a:xfrm>
                <a:off x="16439293" y="20571544"/>
                <a:ext cx="6086744" cy="2352346"/>
                <a:chOff x="16477393" y="20571544"/>
                <a:chExt cx="6086744" cy="2352346"/>
              </a:xfrm>
            </p:grpSpPr>
            <p:grpSp>
              <p:nvGrpSpPr>
                <p:cNvPr id="101" name="Group 100">
                  <a:extLst>
                    <a:ext uri="{FF2B5EF4-FFF2-40B4-BE49-F238E27FC236}">
                      <a16:creationId xmlns:a16="http://schemas.microsoft.com/office/drawing/2014/main" id="{B7FF9BBD-060A-40B7-8BDA-4493261C193A}"/>
                    </a:ext>
                  </a:extLst>
                </p:cNvPr>
                <p:cNvGrpSpPr/>
                <p:nvPr/>
              </p:nvGrpSpPr>
              <p:grpSpPr>
                <a:xfrm>
                  <a:off x="18817931" y="20571544"/>
                  <a:ext cx="3746206" cy="2103120"/>
                  <a:chOff x="16423253" y="20616924"/>
                  <a:chExt cx="3746206" cy="2103120"/>
                </a:xfrm>
              </p:grpSpPr>
              <p:pic>
                <p:nvPicPr>
                  <p:cNvPr id="371" name="Content Placeholder 4">
                    <a:extLst>
                      <a:ext uri="{FF2B5EF4-FFF2-40B4-BE49-F238E27FC236}">
                        <a16:creationId xmlns:a16="http://schemas.microsoft.com/office/drawing/2014/main" id="{3ED16B21-1684-438F-800F-17E4B152B442}"/>
                      </a:ext>
                    </a:extLst>
                  </p:cNvPr>
                  <p:cNvPicPr>
                    <a:picLocks noChangeAspect="1"/>
                  </p:cNvPicPr>
                  <p:nvPr/>
                </p:nvPicPr>
                <p:blipFill rotWithShape="1">
                  <a:blip r:embed="rId7">
                    <a:extLst>
                      <a:ext uri="{28A0092B-C50C-407E-A947-70E740481C1C}">
                        <a14:useLocalDpi xmlns:a14="http://schemas.microsoft.com/office/drawing/2010/main" val="0"/>
                      </a:ext>
                    </a:extLst>
                  </a:blip>
                  <a:srcRect l="24846" t="4710" r="23045" b="9727"/>
                  <a:stretch/>
                </p:blipFill>
                <p:spPr>
                  <a:xfrm>
                    <a:off x="16423253" y="20616924"/>
                    <a:ext cx="2613322" cy="2103120"/>
                  </a:xfrm>
                  <a:prstGeom prst="rect">
                    <a:avLst/>
                  </a:prstGeom>
                </p:spPr>
              </p:pic>
              <p:pic>
                <p:nvPicPr>
                  <p:cNvPr id="375" name="Content Placeholder 4">
                    <a:extLst>
                      <a:ext uri="{FF2B5EF4-FFF2-40B4-BE49-F238E27FC236}">
                        <a16:creationId xmlns:a16="http://schemas.microsoft.com/office/drawing/2014/main" id="{65007B4B-E7DC-46C0-87FC-413A38F3BF74}"/>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19031154" y="21377789"/>
                    <a:ext cx="1138305" cy="1222149"/>
                  </a:xfrm>
                  <a:prstGeom prst="rect">
                    <a:avLst/>
                  </a:prstGeom>
                </p:spPr>
              </p:pic>
            </p:grpSp>
            <p:sp>
              <p:nvSpPr>
                <p:cNvPr id="377" name="Rectangle 376">
                  <a:extLst>
                    <a:ext uri="{FF2B5EF4-FFF2-40B4-BE49-F238E27FC236}">
                      <a16:creationId xmlns:a16="http://schemas.microsoft.com/office/drawing/2014/main" id="{758DE261-6462-4608-ABF1-08DD1C90F5D9}"/>
                    </a:ext>
                  </a:extLst>
                </p:cNvPr>
                <p:cNvSpPr/>
                <p:nvPr/>
              </p:nvSpPr>
              <p:spPr>
                <a:xfrm>
                  <a:off x="16477393" y="20582892"/>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78" name="TextBox 377">
                  <a:extLst>
                    <a:ext uri="{FF2B5EF4-FFF2-40B4-BE49-F238E27FC236}">
                      <a16:creationId xmlns:a16="http://schemas.microsoft.com/office/drawing/2014/main" id="{F26921A8-8BF2-4A70-B5AE-6B5D42AFE6EC}"/>
                    </a:ext>
                  </a:extLst>
                </p:cNvPr>
                <p:cNvSpPr txBox="1"/>
                <p:nvPr/>
              </p:nvSpPr>
              <p:spPr>
                <a:xfrm>
                  <a:off x="18880560" y="22554558"/>
                  <a:ext cx="2393400" cy="369332"/>
                </a:xfrm>
                <a:prstGeom prst="rect">
                  <a:avLst/>
                </a:prstGeom>
                <a:noFill/>
              </p:spPr>
              <p:txBody>
                <a:bodyPr wrap="square" rtlCol="0">
                  <a:spAutoFit/>
                </a:bodyPr>
                <a:lstStyle/>
                <a:p>
                  <a:r>
                    <a:rPr lang="en-US" dirty="0"/>
                    <a:t>   Ear          Leaf       Stem</a:t>
                  </a:r>
                </a:p>
              </p:txBody>
            </p:sp>
          </p:grpSp>
          <p:grpSp>
            <p:nvGrpSpPr>
              <p:cNvPr id="107" name="Group 106">
                <a:extLst>
                  <a:ext uri="{FF2B5EF4-FFF2-40B4-BE49-F238E27FC236}">
                    <a16:creationId xmlns:a16="http://schemas.microsoft.com/office/drawing/2014/main" id="{82E1612C-7274-4E95-9FB8-6BE947B1B506}"/>
                  </a:ext>
                </a:extLst>
              </p:cNvPr>
              <p:cNvGrpSpPr/>
              <p:nvPr/>
            </p:nvGrpSpPr>
            <p:grpSpPr>
              <a:xfrm>
                <a:off x="22526245" y="20548926"/>
                <a:ext cx="6002323" cy="2374964"/>
                <a:chOff x="22526245" y="20548926"/>
                <a:chExt cx="6002323" cy="2374964"/>
              </a:xfrm>
            </p:grpSpPr>
            <p:grpSp>
              <p:nvGrpSpPr>
                <p:cNvPr id="100" name="Group 99">
                  <a:extLst>
                    <a:ext uri="{FF2B5EF4-FFF2-40B4-BE49-F238E27FC236}">
                      <a16:creationId xmlns:a16="http://schemas.microsoft.com/office/drawing/2014/main" id="{9A1AB8B0-81F7-441F-8930-AB1E8CD71824}"/>
                    </a:ext>
                  </a:extLst>
                </p:cNvPr>
                <p:cNvGrpSpPr/>
                <p:nvPr/>
              </p:nvGrpSpPr>
              <p:grpSpPr>
                <a:xfrm>
                  <a:off x="24874753" y="20548926"/>
                  <a:ext cx="3653815" cy="2103120"/>
                  <a:chOff x="21592357" y="20595659"/>
                  <a:chExt cx="3653815" cy="2103120"/>
                </a:xfrm>
              </p:grpSpPr>
              <p:pic>
                <p:nvPicPr>
                  <p:cNvPr id="372" name="Content Placeholder 4">
                    <a:extLst>
                      <a:ext uri="{FF2B5EF4-FFF2-40B4-BE49-F238E27FC236}">
                        <a16:creationId xmlns:a16="http://schemas.microsoft.com/office/drawing/2014/main" id="{019A0F55-A0FF-4E1B-98BD-73F2CDC33EEE}"/>
                      </a:ext>
                    </a:extLst>
                  </p:cNvPr>
                  <p:cNvPicPr>
                    <a:picLocks noChangeAspect="1"/>
                  </p:cNvPicPr>
                  <p:nvPr/>
                </p:nvPicPr>
                <p:blipFill rotWithShape="1">
                  <a:blip r:embed="rId8">
                    <a:extLst>
                      <a:ext uri="{28A0092B-C50C-407E-A947-70E740481C1C}">
                        <a14:useLocalDpi xmlns:a14="http://schemas.microsoft.com/office/drawing/2010/main" val="0"/>
                      </a:ext>
                    </a:extLst>
                  </a:blip>
                  <a:srcRect l="24596" t="6077" r="24938" b="11508"/>
                  <a:stretch/>
                </p:blipFill>
                <p:spPr>
                  <a:xfrm>
                    <a:off x="21592357" y="20595659"/>
                    <a:ext cx="2370006" cy="2103120"/>
                  </a:xfrm>
                  <a:prstGeom prst="rect">
                    <a:avLst/>
                  </a:prstGeom>
                </p:spPr>
              </p:pic>
              <p:pic>
                <p:nvPicPr>
                  <p:cNvPr id="376" name="Content Placeholder 4">
                    <a:extLst>
                      <a:ext uri="{FF2B5EF4-FFF2-40B4-BE49-F238E27FC236}">
                        <a16:creationId xmlns:a16="http://schemas.microsoft.com/office/drawing/2014/main" id="{44E08A18-2117-499A-90D0-C926F6851A3B}"/>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24107867" y="21377788"/>
                    <a:ext cx="1138305" cy="1222149"/>
                  </a:xfrm>
                  <a:prstGeom prst="rect">
                    <a:avLst/>
                  </a:prstGeom>
                </p:spPr>
              </p:pic>
            </p:grpSp>
            <p:sp>
              <p:nvSpPr>
                <p:cNvPr id="379" name="Rectangle 378">
                  <a:extLst>
                    <a:ext uri="{FF2B5EF4-FFF2-40B4-BE49-F238E27FC236}">
                      <a16:creationId xmlns:a16="http://schemas.microsoft.com/office/drawing/2014/main" id="{3FD806C0-5CF5-4BA2-AD12-F9590CC7CC2B}"/>
                    </a:ext>
                  </a:extLst>
                </p:cNvPr>
                <p:cNvSpPr/>
                <p:nvPr/>
              </p:nvSpPr>
              <p:spPr>
                <a:xfrm>
                  <a:off x="22526245" y="20582891"/>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80" name="TextBox 379">
                  <a:extLst>
                    <a:ext uri="{FF2B5EF4-FFF2-40B4-BE49-F238E27FC236}">
                      <a16:creationId xmlns:a16="http://schemas.microsoft.com/office/drawing/2014/main" id="{DBBADDEC-8D0D-4D0E-A110-FC6C3D46955A}"/>
                    </a:ext>
                  </a:extLst>
                </p:cNvPr>
                <p:cNvSpPr txBox="1"/>
                <p:nvPr/>
              </p:nvSpPr>
              <p:spPr>
                <a:xfrm>
                  <a:off x="24851359" y="22554558"/>
                  <a:ext cx="2393400" cy="369332"/>
                </a:xfrm>
                <a:prstGeom prst="rect">
                  <a:avLst/>
                </a:prstGeom>
                <a:noFill/>
              </p:spPr>
              <p:txBody>
                <a:bodyPr wrap="square" rtlCol="0">
                  <a:spAutoFit/>
                </a:bodyPr>
                <a:lstStyle/>
                <a:p>
                  <a:r>
                    <a:rPr lang="en-US" dirty="0"/>
                    <a:t>   Ear          Leaf       Stem</a:t>
                  </a:r>
                </a:p>
              </p:txBody>
            </p:sp>
          </p:grpSp>
        </p:grpSp>
        <p:grpSp>
          <p:nvGrpSpPr>
            <p:cNvPr id="115" name="Group 114">
              <a:extLst>
                <a:ext uri="{FF2B5EF4-FFF2-40B4-BE49-F238E27FC236}">
                  <a16:creationId xmlns:a16="http://schemas.microsoft.com/office/drawing/2014/main" id="{E1E7793D-A7C1-459F-BB52-51DAB9D026B7}"/>
                </a:ext>
              </a:extLst>
            </p:cNvPr>
            <p:cNvGrpSpPr/>
            <p:nvPr/>
          </p:nvGrpSpPr>
          <p:grpSpPr>
            <a:xfrm>
              <a:off x="10832186" y="20290177"/>
              <a:ext cx="5356218" cy="3545388"/>
              <a:chOff x="10832186" y="20290177"/>
              <a:chExt cx="5356218" cy="3545388"/>
            </a:xfrm>
          </p:grpSpPr>
          <p:sp>
            <p:nvSpPr>
              <p:cNvPr id="109" name="Rectangle 108">
                <a:extLst>
                  <a:ext uri="{FF2B5EF4-FFF2-40B4-BE49-F238E27FC236}">
                    <a16:creationId xmlns:a16="http://schemas.microsoft.com/office/drawing/2014/main" id="{21243DE7-4310-4C28-9D96-C406276617E4}"/>
                  </a:ext>
                </a:extLst>
              </p:cNvPr>
              <p:cNvSpPr/>
              <p:nvPr/>
            </p:nvSpPr>
            <p:spPr>
              <a:xfrm>
                <a:off x="10832186" y="20290177"/>
                <a:ext cx="5356218" cy="31452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BB1FBD6-54C6-45F0-9747-7F6213E1CA3E}"/>
                  </a:ext>
                </a:extLst>
              </p:cNvPr>
              <p:cNvSpPr txBox="1"/>
              <p:nvPr/>
            </p:nvSpPr>
            <p:spPr>
              <a:xfrm>
                <a:off x="13090358" y="23435455"/>
                <a:ext cx="629664" cy="400110"/>
              </a:xfrm>
              <a:prstGeom prst="rect">
                <a:avLst/>
              </a:prstGeom>
              <a:noFill/>
            </p:spPr>
            <p:txBody>
              <a:bodyPr wrap="square" rtlCol="0">
                <a:spAutoFit/>
              </a:bodyPr>
              <a:lstStyle/>
              <a:p>
                <a:pPr algn="ctr"/>
                <a:r>
                  <a:rPr lang="en-US" sz="2000" b="1" dirty="0">
                    <a:solidFill>
                      <a:srgbClr val="00B050"/>
                    </a:solidFill>
                  </a:rPr>
                  <a:t>B73</a:t>
                </a:r>
              </a:p>
            </p:txBody>
          </p:sp>
        </p:grpSp>
        <p:grpSp>
          <p:nvGrpSpPr>
            <p:cNvPr id="114" name="Group 113">
              <a:extLst>
                <a:ext uri="{FF2B5EF4-FFF2-40B4-BE49-F238E27FC236}">
                  <a16:creationId xmlns:a16="http://schemas.microsoft.com/office/drawing/2014/main" id="{CBB9B7B5-3B27-458A-BC4D-DD58EDF0FCF6}"/>
                </a:ext>
              </a:extLst>
            </p:cNvPr>
            <p:cNvGrpSpPr/>
            <p:nvPr/>
          </p:nvGrpSpPr>
          <p:grpSpPr>
            <a:xfrm>
              <a:off x="16292219" y="20307442"/>
              <a:ext cx="6030830" cy="3519491"/>
              <a:chOff x="16292219" y="20307442"/>
              <a:chExt cx="6030830" cy="3519491"/>
            </a:xfrm>
          </p:grpSpPr>
          <p:sp>
            <p:nvSpPr>
              <p:cNvPr id="381" name="Rectangle 380">
                <a:extLst>
                  <a:ext uri="{FF2B5EF4-FFF2-40B4-BE49-F238E27FC236}">
                    <a16:creationId xmlns:a16="http://schemas.microsoft.com/office/drawing/2014/main" id="{F72CA97F-44D3-4C71-99D8-F28E919F46FF}"/>
                  </a:ext>
                </a:extLst>
              </p:cNvPr>
              <p:cNvSpPr/>
              <p:nvPr/>
            </p:nvSpPr>
            <p:spPr>
              <a:xfrm>
                <a:off x="16292219" y="20307442"/>
                <a:ext cx="6030830" cy="3128012"/>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a:extLst>
                  <a:ext uri="{FF2B5EF4-FFF2-40B4-BE49-F238E27FC236}">
                    <a16:creationId xmlns:a16="http://schemas.microsoft.com/office/drawing/2014/main" id="{D11C669E-7644-41ED-9D1F-EF7E134EB20F}"/>
                  </a:ext>
                </a:extLst>
              </p:cNvPr>
              <p:cNvSpPr txBox="1"/>
              <p:nvPr/>
            </p:nvSpPr>
            <p:spPr>
              <a:xfrm>
                <a:off x="19014285" y="23426823"/>
                <a:ext cx="885922" cy="400110"/>
              </a:xfrm>
              <a:prstGeom prst="rect">
                <a:avLst/>
              </a:prstGeom>
              <a:noFill/>
            </p:spPr>
            <p:txBody>
              <a:bodyPr wrap="square" rtlCol="0">
                <a:spAutoFit/>
              </a:bodyPr>
              <a:lstStyle/>
              <a:p>
                <a:pPr algn="ctr"/>
                <a:r>
                  <a:rPr lang="en-US" sz="2000" b="1" dirty="0">
                    <a:solidFill>
                      <a:srgbClr val="7030A0"/>
                    </a:solidFill>
                  </a:rPr>
                  <a:t>Mo17</a:t>
                </a:r>
              </a:p>
            </p:txBody>
          </p:sp>
        </p:grpSp>
        <p:grpSp>
          <p:nvGrpSpPr>
            <p:cNvPr id="113" name="Group 112">
              <a:extLst>
                <a:ext uri="{FF2B5EF4-FFF2-40B4-BE49-F238E27FC236}">
                  <a16:creationId xmlns:a16="http://schemas.microsoft.com/office/drawing/2014/main" id="{B7577384-0103-40A6-AA88-946C1EB495E1}"/>
                </a:ext>
              </a:extLst>
            </p:cNvPr>
            <p:cNvGrpSpPr/>
            <p:nvPr/>
          </p:nvGrpSpPr>
          <p:grpSpPr>
            <a:xfrm>
              <a:off x="22411741" y="20303085"/>
              <a:ext cx="6040631" cy="3487464"/>
              <a:chOff x="22411741" y="20303085"/>
              <a:chExt cx="6040631" cy="3487464"/>
            </a:xfrm>
          </p:grpSpPr>
          <p:sp>
            <p:nvSpPr>
              <p:cNvPr id="382" name="Rectangle 381">
                <a:extLst>
                  <a:ext uri="{FF2B5EF4-FFF2-40B4-BE49-F238E27FC236}">
                    <a16:creationId xmlns:a16="http://schemas.microsoft.com/office/drawing/2014/main" id="{9016D31D-D360-46E9-94CC-029898F6EC8B}"/>
                  </a:ext>
                </a:extLst>
              </p:cNvPr>
              <p:cNvSpPr/>
              <p:nvPr/>
            </p:nvSpPr>
            <p:spPr>
              <a:xfrm>
                <a:off x="22411741" y="20303085"/>
                <a:ext cx="6040631" cy="313196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522C3FDE-0BC4-44F4-B526-32D812DE756A}"/>
                  </a:ext>
                </a:extLst>
              </p:cNvPr>
              <p:cNvSpPr txBox="1"/>
              <p:nvPr/>
            </p:nvSpPr>
            <p:spPr>
              <a:xfrm>
                <a:off x="25178902" y="23390439"/>
                <a:ext cx="885922" cy="400110"/>
              </a:xfrm>
              <a:prstGeom prst="rect">
                <a:avLst/>
              </a:prstGeom>
              <a:noFill/>
            </p:spPr>
            <p:txBody>
              <a:bodyPr wrap="square" rtlCol="0">
                <a:spAutoFit/>
              </a:bodyPr>
              <a:lstStyle/>
              <a:p>
                <a:pPr algn="ctr"/>
                <a:r>
                  <a:rPr lang="en-US" sz="2000" b="1" dirty="0">
                    <a:solidFill>
                      <a:srgbClr val="00B0F0"/>
                    </a:solidFill>
                  </a:rPr>
                  <a:t>W22</a:t>
                </a:r>
              </a:p>
            </p:txBody>
          </p:sp>
        </p:grpSp>
      </p:grpSp>
      <p:grpSp>
        <p:nvGrpSpPr>
          <p:cNvPr id="7" name="Group 6">
            <a:extLst>
              <a:ext uri="{FF2B5EF4-FFF2-40B4-BE49-F238E27FC236}">
                <a16:creationId xmlns:a16="http://schemas.microsoft.com/office/drawing/2014/main" id="{5ADCB866-8259-4DAC-B906-574E612C33BD}"/>
              </a:ext>
            </a:extLst>
          </p:cNvPr>
          <p:cNvGrpSpPr/>
          <p:nvPr/>
        </p:nvGrpSpPr>
        <p:grpSpPr>
          <a:xfrm>
            <a:off x="10747580" y="23284969"/>
            <a:ext cx="17836168" cy="5916819"/>
            <a:chOff x="10679795" y="25096938"/>
            <a:chExt cx="17836168" cy="5916819"/>
          </a:xfrm>
        </p:grpSpPr>
        <p:sp>
          <p:nvSpPr>
            <p:cNvPr id="374" name="Rectangle 373">
              <a:extLst>
                <a:ext uri="{FF2B5EF4-FFF2-40B4-BE49-F238E27FC236}">
                  <a16:creationId xmlns:a16="http://schemas.microsoft.com/office/drawing/2014/main" id="{02FF92E4-DEE7-403E-A8FA-502AE113A660}"/>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5" name="TextBox 384">
              <a:extLst>
                <a:ext uri="{FF2B5EF4-FFF2-40B4-BE49-F238E27FC236}">
                  <a16:creationId xmlns:a16="http://schemas.microsoft.com/office/drawing/2014/main" id="{1E5E2B9D-25D0-4560-BBA0-2F747F204BD0}"/>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14 Day Apex (</a:t>
              </a:r>
              <a:r>
                <a:rPr lang="en-US" sz="4800" dirty="0" err="1">
                  <a:solidFill>
                    <a:schemeClr val="bg1"/>
                  </a:solidFill>
                </a:rPr>
                <a:t>RNASeq</a:t>
              </a:r>
              <a:r>
                <a:rPr lang="en-US" sz="4800" dirty="0">
                  <a:solidFill>
                    <a:schemeClr val="bg1"/>
                  </a:solidFill>
                </a:rPr>
                <a:t>)</a:t>
              </a:r>
            </a:p>
          </p:txBody>
        </p:sp>
        <p:sp>
          <p:nvSpPr>
            <p:cNvPr id="386" name="Rectangle 385">
              <a:extLst>
                <a:ext uri="{FF2B5EF4-FFF2-40B4-BE49-F238E27FC236}">
                  <a16:creationId xmlns:a16="http://schemas.microsoft.com/office/drawing/2014/main" id="{24785566-C3EE-406D-A14A-B66D53C83596}"/>
                </a:ext>
              </a:extLst>
            </p:cNvPr>
            <p:cNvSpPr/>
            <p:nvPr/>
          </p:nvSpPr>
          <p:spPr>
            <a:xfrm>
              <a:off x="10696934" y="26489068"/>
              <a:ext cx="17819029" cy="452468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7" name="Picture 2">
              <a:extLst>
                <a:ext uri="{FF2B5EF4-FFF2-40B4-BE49-F238E27FC236}">
                  <a16:creationId xmlns:a16="http://schemas.microsoft.com/office/drawing/2014/main" id="{9496D576-1058-4685-BC92-8AFB3CF1BCE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4217" t="5361" r="13465" b="10690"/>
            <a:stretch/>
          </p:blipFill>
          <p:spPr bwMode="auto">
            <a:xfrm>
              <a:off x="12538374" y="26738987"/>
              <a:ext cx="5414090" cy="307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8" name="Picture 2">
              <a:extLst>
                <a:ext uri="{FF2B5EF4-FFF2-40B4-BE49-F238E27FC236}">
                  <a16:creationId xmlns:a16="http://schemas.microsoft.com/office/drawing/2014/main" id="{DEEA6ADE-1C24-4A56-BB79-B97BA078D0B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27" t="5123" r="14301" b="14246"/>
            <a:stretch/>
          </p:blipFill>
          <p:spPr bwMode="auto">
            <a:xfrm>
              <a:off x="20756403" y="26716044"/>
              <a:ext cx="6329425" cy="3072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 name="Content Placeholder 4">
              <a:extLst>
                <a:ext uri="{FF2B5EF4-FFF2-40B4-BE49-F238E27FC236}">
                  <a16:creationId xmlns:a16="http://schemas.microsoft.com/office/drawing/2014/main" id="{DB15AD8A-7151-4648-B98F-56510C449BBB}"/>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17972144" y="27663180"/>
              <a:ext cx="1138305" cy="1222149"/>
            </a:xfrm>
            <a:prstGeom prst="rect">
              <a:avLst/>
            </a:prstGeom>
          </p:spPr>
        </p:pic>
        <p:pic>
          <p:nvPicPr>
            <p:cNvPr id="390" name="Content Placeholder 4">
              <a:extLst>
                <a:ext uri="{FF2B5EF4-FFF2-40B4-BE49-F238E27FC236}">
                  <a16:creationId xmlns:a16="http://schemas.microsoft.com/office/drawing/2014/main" id="{87A9242A-755A-463F-8167-4FCF4666DE9F}"/>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27163673" y="27663179"/>
              <a:ext cx="1138305" cy="1222149"/>
            </a:xfrm>
            <a:prstGeom prst="rect">
              <a:avLst/>
            </a:prstGeom>
          </p:spPr>
        </p:pic>
        <p:sp>
          <p:nvSpPr>
            <p:cNvPr id="392" name="TextBox 391">
              <a:extLst>
                <a:ext uri="{FF2B5EF4-FFF2-40B4-BE49-F238E27FC236}">
                  <a16:creationId xmlns:a16="http://schemas.microsoft.com/office/drawing/2014/main" id="{F9C45C75-6130-44AF-AD39-CB3BCC8A1C62}"/>
                </a:ext>
              </a:extLst>
            </p:cNvPr>
            <p:cNvSpPr txBox="1"/>
            <p:nvPr/>
          </p:nvSpPr>
          <p:spPr>
            <a:xfrm>
              <a:off x="19018788"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3" name="TextBox 392">
              <a:extLst>
                <a:ext uri="{FF2B5EF4-FFF2-40B4-BE49-F238E27FC236}">
                  <a16:creationId xmlns:a16="http://schemas.microsoft.com/office/drawing/2014/main" id="{6848FF10-A7CF-4C43-85C2-E76E729DC458}"/>
                </a:ext>
              </a:extLst>
            </p:cNvPr>
            <p:cNvSpPr txBox="1"/>
            <p:nvPr/>
          </p:nvSpPr>
          <p:spPr>
            <a:xfrm>
              <a:off x="10679795"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4" name="TextBox 393">
              <a:extLst>
                <a:ext uri="{FF2B5EF4-FFF2-40B4-BE49-F238E27FC236}">
                  <a16:creationId xmlns:a16="http://schemas.microsoft.com/office/drawing/2014/main" id="{00569DF6-330B-418C-BEB4-4D16D67E6813}"/>
                </a:ext>
              </a:extLst>
            </p:cNvPr>
            <p:cNvSpPr txBox="1"/>
            <p:nvPr/>
          </p:nvSpPr>
          <p:spPr>
            <a:xfrm>
              <a:off x="12500975" y="29774954"/>
              <a:ext cx="5451489" cy="307777"/>
            </a:xfrm>
            <a:prstGeom prst="rect">
              <a:avLst/>
            </a:prstGeom>
            <a:noFill/>
          </p:spPr>
          <p:txBody>
            <a:bodyPr wrap="square" rtlCol="0">
              <a:spAutoFit/>
            </a:bodyPr>
            <a:lstStyle/>
            <a:p>
              <a:r>
                <a:rPr lang="en-US" sz="1400" dirty="0"/>
                <a:t>ND207  A679 CH70130 CML322 CML341 Florida32 IL14H   Ki21      NC206</a:t>
              </a:r>
            </a:p>
          </p:txBody>
        </p:sp>
        <p:sp>
          <p:nvSpPr>
            <p:cNvPr id="395" name="TextBox 394">
              <a:extLst>
                <a:ext uri="{FF2B5EF4-FFF2-40B4-BE49-F238E27FC236}">
                  <a16:creationId xmlns:a16="http://schemas.microsoft.com/office/drawing/2014/main" id="{A34BEEB2-C81A-4811-A304-6C2B77297BCA}"/>
                </a:ext>
              </a:extLst>
            </p:cNvPr>
            <p:cNvSpPr txBox="1"/>
            <p:nvPr/>
          </p:nvSpPr>
          <p:spPr>
            <a:xfrm>
              <a:off x="20766956" y="29774954"/>
              <a:ext cx="6329425" cy="307777"/>
            </a:xfrm>
            <a:prstGeom prst="rect">
              <a:avLst/>
            </a:prstGeom>
            <a:noFill/>
          </p:spPr>
          <p:txBody>
            <a:bodyPr wrap="square" rtlCol="0">
              <a:spAutoFit/>
            </a:bodyPr>
            <a:lstStyle/>
            <a:p>
              <a:r>
                <a:rPr lang="en-US" sz="1400" dirty="0"/>
                <a:t>   B68             B97          CML341    Florida32        K64           KY228           LH52           T8</a:t>
              </a:r>
            </a:p>
          </p:txBody>
        </p:sp>
      </p:grpSp>
      <p:grpSp>
        <p:nvGrpSpPr>
          <p:cNvPr id="391" name="Group 390">
            <a:extLst>
              <a:ext uri="{FF2B5EF4-FFF2-40B4-BE49-F238E27FC236}">
                <a16:creationId xmlns:a16="http://schemas.microsoft.com/office/drawing/2014/main" id="{1B9C5C80-78F2-45F5-8293-47756CC5668A}"/>
              </a:ext>
            </a:extLst>
          </p:cNvPr>
          <p:cNvGrpSpPr/>
          <p:nvPr/>
        </p:nvGrpSpPr>
        <p:grpSpPr>
          <a:xfrm>
            <a:off x="10772883" y="18462857"/>
            <a:ext cx="17819029" cy="4638648"/>
            <a:chOff x="10696934" y="25096938"/>
            <a:chExt cx="17819029" cy="4638648"/>
          </a:xfrm>
        </p:grpSpPr>
        <p:sp>
          <p:nvSpPr>
            <p:cNvPr id="396" name="Rectangle 395">
              <a:extLst>
                <a:ext uri="{FF2B5EF4-FFF2-40B4-BE49-F238E27FC236}">
                  <a16:creationId xmlns:a16="http://schemas.microsoft.com/office/drawing/2014/main" id="{C1276D3B-616F-410C-AA00-5023332D613E}"/>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7" name="TextBox 396">
              <a:extLst>
                <a:ext uri="{FF2B5EF4-FFF2-40B4-BE49-F238E27FC236}">
                  <a16:creationId xmlns:a16="http://schemas.microsoft.com/office/drawing/2014/main" id="{6AACDE2C-9D93-42CD-9773-D4961CC06E5C}"/>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err="1">
                  <a:solidFill>
                    <a:schemeClr val="bg1"/>
                  </a:solidFill>
                </a:rPr>
                <a:t>RNASeq</a:t>
              </a:r>
              <a:r>
                <a:rPr lang="en-US" sz="4800" dirty="0">
                  <a:solidFill>
                    <a:schemeClr val="bg1"/>
                  </a:solidFill>
                </a:rPr>
                <a:t> Analysis Pipeline</a:t>
              </a:r>
            </a:p>
          </p:txBody>
        </p:sp>
        <p:sp>
          <p:nvSpPr>
            <p:cNvPr id="398" name="Rectangle 397">
              <a:extLst>
                <a:ext uri="{FF2B5EF4-FFF2-40B4-BE49-F238E27FC236}">
                  <a16:creationId xmlns:a16="http://schemas.microsoft.com/office/drawing/2014/main" id="{70358778-D69B-47E9-AF0F-7E4AF538BAD8}"/>
                </a:ext>
              </a:extLst>
            </p:cNvPr>
            <p:cNvSpPr/>
            <p:nvPr/>
          </p:nvSpPr>
          <p:spPr>
            <a:xfrm>
              <a:off x="10696934" y="26489070"/>
              <a:ext cx="17819029" cy="32465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2" name="Group 411">
            <a:extLst>
              <a:ext uri="{FF2B5EF4-FFF2-40B4-BE49-F238E27FC236}">
                <a16:creationId xmlns:a16="http://schemas.microsoft.com/office/drawing/2014/main" id="{C0309E7B-7A61-462B-A116-6FDAAA491545}"/>
              </a:ext>
            </a:extLst>
          </p:cNvPr>
          <p:cNvGrpSpPr/>
          <p:nvPr/>
        </p:nvGrpSpPr>
        <p:grpSpPr>
          <a:xfrm>
            <a:off x="11253565" y="19838349"/>
            <a:ext cx="16889971" cy="3352984"/>
            <a:chOff x="-48830" y="1640027"/>
            <a:chExt cx="8990660" cy="5294915"/>
          </a:xfrm>
        </p:grpSpPr>
        <p:grpSp>
          <p:nvGrpSpPr>
            <p:cNvPr id="413" name="Group 412">
              <a:extLst>
                <a:ext uri="{FF2B5EF4-FFF2-40B4-BE49-F238E27FC236}">
                  <a16:creationId xmlns:a16="http://schemas.microsoft.com/office/drawing/2014/main" id="{0581C7CC-9EFB-4CB7-A6DE-802F654DD826}"/>
                </a:ext>
              </a:extLst>
            </p:cNvPr>
            <p:cNvGrpSpPr/>
            <p:nvPr/>
          </p:nvGrpSpPr>
          <p:grpSpPr>
            <a:xfrm>
              <a:off x="162112" y="1640027"/>
              <a:ext cx="8779718" cy="5002273"/>
              <a:chOff x="162112" y="1046082"/>
              <a:chExt cx="8779718" cy="3751700"/>
            </a:xfrm>
          </p:grpSpPr>
          <p:sp>
            <p:nvSpPr>
              <p:cNvPr id="415" name="Rounded Rectangle 543">
                <a:extLst>
                  <a:ext uri="{FF2B5EF4-FFF2-40B4-BE49-F238E27FC236}">
                    <a16:creationId xmlns:a16="http://schemas.microsoft.com/office/drawing/2014/main" id="{152BE03E-793A-4352-A203-0570323281CC}"/>
                  </a:ext>
                </a:extLst>
              </p:cNvPr>
              <p:cNvSpPr/>
              <p:nvPr/>
            </p:nvSpPr>
            <p:spPr bwMode="auto">
              <a:xfrm>
                <a:off x="162112" y="2012458"/>
                <a:ext cx="1505099" cy="869462"/>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RNA Sequencing Reads </a:t>
                </a:r>
                <a:r>
                  <a:rPr lang="en-US" sz="1600" b="1" dirty="0">
                    <a:solidFill>
                      <a:schemeClr val="tx1"/>
                    </a:solidFill>
                    <a:latin typeface="Calibri" panose="020F0502020204030204" pitchFamily="34" charset="0"/>
                    <a:ea typeface="ＭＳ Ｐゴシック" pitchFamily="16" charset="-128"/>
                  </a:rPr>
                  <a:t> </a:t>
                </a: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fastq</a:t>
                </a:r>
                <a:r>
                  <a:rPr lang="en-US" sz="1900" b="1" dirty="0">
                    <a:solidFill>
                      <a:schemeClr val="tx1"/>
                    </a:solidFill>
                    <a:latin typeface="Calibri" panose="020F0502020204030204" pitchFamily="34" charset="0"/>
                    <a:ea typeface="ＭＳ Ｐゴシック" pitchFamily="16" charset="-128"/>
                  </a:rPr>
                  <a:t> files</a:t>
                </a:r>
              </a:p>
            </p:txBody>
          </p:sp>
          <p:sp>
            <p:nvSpPr>
              <p:cNvPr id="416" name="TextBox 415">
                <a:extLst>
                  <a:ext uri="{FF2B5EF4-FFF2-40B4-BE49-F238E27FC236}">
                    <a16:creationId xmlns:a16="http://schemas.microsoft.com/office/drawing/2014/main" id="{B0244AB4-7182-49C4-8DD5-EFE7FE8754F8}"/>
                  </a:ext>
                </a:extLst>
              </p:cNvPr>
              <p:cNvSpPr txBox="1"/>
              <p:nvPr/>
            </p:nvSpPr>
            <p:spPr>
              <a:xfrm>
                <a:off x="564313" y="1337701"/>
                <a:ext cx="680856" cy="692591"/>
              </a:xfrm>
              <a:prstGeom prst="rect">
                <a:avLst/>
              </a:prstGeom>
              <a:noFill/>
            </p:spPr>
            <p:txBody>
              <a:bodyPr wrap="none" rtlCol="0">
                <a:spAutoFit/>
              </a:bodyPr>
              <a:lstStyle/>
              <a:p>
                <a:pPr algn="ctr"/>
                <a:r>
                  <a:rPr lang="en-US" sz="1600" b="1" dirty="0" err="1">
                    <a:solidFill>
                      <a:schemeClr val="tx1"/>
                    </a:solidFill>
                    <a:latin typeface="Calibri" panose="020F0502020204030204" pitchFamily="34" charset="0"/>
                  </a:rPr>
                  <a:t>Illumina</a:t>
                </a:r>
                <a:endParaRPr lang="en-US" sz="1600" b="1" dirty="0">
                  <a:solidFill>
                    <a:schemeClr val="tx1"/>
                  </a:solidFill>
                  <a:latin typeface="Calibri" panose="020F0502020204030204" pitchFamily="34" charset="0"/>
                </a:endParaRPr>
              </a:p>
              <a:p>
                <a:pPr algn="ctr"/>
                <a:r>
                  <a:rPr lang="en-US" sz="1600" b="1" dirty="0">
                    <a:solidFill>
                      <a:schemeClr val="tx1"/>
                    </a:solidFill>
                    <a:latin typeface="Calibri" panose="020F0502020204030204" pitchFamily="34" charset="0"/>
                  </a:rPr>
                  <a:t>Sequencing</a:t>
                </a:r>
              </a:p>
            </p:txBody>
          </p:sp>
          <p:sp>
            <p:nvSpPr>
              <p:cNvPr id="417" name="TextBox 416">
                <a:extLst>
                  <a:ext uri="{FF2B5EF4-FFF2-40B4-BE49-F238E27FC236}">
                    <a16:creationId xmlns:a16="http://schemas.microsoft.com/office/drawing/2014/main" id="{3E7B7BC5-6F41-4D8A-9D16-2D381B9BE65A}"/>
                  </a:ext>
                </a:extLst>
              </p:cNvPr>
              <p:cNvSpPr txBox="1"/>
              <p:nvPr/>
            </p:nvSpPr>
            <p:spPr>
              <a:xfrm>
                <a:off x="2057399" y="1046082"/>
                <a:ext cx="1710741" cy="984210"/>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Read Alignment onto</a:t>
                </a:r>
              </a:p>
              <a:p>
                <a:pPr algn="ctr"/>
                <a:r>
                  <a:rPr lang="en-US" sz="1600" b="1" dirty="0">
                    <a:solidFill>
                      <a:schemeClr val="tx1"/>
                    </a:solidFill>
                    <a:latin typeface="Calibri" panose="020F0502020204030204" pitchFamily="34" charset="0"/>
                  </a:rPr>
                  <a:t>Maize Reference Genome</a:t>
                </a:r>
              </a:p>
              <a:p>
                <a:pPr algn="ctr"/>
                <a:r>
                  <a:rPr lang="en-US" sz="1600" b="1" dirty="0">
                    <a:solidFill>
                      <a:schemeClr val="tx1"/>
                    </a:solidFill>
                    <a:latin typeface="Calibri" panose="020F0502020204030204" pitchFamily="34" charset="0"/>
                  </a:rPr>
                  <a:t>Splice Site Discovery</a:t>
                </a:r>
              </a:p>
            </p:txBody>
          </p:sp>
          <p:sp>
            <p:nvSpPr>
              <p:cNvPr id="418" name="TextBox 417">
                <a:extLst>
                  <a:ext uri="{FF2B5EF4-FFF2-40B4-BE49-F238E27FC236}">
                    <a16:creationId xmlns:a16="http://schemas.microsoft.com/office/drawing/2014/main" id="{DF72DAC2-0C64-44E5-88D3-98A86D9F9058}"/>
                  </a:ext>
                </a:extLst>
              </p:cNvPr>
              <p:cNvSpPr txBox="1"/>
              <p:nvPr/>
            </p:nvSpPr>
            <p:spPr>
              <a:xfrm>
                <a:off x="4232148" y="1337699"/>
                <a:ext cx="1006190" cy="692591"/>
              </a:xfrm>
              <a:prstGeom prst="rect">
                <a:avLst/>
              </a:prstGeom>
              <a:noFill/>
            </p:spPr>
            <p:txBody>
              <a:bodyPr wrap="none" rtlCol="0">
                <a:spAutoFit/>
              </a:bodyPr>
              <a:lstStyle/>
              <a:p>
                <a:pPr algn="ctr"/>
                <a:r>
                  <a:rPr lang="en-US" sz="1600" b="1" dirty="0">
                    <a:solidFill>
                      <a:schemeClr val="tx1"/>
                    </a:solidFill>
                    <a:latin typeface="Calibri" panose="020F0502020204030204" pitchFamily="34" charset="0"/>
                  </a:rPr>
                  <a:t>Reads Assembled </a:t>
                </a:r>
              </a:p>
              <a:p>
                <a:pPr algn="ctr"/>
                <a:r>
                  <a:rPr lang="en-US" sz="1600" b="1" dirty="0">
                    <a:solidFill>
                      <a:schemeClr val="tx1"/>
                    </a:solidFill>
                    <a:latin typeface="Calibri" panose="020F0502020204030204" pitchFamily="34" charset="0"/>
                  </a:rPr>
                  <a:t>into Transcripts</a:t>
                </a:r>
              </a:p>
            </p:txBody>
          </p:sp>
          <p:sp>
            <p:nvSpPr>
              <p:cNvPr id="419" name="Rounded Rectangle 547">
                <a:extLst>
                  <a:ext uri="{FF2B5EF4-FFF2-40B4-BE49-F238E27FC236}">
                    <a16:creationId xmlns:a16="http://schemas.microsoft.com/office/drawing/2014/main" id="{CBE4D278-F201-4DE8-A1F3-870CC16C35BB}"/>
                  </a:ext>
                </a:extLst>
              </p:cNvPr>
              <p:cNvSpPr/>
              <p:nvPr/>
            </p:nvSpPr>
            <p:spPr bwMode="auto">
              <a:xfrm>
                <a:off x="2057400" y="2007633"/>
                <a:ext cx="1614121" cy="869462"/>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Bowtie/</a:t>
                </a:r>
                <a:r>
                  <a:rPr lang="en-US" sz="1900" b="1" dirty="0" err="1">
                    <a:solidFill>
                      <a:schemeClr val="tx1"/>
                    </a:solidFill>
                    <a:latin typeface="Calibri" panose="020F0502020204030204" pitchFamily="34" charset="0"/>
                    <a:ea typeface="ＭＳ Ｐゴシック" pitchFamily="16" charset="-128"/>
                  </a:rPr>
                  <a:t>TopHat</a:t>
                </a:r>
                <a:r>
                  <a:rPr lang="en-US" sz="1900" b="1" dirty="0">
                    <a:solidFill>
                      <a:schemeClr val="tx1"/>
                    </a:solidFill>
                    <a:latin typeface="Calibri" panose="020F0502020204030204" pitchFamily="34" charset="0"/>
                    <a:ea typeface="ＭＳ Ｐゴシック" pitchFamily="16" charset="-128"/>
                  </a:rPr>
                  <a:t> Alignment</a:t>
                </a:r>
              </a:p>
            </p:txBody>
          </p:sp>
          <p:sp>
            <p:nvSpPr>
              <p:cNvPr id="420" name="Rounded Rectangle 548">
                <a:extLst>
                  <a:ext uri="{FF2B5EF4-FFF2-40B4-BE49-F238E27FC236}">
                    <a16:creationId xmlns:a16="http://schemas.microsoft.com/office/drawing/2014/main" id="{C9C23A17-4A48-4FC9-950A-F12FFEEDC746}"/>
                  </a:ext>
                </a:extLst>
              </p:cNvPr>
              <p:cNvSpPr/>
              <p:nvPr/>
            </p:nvSpPr>
            <p:spPr bwMode="auto">
              <a:xfrm>
                <a:off x="3987351" y="2008552"/>
                <a:ext cx="1505099" cy="869461"/>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Cufflinks</a:t>
                </a:r>
              </a:p>
            </p:txBody>
          </p:sp>
          <p:sp>
            <p:nvSpPr>
              <p:cNvPr id="421" name="Rounded Rectangle 549">
                <a:extLst>
                  <a:ext uri="{FF2B5EF4-FFF2-40B4-BE49-F238E27FC236}">
                    <a16:creationId xmlns:a16="http://schemas.microsoft.com/office/drawing/2014/main" id="{3678503A-4726-4096-A846-9BB69D59EC70}"/>
                  </a:ext>
                </a:extLst>
              </p:cNvPr>
              <p:cNvSpPr/>
              <p:nvPr/>
            </p:nvSpPr>
            <p:spPr bwMode="auto">
              <a:xfrm>
                <a:off x="5755563" y="2024182"/>
                <a:ext cx="1417177" cy="869462"/>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Cuffmerge</a:t>
                </a:r>
                <a:endParaRPr lang="en-US" sz="1900" b="1" dirty="0">
                  <a:solidFill>
                    <a:schemeClr val="tx1"/>
                  </a:solidFill>
                  <a:latin typeface="Calibri" panose="020F0502020204030204" pitchFamily="34" charset="0"/>
                  <a:ea typeface="ＭＳ Ｐゴシック" pitchFamily="16" charset="-128"/>
                </a:endParaRPr>
              </a:p>
            </p:txBody>
          </p:sp>
          <p:sp>
            <p:nvSpPr>
              <p:cNvPr id="422" name="Rounded Rectangle 550">
                <a:extLst>
                  <a:ext uri="{FF2B5EF4-FFF2-40B4-BE49-F238E27FC236}">
                    <a16:creationId xmlns:a16="http://schemas.microsoft.com/office/drawing/2014/main" id="{851EF9C8-A2A4-4B04-9FB5-44EAE402698E}"/>
                  </a:ext>
                </a:extLst>
              </p:cNvPr>
              <p:cNvSpPr/>
              <p:nvPr/>
            </p:nvSpPr>
            <p:spPr bwMode="auto">
              <a:xfrm>
                <a:off x="7480499" y="2020279"/>
                <a:ext cx="1417177" cy="869462"/>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Cuffdiff</a:t>
                </a:r>
                <a:endParaRPr lang="en-US" sz="1900" b="1" dirty="0">
                  <a:solidFill>
                    <a:schemeClr val="tx1"/>
                  </a:solidFill>
                  <a:latin typeface="Calibri" panose="020F0502020204030204" pitchFamily="34" charset="0"/>
                  <a:ea typeface="ＭＳ Ｐゴシック" pitchFamily="16" charset="-128"/>
                </a:endParaRPr>
              </a:p>
              <a:p>
                <a:pPr algn="ctr" defTabSz="724571" eaLnBrk="0" fontAlgn="base" hangingPunct="0">
                  <a:spcBef>
                    <a:spcPct val="0"/>
                  </a:spcBef>
                  <a:spcAft>
                    <a:spcPct val="0"/>
                  </a:spcAft>
                </a:pPr>
                <a:r>
                  <a:rPr lang="en-US" sz="1300" b="1" dirty="0">
                    <a:solidFill>
                      <a:schemeClr val="tx1"/>
                    </a:solidFill>
                    <a:latin typeface="Calibri" panose="020F0502020204030204" pitchFamily="34" charset="0"/>
                    <a:ea typeface="ＭＳ Ｐゴシック" pitchFamily="16" charset="-128"/>
                  </a:rPr>
                  <a:t>(compare RPKM)</a:t>
                </a:r>
              </a:p>
            </p:txBody>
          </p:sp>
          <p:sp>
            <p:nvSpPr>
              <p:cNvPr id="423" name="TextBox 422">
                <a:extLst>
                  <a:ext uri="{FF2B5EF4-FFF2-40B4-BE49-F238E27FC236}">
                    <a16:creationId xmlns:a16="http://schemas.microsoft.com/office/drawing/2014/main" id="{CEC14EEA-6A12-4F1D-9758-9CA6AE338482}"/>
                  </a:ext>
                </a:extLst>
              </p:cNvPr>
              <p:cNvSpPr txBox="1"/>
              <p:nvPr/>
            </p:nvSpPr>
            <p:spPr>
              <a:xfrm>
                <a:off x="5882039" y="1337699"/>
                <a:ext cx="1269010" cy="692591"/>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Generate Transcript</a:t>
                </a:r>
              </a:p>
              <a:p>
                <a:pPr algn="ctr"/>
                <a:r>
                  <a:rPr lang="en-US" sz="1600" b="1" dirty="0">
                    <a:solidFill>
                      <a:schemeClr val="tx1"/>
                    </a:solidFill>
                    <a:latin typeface="Calibri" panose="020F0502020204030204" pitchFamily="34" charset="0"/>
                  </a:rPr>
                  <a:t>Reference</a:t>
                </a:r>
              </a:p>
            </p:txBody>
          </p:sp>
          <p:sp>
            <p:nvSpPr>
              <p:cNvPr id="424" name="TextBox 423">
                <a:extLst>
                  <a:ext uri="{FF2B5EF4-FFF2-40B4-BE49-F238E27FC236}">
                    <a16:creationId xmlns:a16="http://schemas.microsoft.com/office/drawing/2014/main" id="{49F4C5AB-6FF8-4E27-8A15-418B60F693F0}"/>
                  </a:ext>
                </a:extLst>
              </p:cNvPr>
              <p:cNvSpPr txBox="1"/>
              <p:nvPr/>
            </p:nvSpPr>
            <p:spPr>
              <a:xfrm>
                <a:off x="7514243" y="1629316"/>
                <a:ext cx="1383433" cy="400974"/>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Differential Expression</a:t>
                </a:r>
              </a:p>
            </p:txBody>
          </p:sp>
          <p:sp>
            <p:nvSpPr>
              <p:cNvPr id="425" name="Rounded Rectangle 553">
                <a:extLst>
                  <a:ext uri="{FF2B5EF4-FFF2-40B4-BE49-F238E27FC236}">
                    <a16:creationId xmlns:a16="http://schemas.microsoft.com/office/drawing/2014/main" id="{64F4A120-B51A-4A53-A6FF-76C7041B3F28}"/>
                  </a:ext>
                </a:extLst>
              </p:cNvPr>
              <p:cNvSpPr/>
              <p:nvPr/>
            </p:nvSpPr>
            <p:spPr bwMode="auto">
              <a:xfrm>
                <a:off x="2057400" y="3479788"/>
                <a:ext cx="1600200" cy="869461"/>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Reference Genome</a:t>
                </a:r>
              </a:p>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fa</a:t>
                </a:r>
                <a:r>
                  <a:rPr lang="en-US" sz="1900" b="1" dirty="0">
                    <a:solidFill>
                      <a:schemeClr val="tx1"/>
                    </a:solidFill>
                    <a:latin typeface="Calibri" panose="020F0502020204030204" pitchFamily="34" charset="0"/>
                    <a:ea typeface="ＭＳ Ｐゴシック" pitchFamily="16" charset="-128"/>
                  </a:rPr>
                  <a:t> file)</a:t>
                </a:r>
              </a:p>
            </p:txBody>
          </p:sp>
          <p:sp>
            <p:nvSpPr>
              <p:cNvPr id="426" name="Rounded Rectangle 554">
                <a:extLst>
                  <a:ext uri="{FF2B5EF4-FFF2-40B4-BE49-F238E27FC236}">
                    <a16:creationId xmlns:a16="http://schemas.microsoft.com/office/drawing/2014/main" id="{348EFA6A-098A-4223-A57A-DA00C534F84C}"/>
                  </a:ext>
                </a:extLst>
              </p:cNvPr>
              <p:cNvSpPr/>
              <p:nvPr/>
            </p:nvSpPr>
            <p:spPr bwMode="auto">
              <a:xfrm>
                <a:off x="3985630" y="3499330"/>
                <a:ext cx="1505099" cy="869462"/>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Gene Annotation</a:t>
                </a:r>
              </a:p>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gtf</a:t>
                </a:r>
                <a:r>
                  <a:rPr lang="en-US" sz="1900" b="1" dirty="0">
                    <a:solidFill>
                      <a:schemeClr val="tx1"/>
                    </a:solidFill>
                    <a:latin typeface="Calibri" panose="020F0502020204030204" pitchFamily="34" charset="0"/>
                    <a:ea typeface="ＭＳ Ｐゴシック" pitchFamily="16" charset="-128"/>
                  </a:rPr>
                  <a:t> file)</a:t>
                </a:r>
              </a:p>
            </p:txBody>
          </p:sp>
          <p:sp>
            <p:nvSpPr>
              <p:cNvPr id="427" name="TextBox 426">
                <a:extLst>
                  <a:ext uri="{FF2B5EF4-FFF2-40B4-BE49-F238E27FC236}">
                    <a16:creationId xmlns:a16="http://schemas.microsoft.com/office/drawing/2014/main" id="{6B824B9F-8DD3-44CD-9F98-139DF7FBF722}"/>
                  </a:ext>
                </a:extLst>
              </p:cNvPr>
              <p:cNvSpPr txBox="1"/>
              <p:nvPr/>
            </p:nvSpPr>
            <p:spPr>
              <a:xfrm>
                <a:off x="2645132" y="4396808"/>
                <a:ext cx="457676" cy="400974"/>
              </a:xfrm>
              <a:prstGeom prst="rect">
                <a:avLst/>
              </a:prstGeom>
              <a:noFill/>
            </p:spPr>
            <p:txBody>
              <a:bodyPr wrap="square" rtlCol="0">
                <a:spAutoFit/>
              </a:bodyPr>
              <a:lstStyle/>
              <a:p>
                <a:r>
                  <a:rPr lang="en-US" sz="1600" b="1" dirty="0">
                    <a:solidFill>
                      <a:schemeClr val="tx1"/>
                    </a:solidFill>
                    <a:latin typeface="Calibri" panose="020F0502020204030204" pitchFamily="34" charset="0"/>
                  </a:rPr>
                  <a:t>Inputs</a:t>
                </a:r>
              </a:p>
            </p:txBody>
          </p:sp>
          <p:cxnSp>
            <p:nvCxnSpPr>
              <p:cNvPr id="428" name="Straight Arrow Connector 427">
                <a:extLst>
                  <a:ext uri="{FF2B5EF4-FFF2-40B4-BE49-F238E27FC236}">
                    <a16:creationId xmlns:a16="http://schemas.microsoft.com/office/drawing/2014/main" id="{5FE820C4-D612-460F-BC82-4C432EE6147A}"/>
                  </a:ext>
                </a:extLst>
              </p:cNvPr>
              <p:cNvCxnSpPr>
                <a:cxnSpLocks/>
                <a:stCxn id="425" idx="0"/>
                <a:endCxn id="419" idx="2"/>
              </p:cNvCxnSpPr>
              <p:nvPr/>
            </p:nvCxnSpPr>
            <p:spPr bwMode="auto">
              <a:xfrm flipV="1">
                <a:off x="2857500" y="2877096"/>
                <a:ext cx="6961" cy="60269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29" name="Straight Arrow Connector 428">
                <a:extLst>
                  <a:ext uri="{FF2B5EF4-FFF2-40B4-BE49-F238E27FC236}">
                    <a16:creationId xmlns:a16="http://schemas.microsoft.com/office/drawing/2014/main" id="{972D9313-7C08-402F-8A16-166C1E18ACFC}"/>
                  </a:ext>
                </a:extLst>
              </p:cNvPr>
              <p:cNvCxnSpPr>
                <a:cxnSpLocks/>
                <a:stCxn id="426" idx="0"/>
                <a:endCxn id="420" idx="2"/>
              </p:cNvCxnSpPr>
              <p:nvPr/>
            </p:nvCxnSpPr>
            <p:spPr bwMode="auto">
              <a:xfrm flipV="1">
                <a:off x="4738180" y="2878013"/>
                <a:ext cx="1721" cy="62131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0" name="Straight Arrow Connector 429">
                <a:extLst>
                  <a:ext uri="{FF2B5EF4-FFF2-40B4-BE49-F238E27FC236}">
                    <a16:creationId xmlns:a16="http://schemas.microsoft.com/office/drawing/2014/main" id="{FEAFFA4D-9364-4D39-9873-27B5700E1F2E}"/>
                  </a:ext>
                </a:extLst>
              </p:cNvPr>
              <p:cNvCxnSpPr>
                <a:cxnSpLocks/>
                <a:stCxn id="415" idx="3"/>
                <a:endCxn id="419" idx="1"/>
              </p:cNvCxnSpPr>
              <p:nvPr/>
            </p:nvCxnSpPr>
            <p:spPr bwMode="auto">
              <a:xfrm flipV="1">
                <a:off x="1667211" y="2442364"/>
                <a:ext cx="390189" cy="482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1" name="Straight Arrow Connector 430">
                <a:extLst>
                  <a:ext uri="{FF2B5EF4-FFF2-40B4-BE49-F238E27FC236}">
                    <a16:creationId xmlns:a16="http://schemas.microsoft.com/office/drawing/2014/main" id="{7923D079-FE62-41F0-A576-A4EB66F77BF9}"/>
                  </a:ext>
                </a:extLst>
              </p:cNvPr>
              <p:cNvCxnSpPr>
                <a:cxnSpLocks/>
                <a:stCxn id="419" idx="3"/>
                <a:endCxn id="420" idx="1"/>
              </p:cNvCxnSpPr>
              <p:nvPr/>
            </p:nvCxnSpPr>
            <p:spPr bwMode="auto">
              <a:xfrm>
                <a:off x="3671521" y="2442364"/>
                <a:ext cx="315830" cy="91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2" name="Straight Arrow Connector 431">
                <a:extLst>
                  <a:ext uri="{FF2B5EF4-FFF2-40B4-BE49-F238E27FC236}">
                    <a16:creationId xmlns:a16="http://schemas.microsoft.com/office/drawing/2014/main" id="{F48BE9CA-B410-4582-84DB-9D6F0C2E3A6A}"/>
                  </a:ext>
                </a:extLst>
              </p:cNvPr>
              <p:cNvCxnSpPr>
                <a:cxnSpLocks/>
                <a:stCxn id="421" idx="3"/>
                <a:endCxn id="422" idx="1"/>
              </p:cNvCxnSpPr>
              <p:nvPr/>
            </p:nvCxnSpPr>
            <p:spPr bwMode="auto">
              <a:xfrm flipV="1">
                <a:off x="7172740" y="2455010"/>
                <a:ext cx="307759" cy="390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3" name="Straight Arrow Connector 432">
                <a:extLst>
                  <a:ext uri="{FF2B5EF4-FFF2-40B4-BE49-F238E27FC236}">
                    <a16:creationId xmlns:a16="http://schemas.microsoft.com/office/drawing/2014/main" id="{F37B3B78-D6F3-4171-99F7-7D3DB830D5BB}"/>
                  </a:ext>
                </a:extLst>
              </p:cNvPr>
              <p:cNvCxnSpPr>
                <a:cxnSpLocks/>
                <a:stCxn id="420" idx="3"/>
                <a:endCxn id="421" idx="1"/>
              </p:cNvCxnSpPr>
              <p:nvPr/>
            </p:nvCxnSpPr>
            <p:spPr bwMode="auto">
              <a:xfrm>
                <a:off x="5492450" y="2443283"/>
                <a:ext cx="263113" cy="1563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34" name="Rounded Rectangle 562">
                <a:extLst>
                  <a:ext uri="{FF2B5EF4-FFF2-40B4-BE49-F238E27FC236}">
                    <a16:creationId xmlns:a16="http://schemas.microsoft.com/office/drawing/2014/main" id="{6FB7B3E3-04C7-4C66-98A8-CC812093B0BF}"/>
                  </a:ext>
                </a:extLst>
              </p:cNvPr>
              <p:cNvSpPr/>
              <p:nvPr/>
            </p:nvSpPr>
            <p:spPr bwMode="auto">
              <a:xfrm>
                <a:off x="7436731" y="3503224"/>
                <a:ext cx="1505099" cy="869462"/>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CummeRbund</a:t>
                </a:r>
                <a:endParaRPr lang="en-US" sz="1900" b="1" dirty="0">
                  <a:solidFill>
                    <a:schemeClr val="tx1"/>
                  </a:solidFill>
                  <a:latin typeface="Calibri" panose="020F0502020204030204" pitchFamily="34" charset="0"/>
                  <a:ea typeface="ＭＳ Ｐゴシック" pitchFamily="16" charset="-128"/>
                </a:endParaRPr>
              </a:p>
            </p:txBody>
          </p:sp>
          <p:cxnSp>
            <p:nvCxnSpPr>
              <p:cNvPr id="435" name="Straight Arrow Connector 434">
                <a:extLst>
                  <a:ext uri="{FF2B5EF4-FFF2-40B4-BE49-F238E27FC236}">
                    <a16:creationId xmlns:a16="http://schemas.microsoft.com/office/drawing/2014/main" id="{1843501E-53CA-45C1-BD0F-FC381FAEB171}"/>
                  </a:ext>
                </a:extLst>
              </p:cNvPr>
              <p:cNvCxnSpPr>
                <a:cxnSpLocks/>
                <a:stCxn id="434" idx="0"/>
                <a:endCxn id="422" idx="2"/>
              </p:cNvCxnSpPr>
              <p:nvPr/>
            </p:nvCxnSpPr>
            <p:spPr bwMode="auto">
              <a:xfrm flipH="1" flipV="1">
                <a:off x="8189088" y="2889741"/>
                <a:ext cx="193" cy="613484"/>
              </a:xfrm>
              <a:prstGeom prst="straightConnector1">
                <a:avLst/>
              </a:prstGeom>
              <a:solidFill>
                <a:schemeClr val="accent1"/>
              </a:solidFill>
              <a:ln w="38100" cap="flat" cmpd="sng" algn="ctr">
                <a:solidFill>
                  <a:schemeClr val="tx1"/>
                </a:solidFill>
                <a:prstDash val="solid"/>
                <a:round/>
                <a:headEnd type="arrow" w="med" len="med"/>
                <a:tailEnd type="none"/>
              </a:ln>
              <a:effectLst/>
            </p:spPr>
          </p:cxnSp>
          <p:sp>
            <p:nvSpPr>
              <p:cNvPr id="436" name="TextBox 435">
                <a:extLst>
                  <a:ext uri="{FF2B5EF4-FFF2-40B4-BE49-F238E27FC236}">
                    <a16:creationId xmlns:a16="http://schemas.microsoft.com/office/drawing/2014/main" id="{0040A38F-AB52-4174-89D2-B69B29ACB385}"/>
                  </a:ext>
                </a:extLst>
              </p:cNvPr>
              <p:cNvSpPr txBox="1"/>
              <p:nvPr/>
            </p:nvSpPr>
            <p:spPr>
              <a:xfrm>
                <a:off x="7906400" y="4390737"/>
                <a:ext cx="744610" cy="400974"/>
              </a:xfrm>
              <a:prstGeom prst="rect">
                <a:avLst/>
              </a:prstGeom>
              <a:noFill/>
            </p:spPr>
            <p:txBody>
              <a:bodyPr wrap="none" rtlCol="0">
                <a:spAutoFit/>
              </a:bodyPr>
              <a:lstStyle/>
              <a:p>
                <a:pPr algn="ctr"/>
                <a:r>
                  <a:rPr lang="en-US" sz="1600" b="1" dirty="0">
                    <a:solidFill>
                      <a:schemeClr val="tx1"/>
                    </a:solidFill>
                    <a:latin typeface="Calibri" panose="020F0502020204030204" pitchFamily="34" charset="0"/>
                  </a:rPr>
                  <a:t>Visualization</a:t>
                </a:r>
              </a:p>
            </p:txBody>
          </p:sp>
        </p:grpSp>
        <p:pic>
          <p:nvPicPr>
            <p:cNvPr id="414" name="Picture 2" descr="https://de.cyverse.org/cyverse_logo.png">
              <a:extLst>
                <a:ext uri="{FF2B5EF4-FFF2-40B4-BE49-F238E27FC236}">
                  <a16:creationId xmlns:a16="http://schemas.microsoft.com/office/drawing/2014/main" id="{C3C7DB9B-AF27-46D5-96A0-C9BE41EA747B}"/>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22522" b="11385"/>
            <a:stretch/>
          </p:blipFill>
          <p:spPr bwMode="auto">
            <a:xfrm>
              <a:off x="-48830" y="5500394"/>
              <a:ext cx="2117868" cy="14345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E12A2173-B851-4EAC-B215-27D4E068BB4D}"/>
              </a:ext>
            </a:extLst>
          </p:cNvPr>
          <p:cNvGrpSpPr/>
          <p:nvPr/>
        </p:nvGrpSpPr>
        <p:grpSpPr>
          <a:xfrm>
            <a:off x="10822734" y="28436494"/>
            <a:ext cx="17700552" cy="958374"/>
            <a:chOff x="10822734" y="28741292"/>
            <a:chExt cx="17700552" cy="958374"/>
          </a:xfrm>
        </p:grpSpPr>
        <p:sp>
          <p:nvSpPr>
            <p:cNvPr id="437" name="TextBox 436">
              <a:extLst>
                <a:ext uri="{FF2B5EF4-FFF2-40B4-BE49-F238E27FC236}">
                  <a16:creationId xmlns:a16="http://schemas.microsoft.com/office/drawing/2014/main" id="{24B14B32-C740-49A3-B03A-653E9F128989}"/>
                </a:ext>
              </a:extLst>
            </p:cNvPr>
            <p:cNvSpPr txBox="1"/>
            <p:nvPr/>
          </p:nvSpPr>
          <p:spPr>
            <a:xfrm>
              <a:off x="10857778" y="28776336"/>
              <a:ext cx="17511986"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among inbred lines (q &lt; 0.05).</a:t>
              </a:r>
            </a:p>
            <a:p>
              <a:endParaRPr lang="en-US" dirty="0"/>
            </a:p>
          </p:txBody>
        </p:sp>
        <p:sp>
          <p:nvSpPr>
            <p:cNvPr id="438" name="Rectangle 437">
              <a:extLst>
                <a:ext uri="{FF2B5EF4-FFF2-40B4-BE49-F238E27FC236}">
                  <a16:creationId xmlns:a16="http://schemas.microsoft.com/office/drawing/2014/main" id="{FBF41E7B-377B-429B-B763-D0313A7CB6FD}"/>
                </a:ext>
              </a:extLst>
            </p:cNvPr>
            <p:cNvSpPr/>
            <p:nvPr/>
          </p:nvSpPr>
          <p:spPr>
            <a:xfrm>
              <a:off x="10822734" y="28741292"/>
              <a:ext cx="17700552" cy="679874"/>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grpSp>
      <p:sp>
        <p:nvSpPr>
          <p:cNvPr id="456" name="Shape 484">
            <a:extLst>
              <a:ext uri="{FF2B5EF4-FFF2-40B4-BE49-F238E27FC236}">
                <a16:creationId xmlns:a16="http://schemas.microsoft.com/office/drawing/2014/main" id="{208FF1C0-0064-4D9E-8A65-DD3ADDF986C6}"/>
              </a:ext>
            </a:extLst>
          </p:cNvPr>
          <p:cNvSpPr txBox="1"/>
          <p:nvPr/>
        </p:nvSpPr>
        <p:spPr>
          <a:xfrm>
            <a:off x="10812345" y="34449958"/>
            <a:ext cx="17666560" cy="1064295"/>
          </a:xfrm>
          <a:prstGeom prst="rect">
            <a:avLst/>
          </a:prstGeom>
          <a:noFill/>
          <a:ln>
            <a:noFill/>
          </a:ln>
        </p:spPr>
        <p:txBody>
          <a:bodyPr lIns="72445" tIns="72445" rIns="72445" bIns="72445" anchor="t" anchorCtr="0">
            <a:noAutofit/>
          </a:bodyPr>
          <a:lstStyle/>
          <a:p>
            <a:pPr lvl="0">
              <a:lnSpc>
                <a:spcPct val="115000"/>
              </a:lnSpc>
            </a:pPr>
            <a:r>
              <a:rPr lang="en-US" sz="1900" b="1" dirty="0">
                <a:latin typeface="Calibri"/>
                <a:ea typeface="Calibri"/>
                <a:cs typeface="Calibri"/>
                <a:sym typeface="Calibri"/>
              </a:rPr>
              <a:t>Maize plants were grown for up to 6 weeks with a 12 hour dark light cycle  in a growth chamber, then transplanted to the field. Both leaf and stem (including the shoot apical meristem)  were collected at the v4 leaf stage.  Ears that weighed between 50 and 100 milligrams were included in the analysis. Tissue from fifteen plants were pooled for each biological sample and two biological replicates were prepared per inbred line (</a:t>
            </a:r>
            <a:r>
              <a:rPr lang="en-US" sz="1900" b="1" dirty="0">
                <a:solidFill>
                  <a:srgbClr val="0D0D0D"/>
                </a:solidFill>
                <a:latin typeface="Calibri"/>
                <a:ea typeface="Calibri"/>
                <a:cs typeface="Calibri"/>
                <a:sym typeface="Calibri"/>
              </a:rPr>
              <a:t>SRX710894-711341; </a:t>
            </a:r>
            <a:r>
              <a:rPr lang="en-US" sz="1900" b="1" dirty="0">
                <a:latin typeface="Calibri"/>
                <a:ea typeface="Calibri"/>
                <a:cs typeface="Calibri"/>
                <a:sym typeface="Calibri"/>
              </a:rPr>
              <a:t>Lemmon et al., 2014). </a:t>
            </a:r>
          </a:p>
        </p:txBody>
      </p:sp>
      <p:grpSp>
        <p:nvGrpSpPr>
          <p:cNvPr id="26" name="Group 25">
            <a:extLst>
              <a:ext uri="{FF2B5EF4-FFF2-40B4-BE49-F238E27FC236}">
                <a16:creationId xmlns:a16="http://schemas.microsoft.com/office/drawing/2014/main" id="{FA4B502C-11EF-4007-8E10-F3AFAD385ACA}"/>
              </a:ext>
            </a:extLst>
          </p:cNvPr>
          <p:cNvGrpSpPr/>
          <p:nvPr/>
        </p:nvGrpSpPr>
        <p:grpSpPr>
          <a:xfrm>
            <a:off x="28872028" y="19606684"/>
            <a:ext cx="11375948" cy="9366555"/>
            <a:chOff x="28795243" y="18035284"/>
            <a:chExt cx="11375948" cy="9366555"/>
          </a:xfrm>
        </p:grpSpPr>
        <p:grpSp>
          <p:nvGrpSpPr>
            <p:cNvPr id="399" name="Group 398">
              <a:extLst>
                <a:ext uri="{FF2B5EF4-FFF2-40B4-BE49-F238E27FC236}">
                  <a16:creationId xmlns:a16="http://schemas.microsoft.com/office/drawing/2014/main" id="{60CE4FD8-CC94-41E6-B8A5-3C18D28AE075}"/>
                </a:ext>
              </a:extLst>
            </p:cNvPr>
            <p:cNvGrpSpPr/>
            <p:nvPr/>
          </p:nvGrpSpPr>
          <p:grpSpPr>
            <a:xfrm>
              <a:off x="28795243" y="18035284"/>
              <a:ext cx="11375948" cy="9366555"/>
              <a:chOff x="28758697" y="12269650"/>
              <a:chExt cx="11375948" cy="9366555"/>
            </a:xfrm>
          </p:grpSpPr>
          <p:grpSp>
            <p:nvGrpSpPr>
              <p:cNvPr id="400" name="Group 399">
                <a:extLst>
                  <a:ext uri="{FF2B5EF4-FFF2-40B4-BE49-F238E27FC236}">
                    <a16:creationId xmlns:a16="http://schemas.microsoft.com/office/drawing/2014/main" id="{19606546-3A0B-4902-86E9-4FA3701C15A8}"/>
                  </a:ext>
                </a:extLst>
              </p:cNvPr>
              <p:cNvGrpSpPr/>
              <p:nvPr/>
            </p:nvGrpSpPr>
            <p:grpSpPr>
              <a:xfrm>
                <a:off x="28758697" y="12269650"/>
                <a:ext cx="11375948" cy="9366555"/>
                <a:chOff x="28775049" y="6309816"/>
                <a:chExt cx="11123750" cy="9366555"/>
              </a:xfrm>
            </p:grpSpPr>
            <p:grpSp>
              <p:nvGrpSpPr>
                <p:cNvPr id="404" name="Group 403">
                  <a:extLst>
                    <a:ext uri="{FF2B5EF4-FFF2-40B4-BE49-F238E27FC236}">
                      <a16:creationId xmlns:a16="http://schemas.microsoft.com/office/drawing/2014/main" id="{1DC0B2B0-A893-4096-8B77-6747EDF95F73}"/>
                    </a:ext>
                  </a:extLst>
                </p:cNvPr>
                <p:cNvGrpSpPr/>
                <p:nvPr/>
              </p:nvGrpSpPr>
              <p:grpSpPr>
                <a:xfrm>
                  <a:off x="28775049" y="6309816"/>
                  <a:ext cx="11123750" cy="9366555"/>
                  <a:chOff x="27822374" y="6024039"/>
                  <a:chExt cx="11123750" cy="9366555"/>
                </a:xfrm>
              </p:grpSpPr>
              <p:grpSp>
                <p:nvGrpSpPr>
                  <p:cNvPr id="406" name="Group 405">
                    <a:extLst>
                      <a:ext uri="{FF2B5EF4-FFF2-40B4-BE49-F238E27FC236}">
                        <a16:creationId xmlns:a16="http://schemas.microsoft.com/office/drawing/2014/main" id="{8656D8EC-5F98-4EED-91EB-299629371181}"/>
                      </a:ext>
                    </a:extLst>
                  </p:cNvPr>
                  <p:cNvGrpSpPr/>
                  <p:nvPr/>
                </p:nvGrpSpPr>
                <p:grpSpPr>
                  <a:xfrm>
                    <a:off x="27822374" y="6024039"/>
                    <a:ext cx="11123750" cy="1402553"/>
                    <a:chOff x="525621" y="6024039"/>
                    <a:chExt cx="10051239" cy="1402553"/>
                  </a:xfrm>
                </p:grpSpPr>
                <p:sp>
                  <p:nvSpPr>
                    <p:cNvPr id="410" name="Rectangle 409">
                      <a:extLst>
                        <a:ext uri="{FF2B5EF4-FFF2-40B4-BE49-F238E27FC236}">
                          <a16:creationId xmlns:a16="http://schemas.microsoft.com/office/drawing/2014/main" id="{6F6ED256-CFFD-4859-AF9F-946078494084}"/>
                        </a:ext>
                      </a:extLst>
                    </p:cNvPr>
                    <p:cNvSpPr/>
                    <p:nvPr/>
                  </p:nvSpPr>
                  <p:spPr>
                    <a:xfrm>
                      <a:off x="525621" y="602403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 name="TextBox 410">
                      <a:extLst>
                        <a:ext uri="{FF2B5EF4-FFF2-40B4-BE49-F238E27FC236}">
                          <a16:creationId xmlns:a16="http://schemas.microsoft.com/office/drawing/2014/main" id="{CF9281CF-7583-4686-9F87-E3D1A13B3E4C}"/>
                        </a:ext>
                      </a:extLst>
                    </p:cNvPr>
                    <p:cNvSpPr txBox="1"/>
                    <p:nvPr/>
                  </p:nvSpPr>
                  <p:spPr>
                    <a:xfrm>
                      <a:off x="1890060" y="6355511"/>
                      <a:ext cx="8686800" cy="830997"/>
                    </a:xfrm>
                    <a:prstGeom prst="rect">
                      <a:avLst/>
                    </a:prstGeom>
                    <a:noFill/>
                  </p:spPr>
                  <p:txBody>
                    <a:bodyPr wrap="square" rtlCol="0">
                      <a:spAutoFit/>
                    </a:bodyPr>
                    <a:lstStyle/>
                    <a:p>
                      <a:pPr algn="ctr"/>
                      <a:r>
                        <a:rPr lang="en-US" sz="4800" dirty="0">
                          <a:solidFill>
                            <a:schemeClr val="bg1"/>
                          </a:solidFill>
                        </a:rPr>
                        <a:t>Root Zones (</a:t>
                      </a:r>
                      <a:r>
                        <a:rPr lang="en-US" sz="4800" dirty="0" err="1">
                          <a:solidFill>
                            <a:schemeClr val="bg1"/>
                          </a:solidFill>
                        </a:rPr>
                        <a:t>RNASeq</a:t>
                      </a:r>
                      <a:r>
                        <a:rPr lang="en-US" sz="4800" dirty="0">
                          <a:solidFill>
                            <a:schemeClr val="bg1"/>
                          </a:solidFill>
                        </a:rPr>
                        <a:t>)</a:t>
                      </a:r>
                    </a:p>
                  </p:txBody>
                </p:sp>
              </p:grpSp>
              <p:sp>
                <p:nvSpPr>
                  <p:cNvPr id="407" name="Rectangle 406">
                    <a:extLst>
                      <a:ext uri="{FF2B5EF4-FFF2-40B4-BE49-F238E27FC236}">
                        <a16:creationId xmlns:a16="http://schemas.microsoft.com/office/drawing/2014/main" id="{1EA9B4B8-A469-4ADA-93D6-2DCB156C9AD7}"/>
                      </a:ext>
                    </a:extLst>
                  </p:cNvPr>
                  <p:cNvSpPr/>
                  <p:nvPr/>
                </p:nvSpPr>
                <p:spPr>
                  <a:xfrm>
                    <a:off x="27840779" y="7435209"/>
                    <a:ext cx="10914747" cy="787132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Rectangle 407">
                    <a:extLst>
                      <a:ext uri="{FF2B5EF4-FFF2-40B4-BE49-F238E27FC236}">
                        <a16:creationId xmlns:a16="http://schemas.microsoft.com/office/drawing/2014/main" id="{C63C3FC4-BE03-48D6-890E-553C7CAE2507}"/>
                      </a:ext>
                    </a:extLst>
                  </p:cNvPr>
                  <p:cNvSpPr/>
                  <p:nvPr/>
                </p:nvSpPr>
                <p:spPr>
                  <a:xfrm>
                    <a:off x="27952912" y="14201325"/>
                    <a:ext cx="10658467" cy="929212"/>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409" name="TextBox 408">
                    <a:extLst>
                      <a:ext uri="{FF2B5EF4-FFF2-40B4-BE49-F238E27FC236}">
                        <a16:creationId xmlns:a16="http://schemas.microsoft.com/office/drawing/2014/main" id="{3194197F-E049-4FBA-B171-CA4AB61D83D4}"/>
                      </a:ext>
                    </a:extLst>
                  </p:cNvPr>
                  <p:cNvSpPr txBox="1"/>
                  <p:nvPr/>
                </p:nvSpPr>
                <p:spPr>
                  <a:xfrm>
                    <a:off x="27922211" y="14190265"/>
                    <a:ext cx="10740961" cy="1200329"/>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among root zones (q &lt; 0.05).</a:t>
                    </a:r>
                  </a:p>
                  <a:p>
                    <a:endParaRPr lang="en-US" dirty="0"/>
                  </a:p>
                </p:txBody>
              </p:sp>
            </p:grpSp>
            <p:sp>
              <p:nvSpPr>
                <p:cNvPr id="405" name="TextBox 404">
                  <a:extLst>
                    <a:ext uri="{FF2B5EF4-FFF2-40B4-BE49-F238E27FC236}">
                      <a16:creationId xmlns:a16="http://schemas.microsoft.com/office/drawing/2014/main" id="{FC17995B-8C31-4A8E-97FC-0C5923900024}"/>
                    </a:ext>
                  </a:extLst>
                </p:cNvPr>
                <p:cNvSpPr txBox="1"/>
                <p:nvPr/>
              </p:nvSpPr>
              <p:spPr>
                <a:xfrm>
                  <a:off x="31847788" y="13905861"/>
                  <a:ext cx="670340" cy="369332"/>
                </a:xfrm>
                <a:prstGeom prst="rect">
                  <a:avLst/>
                </a:prstGeom>
                <a:noFill/>
              </p:spPr>
              <p:txBody>
                <a:bodyPr wrap="square" rtlCol="0">
                  <a:spAutoFit/>
                </a:bodyPr>
                <a:lstStyle/>
                <a:p>
                  <a:pPr algn="ctr"/>
                  <a:r>
                    <a:rPr lang="en-US" dirty="0"/>
                    <a:t> </a:t>
                  </a:r>
                  <a:r>
                    <a:rPr lang="en-US" dirty="0">
                      <a:solidFill>
                        <a:srgbClr val="00B050"/>
                      </a:solidFill>
                    </a:rPr>
                    <a:t>B73</a:t>
                  </a:r>
                  <a:endParaRPr lang="en-US" dirty="0">
                    <a:solidFill>
                      <a:srgbClr val="00B0F0"/>
                    </a:solidFill>
                  </a:endParaRPr>
                </a:p>
              </p:txBody>
            </p:sp>
          </p:grpSp>
          <p:pic>
            <p:nvPicPr>
              <p:cNvPr id="402" name="Content Placeholder 4">
                <a:extLst>
                  <a:ext uri="{FF2B5EF4-FFF2-40B4-BE49-F238E27FC236}">
                    <a16:creationId xmlns:a16="http://schemas.microsoft.com/office/drawing/2014/main" id="{9B9C80A0-9A6E-4E25-A52E-A404FB964CA1}"/>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33134555" y="17731564"/>
                <a:ext cx="1138305" cy="1222149"/>
              </a:xfrm>
              <a:prstGeom prst="rect">
                <a:avLst/>
              </a:prstGeom>
            </p:spPr>
          </p:pic>
          <p:sp>
            <p:nvSpPr>
              <p:cNvPr id="403" name="Content Placeholder 2">
                <a:extLst>
                  <a:ext uri="{FF2B5EF4-FFF2-40B4-BE49-F238E27FC236}">
                    <a16:creationId xmlns:a16="http://schemas.microsoft.com/office/drawing/2014/main" id="{C0CF2B27-353D-4DDE-B677-CADC275DE9F4}"/>
                  </a:ext>
                </a:extLst>
              </p:cNvPr>
              <p:cNvSpPr txBox="1">
                <a:spLocks/>
              </p:cNvSpPr>
              <p:nvPr/>
            </p:nvSpPr>
            <p:spPr>
              <a:xfrm>
                <a:off x="28849233" y="17356482"/>
                <a:ext cx="2786352" cy="2718400"/>
              </a:xfrm>
              <a:prstGeom prst="rect">
                <a:avLst/>
              </a:prstGeom>
            </p:spPr>
            <p:txBody>
              <a:bodyPr vert="horz" lIns="91440" tIns="45720" rIns="91440" bIns="45720" rtlCol="0">
                <a:normAutofit/>
              </a:bodyPr>
              <a:lstStyle>
                <a:lvl1pPr marL="0" indent="0" algn="ctr" defTabSz="4023290" rtl="0" eaLnBrk="1" latinLnBrk="0" hangingPunct="1">
                  <a:lnSpc>
                    <a:spcPct val="90000"/>
                  </a:lnSpc>
                  <a:spcBef>
                    <a:spcPts val="4400"/>
                  </a:spcBef>
                  <a:buFont typeface="Arial" panose="020B0604020202020204" pitchFamily="34" charset="0"/>
                  <a:buNone/>
                  <a:defRPr sz="10560" kern="1200">
                    <a:solidFill>
                      <a:schemeClr val="tx1"/>
                    </a:solidFill>
                    <a:latin typeface="+mn-lt"/>
                    <a:ea typeface="+mn-ea"/>
                    <a:cs typeface="+mn-cs"/>
                  </a:defRPr>
                </a:lvl1pPr>
                <a:lvl2pPr marL="2011645" indent="0" algn="ctr" defTabSz="4023290" rtl="0" eaLnBrk="1" latinLnBrk="0" hangingPunct="1">
                  <a:lnSpc>
                    <a:spcPct val="90000"/>
                  </a:lnSpc>
                  <a:spcBef>
                    <a:spcPts val="2200"/>
                  </a:spcBef>
                  <a:buFont typeface="Arial" panose="020B0604020202020204" pitchFamily="34" charset="0"/>
                  <a:buNone/>
                  <a:defRPr sz="8799" kern="1200">
                    <a:solidFill>
                      <a:schemeClr val="tx1"/>
                    </a:solidFill>
                    <a:latin typeface="+mn-lt"/>
                    <a:ea typeface="+mn-ea"/>
                    <a:cs typeface="+mn-cs"/>
                  </a:defRPr>
                </a:lvl2pPr>
                <a:lvl3pPr marL="4023290" indent="0" algn="ctr" defTabSz="4023290" rtl="0" eaLnBrk="1" latinLnBrk="0" hangingPunct="1">
                  <a:lnSpc>
                    <a:spcPct val="90000"/>
                  </a:lnSpc>
                  <a:spcBef>
                    <a:spcPts val="2200"/>
                  </a:spcBef>
                  <a:buFont typeface="Arial" panose="020B0604020202020204" pitchFamily="34" charset="0"/>
                  <a:buNone/>
                  <a:defRPr sz="7920" kern="1200">
                    <a:solidFill>
                      <a:schemeClr val="tx1"/>
                    </a:solidFill>
                    <a:latin typeface="+mn-lt"/>
                    <a:ea typeface="+mn-ea"/>
                    <a:cs typeface="+mn-cs"/>
                  </a:defRPr>
                </a:lvl3pPr>
                <a:lvl4pPr marL="603493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4pPr>
                <a:lvl5pPr marL="804657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5pPr>
                <a:lvl6pPr marL="1005822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6pPr>
                <a:lvl7pPr marL="1206986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7pPr>
                <a:lvl8pPr marL="14081513"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8pPr>
                <a:lvl9pPr marL="1609315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9pPr>
              </a:lstStyle>
              <a:p>
                <a:pPr algn="l"/>
                <a:r>
                  <a:rPr lang="en-US" sz="1800" dirty="0">
                    <a:solidFill>
                      <a:srgbClr val="FF0000"/>
                    </a:solidFill>
                  </a:rPr>
                  <a:t>Zm00001d036345_PSY1</a:t>
                </a:r>
              </a:p>
              <a:p>
                <a:pPr algn="l"/>
                <a:r>
                  <a:rPr lang="en-US" sz="1800" dirty="0">
                    <a:solidFill>
                      <a:srgbClr val="FF0000"/>
                    </a:solidFill>
                  </a:rPr>
                  <a:t>Zm00001d012394_PSY2</a:t>
                </a:r>
              </a:p>
              <a:p>
                <a:pPr algn="l"/>
                <a:r>
                  <a:rPr lang="en-US" sz="1800" dirty="0">
                    <a:solidFill>
                      <a:srgbClr val="FF0000"/>
                    </a:solidFill>
                  </a:rPr>
                  <a:t>Zm00001d021410_PSY3</a:t>
                </a:r>
              </a:p>
              <a:p>
                <a:pPr algn="l"/>
                <a:endParaRPr lang="en-US" sz="1800" dirty="0">
                  <a:solidFill>
                    <a:srgbClr val="FF0000"/>
                  </a:solidFill>
                </a:endParaRPr>
              </a:p>
            </p:txBody>
          </p:sp>
        </p:grpSp>
        <p:grpSp>
          <p:nvGrpSpPr>
            <p:cNvPr id="16" name="Group 15">
              <a:extLst>
                <a:ext uri="{FF2B5EF4-FFF2-40B4-BE49-F238E27FC236}">
                  <a16:creationId xmlns:a16="http://schemas.microsoft.com/office/drawing/2014/main" id="{8B8DFFA6-444D-4304-A90A-8C1F45DC48DB}"/>
                </a:ext>
              </a:extLst>
            </p:cNvPr>
            <p:cNvGrpSpPr/>
            <p:nvPr/>
          </p:nvGrpSpPr>
          <p:grpSpPr>
            <a:xfrm>
              <a:off x="31096147" y="22698478"/>
              <a:ext cx="2230691" cy="3006080"/>
              <a:chOff x="31113740" y="18497660"/>
              <a:chExt cx="2230691" cy="3006080"/>
            </a:xfrm>
          </p:grpSpPr>
          <p:pic>
            <p:nvPicPr>
              <p:cNvPr id="442" name="Content Placeholder 4">
                <a:extLst>
                  <a:ext uri="{FF2B5EF4-FFF2-40B4-BE49-F238E27FC236}">
                    <a16:creationId xmlns:a16="http://schemas.microsoft.com/office/drawing/2014/main" id="{0F72A4B8-95E5-4DC7-941E-06104CF3AE66}"/>
                  </a:ext>
                </a:extLst>
              </p:cNvPr>
              <p:cNvPicPr>
                <a:picLocks noChangeAspect="1"/>
              </p:cNvPicPr>
              <p:nvPr/>
            </p:nvPicPr>
            <p:blipFill rotWithShape="1">
              <a:blip r:embed="rId12">
                <a:extLst>
                  <a:ext uri="{28A0092B-C50C-407E-A947-70E740481C1C}">
                    <a14:useLocalDpi xmlns:a14="http://schemas.microsoft.com/office/drawing/2010/main" val="0"/>
                  </a:ext>
                </a:extLst>
              </a:blip>
              <a:srcRect l="26914" t="4640" r="26422" b="8507"/>
              <a:stretch/>
            </p:blipFill>
            <p:spPr>
              <a:xfrm>
                <a:off x="31350233" y="18497660"/>
                <a:ext cx="1853025" cy="2743200"/>
              </a:xfrm>
              <a:prstGeom prst="rect">
                <a:avLst/>
              </a:prstGeom>
            </p:spPr>
          </p:pic>
          <p:sp>
            <p:nvSpPr>
              <p:cNvPr id="451" name="TextBox 450">
                <a:extLst>
                  <a:ext uri="{FF2B5EF4-FFF2-40B4-BE49-F238E27FC236}">
                    <a16:creationId xmlns:a16="http://schemas.microsoft.com/office/drawing/2014/main" id="{34D6FE17-75C5-44B8-8D43-B0B05CAE6F64}"/>
                  </a:ext>
                </a:extLst>
              </p:cNvPr>
              <p:cNvSpPr txBox="1"/>
              <p:nvPr/>
            </p:nvSpPr>
            <p:spPr>
              <a:xfrm>
                <a:off x="31113740" y="21165186"/>
                <a:ext cx="2230691" cy="338554"/>
              </a:xfrm>
              <a:prstGeom prst="rect">
                <a:avLst/>
              </a:prstGeom>
              <a:noFill/>
            </p:spPr>
            <p:txBody>
              <a:bodyPr wrap="square" rtlCol="0">
                <a:spAutoFit/>
              </a:bodyPr>
              <a:lstStyle/>
              <a:p>
                <a:r>
                  <a:rPr lang="en-US" sz="1600" dirty="0"/>
                  <a:t>Cortex Stele   EZ      MZ</a:t>
                </a:r>
              </a:p>
            </p:txBody>
          </p:sp>
        </p:grpSp>
        <p:grpSp>
          <p:nvGrpSpPr>
            <p:cNvPr id="24" name="Group 23">
              <a:extLst>
                <a:ext uri="{FF2B5EF4-FFF2-40B4-BE49-F238E27FC236}">
                  <a16:creationId xmlns:a16="http://schemas.microsoft.com/office/drawing/2014/main" id="{5D210D00-BA0A-4CCB-AA3E-4F1DD22DCB0C}"/>
                </a:ext>
              </a:extLst>
            </p:cNvPr>
            <p:cNvGrpSpPr/>
            <p:nvPr/>
          </p:nvGrpSpPr>
          <p:grpSpPr>
            <a:xfrm>
              <a:off x="34371022" y="22682687"/>
              <a:ext cx="5574972" cy="3280657"/>
              <a:chOff x="34275165" y="18527547"/>
              <a:chExt cx="5574972" cy="3280657"/>
            </a:xfrm>
          </p:grpSpPr>
          <p:sp>
            <p:nvSpPr>
              <p:cNvPr id="13" name="TextBox 12">
                <a:extLst>
                  <a:ext uri="{FF2B5EF4-FFF2-40B4-BE49-F238E27FC236}">
                    <a16:creationId xmlns:a16="http://schemas.microsoft.com/office/drawing/2014/main" id="{51129DDD-5BC5-4C3D-B9C1-C892A847D76E}"/>
                  </a:ext>
                </a:extLst>
              </p:cNvPr>
              <p:cNvSpPr txBox="1"/>
              <p:nvPr/>
            </p:nvSpPr>
            <p:spPr>
              <a:xfrm>
                <a:off x="37230298" y="21438872"/>
                <a:ext cx="1013938" cy="369332"/>
              </a:xfrm>
              <a:prstGeom prst="rect">
                <a:avLst/>
              </a:prstGeom>
              <a:noFill/>
            </p:spPr>
            <p:txBody>
              <a:bodyPr wrap="square" rtlCol="0">
                <a:spAutoFit/>
              </a:bodyPr>
              <a:lstStyle/>
              <a:p>
                <a:pPr algn="ctr"/>
                <a:r>
                  <a:rPr lang="en-US" dirty="0">
                    <a:solidFill>
                      <a:srgbClr val="7030A0"/>
                    </a:solidFill>
                  </a:rPr>
                  <a:t>Mo17</a:t>
                </a:r>
                <a:endParaRPr lang="en-US" dirty="0"/>
              </a:p>
            </p:txBody>
          </p:sp>
          <p:pic>
            <p:nvPicPr>
              <p:cNvPr id="439" name="Content Placeholder 4">
                <a:extLst>
                  <a:ext uri="{FF2B5EF4-FFF2-40B4-BE49-F238E27FC236}">
                    <a16:creationId xmlns:a16="http://schemas.microsoft.com/office/drawing/2014/main" id="{1084A520-BA1E-46FA-87CD-524D6ECD42A6}"/>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38711832" y="19218382"/>
                <a:ext cx="1138305" cy="1222149"/>
              </a:xfrm>
              <a:prstGeom prst="rect">
                <a:avLst/>
              </a:prstGeom>
            </p:spPr>
          </p:pic>
          <p:pic>
            <p:nvPicPr>
              <p:cNvPr id="443" name="Content Placeholder 4">
                <a:extLst>
                  <a:ext uri="{FF2B5EF4-FFF2-40B4-BE49-F238E27FC236}">
                    <a16:creationId xmlns:a16="http://schemas.microsoft.com/office/drawing/2014/main" id="{D28677F7-3BE5-4755-92B1-9A3A9CE2C130}"/>
                  </a:ext>
                </a:extLst>
              </p:cNvPr>
              <p:cNvPicPr>
                <a:picLocks noChangeAspect="1"/>
              </p:cNvPicPr>
              <p:nvPr/>
            </p:nvPicPr>
            <p:blipFill rotWithShape="1">
              <a:blip r:embed="rId13">
                <a:extLst>
                  <a:ext uri="{28A0092B-C50C-407E-A947-70E740481C1C}">
                    <a14:useLocalDpi xmlns:a14="http://schemas.microsoft.com/office/drawing/2010/main" val="0"/>
                  </a:ext>
                </a:extLst>
              </a:blip>
              <a:srcRect l="26384" t="7120" r="25699" b="9783"/>
              <a:stretch/>
            </p:blipFill>
            <p:spPr>
              <a:xfrm>
                <a:off x="36708006" y="18527547"/>
                <a:ext cx="2054492" cy="2743200"/>
              </a:xfrm>
              <a:prstGeom prst="rect">
                <a:avLst/>
              </a:prstGeom>
            </p:spPr>
          </p:pic>
          <p:sp>
            <p:nvSpPr>
              <p:cNvPr id="452" name="TextBox 451">
                <a:extLst>
                  <a:ext uri="{FF2B5EF4-FFF2-40B4-BE49-F238E27FC236}">
                    <a16:creationId xmlns:a16="http://schemas.microsoft.com/office/drawing/2014/main" id="{FF1EFC9E-CE7F-4AA5-8DB9-BA9FA5C9C968}"/>
                  </a:ext>
                </a:extLst>
              </p:cNvPr>
              <p:cNvSpPr txBox="1"/>
              <p:nvPr/>
            </p:nvSpPr>
            <p:spPr>
              <a:xfrm>
                <a:off x="36583884" y="21198781"/>
                <a:ext cx="2178613" cy="338554"/>
              </a:xfrm>
              <a:prstGeom prst="rect">
                <a:avLst/>
              </a:prstGeom>
              <a:noFill/>
            </p:spPr>
            <p:txBody>
              <a:bodyPr wrap="square" rtlCol="0">
                <a:spAutoFit/>
              </a:bodyPr>
              <a:lstStyle/>
              <a:p>
                <a:r>
                  <a:rPr lang="en-US" sz="1600" dirty="0"/>
                  <a:t>Cortex  Stele   EZ      MZ</a:t>
                </a:r>
              </a:p>
            </p:txBody>
          </p:sp>
          <p:sp>
            <p:nvSpPr>
              <p:cNvPr id="453" name="Content Placeholder 2">
                <a:extLst>
                  <a:ext uri="{FF2B5EF4-FFF2-40B4-BE49-F238E27FC236}">
                    <a16:creationId xmlns:a16="http://schemas.microsoft.com/office/drawing/2014/main" id="{8C157F5C-155B-42AC-8929-2E5AF012A5F1}"/>
                  </a:ext>
                </a:extLst>
              </p:cNvPr>
              <p:cNvSpPr txBox="1">
                <a:spLocks/>
              </p:cNvSpPr>
              <p:nvPr/>
            </p:nvSpPr>
            <p:spPr>
              <a:xfrm>
                <a:off x="34275165" y="18966976"/>
                <a:ext cx="2786352" cy="2718400"/>
              </a:xfrm>
              <a:prstGeom prst="rect">
                <a:avLst/>
              </a:prstGeom>
            </p:spPr>
            <p:txBody>
              <a:bodyPr vert="horz" lIns="91440" tIns="45720" rIns="91440" bIns="45720" rtlCol="0">
                <a:normAutofit/>
              </a:bodyPr>
              <a:lstStyle>
                <a:lvl1pPr marL="0" indent="0" algn="ctr" defTabSz="4023290" rtl="0" eaLnBrk="1" latinLnBrk="0" hangingPunct="1">
                  <a:lnSpc>
                    <a:spcPct val="90000"/>
                  </a:lnSpc>
                  <a:spcBef>
                    <a:spcPts val="4400"/>
                  </a:spcBef>
                  <a:buFont typeface="Arial" panose="020B0604020202020204" pitchFamily="34" charset="0"/>
                  <a:buNone/>
                  <a:defRPr sz="10560" kern="1200">
                    <a:solidFill>
                      <a:schemeClr val="tx1"/>
                    </a:solidFill>
                    <a:latin typeface="+mn-lt"/>
                    <a:ea typeface="+mn-ea"/>
                    <a:cs typeface="+mn-cs"/>
                  </a:defRPr>
                </a:lvl1pPr>
                <a:lvl2pPr marL="2011645" indent="0" algn="ctr" defTabSz="4023290" rtl="0" eaLnBrk="1" latinLnBrk="0" hangingPunct="1">
                  <a:lnSpc>
                    <a:spcPct val="90000"/>
                  </a:lnSpc>
                  <a:spcBef>
                    <a:spcPts val="2200"/>
                  </a:spcBef>
                  <a:buFont typeface="Arial" panose="020B0604020202020204" pitchFamily="34" charset="0"/>
                  <a:buNone/>
                  <a:defRPr sz="8799" kern="1200">
                    <a:solidFill>
                      <a:schemeClr val="tx1"/>
                    </a:solidFill>
                    <a:latin typeface="+mn-lt"/>
                    <a:ea typeface="+mn-ea"/>
                    <a:cs typeface="+mn-cs"/>
                  </a:defRPr>
                </a:lvl2pPr>
                <a:lvl3pPr marL="4023290" indent="0" algn="ctr" defTabSz="4023290" rtl="0" eaLnBrk="1" latinLnBrk="0" hangingPunct="1">
                  <a:lnSpc>
                    <a:spcPct val="90000"/>
                  </a:lnSpc>
                  <a:spcBef>
                    <a:spcPts val="2200"/>
                  </a:spcBef>
                  <a:buFont typeface="Arial" panose="020B0604020202020204" pitchFamily="34" charset="0"/>
                  <a:buNone/>
                  <a:defRPr sz="7920" kern="1200">
                    <a:solidFill>
                      <a:schemeClr val="tx1"/>
                    </a:solidFill>
                    <a:latin typeface="+mn-lt"/>
                    <a:ea typeface="+mn-ea"/>
                    <a:cs typeface="+mn-cs"/>
                  </a:defRPr>
                </a:lvl3pPr>
                <a:lvl4pPr marL="603493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4pPr>
                <a:lvl5pPr marL="804657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5pPr>
                <a:lvl6pPr marL="1005822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6pPr>
                <a:lvl7pPr marL="1206986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7pPr>
                <a:lvl8pPr marL="14081513"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8pPr>
                <a:lvl9pPr marL="1609315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9pPr>
              </a:lstStyle>
              <a:p>
                <a:pPr algn="l"/>
                <a:r>
                  <a:rPr lang="en-US" sz="1800" dirty="0">
                    <a:solidFill>
                      <a:srgbClr val="FF0000"/>
                    </a:solidFill>
                  </a:rPr>
                  <a:t>Zm00001d036345_PSY1</a:t>
                </a:r>
              </a:p>
              <a:p>
                <a:pPr algn="l"/>
                <a:r>
                  <a:rPr lang="en-US" sz="1800" dirty="0"/>
                  <a:t>Zm00001d012394_PSY2</a:t>
                </a:r>
              </a:p>
              <a:p>
                <a:pPr algn="l"/>
                <a:r>
                  <a:rPr lang="en-US" sz="1800" dirty="0">
                    <a:solidFill>
                      <a:srgbClr val="FF0000"/>
                    </a:solidFill>
                  </a:rPr>
                  <a:t>Zm00001d021410_PSY3</a:t>
                </a:r>
              </a:p>
              <a:p>
                <a:pPr algn="l"/>
                <a:endParaRPr lang="en-US" sz="1800" dirty="0">
                  <a:solidFill>
                    <a:srgbClr val="FF0000"/>
                  </a:solidFill>
                </a:endParaRPr>
              </a:p>
            </p:txBody>
          </p:sp>
        </p:grpSp>
        <p:sp>
          <p:nvSpPr>
            <p:cNvPr id="454" name="Rectangle 453">
              <a:extLst>
                <a:ext uri="{FF2B5EF4-FFF2-40B4-BE49-F238E27FC236}">
                  <a16:creationId xmlns:a16="http://schemas.microsoft.com/office/drawing/2014/main" id="{421C617D-F20E-4CF4-AB44-176472D0762B}"/>
                </a:ext>
              </a:extLst>
            </p:cNvPr>
            <p:cNvSpPr/>
            <p:nvPr/>
          </p:nvSpPr>
          <p:spPr>
            <a:xfrm>
              <a:off x="34316868" y="22584863"/>
              <a:ext cx="5551787" cy="3394957"/>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A5765570-51ED-4832-AC5C-F4F641ED1F74}"/>
                </a:ext>
              </a:extLst>
            </p:cNvPr>
            <p:cNvSpPr/>
            <p:nvPr/>
          </p:nvSpPr>
          <p:spPr>
            <a:xfrm>
              <a:off x="28875912" y="22594270"/>
              <a:ext cx="5348150" cy="33953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Shape 470">
              <a:extLst>
                <a:ext uri="{FF2B5EF4-FFF2-40B4-BE49-F238E27FC236}">
                  <a16:creationId xmlns:a16="http://schemas.microsoft.com/office/drawing/2014/main" id="{8F98E754-B165-4B0B-B9A3-29D665F478BF}"/>
                </a:ext>
              </a:extLst>
            </p:cNvPr>
            <p:cNvSpPr txBox="1"/>
            <p:nvPr/>
          </p:nvSpPr>
          <p:spPr>
            <a:xfrm>
              <a:off x="33658957" y="19669354"/>
              <a:ext cx="6088984" cy="2690936"/>
            </a:xfrm>
            <a:prstGeom prst="rect">
              <a:avLst/>
            </a:prstGeom>
            <a:noFill/>
            <a:ln>
              <a:noFill/>
            </a:ln>
          </p:spPr>
          <p:txBody>
            <a:bodyPr lIns="72445" tIns="36213" rIns="72445" bIns="36213" anchor="t" anchorCtr="0">
              <a:noAutofit/>
            </a:bodyPr>
            <a:lstStyle/>
            <a:p>
              <a:pPr lvl="0" algn="just">
                <a:buClr>
                  <a:schemeClr val="dk1"/>
                </a:buClr>
                <a:buSzPct val="25000"/>
              </a:pPr>
              <a:r>
                <a:rPr lang="en-US" sz="1900" b="1" dirty="0">
                  <a:solidFill>
                    <a:schemeClr val="dk1"/>
                  </a:solidFill>
                  <a:latin typeface="Calibri"/>
                  <a:ea typeface="Calibri"/>
                  <a:cs typeface="Calibri"/>
                  <a:sym typeface="Calibri"/>
                </a:rPr>
                <a:t>Primary roots of 5 day old B73 and Mo17 seedlings were dissected into four separate root tissues. The bottom 3 mm included the meristematic zone (MZ) and root cap. The elongation zone (EZ) included the area in between the MZ and the root hair zone. Cortex and stele tissues were dissected from the root hair zone and analyzed separately. Dissected tissue from 14 roots was pooled for each of the four biological replicates for each inbred line </a:t>
              </a:r>
              <a:r>
                <a:rPr lang="en-US" sz="1900" b="1" dirty="0">
                  <a:solidFill>
                    <a:srgbClr val="0D0D0D"/>
                  </a:solidFill>
                  <a:latin typeface="Calibri"/>
                  <a:ea typeface="Calibri"/>
                  <a:cs typeface="Calibri"/>
                  <a:sym typeface="Calibri"/>
                </a:rPr>
                <a:t>(SRA100745; </a:t>
              </a:r>
              <a:r>
                <a:rPr lang="en-US" sz="1900" b="1" dirty="0" err="1">
                  <a:solidFill>
                    <a:srgbClr val="0D0D0D"/>
                  </a:solidFill>
                  <a:latin typeface="Calibri"/>
                  <a:ea typeface="Calibri"/>
                  <a:cs typeface="Calibri"/>
                  <a:sym typeface="Calibri"/>
                </a:rPr>
                <a:t>Paschold</a:t>
              </a:r>
              <a:r>
                <a:rPr lang="en-US" sz="1900" b="1" dirty="0">
                  <a:solidFill>
                    <a:srgbClr val="0D0D0D"/>
                  </a:solidFill>
                  <a:latin typeface="Calibri"/>
                  <a:ea typeface="Calibri"/>
                  <a:cs typeface="Calibri"/>
                  <a:sym typeface="Calibri"/>
                </a:rPr>
                <a:t> et al. 2014).</a:t>
              </a:r>
              <a:endParaRPr lang="en-US" sz="1900" b="1" dirty="0">
                <a:solidFill>
                  <a:schemeClr val="dk1"/>
                </a:solidFill>
                <a:latin typeface="Calibri"/>
                <a:ea typeface="Calibri"/>
                <a:cs typeface="Calibri"/>
                <a:sym typeface="Calibri"/>
              </a:endParaRPr>
            </a:p>
          </p:txBody>
        </p:sp>
        <p:grpSp>
          <p:nvGrpSpPr>
            <p:cNvPr id="458" name="Shape 284">
              <a:extLst>
                <a:ext uri="{FF2B5EF4-FFF2-40B4-BE49-F238E27FC236}">
                  <a16:creationId xmlns:a16="http://schemas.microsoft.com/office/drawing/2014/main" id="{4985C7B0-B71F-40A1-9BB1-9F7D2109EA67}"/>
                </a:ext>
              </a:extLst>
            </p:cNvPr>
            <p:cNvGrpSpPr/>
            <p:nvPr/>
          </p:nvGrpSpPr>
          <p:grpSpPr>
            <a:xfrm>
              <a:off x="29198086" y="19619217"/>
              <a:ext cx="4363451" cy="2824052"/>
              <a:chOff x="28956000" y="5254869"/>
              <a:chExt cx="4322019" cy="2746131"/>
            </a:xfrm>
          </p:grpSpPr>
          <p:sp>
            <p:nvSpPr>
              <p:cNvPr id="459" name="Shape 285">
                <a:extLst>
                  <a:ext uri="{FF2B5EF4-FFF2-40B4-BE49-F238E27FC236}">
                    <a16:creationId xmlns:a16="http://schemas.microsoft.com/office/drawing/2014/main" id="{AA948EFD-FE3A-4BBF-94F5-469E60F6D287}"/>
                  </a:ext>
                </a:extLst>
              </p:cNvPr>
              <p:cNvSpPr/>
              <p:nvPr/>
            </p:nvSpPr>
            <p:spPr>
              <a:xfrm>
                <a:off x="28956000" y="5254869"/>
                <a:ext cx="4206240" cy="2746131"/>
              </a:xfrm>
              <a:prstGeom prst="rect">
                <a:avLst/>
              </a:prstGeom>
              <a:solidFill>
                <a:schemeClr val="lt1"/>
              </a:solidFill>
              <a:ln w="38100" cap="flat" cmpd="sng">
                <a:solidFill>
                  <a:schemeClr val="tx1"/>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6800">
                  <a:solidFill>
                    <a:schemeClr val="lt1"/>
                  </a:solidFill>
                  <a:latin typeface="Book Antiqua"/>
                  <a:ea typeface="Book Antiqua"/>
                  <a:cs typeface="Book Antiqua"/>
                  <a:sym typeface="Book Antiqua"/>
                </a:endParaRPr>
              </a:p>
            </p:txBody>
          </p:sp>
          <p:grpSp>
            <p:nvGrpSpPr>
              <p:cNvPr id="460" name="Shape 286">
                <a:extLst>
                  <a:ext uri="{FF2B5EF4-FFF2-40B4-BE49-F238E27FC236}">
                    <a16:creationId xmlns:a16="http://schemas.microsoft.com/office/drawing/2014/main" id="{1AEC8905-4592-4604-BE54-4F43354222ED}"/>
                  </a:ext>
                </a:extLst>
              </p:cNvPr>
              <p:cNvGrpSpPr/>
              <p:nvPr/>
            </p:nvGrpSpPr>
            <p:grpSpPr>
              <a:xfrm>
                <a:off x="29062700" y="5377937"/>
                <a:ext cx="4215319" cy="2418460"/>
                <a:chOff x="3081747" y="372123"/>
                <a:chExt cx="4972540" cy="2699260"/>
              </a:xfrm>
            </p:grpSpPr>
            <p:sp>
              <p:nvSpPr>
                <p:cNvPr id="468" name="Shape 287">
                  <a:extLst>
                    <a:ext uri="{FF2B5EF4-FFF2-40B4-BE49-F238E27FC236}">
                      <a16:creationId xmlns:a16="http://schemas.microsoft.com/office/drawing/2014/main" id="{6BEB65ED-83FD-4C92-A53F-1C8B29FB99A4}"/>
                    </a:ext>
                  </a:extLst>
                </p:cNvPr>
                <p:cNvSpPr/>
                <p:nvPr/>
              </p:nvSpPr>
              <p:spPr>
                <a:xfrm>
                  <a:off x="6783771" y="419504"/>
                  <a:ext cx="95035" cy="947233"/>
                </a:xfrm>
                <a:prstGeom prst="rect">
                  <a:avLst/>
                </a:prstGeom>
                <a:solidFill>
                  <a:srgbClr val="E36C09"/>
                </a:solidFill>
                <a:ln w="9525" cap="flat" cmpd="sng">
                  <a:solidFill>
                    <a:srgbClr val="E36C09"/>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grpSp>
              <p:nvGrpSpPr>
                <p:cNvPr id="469" name="Shape 288">
                  <a:extLst>
                    <a:ext uri="{FF2B5EF4-FFF2-40B4-BE49-F238E27FC236}">
                      <a16:creationId xmlns:a16="http://schemas.microsoft.com/office/drawing/2014/main" id="{1F150BF5-F960-4D92-AA35-E2FDCF7CF57E}"/>
                    </a:ext>
                  </a:extLst>
                </p:cNvPr>
                <p:cNvGrpSpPr/>
                <p:nvPr/>
              </p:nvGrpSpPr>
              <p:grpSpPr>
                <a:xfrm>
                  <a:off x="3081747" y="372123"/>
                  <a:ext cx="4972540" cy="2699260"/>
                  <a:chOff x="3081747" y="372123"/>
                  <a:chExt cx="4972540" cy="2699260"/>
                </a:xfrm>
              </p:grpSpPr>
              <p:grpSp>
                <p:nvGrpSpPr>
                  <p:cNvPr id="470" name="Shape 289">
                    <a:extLst>
                      <a:ext uri="{FF2B5EF4-FFF2-40B4-BE49-F238E27FC236}">
                        <a16:creationId xmlns:a16="http://schemas.microsoft.com/office/drawing/2014/main" id="{9E6B02E2-1B89-4174-951A-F87DAC4679E2}"/>
                      </a:ext>
                    </a:extLst>
                  </p:cNvPr>
                  <p:cNvGrpSpPr/>
                  <p:nvPr/>
                </p:nvGrpSpPr>
                <p:grpSpPr>
                  <a:xfrm>
                    <a:off x="3081747" y="526856"/>
                    <a:ext cx="2749406" cy="2517742"/>
                    <a:chOff x="3081747" y="460016"/>
                    <a:chExt cx="2749406" cy="2517742"/>
                  </a:xfrm>
                </p:grpSpPr>
                <p:grpSp>
                  <p:nvGrpSpPr>
                    <p:cNvPr id="522" name="Shape 290">
                      <a:extLst>
                        <a:ext uri="{FF2B5EF4-FFF2-40B4-BE49-F238E27FC236}">
                          <a16:creationId xmlns:a16="http://schemas.microsoft.com/office/drawing/2014/main" id="{AF9C6D85-40D9-4D8E-BB05-19CBCA5C8AE6}"/>
                        </a:ext>
                      </a:extLst>
                    </p:cNvPr>
                    <p:cNvGrpSpPr/>
                    <p:nvPr/>
                  </p:nvGrpSpPr>
                  <p:grpSpPr>
                    <a:xfrm>
                      <a:off x="3081747" y="468997"/>
                      <a:ext cx="786532" cy="828456"/>
                      <a:chOff x="3081747" y="468997"/>
                      <a:chExt cx="786532" cy="828456"/>
                    </a:xfrm>
                  </p:grpSpPr>
                  <p:cxnSp>
                    <p:nvCxnSpPr>
                      <p:cNvPr id="530" name="Shape 291">
                        <a:extLst>
                          <a:ext uri="{FF2B5EF4-FFF2-40B4-BE49-F238E27FC236}">
                            <a16:creationId xmlns:a16="http://schemas.microsoft.com/office/drawing/2014/main" id="{2D3CF4CE-BC90-446F-8EAC-0DA2F21559CD}"/>
                          </a:ext>
                        </a:extLst>
                      </p:cNvPr>
                      <p:cNvCxnSpPr/>
                      <p:nvPr/>
                    </p:nvCxnSpPr>
                    <p:spPr>
                      <a:xfrm>
                        <a:off x="3121249" y="546956"/>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1" name="Shape 292">
                        <a:extLst>
                          <a:ext uri="{FF2B5EF4-FFF2-40B4-BE49-F238E27FC236}">
                            <a16:creationId xmlns:a16="http://schemas.microsoft.com/office/drawing/2014/main" id="{CBC9973F-D59B-4A61-8C68-908A92BD0562}"/>
                          </a:ext>
                        </a:extLst>
                      </p:cNvPr>
                      <p:cNvCxnSpPr/>
                      <p:nvPr/>
                    </p:nvCxnSpPr>
                    <p:spPr>
                      <a:xfrm>
                        <a:off x="3154040" y="634281"/>
                        <a:ext cx="26314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2" name="Shape 293">
                        <a:extLst>
                          <a:ext uri="{FF2B5EF4-FFF2-40B4-BE49-F238E27FC236}">
                            <a16:creationId xmlns:a16="http://schemas.microsoft.com/office/drawing/2014/main" id="{DD7AFA61-16F6-4B45-A969-C413C098EB48}"/>
                          </a:ext>
                        </a:extLst>
                      </p:cNvPr>
                      <p:cNvCxnSpPr/>
                      <p:nvPr/>
                    </p:nvCxnSpPr>
                    <p:spPr>
                      <a:xfrm>
                        <a:off x="3189343" y="721572"/>
                        <a:ext cx="22359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3" name="Shape 294">
                        <a:extLst>
                          <a:ext uri="{FF2B5EF4-FFF2-40B4-BE49-F238E27FC236}">
                            <a16:creationId xmlns:a16="http://schemas.microsoft.com/office/drawing/2014/main" id="{A34EA7F6-ABED-47B2-8E98-C376513679AC}"/>
                          </a:ext>
                        </a:extLst>
                      </p:cNvPr>
                      <p:cNvCxnSpPr/>
                      <p:nvPr/>
                    </p:nvCxnSpPr>
                    <p:spPr>
                      <a:xfrm>
                        <a:off x="3207313" y="802716"/>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4" name="Shape 295">
                        <a:extLst>
                          <a:ext uri="{FF2B5EF4-FFF2-40B4-BE49-F238E27FC236}">
                            <a16:creationId xmlns:a16="http://schemas.microsoft.com/office/drawing/2014/main" id="{5FDEA36D-2B78-455B-AAD7-04D45E0E38F9}"/>
                          </a:ext>
                        </a:extLst>
                      </p:cNvPr>
                      <p:cNvCxnSpPr/>
                      <p:nvPr/>
                    </p:nvCxnSpPr>
                    <p:spPr>
                      <a:xfrm>
                        <a:off x="3236967" y="887387"/>
                        <a:ext cx="149511"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5" name="Shape 296">
                        <a:extLst>
                          <a:ext uri="{FF2B5EF4-FFF2-40B4-BE49-F238E27FC236}">
                            <a16:creationId xmlns:a16="http://schemas.microsoft.com/office/drawing/2014/main" id="{3543DA14-2716-4591-980A-CDDFEEC53EC2}"/>
                          </a:ext>
                        </a:extLst>
                      </p:cNvPr>
                      <p:cNvCxnSpPr/>
                      <p:nvPr/>
                    </p:nvCxnSpPr>
                    <p:spPr>
                      <a:xfrm>
                        <a:off x="3256725" y="975587"/>
                        <a:ext cx="15303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6" name="Shape 297">
                        <a:extLst>
                          <a:ext uri="{FF2B5EF4-FFF2-40B4-BE49-F238E27FC236}">
                            <a16:creationId xmlns:a16="http://schemas.microsoft.com/office/drawing/2014/main" id="{3A60EE35-C698-4AA2-85E3-C431CACBD104}"/>
                          </a:ext>
                        </a:extLst>
                      </p:cNvPr>
                      <p:cNvCxnSpPr/>
                      <p:nvPr/>
                    </p:nvCxnSpPr>
                    <p:spPr>
                      <a:xfrm>
                        <a:off x="3275402" y="1055133"/>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7" name="Shape 298">
                        <a:extLst>
                          <a:ext uri="{FF2B5EF4-FFF2-40B4-BE49-F238E27FC236}">
                            <a16:creationId xmlns:a16="http://schemas.microsoft.com/office/drawing/2014/main" id="{C374A210-F3A4-4821-8E90-C554EA8F66CF}"/>
                          </a:ext>
                        </a:extLst>
                      </p:cNvPr>
                      <p:cNvCxnSpPr/>
                      <p:nvPr/>
                    </p:nvCxnSpPr>
                    <p:spPr>
                      <a:xfrm>
                        <a:off x="3296905" y="1159054"/>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8" name="Shape 299">
                        <a:extLst>
                          <a:ext uri="{FF2B5EF4-FFF2-40B4-BE49-F238E27FC236}">
                            <a16:creationId xmlns:a16="http://schemas.microsoft.com/office/drawing/2014/main" id="{9C450839-4328-48FC-9A58-AEB492D6BBFF}"/>
                          </a:ext>
                        </a:extLst>
                      </p:cNvPr>
                      <p:cNvCxnSpPr/>
                      <p:nvPr/>
                    </p:nvCxnSpPr>
                    <p:spPr>
                      <a:xfrm>
                        <a:off x="3321282" y="1249525"/>
                        <a:ext cx="100122"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39" name="Shape 300">
                        <a:extLst>
                          <a:ext uri="{FF2B5EF4-FFF2-40B4-BE49-F238E27FC236}">
                            <a16:creationId xmlns:a16="http://schemas.microsoft.com/office/drawing/2014/main" id="{1059A2CD-1564-462E-9939-1C68581FCF92}"/>
                          </a:ext>
                        </a:extLst>
                      </p:cNvPr>
                      <p:cNvCxnSpPr/>
                      <p:nvPr/>
                    </p:nvCxnSpPr>
                    <p:spPr>
                      <a:xfrm>
                        <a:off x="3109510" y="508650"/>
                        <a:ext cx="302646"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0" name="Shape 301">
                        <a:extLst>
                          <a:ext uri="{FF2B5EF4-FFF2-40B4-BE49-F238E27FC236}">
                            <a16:creationId xmlns:a16="http://schemas.microsoft.com/office/drawing/2014/main" id="{76AECF24-059C-4AEC-8252-560AB6AF3544}"/>
                          </a:ext>
                        </a:extLst>
                      </p:cNvPr>
                      <p:cNvCxnSpPr/>
                      <p:nvPr/>
                    </p:nvCxnSpPr>
                    <p:spPr>
                      <a:xfrm>
                        <a:off x="3142664" y="586610"/>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1" name="Shape 302">
                        <a:extLst>
                          <a:ext uri="{FF2B5EF4-FFF2-40B4-BE49-F238E27FC236}">
                            <a16:creationId xmlns:a16="http://schemas.microsoft.com/office/drawing/2014/main" id="{8F1399DC-13DE-4DF6-8D21-5B2AA2AE0296}"/>
                          </a:ext>
                        </a:extLst>
                      </p:cNvPr>
                      <p:cNvCxnSpPr/>
                      <p:nvPr/>
                    </p:nvCxnSpPr>
                    <p:spPr>
                      <a:xfrm>
                        <a:off x="3172280" y="673935"/>
                        <a:ext cx="26314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2" name="Shape 303">
                        <a:extLst>
                          <a:ext uri="{FF2B5EF4-FFF2-40B4-BE49-F238E27FC236}">
                            <a16:creationId xmlns:a16="http://schemas.microsoft.com/office/drawing/2014/main" id="{28943FCE-5736-4B6D-AD3D-8686DB8EE10E}"/>
                          </a:ext>
                        </a:extLst>
                      </p:cNvPr>
                      <p:cNvCxnSpPr/>
                      <p:nvPr/>
                    </p:nvCxnSpPr>
                    <p:spPr>
                      <a:xfrm>
                        <a:off x="3201233" y="761227"/>
                        <a:ext cx="22359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3" name="Shape 304">
                        <a:extLst>
                          <a:ext uri="{FF2B5EF4-FFF2-40B4-BE49-F238E27FC236}">
                            <a16:creationId xmlns:a16="http://schemas.microsoft.com/office/drawing/2014/main" id="{8DDF48B1-1337-429B-B5FE-A574112596AF}"/>
                          </a:ext>
                        </a:extLst>
                      </p:cNvPr>
                      <p:cNvCxnSpPr/>
                      <p:nvPr/>
                    </p:nvCxnSpPr>
                    <p:spPr>
                      <a:xfrm>
                        <a:off x="3228726" y="842370"/>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4" name="Shape 305">
                        <a:extLst>
                          <a:ext uri="{FF2B5EF4-FFF2-40B4-BE49-F238E27FC236}">
                            <a16:creationId xmlns:a16="http://schemas.microsoft.com/office/drawing/2014/main" id="{A80E383A-8B1D-46BE-8884-9E4DAFF957F1}"/>
                          </a:ext>
                        </a:extLst>
                      </p:cNvPr>
                      <p:cNvCxnSpPr/>
                      <p:nvPr/>
                    </p:nvCxnSpPr>
                    <p:spPr>
                      <a:xfrm>
                        <a:off x="3255208" y="927041"/>
                        <a:ext cx="149511"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5" name="Shape 306">
                        <a:extLst>
                          <a:ext uri="{FF2B5EF4-FFF2-40B4-BE49-F238E27FC236}">
                            <a16:creationId xmlns:a16="http://schemas.microsoft.com/office/drawing/2014/main" id="{D6F56243-E111-445A-B931-7B2C391AFA46}"/>
                          </a:ext>
                        </a:extLst>
                      </p:cNvPr>
                      <p:cNvCxnSpPr/>
                      <p:nvPr/>
                    </p:nvCxnSpPr>
                    <p:spPr>
                      <a:xfrm>
                        <a:off x="3268615" y="1015241"/>
                        <a:ext cx="15303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6" name="Shape 307">
                        <a:extLst>
                          <a:ext uri="{FF2B5EF4-FFF2-40B4-BE49-F238E27FC236}">
                            <a16:creationId xmlns:a16="http://schemas.microsoft.com/office/drawing/2014/main" id="{BC0B1248-643A-4048-AB63-56C582DA1726}"/>
                          </a:ext>
                        </a:extLst>
                      </p:cNvPr>
                      <p:cNvCxnSpPr/>
                      <p:nvPr/>
                    </p:nvCxnSpPr>
                    <p:spPr>
                      <a:xfrm>
                        <a:off x="3287294" y="1104312"/>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7" name="Shape 308">
                        <a:extLst>
                          <a:ext uri="{FF2B5EF4-FFF2-40B4-BE49-F238E27FC236}">
                            <a16:creationId xmlns:a16="http://schemas.microsoft.com/office/drawing/2014/main" id="{3FA18536-D4D6-4109-B940-C78C7788AF84}"/>
                          </a:ext>
                        </a:extLst>
                      </p:cNvPr>
                      <p:cNvCxnSpPr/>
                      <p:nvPr/>
                    </p:nvCxnSpPr>
                    <p:spPr>
                      <a:xfrm>
                        <a:off x="3308794" y="1198708"/>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8" name="Shape 309">
                        <a:extLst>
                          <a:ext uri="{FF2B5EF4-FFF2-40B4-BE49-F238E27FC236}">
                            <a16:creationId xmlns:a16="http://schemas.microsoft.com/office/drawing/2014/main" id="{1EDC7349-BE6F-439B-B003-2DE1950308FE}"/>
                          </a:ext>
                        </a:extLst>
                      </p:cNvPr>
                      <p:cNvCxnSpPr/>
                      <p:nvPr/>
                    </p:nvCxnSpPr>
                    <p:spPr>
                      <a:xfrm>
                        <a:off x="3329998" y="1295529"/>
                        <a:ext cx="100122"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49" name="Shape 310">
                        <a:extLst>
                          <a:ext uri="{FF2B5EF4-FFF2-40B4-BE49-F238E27FC236}">
                            <a16:creationId xmlns:a16="http://schemas.microsoft.com/office/drawing/2014/main" id="{98D58EF8-01DF-444F-9540-096686B9FB2D}"/>
                          </a:ext>
                        </a:extLst>
                      </p:cNvPr>
                      <p:cNvCxnSpPr/>
                      <p:nvPr/>
                    </p:nvCxnSpPr>
                    <p:spPr>
                      <a:xfrm>
                        <a:off x="3522901" y="508650"/>
                        <a:ext cx="319728"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0" name="Shape 311">
                        <a:extLst>
                          <a:ext uri="{FF2B5EF4-FFF2-40B4-BE49-F238E27FC236}">
                            <a16:creationId xmlns:a16="http://schemas.microsoft.com/office/drawing/2014/main" id="{4B0AA67E-E4F5-4AAC-9C67-E4EC1E3E9356}"/>
                          </a:ext>
                        </a:extLst>
                      </p:cNvPr>
                      <p:cNvCxnSpPr/>
                      <p:nvPr/>
                    </p:nvCxnSpPr>
                    <p:spPr>
                      <a:xfrm rot="10800000" flipH="1">
                        <a:off x="3541480" y="587861"/>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1" name="Shape 312">
                        <a:extLst>
                          <a:ext uri="{FF2B5EF4-FFF2-40B4-BE49-F238E27FC236}">
                            <a16:creationId xmlns:a16="http://schemas.microsoft.com/office/drawing/2014/main" id="{C82FC4BC-E513-4DA2-BB6D-E445A4A17989}"/>
                          </a:ext>
                        </a:extLst>
                      </p:cNvPr>
                      <p:cNvCxnSpPr/>
                      <p:nvPr/>
                    </p:nvCxnSpPr>
                    <p:spPr>
                      <a:xfrm rot="10800000" flipH="1">
                        <a:off x="3512317" y="677109"/>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2" name="Shape 313">
                        <a:extLst>
                          <a:ext uri="{FF2B5EF4-FFF2-40B4-BE49-F238E27FC236}">
                            <a16:creationId xmlns:a16="http://schemas.microsoft.com/office/drawing/2014/main" id="{2F4A6067-E334-403F-B07B-A759748DBE41}"/>
                          </a:ext>
                        </a:extLst>
                      </p:cNvPr>
                      <p:cNvCxnSpPr/>
                      <p:nvPr/>
                    </p:nvCxnSpPr>
                    <p:spPr>
                      <a:xfrm rot="10800000" flipH="1">
                        <a:off x="3498207" y="764417"/>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3" name="Shape 314">
                        <a:extLst>
                          <a:ext uri="{FF2B5EF4-FFF2-40B4-BE49-F238E27FC236}">
                            <a16:creationId xmlns:a16="http://schemas.microsoft.com/office/drawing/2014/main" id="{C38ECF1C-F994-4536-A88A-F90F8B189B2F}"/>
                          </a:ext>
                        </a:extLst>
                      </p:cNvPr>
                      <p:cNvCxnSpPr/>
                      <p:nvPr/>
                    </p:nvCxnSpPr>
                    <p:spPr>
                      <a:xfrm rot="10800000" flipH="1">
                        <a:off x="3480567" y="838521"/>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4" name="Shape 315">
                        <a:extLst>
                          <a:ext uri="{FF2B5EF4-FFF2-40B4-BE49-F238E27FC236}">
                            <a16:creationId xmlns:a16="http://schemas.microsoft.com/office/drawing/2014/main" id="{507C1CF4-8161-4072-A4BC-B94EDD0338F2}"/>
                          </a:ext>
                        </a:extLst>
                      </p:cNvPr>
                      <p:cNvCxnSpPr/>
                      <p:nvPr/>
                    </p:nvCxnSpPr>
                    <p:spPr>
                      <a:xfrm rot="10800000" flipH="1">
                        <a:off x="3452346" y="923188"/>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5" name="Shape 316">
                        <a:extLst>
                          <a:ext uri="{FF2B5EF4-FFF2-40B4-BE49-F238E27FC236}">
                            <a16:creationId xmlns:a16="http://schemas.microsoft.com/office/drawing/2014/main" id="{78F6E1B3-EC2D-44BD-ABDA-1D44254F63ED}"/>
                          </a:ext>
                        </a:extLst>
                      </p:cNvPr>
                      <p:cNvCxnSpPr/>
                      <p:nvPr/>
                    </p:nvCxnSpPr>
                    <p:spPr>
                      <a:xfrm>
                        <a:off x="3536521" y="1015241"/>
                        <a:ext cx="14347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6" name="Shape 317">
                        <a:extLst>
                          <a:ext uri="{FF2B5EF4-FFF2-40B4-BE49-F238E27FC236}">
                            <a16:creationId xmlns:a16="http://schemas.microsoft.com/office/drawing/2014/main" id="{AA50B1B6-9C44-4A4E-8950-2D74F7D9E7FB}"/>
                          </a:ext>
                        </a:extLst>
                      </p:cNvPr>
                      <p:cNvCxnSpPr/>
                      <p:nvPr/>
                    </p:nvCxnSpPr>
                    <p:spPr>
                      <a:xfrm>
                        <a:off x="3508651" y="1106970"/>
                        <a:ext cx="15053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7" name="Shape 318">
                        <a:extLst>
                          <a:ext uri="{FF2B5EF4-FFF2-40B4-BE49-F238E27FC236}">
                            <a16:creationId xmlns:a16="http://schemas.microsoft.com/office/drawing/2014/main" id="{656B5A38-421B-4482-B5CB-E33A099DE3AD}"/>
                          </a:ext>
                        </a:extLst>
                      </p:cNvPr>
                      <p:cNvCxnSpPr/>
                      <p:nvPr/>
                    </p:nvCxnSpPr>
                    <p:spPr>
                      <a:xfrm rot="10800000" flipH="1">
                        <a:off x="3508651" y="1200301"/>
                        <a:ext cx="11878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8" name="Shape 319">
                        <a:extLst>
                          <a:ext uri="{FF2B5EF4-FFF2-40B4-BE49-F238E27FC236}">
                            <a16:creationId xmlns:a16="http://schemas.microsoft.com/office/drawing/2014/main" id="{43D03E91-9AE9-454B-A778-810C62A28F00}"/>
                          </a:ext>
                        </a:extLst>
                      </p:cNvPr>
                      <p:cNvCxnSpPr/>
                      <p:nvPr/>
                    </p:nvCxnSpPr>
                    <p:spPr>
                      <a:xfrm rot="10800000" flipH="1">
                        <a:off x="3526291" y="1295529"/>
                        <a:ext cx="7997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59" name="Shape 320">
                        <a:extLst>
                          <a:ext uri="{FF2B5EF4-FFF2-40B4-BE49-F238E27FC236}">
                            <a16:creationId xmlns:a16="http://schemas.microsoft.com/office/drawing/2014/main" id="{7EC89998-3B02-489A-8167-07EC130A9C65}"/>
                          </a:ext>
                        </a:extLst>
                      </p:cNvPr>
                      <p:cNvCxnSpPr/>
                      <p:nvPr/>
                    </p:nvCxnSpPr>
                    <p:spPr>
                      <a:xfrm>
                        <a:off x="3548551" y="468997"/>
                        <a:ext cx="319728"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0" name="Shape 321">
                        <a:extLst>
                          <a:ext uri="{FF2B5EF4-FFF2-40B4-BE49-F238E27FC236}">
                            <a16:creationId xmlns:a16="http://schemas.microsoft.com/office/drawing/2014/main" id="{57FC9E26-6EF5-4ACF-A1B7-0926777A6308}"/>
                          </a:ext>
                        </a:extLst>
                      </p:cNvPr>
                      <p:cNvCxnSpPr/>
                      <p:nvPr/>
                    </p:nvCxnSpPr>
                    <p:spPr>
                      <a:xfrm>
                        <a:off x="3081747" y="468997"/>
                        <a:ext cx="302646"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1" name="Shape 322">
                        <a:extLst>
                          <a:ext uri="{FF2B5EF4-FFF2-40B4-BE49-F238E27FC236}">
                            <a16:creationId xmlns:a16="http://schemas.microsoft.com/office/drawing/2014/main" id="{A6A52106-5E77-4B20-9DB6-77FA1B317C25}"/>
                          </a:ext>
                        </a:extLst>
                      </p:cNvPr>
                      <p:cNvCxnSpPr/>
                      <p:nvPr/>
                    </p:nvCxnSpPr>
                    <p:spPr>
                      <a:xfrm rot="10800000" flipH="1">
                        <a:off x="3557605" y="548207"/>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2" name="Shape 323">
                        <a:extLst>
                          <a:ext uri="{FF2B5EF4-FFF2-40B4-BE49-F238E27FC236}">
                            <a16:creationId xmlns:a16="http://schemas.microsoft.com/office/drawing/2014/main" id="{0543D520-4762-470C-B43B-857DD68408DA}"/>
                          </a:ext>
                        </a:extLst>
                      </p:cNvPr>
                      <p:cNvCxnSpPr/>
                      <p:nvPr/>
                    </p:nvCxnSpPr>
                    <p:spPr>
                      <a:xfrm rot="10800000" flipH="1">
                        <a:off x="3537967" y="634280"/>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3" name="Shape 324">
                        <a:extLst>
                          <a:ext uri="{FF2B5EF4-FFF2-40B4-BE49-F238E27FC236}">
                            <a16:creationId xmlns:a16="http://schemas.microsoft.com/office/drawing/2014/main" id="{770B4E1A-FE3B-4DAC-B21F-F109082F292D}"/>
                          </a:ext>
                        </a:extLst>
                      </p:cNvPr>
                      <p:cNvCxnSpPr/>
                      <p:nvPr/>
                    </p:nvCxnSpPr>
                    <p:spPr>
                      <a:xfrm rot="10800000" flipH="1">
                        <a:off x="3511157" y="724763"/>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4" name="Shape 325">
                        <a:extLst>
                          <a:ext uri="{FF2B5EF4-FFF2-40B4-BE49-F238E27FC236}">
                            <a16:creationId xmlns:a16="http://schemas.microsoft.com/office/drawing/2014/main" id="{BAB9998B-132E-4DA2-B35F-924A9D793872}"/>
                          </a:ext>
                        </a:extLst>
                      </p:cNvPr>
                      <p:cNvCxnSpPr/>
                      <p:nvPr/>
                    </p:nvCxnSpPr>
                    <p:spPr>
                      <a:xfrm rot="10800000" flipH="1">
                        <a:off x="3490342" y="798869"/>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5" name="Shape 326">
                        <a:extLst>
                          <a:ext uri="{FF2B5EF4-FFF2-40B4-BE49-F238E27FC236}">
                            <a16:creationId xmlns:a16="http://schemas.microsoft.com/office/drawing/2014/main" id="{61D0B0D0-CCDA-4EAA-ABA2-2FEE59D926AA}"/>
                          </a:ext>
                        </a:extLst>
                      </p:cNvPr>
                      <p:cNvCxnSpPr/>
                      <p:nvPr/>
                    </p:nvCxnSpPr>
                    <p:spPr>
                      <a:xfrm rot="10800000" flipH="1">
                        <a:off x="3465296" y="883534"/>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6" name="Shape 327">
                        <a:extLst>
                          <a:ext uri="{FF2B5EF4-FFF2-40B4-BE49-F238E27FC236}">
                            <a16:creationId xmlns:a16="http://schemas.microsoft.com/office/drawing/2014/main" id="{186D8AB3-0AF2-47CC-BD5E-DB41B61DE07E}"/>
                          </a:ext>
                        </a:extLst>
                      </p:cNvPr>
                      <p:cNvCxnSpPr/>
                      <p:nvPr/>
                    </p:nvCxnSpPr>
                    <p:spPr>
                      <a:xfrm>
                        <a:off x="3558996" y="969237"/>
                        <a:ext cx="14347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7" name="Shape 328">
                        <a:extLst>
                          <a:ext uri="{FF2B5EF4-FFF2-40B4-BE49-F238E27FC236}">
                            <a16:creationId xmlns:a16="http://schemas.microsoft.com/office/drawing/2014/main" id="{34A5711B-F24A-4271-A9E6-DC71AA2D2572}"/>
                          </a:ext>
                        </a:extLst>
                      </p:cNvPr>
                      <p:cNvCxnSpPr/>
                      <p:nvPr/>
                    </p:nvCxnSpPr>
                    <p:spPr>
                      <a:xfrm>
                        <a:off x="3518426" y="1060966"/>
                        <a:ext cx="15053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8" name="Shape 329">
                        <a:extLst>
                          <a:ext uri="{FF2B5EF4-FFF2-40B4-BE49-F238E27FC236}">
                            <a16:creationId xmlns:a16="http://schemas.microsoft.com/office/drawing/2014/main" id="{30631D4D-660D-47BD-B83F-DE2DFE1CE88D}"/>
                          </a:ext>
                        </a:extLst>
                      </p:cNvPr>
                      <p:cNvCxnSpPr/>
                      <p:nvPr/>
                    </p:nvCxnSpPr>
                    <p:spPr>
                      <a:xfrm rot="10800000" flipH="1">
                        <a:off x="3531126" y="1154299"/>
                        <a:ext cx="11878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69" name="Shape 330">
                        <a:extLst>
                          <a:ext uri="{FF2B5EF4-FFF2-40B4-BE49-F238E27FC236}">
                            <a16:creationId xmlns:a16="http://schemas.microsoft.com/office/drawing/2014/main" id="{2AC66FE7-E608-4EEE-9311-9C36B0014EAF}"/>
                          </a:ext>
                        </a:extLst>
                      </p:cNvPr>
                      <p:cNvCxnSpPr/>
                      <p:nvPr/>
                    </p:nvCxnSpPr>
                    <p:spPr>
                      <a:xfrm rot="10800000" flipH="1">
                        <a:off x="3542416" y="1252700"/>
                        <a:ext cx="7997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grpSp>
                <p:grpSp>
                  <p:nvGrpSpPr>
                    <p:cNvPr id="523" name="Shape 331">
                      <a:extLst>
                        <a:ext uri="{FF2B5EF4-FFF2-40B4-BE49-F238E27FC236}">
                          <a16:creationId xmlns:a16="http://schemas.microsoft.com/office/drawing/2014/main" id="{25C05425-BAE0-483E-B4AF-4B594190CC0D}"/>
                        </a:ext>
                      </a:extLst>
                    </p:cNvPr>
                    <p:cNvGrpSpPr/>
                    <p:nvPr/>
                  </p:nvGrpSpPr>
                  <p:grpSpPr>
                    <a:xfrm>
                      <a:off x="3315367" y="460016"/>
                      <a:ext cx="320843" cy="949158"/>
                      <a:chOff x="3315367" y="389462"/>
                      <a:chExt cx="320843" cy="949158"/>
                    </a:xfrm>
                  </p:grpSpPr>
                  <p:sp>
                    <p:nvSpPr>
                      <p:cNvPr id="528" name="Shape 332">
                        <a:extLst>
                          <a:ext uri="{FF2B5EF4-FFF2-40B4-BE49-F238E27FC236}">
                            <a16:creationId xmlns:a16="http://schemas.microsoft.com/office/drawing/2014/main" id="{EE3B97ED-3540-425B-A7D7-BEEEC78F04F1}"/>
                          </a:ext>
                        </a:extLst>
                      </p:cNvPr>
                      <p:cNvSpPr/>
                      <p:nvPr/>
                    </p:nvSpPr>
                    <p:spPr>
                      <a:xfrm>
                        <a:off x="3315367" y="389462"/>
                        <a:ext cx="320843" cy="949158"/>
                      </a:xfrm>
                      <a:prstGeom prst="rect">
                        <a:avLst/>
                      </a:prstGeom>
                      <a:solidFill>
                        <a:srgbClr val="8064A2"/>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sp>
                    <p:nvSpPr>
                      <p:cNvPr id="529" name="Shape 333">
                        <a:extLst>
                          <a:ext uri="{FF2B5EF4-FFF2-40B4-BE49-F238E27FC236}">
                            <a16:creationId xmlns:a16="http://schemas.microsoft.com/office/drawing/2014/main" id="{1AD8695A-9D36-4558-8085-435AB35DEB8A}"/>
                          </a:ext>
                        </a:extLst>
                      </p:cNvPr>
                      <p:cNvSpPr/>
                      <p:nvPr/>
                    </p:nvSpPr>
                    <p:spPr>
                      <a:xfrm>
                        <a:off x="3429944" y="391387"/>
                        <a:ext cx="95035" cy="947233"/>
                      </a:xfrm>
                      <a:prstGeom prst="rect">
                        <a:avLst/>
                      </a:prstGeom>
                      <a:solidFill>
                        <a:srgbClr val="E36C09"/>
                      </a:solidFill>
                      <a:ln w="9525" cap="flat" cmpd="sng">
                        <a:solidFill>
                          <a:srgbClr val="E36C09"/>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grpSp>
                <p:sp>
                  <p:nvSpPr>
                    <p:cNvPr id="524" name="Shape 334">
                      <a:extLst>
                        <a:ext uri="{FF2B5EF4-FFF2-40B4-BE49-F238E27FC236}">
                          <a16:creationId xmlns:a16="http://schemas.microsoft.com/office/drawing/2014/main" id="{60F8F970-4EDE-4AA4-B8E4-F3B3084BEADB}"/>
                        </a:ext>
                      </a:extLst>
                    </p:cNvPr>
                    <p:cNvSpPr/>
                    <p:nvPr/>
                  </p:nvSpPr>
                  <p:spPr>
                    <a:xfrm>
                      <a:off x="3315367" y="1420258"/>
                      <a:ext cx="320843" cy="949155"/>
                    </a:xfrm>
                    <a:prstGeom prst="rect">
                      <a:avLst/>
                    </a:prstGeom>
                    <a:solidFill>
                      <a:srgbClr val="FFC000"/>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sp>
                  <p:nvSpPr>
                    <p:cNvPr id="525" name="Shape 335">
                      <a:extLst>
                        <a:ext uri="{FF2B5EF4-FFF2-40B4-BE49-F238E27FC236}">
                          <a16:creationId xmlns:a16="http://schemas.microsoft.com/office/drawing/2014/main" id="{15165027-9090-42CE-9CFC-9BB22C7EF9DD}"/>
                        </a:ext>
                      </a:extLst>
                    </p:cNvPr>
                    <p:cNvSpPr/>
                    <p:nvPr/>
                  </p:nvSpPr>
                  <p:spPr>
                    <a:xfrm rot="10800000">
                      <a:off x="3319065" y="2370423"/>
                      <a:ext cx="317143" cy="561599"/>
                    </a:xfrm>
                    <a:prstGeom prst="trapezoid">
                      <a:avLst>
                        <a:gd name="adj" fmla="val 25000"/>
                      </a:avLst>
                    </a:prstGeom>
                    <a:solidFill>
                      <a:srgbClr val="4F81BD"/>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sp>
                  <p:nvSpPr>
                    <p:cNvPr id="526" name="Shape 336">
                      <a:extLst>
                        <a:ext uri="{FF2B5EF4-FFF2-40B4-BE49-F238E27FC236}">
                          <a16:creationId xmlns:a16="http://schemas.microsoft.com/office/drawing/2014/main" id="{49E0E56C-EB87-40E3-B530-7E7E1C97B300}"/>
                        </a:ext>
                      </a:extLst>
                    </p:cNvPr>
                    <p:cNvSpPr txBox="1"/>
                    <p:nvPr/>
                  </p:nvSpPr>
                  <p:spPr>
                    <a:xfrm>
                      <a:off x="3968698" y="2325088"/>
                      <a:ext cx="1862455" cy="652670"/>
                    </a:xfrm>
                    <a:prstGeom prst="rect">
                      <a:avLst/>
                    </a:prstGeom>
                    <a:noFill/>
                    <a:ln>
                      <a:noFill/>
                    </a:ln>
                  </p:spPr>
                  <p:txBody>
                    <a:bodyPr lIns="91425" tIns="45700" rIns="91425" bIns="45700" anchor="ctr" anchorCtr="0">
                      <a:noAutofit/>
                    </a:bodyPr>
                    <a:lstStyle/>
                    <a:p>
                      <a:pPr algn="ctr">
                        <a:buClr>
                          <a:srgbClr val="4F81BD"/>
                        </a:buClr>
                        <a:buSzPct val="25000"/>
                      </a:pPr>
                      <a:r>
                        <a:rPr lang="en-US" sz="1200" b="1" dirty="0">
                          <a:solidFill>
                            <a:srgbClr val="4F81BD"/>
                          </a:solidFill>
                          <a:latin typeface="Calibri"/>
                          <a:ea typeface="Calibri"/>
                          <a:cs typeface="Calibri"/>
                          <a:sym typeface="Calibri"/>
                        </a:rPr>
                        <a:t>Meristematic</a:t>
                      </a:r>
                    </a:p>
                    <a:p>
                      <a:pPr algn="ctr">
                        <a:buClr>
                          <a:srgbClr val="4F81BD"/>
                        </a:buClr>
                        <a:buSzPct val="25000"/>
                      </a:pPr>
                      <a:r>
                        <a:rPr lang="en-US" sz="1200" b="1" dirty="0">
                          <a:solidFill>
                            <a:srgbClr val="4F81BD"/>
                          </a:solidFill>
                          <a:latin typeface="Calibri"/>
                          <a:ea typeface="Calibri"/>
                          <a:cs typeface="Calibri"/>
                          <a:sym typeface="Calibri"/>
                        </a:rPr>
                        <a:t>Zone (MZ)</a:t>
                      </a:r>
                    </a:p>
                  </p:txBody>
                </p:sp>
                <p:sp>
                  <p:nvSpPr>
                    <p:cNvPr id="527" name="Shape 337">
                      <a:extLst>
                        <a:ext uri="{FF2B5EF4-FFF2-40B4-BE49-F238E27FC236}">
                          <a16:creationId xmlns:a16="http://schemas.microsoft.com/office/drawing/2014/main" id="{1F0639DA-D8E2-4377-AA08-7B01CD4F6ED9}"/>
                        </a:ext>
                      </a:extLst>
                    </p:cNvPr>
                    <p:cNvSpPr txBox="1"/>
                    <p:nvPr/>
                  </p:nvSpPr>
                  <p:spPr>
                    <a:xfrm>
                      <a:off x="4087125" y="1617003"/>
                      <a:ext cx="1611320" cy="652670"/>
                    </a:xfrm>
                    <a:prstGeom prst="rect">
                      <a:avLst/>
                    </a:prstGeom>
                    <a:noFill/>
                    <a:ln>
                      <a:noFill/>
                    </a:ln>
                  </p:spPr>
                  <p:txBody>
                    <a:bodyPr lIns="91425" tIns="45700" rIns="91425" bIns="45700" anchor="ctr" anchorCtr="0">
                      <a:noAutofit/>
                    </a:bodyPr>
                    <a:lstStyle/>
                    <a:p>
                      <a:pPr algn="ctr">
                        <a:buClr>
                          <a:srgbClr val="FFC000"/>
                        </a:buClr>
                        <a:buSzPct val="25000"/>
                      </a:pPr>
                      <a:r>
                        <a:rPr lang="en-US" sz="1200" b="1" dirty="0">
                          <a:solidFill>
                            <a:srgbClr val="FFC000"/>
                          </a:solidFill>
                          <a:latin typeface="Calibri"/>
                          <a:ea typeface="Calibri"/>
                          <a:cs typeface="Calibri"/>
                          <a:sym typeface="Calibri"/>
                        </a:rPr>
                        <a:t>Elongation </a:t>
                      </a:r>
                    </a:p>
                    <a:p>
                      <a:pPr algn="ctr">
                        <a:buClr>
                          <a:srgbClr val="FFC000"/>
                        </a:buClr>
                        <a:buSzPct val="25000"/>
                      </a:pPr>
                      <a:r>
                        <a:rPr lang="en-US" sz="1200" b="1" dirty="0">
                          <a:solidFill>
                            <a:srgbClr val="FFC000"/>
                          </a:solidFill>
                          <a:latin typeface="Calibri"/>
                          <a:ea typeface="Calibri"/>
                          <a:cs typeface="Calibri"/>
                          <a:sym typeface="Calibri"/>
                        </a:rPr>
                        <a:t>Zone (EZ)</a:t>
                      </a:r>
                    </a:p>
                  </p:txBody>
                </p:sp>
              </p:grpSp>
              <p:grpSp>
                <p:nvGrpSpPr>
                  <p:cNvPr id="471" name="Shape 338">
                    <a:extLst>
                      <a:ext uri="{FF2B5EF4-FFF2-40B4-BE49-F238E27FC236}">
                        <a16:creationId xmlns:a16="http://schemas.microsoft.com/office/drawing/2014/main" id="{63D01A71-1E82-4265-91F9-2AF903D7444B}"/>
                      </a:ext>
                    </a:extLst>
                  </p:cNvPr>
                  <p:cNvGrpSpPr/>
                  <p:nvPr/>
                </p:nvGrpSpPr>
                <p:grpSpPr>
                  <a:xfrm>
                    <a:off x="5760775" y="372123"/>
                    <a:ext cx="2293512" cy="2699260"/>
                    <a:chOff x="3081747" y="460016"/>
                    <a:chExt cx="2293512" cy="2699260"/>
                  </a:xfrm>
                </p:grpSpPr>
                <p:grpSp>
                  <p:nvGrpSpPr>
                    <p:cNvPr id="473" name="Shape 339">
                      <a:extLst>
                        <a:ext uri="{FF2B5EF4-FFF2-40B4-BE49-F238E27FC236}">
                          <a16:creationId xmlns:a16="http://schemas.microsoft.com/office/drawing/2014/main" id="{791CE7FD-C599-43E3-8C00-F30E073CF121}"/>
                        </a:ext>
                      </a:extLst>
                    </p:cNvPr>
                    <p:cNvGrpSpPr/>
                    <p:nvPr/>
                  </p:nvGrpSpPr>
                  <p:grpSpPr>
                    <a:xfrm>
                      <a:off x="3081747" y="460016"/>
                      <a:ext cx="786532" cy="2699260"/>
                      <a:chOff x="3081747" y="460016"/>
                      <a:chExt cx="786532" cy="2699260"/>
                    </a:xfrm>
                  </p:grpSpPr>
                  <p:grpSp>
                    <p:nvGrpSpPr>
                      <p:cNvPr id="476" name="Shape 340">
                        <a:extLst>
                          <a:ext uri="{FF2B5EF4-FFF2-40B4-BE49-F238E27FC236}">
                            <a16:creationId xmlns:a16="http://schemas.microsoft.com/office/drawing/2014/main" id="{8372B0C5-85ED-49E3-A508-BF4ADBA9AF39}"/>
                          </a:ext>
                        </a:extLst>
                      </p:cNvPr>
                      <p:cNvGrpSpPr/>
                      <p:nvPr/>
                    </p:nvGrpSpPr>
                    <p:grpSpPr>
                      <a:xfrm>
                        <a:off x="3081747" y="468997"/>
                        <a:ext cx="786532" cy="828456"/>
                        <a:chOff x="3081747" y="468997"/>
                        <a:chExt cx="786532" cy="828456"/>
                      </a:xfrm>
                    </p:grpSpPr>
                    <p:cxnSp>
                      <p:nvCxnSpPr>
                        <p:cNvPr id="482" name="Shape 341">
                          <a:extLst>
                            <a:ext uri="{FF2B5EF4-FFF2-40B4-BE49-F238E27FC236}">
                              <a16:creationId xmlns:a16="http://schemas.microsoft.com/office/drawing/2014/main" id="{F00C73DB-CEE1-43AB-82EF-5D6BA710840F}"/>
                            </a:ext>
                          </a:extLst>
                        </p:cNvPr>
                        <p:cNvCxnSpPr/>
                        <p:nvPr/>
                      </p:nvCxnSpPr>
                      <p:spPr>
                        <a:xfrm>
                          <a:off x="3121249" y="546956"/>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3" name="Shape 342">
                          <a:extLst>
                            <a:ext uri="{FF2B5EF4-FFF2-40B4-BE49-F238E27FC236}">
                              <a16:creationId xmlns:a16="http://schemas.microsoft.com/office/drawing/2014/main" id="{44C7B70A-4B6B-45CE-B7DA-C6C99304B0F7}"/>
                            </a:ext>
                          </a:extLst>
                        </p:cNvPr>
                        <p:cNvCxnSpPr/>
                        <p:nvPr/>
                      </p:nvCxnSpPr>
                      <p:spPr>
                        <a:xfrm>
                          <a:off x="3154040" y="634281"/>
                          <a:ext cx="26314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4" name="Shape 343">
                          <a:extLst>
                            <a:ext uri="{FF2B5EF4-FFF2-40B4-BE49-F238E27FC236}">
                              <a16:creationId xmlns:a16="http://schemas.microsoft.com/office/drawing/2014/main" id="{47B3A653-EC11-465F-A8BF-8752EEBDCFF4}"/>
                            </a:ext>
                          </a:extLst>
                        </p:cNvPr>
                        <p:cNvCxnSpPr/>
                        <p:nvPr/>
                      </p:nvCxnSpPr>
                      <p:spPr>
                        <a:xfrm>
                          <a:off x="3189343" y="721572"/>
                          <a:ext cx="22359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5" name="Shape 344">
                          <a:extLst>
                            <a:ext uri="{FF2B5EF4-FFF2-40B4-BE49-F238E27FC236}">
                              <a16:creationId xmlns:a16="http://schemas.microsoft.com/office/drawing/2014/main" id="{7EB38111-23EB-4AF9-A244-E56ABD205358}"/>
                            </a:ext>
                          </a:extLst>
                        </p:cNvPr>
                        <p:cNvCxnSpPr/>
                        <p:nvPr/>
                      </p:nvCxnSpPr>
                      <p:spPr>
                        <a:xfrm>
                          <a:off x="3207313" y="802716"/>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6" name="Shape 345">
                          <a:extLst>
                            <a:ext uri="{FF2B5EF4-FFF2-40B4-BE49-F238E27FC236}">
                              <a16:creationId xmlns:a16="http://schemas.microsoft.com/office/drawing/2014/main" id="{615C319C-5DC7-4CF5-9843-475083285B8A}"/>
                            </a:ext>
                          </a:extLst>
                        </p:cNvPr>
                        <p:cNvCxnSpPr/>
                        <p:nvPr/>
                      </p:nvCxnSpPr>
                      <p:spPr>
                        <a:xfrm>
                          <a:off x="3236967" y="887387"/>
                          <a:ext cx="149511"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7" name="Shape 346">
                          <a:extLst>
                            <a:ext uri="{FF2B5EF4-FFF2-40B4-BE49-F238E27FC236}">
                              <a16:creationId xmlns:a16="http://schemas.microsoft.com/office/drawing/2014/main" id="{1B120F53-207F-4516-847C-E330CAD4FDB7}"/>
                            </a:ext>
                          </a:extLst>
                        </p:cNvPr>
                        <p:cNvCxnSpPr/>
                        <p:nvPr/>
                      </p:nvCxnSpPr>
                      <p:spPr>
                        <a:xfrm>
                          <a:off x="3256725" y="975587"/>
                          <a:ext cx="15303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8" name="Shape 347">
                          <a:extLst>
                            <a:ext uri="{FF2B5EF4-FFF2-40B4-BE49-F238E27FC236}">
                              <a16:creationId xmlns:a16="http://schemas.microsoft.com/office/drawing/2014/main" id="{FB378A63-6494-440E-80C3-2FC069CF2DE0}"/>
                            </a:ext>
                          </a:extLst>
                        </p:cNvPr>
                        <p:cNvCxnSpPr/>
                        <p:nvPr/>
                      </p:nvCxnSpPr>
                      <p:spPr>
                        <a:xfrm>
                          <a:off x="3275402" y="1055133"/>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89" name="Shape 348">
                          <a:extLst>
                            <a:ext uri="{FF2B5EF4-FFF2-40B4-BE49-F238E27FC236}">
                              <a16:creationId xmlns:a16="http://schemas.microsoft.com/office/drawing/2014/main" id="{40E0FC59-F2EF-4B63-96F8-5F2FFDCA7423}"/>
                            </a:ext>
                          </a:extLst>
                        </p:cNvPr>
                        <p:cNvCxnSpPr/>
                        <p:nvPr/>
                      </p:nvCxnSpPr>
                      <p:spPr>
                        <a:xfrm>
                          <a:off x="3296905" y="1159054"/>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0" name="Shape 349">
                          <a:extLst>
                            <a:ext uri="{FF2B5EF4-FFF2-40B4-BE49-F238E27FC236}">
                              <a16:creationId xmlns:a16="http://schemas.microsoft.com/office/drawing/2014/main" id="{3CD0249C-010D-4831-9574-49E72DFFAAF8}"/>
                            </a:ext>
                          </a:extLst>
                        </p:cNvPr>
                        <p:cNvCxnSpPr/>
                        <p:nvPr/>
                      </p:nvCxnSpPr>
                      <p:spPr>
                        <a:xfrm>
                          <a:off x="3321282" y="1249525"/>
                          <a:ext cx="100122"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1" name="Shape 350">
                          <a:extLst>
                            <a:ext uri="{FF2B5EF4-FFF2-40B4-BE49-F238E27FC236}">
                              <a16:creationId xmlns:a16="http://schemas.microsoft.com/office/drawing/2014/main" id="{1F899B16-9500-40C3-AB2B-1B585474C445}"/>
                            </a:ext>
                          </a:extLst>
                        </p:cNvPr>
                        <p:cNvCxnSpPr/>
                        <p:nvPr/>
                      </p:nvCxnSpPr>
                      <p:spPr>
                        <a:xfrm>
                          <a:off x="3109510" y="508650"/>
                          <a:ext cx="302646"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2" name="Shape 351">
                          <a:extLst>
                            <a:ext uri="{FF2B5EF4-FFF2-40B4-BE49-F238E27FC236}">
                              <a16:creationId xmlns:a16="http://schemas.microsoft.com/office/drawing/2014/main" id="{BBEC17B9-E330-4BD2-AF1A-164ADAE0F97B}"/>
                            </a:ext>
                          </a:extLst>
                        </p:cNvPr>
                        <p:cNvCxnSpPr/>
                        <p:nvPr/>
                      </p:nvCxnSpPr>
                      <p:spPr>
                        <a:xfrm>
                          <a:off x="3142664" y="586610"/>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3" name="Shape 352">
                          <a:extLst>
                            <a:ext uri="{FF2B5EF4-FFF2-40B4-BE49-F238E27FC236}">
                              <a16:creationId xmlns:a16="http://schemas.microsoft.com/office/drawing/2014/main" id="{226FE390-85A9-4B81-B2B4-632DE69519DD}"/>
                            </a:ext>
                          </a:extLst>
                        </p:cNvPr>
                        <p:cNvCxnSpPr/>
                        <p:nvPr/>
                      </p:nvCxnSpPr>
                      <p:spPr>
                        <a:xfrm>
                          <a:off x="3172280" y="673935"/>
                          <a:ext cx="26314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4" name="Shape 353">
                          <a:extLst>
                            <a:ext uri="{FF2B5EF4-FFF2-40B4-BE49-F238E27FC236}">
                              <a16:creationId xmlns:a16="http://schemas.microsoft.com/office/drawing/2014/main" id="{20380E71-9F07-410C-86B3-6E9164626DD4}"/>
                            </a:ext>
                          </a:extLst>
                        </p:cNvPr>
                        <p:cNvCxnSpPr/>
                        <p:nvPr/>
                      </p:nvCxnSpPr>
                      <p:spPr>
                        <a:xfrm>
                          <a:off x="3201233" y="761227"/>
                          <a:ext cx="22359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5" name="Shape 354">
                          <a:extLst>
                            <a:ext uri="{FF2B5EF4-FFF2-40B4-BE49-F238E27FC236}">
                              <a16:creationId xmlns:a16="http://schemas.microsoft.com/office/drawing/2014/main" id="{30090984-087F-4095-9129-C3E46CB7AB27}"/>
                            </a:ext>
                          </a:extLst>
                        </p:cNvPr>
                        <p:cNvCxnSpPr/>
                        <p:nvPr/>
                      </p:nvCxnSpPr>
                      <p:spPr>
                        <a:xfrm>
                          <a:off x="3228726" y="842370"/>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6" name="Shape 355">
                          <a:extLst>
                            <a:ext uri="{FF2B5EF4-FFF2-40B4-BE49-F238E27FC236}">
                              <a16:creationId xmlns:a16="http://schemas.microsoft.com/office/drawing/2014/main" id="{24469E82-4D5E-4A96-9C35-A97377C47BB5}"/>
                            </a:ext>
                          </a:extLst>
                        </p:cNvPr>
                        <p:cNvCxnSpPr/>
                        <p:nvPr/>
                      </p:nvCxnSpPr>
                      <p:spPr>
                        <a:xfrm>
                          <a:off x="3255208" y="927041"/>
                          <a:ext cx="149511"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7" name="Shape 356">
                          <a:extLst>
                            <a:ext uri="{FF2B5EF4-FFF2-40B4-BE49-F238E27FC236}">
                              <a16:creationId xmlns:a16="http://schemas.microsoft.com/office/drawing/2014/main" id="{CD7EE99C-E547-4021-AF43-D88BCFAAD337}"/>
                            </a:ext>
                          </a:extLst>
                        </p:cNvPr>
                        <p:cNvCxnSpPr/>
                        <p:nvPr/>
                      </p:nvCxnSpPr>
                      <p:spPr>
                        <a:xfrm>
                          <a:off x="3268615" y="1015241"/>
                          <a:ext cx="15303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8" name="Shape 357">
                          <a:extLst>
                            <a:ext uri="{FF2B5EF4-FFF2-40B4-BE49-F238E27FC236}">
                              <a16:creationId xmlns:a16="http://schemas.microsoft.com/office/drawing/2014/main" id="{AF3E9C98-784C-4234-AC0E-2945D3718AFB}"/>
                            </a:ext>
                          </a:extLst>
                        </p:cNvPr>
                        <p:cNvCxnSpPr/>
                        <p:nvPr/>
                      </p:nvCxnSpPr>
                      <p:spPr>
                        <a:xfrm>
                          <a:off x="3287294" y="1104312"/>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499" name="Shape 358">
                          <a:extLst>
                            <a:ext uri="{FF2B5EF4-FFF2-40B4-BE49-F238E27FC236}">
                              <a16:creationId xmlns:a16="http://schemas.microsoft.com/office/drawing/2014/main" id="{6506D38D-8978-4E41-B7FB-744052E3DC0F}"/>
                            </a:ext>
                          </a:extLst>
                        </p:cNvPr>
                        <p:cNvCxnSpPr/>
                        <p:nvPr/>
                      </p:nvCxnSpPr>
                      <p:spPr>
                        <a:xfrm>
                          <a:off x="3308794" y="1198708"/>
                          <a:ext cx="263840"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0" name="Shape 359">
                          <a:extLst>
                            <a:ext uri="{FF2B5EF4-FFF2-40B4-BE49-F238E27FC236}">
                              <a16:creationId xmlns:a16="http://schemas.microsoft.com/office/drawing/2014/main" id="{DA5973AF-6216-4E95-85F6-7ACE0124DB3F}"/>
                            </a:ext>
                          </a:extLst>
                        </p:cNvPr>
                        <p:cNvCxnSpPr/>
                        <p:nvPr/>
                      </p:nvCxnSpPr>
                      <p:spPr>
                        <a:xfrm>
                          <a:off x="3329998" y="1295529"/>
                          <a:ext cx="100122"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1" name="Shape 360">
                          <a:extLst>
                            <a:ext uri="{FF2B5EF4-FFF2-40B4-BE49-F238E27FC236}">
                              <a16:creationId xmlns:a16="http://schemas.microsoft.com/office/drawing/2014/main" id="{16FD2489-5064-4FA7-AC84-93EC2BE18708}"/>
                            </a:ext>
                          </a:extLst>
                        </p:cNvPr>
                        <p:cNvCxnSpPr/>
                        <p:nvPr/>
                      </p:nvCxnSpPr>
                      <p:spPr>
                        <a:xfrm>
                          <a:off x="3522901" y="508650"/>
                          <a:ext cx="319728"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2" name="Shape 361">
                          <a:extLst>
                            <a:ext uri="{FF2B5EF4-FFF2-40B4-BE49-F238E27FC236}">
                              <a16:creationId xmlns:a16="http://schemas.microsoft.com/office/drawing/2014/main" id="{16E73A8A-0F7E-414A-ACF3-B1E0584300FD}"/>
                            </a:ext>
                          </a:extLst>
                        </p:cNvPr>
                        <p:cNvCxnSpPr/>
                        <p:nvPr/>
                      </p:nvCxnSpPr>
                      <p:spPr>
                        <a:xfrm rot="10800000" flipH="1">
                          <a:off x="3541480" y="587861"/>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3" name="Shape 362">
                          <a:extLst>
                            <a:ext uri="{FF2B5EF4-FFF2-40B4-BE49-F238E27FC236}">
                              <a16:creationId xmlns:a16="http://schemas.microsoft.com/office/drawing/2014/main" id="{D6F313B6-6DF3-4398-B5E2-49F8EE1F4327}"/>
                            </a:ext>
                          </a:extLst>
                        </p:cNvPr>
                        <p:cNvCxnSpPr/>
                        <p:nvPr/>
                      </p:nvCxnSpPr>
                      <p:spPr>
                        <a:xfrm rot="10800000" flipH="1">
                          <a:off x="3512317" y="677109"/>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4" name="Shape 363">
                          <a:extLst>
                            <a:ext uri="{FF2B5EF4-FFF2-40B4-BE49-F238E27FC236}">
                              <a16:creationId xmlns:a16="http://schemas.microsoft.com/office/drawing/2014/main" id="{A009741F-1D61-4718-A003-DB6E7C2287A3}"/>
                            </a:ext>
                          </a:extLst>
                        </p:cNvPr>
                        <p:cNvCxnSpPr/>
                        <p:nvPr/>
                      </p:nvCxnSpPr>
                      <p:spPr>
                        <a:xfrm rot="10800000" flipH="1">
                          <a:off x="3498207" y="764417"/>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5" name="Shape 364">
                          <a:extLst>
                            <a:ext uri="{FF2B5EF4-FFF2-40B4-BE49-F238E27FC236}">
                              <a16:creationId xmlns:a16="http://schemas.microsoft.com/office/drawing/2014/main" id="{E2DEF461-4827-4568-BE79-7B93A8FEE753}"/>
                            </a:ext>
                          </a:extLst>
                        </p:cNvPr>
                        <p:cNvCxnSpPr/>
                        <p:nvPr/>
                      </p:nvCxnSpPr>
                      <p:spPr>
                        <a:xfrm rot="10800000" flipH="1">
                          <a:off x="3480567" y="838521"/>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6" name="Shape 365">
                          <a:extLst>
                            <a:ext uri="{FF2B5EF4-FFF2-40B4-BE49-F238E27FC236}">
                              <a16:creationId xmlns:a16="http://schemas.microsoft.com/office/drawing/2014/main" id="{B182A383-9B2C-4F1C-B32E-1AE2E66E2AFC}"/>
                            </a:ext>
                          </a:extLst>
                        </p:cNvPr>
                        <p:cNvCxnSpPr/>
                        <p:nvPr/>
                      </p:nvCxnSpPr>
                      <p:spPr>
                        <a:xfrm rot="10800000" flipH="1">
                          <a:off x="3452346" y="923188"/>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7" name="Shape 366">
                          <a:extLst>
                            <a:ext uri="{FF2B5EF4-FFF2-40B4-BE49-F238E27FC236}">
                              <a16:creationId xmlns:a16="http://schemas.microsoft.com/office/drawing/2014/main" id="{84C243D6-61EB-4F4B-8BBE-C6DAF3930058}"/>
                            </a:ext>
                          </a:extLst>
                        </p:cNvPr>
                        <p:cNvCxnSpPr/>
                        <p:nvPr/>
                      </p:nvCxnSpPr>
                      <p:spPr>
                        <a:xfrm>
                          <a:off x="3536521" y="1015241"/>
                          <a:ext cx="14347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8" name="Shape 367">
                          <a:extLst>
                            <a:ext uri="{FF2B5EF4-FFF2-40B4-BE49-F238E27FC236}">
                              <a16:creationId xmlns:a16="http://schemas.microsoft.com/office/drawing/2014/main" id="{6DCA58A5-DFF1-4D2E-9F38-29C011A21736}"/>
                            </a:ext>
                          </a:extLst>
                        </p:cNvPr>
                        <p:cNvCxnSpPr/>
                        <p:nvPr/>
                      </p:nvCxnSpPr>
                      <p:spPr>
                        <a:xfrm>
                          <a:off x="3508651" y="1106970"/>
                          <a:ext cx="15053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09" name="Shape 368">
                          <a:extLst>
                            <a:ext uri="{FF2B5EF4-FFF2-40B4-BE49-F238E27FC236}">
                              <a16:creationId xmlns:a16="http://schemas.microsoft.com/office/drawing/2014/main" id="{D6A1312A-A759-41F1-B6CE-69CD57F49844}"/>
                            </a:ext>
                          </a:extLst>
                        </p:cNvPr>
                        <p:cNvCxnSpPr/>
                        <p:nvPr/>
                      </p:nvCxnSpPr>
                      <p:spPr>
                        <a:xfrm rot="10800000" flipH="1">
                          <a:off x="3508651" y="1200301"/>
                          <a:ext cx="11878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0" name="Shape 369">
                          <a:extLst>
                            <a:ext uri="{FF2B5EF4-FFF2-40B4-BE49-F238E27FC236}">
                              <a16:creationId xmlns:a16="http://schemas.microsoft.com/office/drawing/2014/main" id="{17BE261F-530C-4F2B-8950-55908A2E3440}"/>
                            </a:ext>
                          </a:extLst>
                        </p:cNvPr>
                        <p:cNvCxnSpPr/>
                        <p:nvPr/>
                      </p:nvCxnSpPr>
                      <p:spPr>
                        <a:xfrm rot="10800000" flipH="1">
                          <a:off x="3526291" y="1295529"/>
                          <a:ext cx="7997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1" name="Shape 370">
                          <a:extLst>
                            <a:ext uri="{FF2B5EF4-FFF2-40B4-BE49-F238E27FC236}">
                              <a16:creationId xmlns:a16="http://schemas.microsoft.com/office/drawing/2014/main" id="{2563790E-7D0E-41B5-9F13-4E18D38A22E3}"/>
                            </a:ext>
                          </a:extLst>
                        </p:cNvPr>
                        <p:cNvCxnSpPr/>
                        <p:nvPr/>
                      </p:nvCxnSpPr>
                      <p:spPr>
                        <a:xfrm>
                          <a:off x="3548551" y="468997"/>
                          <a:ext cx="319728"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2" name="Shape 371">
                          <a:extLst>
                            <a:ext uri="{FF2B5EF4-FFF2-40B4-BE49-F238E27FC236}">
                              <a16:creationId xmlns:a16="http://schemas.microsoft.com/office/drawing/2014/main" id="{FCAE8D0F-C707-4EB0-A605-4927859A8A10}"/>
                            </a:ext>
                          </a:extLst>
                        </p:cNvPr>
                        <p:cNvCxnSpPr/>
                        <p:nvPr/>
                      </p:nvCxnSpPr>
                      <p:spPr>
                        <a:xfrm>
                          <a:off x="3081747" y="468997"/>
                          <a:ext cx="302646"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3" name="Shape 372">
                          <a:extLst>
                            <a:ext uri="{FF2B5EF4-FFF2-40B4-BE49-F238E27FC236}">
                              <a16:creationId xmlns:a16="http://schemas.microsoft.com/office/drawing/2014/main" id="{E67B75C4-23C1-450D-A5A0-7F71AF330B02}"/>
                            </a:ext>
                          </a:extLst>
                        </p:cNvPr>
                        <p:cNvCxnSpPr/>
                        <p:nvPr/>
                      </p:nvCxnSpPr>
                      <p:spPr>
                        <a:xfrm rot="10800000" flipH="1">
                          <a:off x="3557605" y="548207"/>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4" name="Shape 373">
                          <a:extLst>
                            <a:ext uri="{FF2B5EF4-FFF2-40B4-BE49-F238E27FC236}">
                              <a16:creationId xmlns:a16="http://schemas.microsoft.com/office/drawing/2014/main" id="{38901439-2752-4436-BA14-1F1E8183C3AA}"/>
                            </a:ext>
                          </a:extLst>
                        </p:cNvPr>
                        <p:cNvCxnSpPr/>
                        <p:nvPr/>
                      </p:nvCxnSpPr>
                      <p:spPr>
                        <a:xfrm rot="10800000" flipH="1">
                          <a:off x="3537967" y="634280"/>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5" name="Shape 374">
                          <a:extLst>
                            <a:ext uri="{FF2B5EF4-FFF2-40B4-BE49-F238E27FC236}">
                              <a16:creationId xmlns:a16="http://schemas.microsoft.com/office/drawing/2014/main" id="{F03FE186-6B7C-430A-8C4A-7A2D113D4502}"/>
                            </a:ext>
                          </a:extLst>
                        </p:cNvPr>
                        <p:cNvCxnSpPr/>
                        <p:nvPr/>
                      </p:nvCxnSpPr>
                      <p:spPr>
                        <a:xfrm rot="10800000" flipH="1">
                          <a:off x="3511157" y="724763"/>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6" name="Shape 375">
                          <a:extLst>
                            <a:ext uri="{FF2B5EF4-FFF2-40B4-BE49-F238E27FC236}">
                              <a16:creationId xmlns:a16="http://schemas.microsoft.com/office/drawing/2014/main" id="{F37AE08A-53BA-4A4A-9D60-876330C38933}"/>
                            </a:ext>
                          </a:extLst>
                        </p:cNvPr>
                        <p:cNvCxnSpPr/>
                        <p:nvPr/>
                      </p:nvCxnSpPr>
                      <p:spPr>
                        <a:xfrm rot="10800000" flipH="1">
                          <a:off x="3490342" y="798869"/>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7" name="Shape 376">
                          <a:extLst>
                            <a:ext uri="{FF2B5EF4-FFF2-40B4-BE49-F238E27FC236}">
                              <a16:creationId xmlns:a16="http://schemas.microsoft.com/office/drawing/2014/main" id="{7318761B-A476-4A4A-A6A0-1C183FD6A68F}"/>
                            </a:ext>
                          </a:extLst>
                        </p:cNvPr>
                        <p:cNvCxnSpPr/>
                        <p:nvPr/>
                      </p:nvCxnSpPr>
                      <p:spPr>
                        <a:xfrm rot="10800000" flipH="1">
                          <a:off x="3465296" y="883534"/>
                          <a:ext cx="26550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8" name="Shape 377">
                          <a:extLst>
                            <a:ext uri="{FF2B5EF4-FFF2-40B4-BE49-F238E27FC236}">
                              <a16:creationId xmlns:a16="http://schemas.microsoft.com/office/drawing/2014/main" id="{1E804449-D32B-4913-9B61-1B2BCD5E82EF}"/>
                            </a:ext>
                          </a:extLst>
                        </p:cNvPr>
                        <p:cNvCxnSpPr/>
                        <p:nvPr/>
                      </p:nvCxnSpPr>
                      <p:spPr>
                        <a:xfrm>
                          <a:off x="3558996" y="969237"/>
                          <a:ext cx="143479"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19" name="Shape 378">
                          <a:extLst>
                            <a:ext uri="{FF2B5EF4-FFF2-40B4-BE49-F238E27FC236}">
                              <a16:creationId xmlns:a16="http://schemas.microsoft.com/office/drawing/2014/main" id="{7B89261D-0584-47BE-8C55-D8E8A0FE32FF}"/>
                            </a:ext>
                          </a:extLst>
                        </p:cNvPr>
                        <p:cNvCxnSpPr/>
                        <p:nvPr/>
                      </p:nvCxnSpPr>
                      <p:spPr>
                        <a:xfrm>
                          <a:off x="3518426" y="1060966"/>
                          <a:ext cx="150535" cy="0"/>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20" name="Shape 379">
                          <a:extLst>
                            <a:ext uri="{FF2B5EF4-FFF2-40B4-BE49-F238E27FC236}">
                              <a16:creationId xmlns:a16="http://schemas.microsoft.com/office/drawing/2014/main" id="{17288D5B-995A-4494-94ED-03FD7A9D7910}"/>
                            </a:ext>
                          </a:extLst>
                        </p:cNvPr>
                        <p:cNvCxnSpPr/>
                        <p:nvPr/>
                      </p:nvCxnSpPr>
                      <p:spPr>
                        <a:xfrm rot="10800000" flipH="1">
                          <a:off x="3531126" y="1154299"/>
                          <a:ext cx="118783"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cxnSp>
                      <p:nvCxnSpPr>
                        <p:cNvPr id="521" name="Shape 380">
                          <a:extLst>
                            <a:ext uri="{FF2B5EF4-FFF2-40B4-BE49-F238E27FC236}">
                              <a16:creationId xmlns:a16="http://schemas.microsoft.com/office/drawing/2014/main" id="{F3E6B240-50CE-4530-A088-5E1E85B15153}"/>
                            </a:ext>
                          </a:extLst>
                        </p:cNvPr>
                        <p:cNvCxnSpPr/>
                        <p:nvPr/>
                      </p:nvCxnSpPr>
                      <p:spPr>
                        <a:xfrm rot="10800000" flipH="1">
                          <a:off x="3542416" y="1252700"/>
                          <a:ext cx="79979" cy="1924"/>
                        </a:xfrm>
                        <a:prstGeom prst="straightConnector1">
                          <a:avLst/>
                        </a:prstGeom>
                        <a:noFill/>
                        <a:ln w="9525" cap="flat" cmpd="sng">
                          <a:solidFill>
                            <a:srgbClr val="8064A2"/>
                          </a:solidFill>
                          <a:prstDash val="solid"/>
                          <a:round/>
                          <a:headEnd type="none" w="med" len="med"/>
                          <a:tailEnd type="none" w="med" len="med"/>
                        </a:ln>
                        <a:effectLst>
                          <a:outerShdw blurRad="39999" dist="20000" dir="5400000" rotWithShape="0">
                            <a:srgbClr val="000000">
                              <a:alpha val="37254"/>
                            </a:srgbClr>
                          </a:outerShdw>
                        </a:effectLst>
                      </p:spPr>
                    </p:cxnSp>
                  </p:grpSp>
                  <p:grpSp>
                    <p:nvGrpSpPr>
                      <p:cNvPr id="477" name="Shape 381">
                        <a:extLst>
                          <a:ext uri="{FF2B5EF4-FFF2-40B4-BE49-F238E27FC236}">
                            <a16:creationId xmlns:a16="http://schemas.microsoft.com/office/drawing/2014/main" id="{235CF649-DEC6-4B70-8206-DA802218C1AA}"/>
                          </a:ext>
                        </a:extLst>
                      </p:cNvPr>
                      <p:cNvGrpSpPr/>
                      <p:nvPr/>
                    </p:nvGrpSpPr>
                    <p:grpSpPr>
                      <a:xfrm>
                        <a:off x="3315367" y="460016"/>
                        <a:ext cx="320843" cy="949158"/>
                        <a:chOff x="3315367" y="389462"/>
                        <a:chExt cx="320843" cy="949158"/>
                      </a:xfrm>
                    </p:grpSpPr>
                    <p:sp>
                      <p:nvSpPr>
                        <p:cNvPr id="480" name="Shape 382">
                          <a:extLst>
                            <a:ext uri="{FF2B5EF4-FFF2-40B4-BE49-F238E27FC236}">
                              <a16:creationId xmlns:a16="http://schemas.microsoft.com/office/drawing/2014/main" id="{DB1EC244-7A1E-40FA-B2D1-CFBF8AA590ED}"/>
                            </a:ext>
                          </a:extLst>
                        </p:cNvPr>
                        <p:cNvSpPr/>
                        <p:nvPr/>
                      </p:nvSpPr>
                      <p:spPr>
                        <a:xfrm>
                          <a:off x="3315367" y="389462"/>
                          <a:ext cx="320843" cy="949158"/>
                        </a:xfrm>
                        <a:prstGeom prst="rect">
                          <a:avLst/>
                        </a:prstGeom>
                        <a:solidFill>
                          <a:srgbClr val="8064A2"/>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sp>
                      <p:nvSpPr>
                        <p:cNvPr id="481" name="Shape 383">
                          <a:extLst>
                            <a:ext uri="{FF2B5EF4-FFF2-40B4-BE49-F238E27FC236}">
                              <a16:creationId xmlns:a16="http://schemas.microsoft.com/office/drawing/2014/main" id="{1FDBDA83-217C-40CD-BF1C-667265C5C451}"/>
                            </a:ext>
                          </a:extLst>
                        </p:cNvPr>
                        <p:cNvSpPr/>
                        <p:nvPr/>
                      </p:nvSpPr>
                      <p:spPr>
                        <a:xfrm>
                          <a:off x="3429944" y="391387"/>
                          <a:ext cx="95035" cy="947233"/>
                        </a:xfrm>
                        <a:prstGeom prst="rect">
                          <a:avLst/>
                        </a:prstGeom>
                        <a:solidFill>
                          <a:srgbClr val="000000"/>
                        </a:solidFill>
                        <a:ln w="9525" cap="flat" cmpd="sng">
                          <a:solidFill>
                            <a:srgbClr val="00000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grpSp>
                  <p:sp>
                    <p:nvSpPr>
                      <p:cNvPr id="478" name="Shape 384">
                        <a:extLst>
                          <a:ext uri="{FF2B5EF4-FFF2-40B4-BE49-F238E27FC236}">
                            <a16:creationId xmlns:a16="http://schemas.microsoft.com/office/drawing/2014/main" id="{A1448F44-A787-4D86-981F-70F85D8FA637}"/>
                          </a:ext>
                        </a:extLst>
                      </p:cNvPr>
                      <p:cNvSpPr/>
                      <p:nvPr/>
                    </p:nvSpPr>
                    <p:spPr>
                      <a:xfrm>
                        <a:off x="3315367" y="1525458"/>
                        <a:ext cx="320843" cy="950903"/>
                      </a:xfrm>
                      <a:prstGeom prst="rect">
                        <a:avLst/>
                      </a:prstGeom>
                      <a:solidFill>
                        <a:srgbClr val="FFC000"/>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sp>
                    <p:nvSpPr>
                      <p:cNvPr id="479" name="Shape 385">
                        <a:extLst>
                          <a:ext uri="{FF2B5EF4-FFF2-40B4-BE49-F238E27FC236}">
                            <a16:creationId xmlns:a16="http://schemas.microsoft.com/office/drawing/2014/main" id="{6A0CCE97-4A35-4414-A672-35975A1DC2A5}"/>
                          </a:ext>
                        </a:extLst>
                      </p:cNvPr>
                      <p:cNvSpPr/>
                      <p:nvPr/>
                    </p:nvSpPr>
                    <p:spPr>
                      <a:xfrm rot="10800000">
                        <a:off x="3319065" y="2597677"/>
                        <a:ext cx="317143" cy="561599"/>
                      </a:xfrm>
                      <a:prstGeom prst="trapezoid">
                        <a:avLst>
                          <a:gd name="adj" fmla="val 25000"/>
                        </a:avLst>
                      </a:prstGeom>
                      <a:solidFill>
                        <a:srgbClr val="4F81BD"/>
                      </a:solidFill>
                      <a:ln w="9525" cap="flat" cmpd="sng">
                        <a:solidFill>
                          <a:srgbClr val="002060"/>
                        </a:solidFill>
                        <a:prstDash val="solid"/>
                        <a:round/>
                        <a:headEnd type="none" w="med" len="med"/>
                        <a:tailEnd type="none" w="med" len="med"/>
                      </a:ln>
                    </p:spPr>
                    <p:txBody>
                      <a:bodyPr lIns="91425" tIns="45700" rIns="91425" bIns="45700" anchor="ctr" anchorCtr="0">
                        <a:noAutofit/>
                      </a:bodyPr>
                      <a:lstStyle/>
                      <a:p>
                        <a:pPr algn="ctr">
                          <a:buClr>
                            <a:schemeClr val="lt1"/>
                          </a:buClr>
                        </a:pPr>
                        <a:endParaRPr sz="1400">
                          <a:solidFill>
                            <a:srgbClr val="FFFFFF"/>
                          </a:solidFill>
                          <a:latin typeface="Calibri"/>
                          <a:ea typeface="Calibri"/>
                          <a:cs typeface="Calibri"/>
                          <a:sym typeface="Calibri"/>
                        </a:endParaRPr>
                      </a:p>
                    </p:txBody>
                  </p:sp>
                </p:grpSp>
                <p:sp>
                  <p:nvSpPr>
                    <p:cNvPr id="474" name="Shape 386">
                      <a:extLst>
                        <a:ext uri="{FF2B5EF4-FFF2-40B4-BE49-F238E27FC236}">
                          <a16:creationId xmlns:a16="http://schemas.microsoft.com/office/drawing/2014/main" id="{458D977B-57AB-420F-8616-92F7B5293C77}"/>
                        </a:ext>
                      </a:extLst>
                    </p:cNvPr>
                    <p:cNvSpPr txBox="1"/>
                    <p:nvPr/>
                  </p:nvSpPr>
                  <p:spPr>
                    <a:xfrm>
                      <a:off x="4321797" y="1091362"/>
                      <a:ext cx="895800" cy="377700"/>
                    </a:xfrm>
                    <a:prstGeom prst="rect">
                      <a:avLst/>
                    </a:prstGeom>
                    <a:noFill/>
                    <a:ln>
                      <a:noFill/>
                    </a:ln>
                  </p:spPr>
                  <p:txBody>
                    <a:bodyPr lIns="91425" tIns="45700" rIns="91425" bIns="45700" anchor="t" anchorCtr="0">
                      <a:noAutofit/>
                    </a:bodyPr>
                    <a:lstStyle/>
                    <a:p>
                      <a:pPr>
                        <a:buClr>
                          <a:srgbClr val="E36C09"/>
                        </a:buClr>
                        <a:buSzPct val="25000"/>
                      </a:pPr>
                      <a:r>
                        <a:rPr lang="en-US" sz="1300" b="1">
                          <a:solidFill>
                            <a:srgbClr val="E36C09"/>
                          </a:solidFill>
                          <a:latin typeface="Calibri"/>
                          <a:ea typeface="Calibri"/>
                          <a:cs typeface="Calibri"/>
                          <a:sym typeface="Calibri"/>
                        </a:rPr>
                        <a:t>Stele</a:t>
                      </a:r>
                    </a:p>
                  </p:txBody>
                </p:sp>
                <p:sp>
                  <p:nvSpPr>
                    <p:cNvPr id="475" name="Shape 387">
                      <a:extLst>
                        <a:ext uri="{FF2B5EF4-FFF2-40B4-BE49-F238E27FC236}">
                          <a16:creationId xmlns:a16="http://schemas.microsoft.com/office/drawing/2014/main" id="{F35B7CBB-AD42-45B8-93E3-D72AC99CAC74}"/>
                        </a:ext>
                      </a:extLst>
                    </p:cNvPr>
                    <p:cNvSpPr txBox="1"/>
                    <p:nvPr/>
                  </p:nvSpPr>
                  <p:spPr>
                    <a:xfrm>
                      <a:off x="4251159" y="471306"/>
                      <a:ext cx="1124100" cy="378000"/>
                    </a:xfrm>
                    <a:prstGeom prst="rect">
                      <a:avLst/>
                    </a:prstGeom>
                    <a:noFill/>
                    <a:ln>
                      <a:noFill/>
                    </a:ln>
                  </p:spPr>
                  <p:txBody>
                    <a:bodyPr lIns="91425" tIns="45700" rIns="91425" bIns="45700" anchor="t" anchorCtr="0">
                      <a:noAutofit/>
                    </a:bodyPr>
                    <a:lstStyle/>
                    <a:p>
                      <a:pPr>
                        <a:buClr>
                          <a:srgbClr val="8064A2"/>
                        </a:buClr>
                        <a:buSzPct val="25000"/>
                      </a:pPr>
                      <a:r>
                        <a:rPr lang="en-US" sz="1300" b="1">
                          <a:solidFill>
                            <a:srgbClr val="8064A2"/>
                          </a:solidFill>
                          <a:latin typeface="Calibri"/>
                          <a:ea typeface="Calibri"/>
                          <a:cs typeface="Calibri"/>
                          <a:sym typeface="Calibri"/>
                        </a:rPr>
                        <a:t>Cortex</a:t>
                      </a:r>
                    </a:p>
                  </p:txBody>
                </p:sp>
              </p:grpSp>
              <p:cxnSp>
                <p:nvCxnSpPr>
                  <p:cNvPr id="472" name="Shape 388">
                    <a:extLst>
                      <a:ext uri="{FF2B5EF4-FFF2-40B4-BE49-F238E27FC236}">
                        <a16:creationId xmlns:a16="http://schemas.microsoft.com/office/drawing/2014/main" id="{886154F3-5887-4E7C-8C58-6C8C48703CAA}"/>
                      </a:ext>
                    </a:extLst>
                  </p:cNvPr>
                  <p:cNvCxnSpPr/>
                  <p:nvPr/>
                </p:nvCxnSpPr>
                <p:spPr>
                  <a:xfrm>
                    <a:off x="4438316" y="1513745"/>
                    <a:ext cx="895684" cy="0"/>
                  </a:xfrm>
                  <a:prstGeom prst="straightConnector1">
                    <a:avLst/>
                  </a:prstGeom>
                  <a:noFill/>
                  <a:ln w="38100" cap="flat" cmpd="sng">
                    <a:solidFill>
                      <a:srgbClr val="000000"/>
                    </a:solidFill>
                    <a:prstDash val="solid"/>
                    <a:round/>
                    <a:headEnd type="none" w="med" len="med"/>
                    <a:tailEnd type="triangle" w="lg" len="lg"/>
                  </a:ln>
                  <a:effectLst>
                    <a:outerShdw blurRad="39999" dist="20000" dir="5400000" rotWithShape="0">
                      <a:srgbClr val="000000">
                        <a:alpha val="37254"/>
                      </a:srgbClr>
                    </a:outerShdw>
                  </a:effectLst>
                </p:spPr>
              </p:cxnSp>
            </p:grpSp>
          </p:grpSp>
          <p:sp>
            <p:nvSpPr>
              <p:cNvPr id="461" name="Shape 389">
                <a:extLst>
                  <a:ext uri="{FF2B5EF4-FFF2-40B4-BE49-F238E27FC236}">
                    <a16:creationId xmlns:a16="http://schemas.microsoft.com/office/drawing/2014/main" id="{3365A6CD-F3C4-4B58-88D7-A8683D5E3A4E}"/>
                  </a:ext>
                </a:extLst>
              </p:cNvPr>
              <p:cNvSpPr txBox="1"/>
              <p:nvPr/>
            </p:nvSpPr>
            <p:spPr>
              <a:xfrm>
                <a:off x="31851600" y="5690739"/>
                <a:ext cx="300081" cy="369332"/>
              </a:xfrm>
              <a:prstGeom prst="rect">
                <a:avLst/>
              </a:prstGeom>
              <a:noFill/>
              <a:ln>
                <a:noFill/>
              </a:ln>
            </p:spPr>
            <p:txBody>
              <a:bodyPr lIns="91425" tIns="45700" rIns="91425" bIns="45700" anchor="t" anchorCtr="0">
                <a:noAutofit/>
              </a:bodyPr>
              <a:lstStyle/>
              <a:p>
                <a:pPr>
                  <a:buClr>
                    <a:schemeClr val="dk1"/>
                  </a:buClr>
                  <a:buSzPct val="25000"/>
                </a:pPr>
                <a:r>
                  <a:rPr lang="en-US" sz="1400" b="1" dirty="0">
                    <a:solidFill>
                      <a:schemeClr val="dk1"/>
                    </a:solidFill>
                    <a:latin typeface="Calibri"/>
                    <a:ea typeface="Calibri"/>
                    <a:cs typeface="Calibri"/>
                    <a:sym typeface="Calibri"/>
                  </a:rPr>
                  <a:t>+</a:t>
                </a:r>
              </a:p>
            </p:txBody>
          </p:sp>
          <p:sp>
            <p:nvSpPr>
              <p:cNvPr id="466" name="Shape 390">
                <a:extLst>
                  <a:ext uri="{FF2B5EF4-FFF2-40B4-BE49-F238E27FC236}">
                    <a16:creationId xmlns:a16="http://schemas.microsoft.com/office/drawing/2014/main" id="{79349BDC-C7B2-4164-940A-0BE7471FC6E7}"/>
                  </a:ext>
                </a:extLst>
              </p:cNvPr>
              <p:cNvSpPr txBox="1"/>
              <p:nvPr/>
            </p:nvSpPr>
            <p:spPr>
              <a:xfrm>
                <a:off x="32530953" y="5665857"/>
                <a:ext cx="300081" cy="369332"/>
              </a:xfrm>
              <a:prstGeom prst="rect">
                <a:avLst/>
              </a:prstGeom>
              <a:noFill/>
              <a:ln>
                <a:noFill/>
              </a:ln>
            </p:spPr>
            <p:txBody>
              <a:bodyPr lIns="91425" tIns="45700" rIns="91425" bIns="45700" anchor="t" anchorCtr="0">
                <a:noAutofit/>
              </a:bodyPr>
              <a:lstStyle/>
              <a:p>
                <a:pPr>
                  <a:buClr>
                    <a:schemeClr val="dk1"/>
                  </a:buClr>
                  <a:buSzPct val="25000"/>
                </a:pPr>
                <a:r>
                  <a:rPr lang="en-US" sz="1400" b="1">
                    <a:solidFill>
                      <a:schemeClr val="dk1"/>
                    </a:solidFill>
                    <a:latin typeface="Calibri"/>
                    <a:ea typeface="Calibri"/>
                    <a:cs typeface="Calibri"/>
                    <a:sym typeface="Calibri"/>
                  </a:rPr>
                  <a:t>+</a:t>
                </a:r>
              </a:p>
            </p:txBody>
          </p:sp>
          <p:sp>
            <p:nvSpPr>
              <p:cNvPr id="467" name="Shape 391">
                <a:extLst>
                  <a:ext uri="{FF2B5EF4-FFF2-40B4-BE49-F238E27FC236}">
                    <a16:creationId xmlns:a16="http://schemas.microsoft.com/office/drawing/2014/main" id="{869F2A62-23D7-4D8B-905F-3EBF9366D13B}"/>
                  </a:ext>
                </a:extLst>
              </p:cNvPr>
              <p:cNvSpPr txBox="1"/>
              <p:nvPr/>
            </p:nvSpPr>
            <p:spPr>
              <a:xfrm>
                <a:off x="29946600" y="5663625"/>
                <a:ext cx="1187579" cy="584774"/>
              </a:xfrm>
              <a:prstGeom prst="rect">
                <a:avLst/>
              </a:prstGeom>
              <a:noFill/>
              <a:ln>
                <a:noFill/>
              </a:ln>
            </p:spPr>
            <p:txBody>
              <a:bodyPr lIns="91425" tIns="45700" rIns="91425" bIns="45700" anchor="ctr" anchorCtr="0">
                <a:noAutofit/>
              </a:bodyPr>
              <a:lstStyle/>
              <a:p>
                <a:pPr algn="ctr">
                  <a:buClr>
                    <a:schemeClr val="dk1"/>
                  </a:buClr>
                  <a:buSzPct val="25000"/>
                </a:pPr>
                <a:r>
                  <a:rPr lang="en-US" sz="1200" b="1">
                    <a:solidFill>
                      <a:schemeClr val="dk1"/>
                    </a:solidFill>
                    <a:latin typeface="Calibri"/>
                    <a:ea typeface="Calibri"/>
                    <a:cs typeface="Calibri"/>
                    <a:sym typeface="Calibri"/>
                  </a:rPr>
                  <a:t>Root Hair</a:t>
                </a:r>
              </a:p>
              <a:p>
                <a:pPr algn="ctr">
                  <a:buClr>
                    <a:schemeClr val="dk1"/>
                  </a:buClr>
                  <a:buSzPct val="25000"/>
                </a:pPr>
                <a:r>
                  <a:rPr lang="en-US" sz="1200" b="1">
                    <a:solidFill>
                      <a:schemeClr val="dk1"/>
                    </a:solidFill>
                    <a:latin typeface="Calibri"/>
                    <a:ea typeface="Calibri"/>
                    <a:cs typeface="Calibri"/>
                    <a:sym typeface="Calibri"/>
                  </a:rPr>
                  <a:t>Zone</a:t>
                </a:r>
              </a:p>
            </p:txBody>
          </p:sp>
        </p:grpSp>
      </p:grpSp>
      <p:sp>
        <p:nvSpPr>
          <p:cNvPr id="577" name="TextBox 576">
            <a:extLst>
              <a:ext uri="{FF2B5EF4-FFF2-40B4-BE49-F238E27FC236}">
                <a16:creationId xmlns:a16="http://schemas.microsoft.com/office/drawing/2014/main" id="{01DE0F58-4F84-4216-9BFC-95ED2D2A0D19}"/>
              </a:ext>
            </a:extLst>
          </p:cNvPr>
          <p:cNvSpPr txBox="1"/>
          <p:nvPr/>
        </p:nvSpPr>
        <p:spPr>
          <a:xfrm>
            <a:off x="30099129" y="26179472"/>
            <a:ext cx="8672108" cy="832057"/>
          </a:xfrm>
          <a:prstGeom prst="rect">
            <a:avLst/>
          </a:prstGeom>
          <a:noFill/>
        </p:spPr>
        <p:txBody>
          <a:bodyPr wrap="square" rtlCol="0">
            <a:spAutoFit/>
          </a:bodyPr>
          <a:lstStyle/>
          <a:p>
            <a:pPr algn="ctr"/>
            <a:endParaRPr lang="en-US" sz="4800" dirty="0">
              <a:solidFill>
                <a:schemeClr val="bg1"/>
              </a:solidFill>
            </a:endParaRPr>
          </a:p>
        </p:txBody>
      </p:sp>
      <p:grpSp>
        <p:nvGrpSpPr>
          <p:cNvPr id="579" name="Group 578">
            <a:extLst>
              <a:ext uri="{FF2B5EF4-FFF2-40B4-BE49-F238E27FC236}">
                <a16:creationId xmlns:a16="http://schemas.microsoft.com/office/drawing/2014/main" id="{1293DBC0-2768-4F41-9019-1A499B6FEAAE}"/>
              </a:ext>
            </a:extLst>
          </p:cNvPr>
          <p:cNvGrpSpPr/>
          <p:nvPr/>
        </p:nvGrpSpPr>
        <p:grpSpPr>
          <a:xfrm>
            <a:off x="28955587" y="29123157"/>
            <a:ext cx="11037603" cy="7387525"/>
            <a:chOff x="10696934" y="25096937"/>
            <a:chExt cx="17819029" cy="4638649"/>
          </a:xfrm>
        </p:grpSpPr>
        <p:sp>
          <p:nvSpPr>
            <p:cNvPr id="580" name="Rectangle 579">
              <a:extLst>
                <a:ext uri="{FF2B5EF4-FFF2-40B4-BE49-F238E27FC236}">
                  <a16:creationId xmlns:a16="http://schemas.microsoft.com/office/drawing/2014/main" id="{64BFE634-CCED-40AC-9C79-D849FF09EA66}"/>
                </a:ext>
              </a:extLst>
            </p:cNvPr>
            <p:cNvSpPr/>
            <p:nvPr/>
          </p:nvSpPr>
          <p:spPr>
            <a:xfrm>
              <a:off x="10748764" y="25096937"/>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1" name="TextBox 580">
              <a:extLst>
                <a:ext uri="{FF2B5EF4-FFF2-40B4-BE49-F238E27FC236}">
                  <a16:creationId xmlns:a16="http://schemas.microsoft.com/office/drawing/2014/main" id="{49CCF5E3-ADE7-49EA-B714-B7070D7A5BB2}"/>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Summary</a:t>
              </a:r>
            </a:p>
          </p:txBody>
        </p:sp>
        <p:sp>
          <p:nvSpPr>
            <p:cNvPr id="582" name="Rectangle 581">
              <a:extLst>
                <a:ext uri="{FF2B5EF4-FFF2-40B4-BE49-F238E27FC236}">
                  <a16:creationId xmlns:a16="http://schemas.microsoft.com/office/drawing/2014/main" id="{68B752ED-2EB5-4D8E-8FED-C499D7323808}"/>
                </a:ext>
              </a:extLst>
            </p:cNvPr>
            <p:cNvSpPr/>
            <p:nvPr/>
          </p:nvSpPr>
          <p:spPr>
            <a:xfrm>
              <a:off x="10696934" y="26489070"/>
              <a:ext cx="17819029" cy="32465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83" name="Picture 582">
            <a:extLst>
              <a:ext uri="{FF2B5EF4-FFF2-40B4-BE49-F238E27FC236}">
                <a16:creationId xmlns:a16="http://schemas.microsoft.com/office/drawing/2014/main" id="{82A9D696-E67C-4670-86B9-EA60D07E1EB3}"/>
              </a:ext>
            </a:extLst>
          </p:cNvPr>
          <p:cNvPicPr>
            <a:picLocks noChangeAspect="1"/>
          </p:cNvPicPr>
          <p:nvPr/>
        </p:nvPicPr>
        <p:blipFill rotWithShape="1">
          <a:blip r:embed="rId14">
            <a:extLst>
              <a:ext uri="{28A0092B-C50C-407E-A947-70E740481C1C}">
                <a14:useLocalDpi xmlns:a14="http://schemas.microsoft.com/office/drawing/2010/main" val="0"/>
              </a:ext>
            </a:extLst>
          </a:blip>
          <a:srcRect l="9825" t="43193" r="80218" b="30677"/>
          <a:stretch/>
        </p:blipFill>
        <p:spPr>
          <a:xfrm>
            <a:off x="30032914" y="31674924"/>
            <a:ext cx="1916142" cy="2903228"/>
          </a:xfrm>
          <a:prstGeom prst="rect">
            <a:avLst/>
          </a:prstGeom>
        </p:spPr>
      </p:pic>
      <p:sp>
        <p:nvSpPr>
          <p:cNvPr id="116" name="TextBox 115">
            <a:extLst>
              <a:ext uri="{FF2B5EF4-FFF2-40B4-BE49-F238E27FC236}">
                <a16:creationId xmlns:a16="http://schemas.microsoft.com/office/drawing/2014/main" id="{B5505E11-21B5-4865-BDF7-CEA34055C2AF}"/>
              </a:ext>
            </a:extLst>
          </p:cNvPr>
          <p:cNvSpPr txBox="1"/>
          <p:nvPr/>
        </p:nvSpPr>
        <p:spPr>
          <a:xfrm>
            <a:off x="29790579" y="36057797"/>
            <a:ext cx="5701467" cy="276999"/>
          </a:xfrm>
          <a:prstGeom prst="rect">
            <a:avLst/>
          </a:prstGeom>
          <a:noFill/>
        </p:spPr>
        <p:txBody>
          <a:bodyPr wrap="square" rtlCol="0">
            <a:spAutoFit/>
          </a:bodyPr>
          <a:lstStyle/>
          <a:p>
            <a:r>
              <a:rPr lang="en-US" sz="1200" dirty="0"/>
              <a:t>Image from: https://www.pioneer.com/home/site/us/agronomy/library/n-uptake-corn/</a:t>
            </a:r>
          </a:p>
        </p:txBody>
      </p:sp>
      <p:grpSp>
        <p:nvGrpSpPr>
          <p:cNvPr id="23" name="Group 22">
            <a:extLst>
              <a:ext uri="{FF2B5EF4-FFF2-40B4-BE49-F238E27FC236}">
                <a16:creationId xmlns:a16="http://schemas.microsoft.com/office/drawing/2014/main" id="{C62AE750-33A5-465B-BECE-9324890C6DFA}"/>
              </a:ext>
            </a:extLst>
          </p:cNvPr>
          <p:cNvGrpSpPr/>
          <p:nvPr/>
        </p:nvGrpSpPr>
        <p:grpSpPr>
          <a:xfrm>
            <a:off x="169187" y="11717232"/>
            <a:ext cx="10318557" cy="18470048"/>
            <a:chOff x="169187" y="11717232"/>
            <a:chExt cx="10318557" cy="18470048"/>
          </a:xfrm>
        </p:grpSpPr>
        <p:sp>
          <p:nvSpPr>
            <p:cNvPr id="20" name="Rectangle 19">
              <a:extLst>
                <a:ext uri="{FF2B5EF4-FFF2-40B4-BE49-F238E27FC236}">
                  <a16:creationId xmlns:a16="http://schemas.microsoft.com/office/drawing/2014/main" id="{1D3E388E-0701-4E91-81E2-CC12BC80CE4A}"/>
                </a:ext>
              </a:extLst>
            </p:cNvPr>
            <p:cNvSpPr/>
            <p:nvPr/>
          </p:nvSpPr>
          <p:spPr>
            <a:xfrm>
              <a:off x="314035" y="11717232"/>
              <a:ext cx="10136156" cy="1529875"/>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D772FF9E-B254-4816-8C96-8A124383725B}"/>
                </a:ext>
              </a:extLst>
            </p:cNvPr>
            <p:cNvSpPr txBox="1"/>
            <p:nvPr/>
          </p:nvSpPr>
          <p:spPr>
            <a:xfrm>
              <a:off x="1479583" y="12028951"/>
              <a:ext cx="8686800" cy="906434"/>
            </a:xfrm>
            <a:prstGeom prst="rect">
              <a:avLst/>
            </a:prstGeom>
            <a:noFill/>
          </p:spPr>
          <p:txBody>
            <a:bodyPr wrap="square" rtlCol="0">
              <a:spAutoFit/>
            </a:bodyPr>
            <a:lstStyle/>
            <a:p>
              <a:pPr algn="ctr"/>
              <a:r>
                <a:rPr lang="en-US" sz="4800" dirty="0">
                  <a:solidFill>
                    <a:schemeClr val="bg1"/>
                  </a:solidFill>
                </a:rPr>
                <a:t>Introduction</a:t>
              </a:r>
            </a:p>
          </p:txBody>
        </p:sp>
        <p:sp>
          <p:nvSpPr>
            <p:cNvPr id="22" name="Rectangle 21">
              <a:extLst>
                <a:ext uri="{FF2B5EF4-FFF2-40B4-BE49-F238E27FC236}">
                  <a16:creationId xmlns:a16="http://schemas.microsoft.com/office/drawing/2014/main" id="{52615A2E-3C03-4486-A2EC-8FB02ED2B2BE}"/>
                </a:ext>
              </a:extLst>
            </p:cNvPr>
            <p:cNvSpPr/>
            <p:nvPr/>
          </p:nvSpPr>
          <p:spPr>
            <a:xfrm>
              <a:off x="280243" y="13106230"/>
              <a:ext cx="10207501" cy="163120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a:extLst>
                <a:ext uri="{FF2B5EF4-FFF2-40B4-BE49-F238E27FC236}">
                  <a16:creationId xmlns:a16="http://schemas.microsoft.com/office/drawing/2014/main" id="{DB7945A2-504A-4113-A553-3B3B34D4F03E}"/>
                </a:ext>
              </a:extLst>
            </p:cNvPr>
            <p:cNvSpPr txBox="1"/>
            <p:nvPr/>
          </p:nvSpPr>
          <p:spPr>
            <a:xfrm>
              <a:off x="6844845" y="13424533"/>
              <a:ext cx="3465772" cy="7848302"/>
            </a:xfrm>
            <a:prstGeom prst="rect">
              <a:avLst/>
            </a:prstGeom>
            <a:noFill/>
          </p:spPr>
          <p:txBody>
            <a:bodyPr wrap="square" rtlCol="0">
              <a:spAutoFit/>
            </a:bodyPr>
            <a:lstStyle/>
            <a:p>
              <a:r>
                <a:rPr lang="en-US" sz="2400" dirty="0"/>
                <a:t>Carotenoids are among of the most abundant pigments found in nature and play important roles in both plants and animals.  In addition to their role as accessory light harvesting pigments, carotenoids are structural components of both the antenna complex and reaction center of photosystems. Carotenoids are efficient quenchers of singlet oxygen, as well as other reactive oxygen species, that are generated during the process of photosynthesis (</a:t>
              </a:r>
              <a:r>
                <a:rPr lang="en-US" sz="2400" dirty="0" err="1"/>
                <a:t>Tripathy</a:t>
              </a:r>
              <a:r>
                <a:rPr lang="en-US" sz="2400" dirty="0"/>
                <a:t> and </a:t>
              </a:r>
              <a:r>
                <a:rPr lang="en-US" sz="2400" dirty="0" err="1"/>
                <a:t>Oelmüller</a:t>
              </a:r>
              <a:r>
                <a:rPr lang="en-US" sz="2400" dirty="0"/>
                <a:t> 2012).</a:t>
              </a:r>
            </a:p>
          </p:txBody>
        </p:sp>
        <p:sp>
          <p:nvSpPr>
            <p:cNvPr id="233" name="TextBox 232">
              <a:extLst>
                <a:ext uri="{FF2B5EF4-FFF2-40B4-BE49-F238E27FC236}">
                  <a16:creationId xmlns:a16="http://schemas.microsoft.com/office/drawing/2014/main" id="{E305E6B2-8271-4C00-AF71-35FDE1C619DB}"/>
                </a:ext>
              </a:extLst>
            </p:cNvPr>
            <p:cNvSpPr txBox="1"/>
            <p:nvPr/>
          </p:nvSpPr>
          <p:spPr>
            <a:xfrm>
              <a:off x="470255" y="21230982"/>
              <a:ext cx="9774001" cy="8956298"/>
            </a:xfrm>
            <a:prstGeom prst="rect">
              <a:avLst/>
            </a:prstGeom>
            <a:noFill/>
          </p:spPr>
          <p:txBody>
            <a:bodyPr wrap="square" rtlCol="0">
              <a:spAutoFit/>
            </a:bodyPr>
            <a:lstStyle/>
            <a:p>
              <a:r>
                <a:rPr lang="en-US" sz="2400" dirty="0"/>
                <a:t>The plant hormones abscisic acid and </a:t>
              </a:r>
              <a:r>
                <a:rPr lang="en-US" sz="2400" dirty="0" err="1"/>
                <a:t>strigolactones</a:t>
              </a:r>
              <a:r>
                <a:rPr lang="en-US" sz="2400" dirty="0"/>
                <a:t>, which modulate developmental and stress processes, are derived from carotenoid precursors (Al-</a:t>
              </a:r>
              <a:r>
                <a:rPr lang="en-US" sz="2400" dirty="0" err="1"/>
                <a:t>Babili</a:t>
              </a:r>
              <a:r>
                <a:rPr lang="en-US" sz="2400" dirty="0"/>
                <a:t> and Bouwmeester et al. 2015; </a:t>
              </a:r>
              <a:r>
                <a:rPr lang="en-US" sz="2400" dirty="0" err="1"/>
                <a:t>Hou</a:t>
              </a:r>
              <a:r>
                <a:rPr lang="en-US" sz="2400" dirty="0"/>
                <a:t> et al. 2016; Vishwakarma et al. 2017; </a:t>
              </a:r>
              <a:r>
                <a:rPr lang="en-US" sz="2400" dirty="0" err="1"/>
                <a:t>Zwanenburg</a:t>
              </a:r>
              <a:r>
                <a:rPr lang="en-US" sz="2400" dirty="0"/>
                <a:t> et al. 2016). </a:t>
              </a:r>
            </a:p>
            <a:p>
              <a:r>
                <a:rPr lang="en-US" sz="2400" dirty="0"/>
                <a:t>	The first step in the carotenoid pathway is the condensation of two geranylgeranyl pyrophosphate (GGP) molecules by phytoene synthase (PSY) to form phytoene (Figure 1) (Nisar et al. 2015).  Since the formation of phytoene by PSY is the first committed step in the synthesis of carotenoids, the regulation of its gene expression is key due to its activity providing the starting material for the production of subsequent carotenoids and </a:t>
              </a:r>
              <a:r>
                <a:rPr lang="en-US" sz="2400" dirty="0" err="1"/>
                <a:t>apocaroteinoids</a:t>
              </a:r>
              <a:r>
                <a:rPr lang="en-US" sz="2400" dirty="0"/>
                <a:t>. Factors that influence </a:t>
              </a:r>
              <a:r>
                <a:rPr lang="en-US" sz="2400" i="1" dirty="0" err="1"/>
                <a:t>psy</a:t>
              </a:r>
              <a:r>
                <a:rPr lang="en-US" sz="2400" dirty="0"/>
                <a:t> gene expression include stage of development, ABA levels, light, salt, drought, temperature and photoperiod. In maize, PSY is encoded by three </a:t>
              </a:r>
              <a:r>
                <a:rPr lang="en-US" sz="2400" dirty="0" err="1"/>
                <a:t>subfunctionalized</a:t>
              </a:r>
              <a:r>
                <a:rPr lang="en-US" sz="2400" dirty="0"/>
                <a:t> genes </a:t>
              </a:r>
              <a:r>
                <a:rPr lang="en-US" sz="2400" i="1" dirty="0"/>
                <a:t>psy1</a:t>
              </a:r>
              <a:r>
                <a:rPr lang="en-US" sz="2400" dirty="0"/>
                <a:t>, </a:t>
              </a:r>
              <a:r>
                <a:rPr lang="en-US" sz="2400" i="1" dirty="0"/>
                <a:t>psy2</a:t>
              </a:r>
              <a:r>
                <a:rPr lang="en-US" sz="2400" dirty="0"/>
                <a:t> and </a:t>
              </a:r>
              <a:r>
                <a:rPr lang="en-US" sz="2400" i="1" dirty="0"/>
                <a:t>psy3</a:t>
              </a:r>
              <a:r>
                <a:rPr lang="en-US" sz="2400" dirty="0"/>
                <a:t> (Buckner et al. 1996; Li et al., 2008; Li et al. 2009).  </a:t>
              </a:r>
              <a:r>
                <a:rPr lang="en-US" sz="2400" i="1" dirty="0"/>
                <a:t>psy1</a:t>
              </a:r>
              <a:r>
                <a:rPr lang="en-US" sz="2400" dirty="0"/>
                <a:t> expression significantly increases during maize endosperm development and is correlated with the accumulation of carotenoids in endosperm tissue (Li et al. 2009). Conversely, </a:t>
              </a:r>
              <a:r>
                <a:rPr lang="en-US" sz="2400" i="1" dirty="0"/>
                <a:t>psy3</a:t>
              </a:r>
              <a:r>
                <a:rPr lang="en-US" sz="2400" dirty="0"/>
                <a:t> expression in maize roots is influenced by ABA in a positive feedback loop, which results in increased carotenoid synthesis and ABA production under drought and salt stress conditions (Li et al., 2008). </a:t>
              </a:r>
            </a:p>
            <a:p>
              <a:r>
                <a:rPr lang="en-US" sz="2400" dirty="0"/>
                <a:t>	The purpose of this study was to characterize the </a:t>
              </a:r>
              <a:r>
                <a:rPr lang="en-US" sz="2400" i="1" dirty="0" err="1"/>
                <a:t>psy</a:t>
              </a:r>
              <a:r>
                <a:rPr lang="en-US" sz="2400" i="1" dirty="0"/>
                <a:t> </a:t>
              </a:r>
              <a:r>
                <a:rPr lang="en-US" sz="2400" dirty="0"/>
                <a:t>gene family in maize and to analyze the expression of </a:t>
              </a:r>
              <a:r>
                <a:rPr lang="en-US" sz="2400" i="1" dirty="0"/>
                <a:t>psy1</a:t>
              </a:r>
              <a:r>
                <a:rPr lang="en-US" sz="2400" dirty="0"/>
                <a:t>,</a:t>
              </a:r>
              <a:r>
                <a:rPr lang="en-US" sz="2400" i="1" dirty="0"/>
                <a:t> psy2</a:t>
              </a:r>
              <a:r>
                <a:rPr lang="en-US" sz="2400" dirty="0"/>
                <a:t> and</a:t>
              </a:r>
              <a:r>
                <a:rPr lang="en-US" sz="2400" i="1" dirty="0"/>
                <a:t> psy3</a:t>
              </a:r>
              <a:r>
                <a:rPr lang="en-US" sz="2400" dirty="0"/>
                <a:t> as well as the other gene family members in various tissues and inbred maize lines.</a:t>
              </a:r>
            </a:p>
            <a:p>
              <a:br>
                <a:rPr lang="en-US" sz="2400" dirty="0"/>
              </a:br>
              <a:endParaRPr lang="en-US" sz="2400" dirty="0"/>
            </a:p>
          </p:txBody>
        </p:sp>
        <p:grpSp>
          <p:nvGrpSpPr>
            <p:cNvPr id="585" name="Group 584">
              <a:extLst>
                <a:ext uri="{FF2B5EF4-FFF2-40B4-BE49-F238E27FC236}">
                  <a16:creationId xmlns:a16="http://schemas.microsoft.com/office/drawing/2014/main" id="{6FAF87FD-2D4D-443E-9FE5-02AC773FC5CC}"/>
                </a:ext>
              </a:extLst>
            </p:cNvPr>
            <p:cNvGrpSpPr/>
            <p:nvPr/>
          </p:nvGrpSpPr>
          <p:grpSpPr>
            <a:xfrm>
              <a:off x="169187" y="13327418"/>
              <a:ext cx="6484027" cy="7765993"/>
              <a:chOff x="3144163" y="-10541"/>
              <a:chExt cx="5589713" cy="6868541"/>
            </a:xfrm>
          </p:grpSpPr>
          <p:sp>
            <p:nvSpPr>
              <p:cNvPr id="586" name="Rectangle 585">
                <a:extLst>
                  <a:ext uri="{FF2B5EF4-FFF2-40B4-BE49-F238E27FC236}">
                    <a16:creationId xmlns:a16="http://schemas.microsoft.com/office/drawing/2014/main" id="{FF20BBD0-6CA1-47D1-ADD2-47467DA26DC6}"/>
                  </a:ext>
                </a:extLst>
              </p:cNvPr>
              <p:cNvSpPr/>
              <p:nvPr/>
            </p:nvSpPr>
            <p:spPr>
              <a:xfrm>
                <a:off x="3458124" y="0"/>
                <a:ext cx="5275752" cy="6858000"/>
              </a:xfrm>
              <a:prstGeom prst="rect">
                <a:avLst/>
              </a:prstGeom>
              <a:solidFill>
                <a:srgbClr val="B7323E"/>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7" name="Group 586">
                <a:extLst>
                  <a:ext uri="{FF2B5EF4-FFF2-40B4-BE49-F238E27FC236}">
                    <a16:creationId xmlns:a16="http://schemas.microsoft.com/office/drawing/2014/main" id="{0E357D7B-371D-4D18-9898-18EEDA062882}"/>
                  </a:ext>
                </a:extLst>
              </p:cNvPr>
              <p:cNvGrpSpPr/>
              <p:nvPr/>
            </p:nvGrpSpPr>
            <p:grpSpPr>
              <a:xfrm>
                <a:off x="3144163" y="-10541"/>
                <a:ext cx="5092396" cy="6796226"/>
                <a:chOff x="3144163" y="-10541"/>
                <a:chExt cx="5092396" cy="6796226"/>
              </a:xfrm>
            </p:grpSpPr>
            <p:sp>
              <p:nvSpPr>
                <p:cNvPr id="588" name="TextBox 587">
                  <a:extLst>
                    <a:ext uri="{FF2B5EF4-FFF2-40B4-BE49-F238E27FC236}">
                      <a16:creationId xmlns:a16="http://schemas.microsoft.com/office/drawing/2014/main" id="{88D17843-B128-47A7-AD87-A497FD8A9014}"/>
                    </a:ext>
                  </a:extLst>
                </p:cNvPr>
                <p:cNvSpPr txBox="1"/>
                <p:nvPr/>
              </p:nvSpPr>
              <p:spPr>
                <a:xfrm>
                  <a:off x="4884027" y="-10541"/>
                  <a:ext cx="2419350" cy="369332"/>
                </a:xfrm>
                <a:prstGeom prst="rect">
                  <a:avLst/>
                </a:prstGeom>
                <a:noFill/>
              </p:spPr>
              <p:txBody>
                <a:bodyPr wrap="square" rtlCol="0">
                  <a:spAutoFit/>
                </a:bodyPr>
                <a:lstStyle/>
                <a:p>
                  <a:pPr algn="ctr"/>
                  <a:r>
                    <a:rPr lang="en-US" b="1" dirty="0"/>
                    <a:t>Carotenoid Pathway</a:t>
                  </a:r>
                </a:p>
              </p:txBody>
            </p:sp>
            <p:sp>
              <p:nvSpPr>
                <p:cNvPr id="589" name="TextBox 588">
                  <a:extLst>
                    <a:ext uri="{FF2B5EF4-FFF2-40B4-BE49-F238E27FC236}">
                      <a16:creationId xmlns:a16="http://schemas.microsoft.com/office/drawing/2014/main" id="{60304C19-79B6-4408-B6C2-0E544A49EAD8}"/>
                    </a:ext>
                  </a:extLst>
                </p:cNvPr>
                <p:cNvSpPr txBox="1"/>
                <p:nvPr/>
              </p:nvSpPr>
              <p:spPr>
                <a:xfrm>
                  <a:off x="5011323" y="667752"/>
                  <a:ext cx="2169355" cy="253916"/>
                </a:xfrm>
                <a:prstGeom prst="rect">
                  <a:avLst/>
                </a:prstGeom>
                <a:noFill/>
              </p:spPr>
              <p:txBody>
                <a:bodyPr wrap="square" rtlCol="0">
                  <a:spAutoFit/>
                </a:bodyPr>
                <a:lstStyle/>
                <a:p>
                  <a:pPr algn="ctr"/>
                  <a:r>
                    <a:rPr lang="en-US" sz="1050" dirty="0"/>
                    <a:t>2 Geranylgeranyl pyrophosphate</a:t>
                  </a:r>
                </a:p>
              </p:txBody>
            </p:sp>
            <p:sp>
              <p:nvSpPr>
                <p:cNvPr id="590" name="TextBox 589">
                  <a:extLst>
                    <a:ext uri="{FF2B5EF4-FFF2-40B4-BE49-F238E27FC236}">
                      <a16:creationId xmlns:a16="http://schemas.microsoft.com/office/drawing/2014/main" id="{2FD018B1-C1B7-4902-9EC1-6522D7534608}"/>
                    </a:ext>
                  </a:extLst>
                </p:cNvPr>
                <p:cNvSpPr txBox="1"/>
                <p:nvPr/>
              </p:nvSpPr>
              <p:spPr>
                <a:xfrm>
                  <a:off x="6149854" y="873853"/>
                  <a:ext cx="679544" cy="261610"/>
                </a:xfrm>
                <a:prstGeom prst="rect">
                  <a:avLst/>
                </a:prstGeom>
                <a:noFill/>
                <a:ln>
                  <a:noFill/>
                </a:ln>
              </p:spPr>
              <p:txBody>
                <a:bodyPr wrap="square" rtlCol="0">
                  <a:spAutoFit/>
                </a:bodyPr>
                <a:lstStyle/>
                <a:p>
                  <a:r>
                    <a:rPr lang="en-US" sz="1100" b="1" dirty="0"/>
                    <a:t>PSY</a:t>
                  </a:r>
                  <a:endParaRPr lang="en-US" sz="1400" b="1" dirty="0"/>
                </a:p>
              </p:txBody>
            </p:sp>
            <p:grpSp>
              <p:nvGrpSpPr>
                <p:cNvPr id="591" name="Group 590">
                  <a:extLst>
                    <a:ext uri="{FF2B5EF4-FFF2-40B4-BE49-F238E27FC236}">
                      <a16:creationId xmlns:a16="http://schemas.microsoft.com/office/drawing/2014/main" id="{BCC02E9C-60D7-4376-ADAC-AB1F46427CE9}"/>
                    </a:ext>
                  </a:extLst>
                </p:cNvPr>
                <p:cNvGrpSpPr/>
                <p:nvPr/>
              </p:nvGrpSpPr>
              <p:grpSpPr>
                <a:xfrm>
                  <a:off x="4834724" y="403754"/>
                  <a:ext cx="2522553" cy="226680"/>
                  <a:chOff x="4343400" y="964442"/>
                  <a:chExt cx="2522553" cy="226680"/>
                </a:xfrm>
              </p:grpSpPr>
              <p:cxnSp>
                <p:nvCxnSpPr>
                  <p:cNvPr id="701" name="Straight Connector 700">
                    <a:extLst>
                      <a:ext uri="{FF2B5EF4-FFF2-40B4-BE49-F238E27FC236}">
                        <a16:creationId xmlns:a16="http://schemas.microsoft.com/office/drawing/2014/main" id="{1897B7D9-136A-4AA2-9A41-EA840E360992}"/>
                      </a:ext>
                    </a:extLst>
                  </p:cNvPr>
                  <p:cNvCxnSpPr/>
                  <p:nvPr/>
                </p:nvCxnSpPr>
                <p:spPr>
                  <a:xfrm flipV="1">
                    <a:off x="43434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7D67F510-08E7-4C8B-8525-88CBA18A789D}"/>
                      </a:ext>
                    </a:extLst>
                  </p:cNvPr>
                  <p:cNvCxnSpPr>
                    <a:cxnSpLocks/>
                  </p:cNvCxnSpPr>
                  <p:nvPr/>
                </p:nvCxnSpPr>
                <p:spPr>
                  <a:xfrm>
                    <a:off x="4495800" y="10672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a:extLst>
                      <a:ext uri="{FF2B5EF4-FFF2-40B4-BE49-F238E27FC236}">
                        <a16:creationId xmlns:a16="http://schemas.microsoft.com/office/drawing/2014/main" id="{C8A598C2-E967-4C63-92C8-FE09AADC8E05}"/>
                      </a:ext>
                    </a:extLst>
                  </p:cNvPr>
                  <p:cNvCxnSpPr/>
                  <p:nvPr/>
                </p:nvCxnSpPr>
                <p:spPr>
                  <a:xfrm flipV="1">
                    <a:off x="4652749"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4" name="Straight Connector 703">
                    <a:extLst>
                      <a:ext uri="{FF2B5EF4-FFF2-40B4-BE49-F238E27FC236}">
                        <a16:creationId xmlns:a16="http://schemas.microsoft.com/office/drawing/2014/main" id="{0252DECE-3BF9-49D7-B51E-1AFB764F20AB}"/>
                      </a:ext>
                    </a:extLst>
                  </p:cNvPr>
                  <p:cNvCxnSpPr>
                    <a:cxnSpLocks/>
                  </p:cNvCxnSpPr>
                  <p:nvPr/>
                </p:nvCxnSpPr>
                <p:spPr>
                  <a:xfrm>
                    <a:off x="48006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9A54A1FE-D291-4F0B-A114-9337C06332CC}"/>
                      </a:ext>
                    </a:extLst>
                  </p:cNvPr>
                  <p:cNvCxnSpPr/>
                  <p:nvPr/>
                </p:nvCxnSpPr>
                <p:spPr>
                  <a:xfrm flipV="1">
                    <a:off x="4948451"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6" name="Straight Connector 705">
                    <a:extLst>
                      <a:ext uri="{FF2B5EF4-FFF2-40B4-BE49-F238E27FC236}">
                        <a16:creationId xmlns:a16="http://schemas.microsoft.com/office/drawing/2014/main" id="{B4DEFEEB-C2BD-49B0-BB17-087FEF0E5B61}"/>
                      </a:ext>
                    </a:extLst>
                  </p:cNvPr>
                  <p:cNvCxnSpPr>
                    <a:cxnSpLocks/>
                  </p:cNvCxnSpPr>
                  <p:nvPr/>
                </p:nvCxnSpPr>
                <p:spPr>
                  <a:xfrm>
                    <a:off x="5096302"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97521527-21CC-4F5A-ABE3-5796BA4400EE}"/>
                      </a:ext>
                    </a:extLst>
                  </p:cNvPr>
                  <p:cNvCxnSpPr/>
                  <p:nvPr/>
                </p:nvCxnSpPr>
                <p:spPr>
                  <a:xfrm flipV="1">
                    <a:off x="52441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803C75AF-AFCF-47B3-B336-88E0EA60C43C}"/>
                      </a:ext>
                    </a:extLst>
                  </p:cNvPr>
                  <p:cNvCxnSpPr>
                    <a:cxnSpLocks/>
                  </p:cNvCxnSpPr>
                  <p:nvPr/>
                </p:nvCxnSpPr>
                <p:spPr>
                  <a:xfrm>
                    <a:off x="5401102"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a:extLst>
                      <a:ext uri="{FF2B5EF4-FFF2-40B4-BE49-F238E27FC236}">
                        <a16:creationId xmlns:a16="http://schemas.microsoft.com/office/drawing/2014/main" id="{D9DECE39-76B0-4E45-B4FB-213EAC133A56}"/>
                      </a:ext>
                    </a:extLst>
                  </p:cNvPr>
                  <p:cNvCxnSpPr/>
                  <p:nvPr/>
                </p:nvCxnSpPr>
                <p:spPr>
                  <a:xfrm flipV="1">
                    <a:off x="55489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17C484C6-4432-4505-921F-B48F5942F4E1}"/>
                      </a:ext>
                    </a:extLst>
                  </p:cNvPr>
                  <p:cNvCxnSpPr>
                    <a:cxnSpLocks/>
                  </p:cNvCxnSpPr>
                  <p:nvPr/>
                </p:nvCxnSpPr>
                <p:spPr>
                  <a:xfrm>
                    <a:off x="57013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00827AA8-95BD-4675-8A42-03F59CD1501D}"/>
                      </a:ext>
                    </a:extLst>
                  </p:cNvPr>
                  <p:cNvCxnSpPr>
                    <a:cxnSpLocks/>
                  </p:cNvCxnSpPr>
                  <p:nvPr/>
                </p:nvCxnSpPr>
                <p:spPr>
                  <a:xfrm flipV="1">
                    <a:off x="5853753"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2" name="Straight Connector 711">
                    <a:extLst>
                      <a:ext uri="{FF2B5EF4-FFF2-40B4-BE49-F238E27FC236}">
                        <a16:creationId xmlns:a16="http://schemas.microsoft.com/office/drawing/2014/main" id="{C1BD995A-89BC-40CD-9A21-73A8A3196914}"/>
                      </a:ext>
                    </a:extLst>
                  </p:cNvPr>
                  <p:cNvCxnSpPr>
                    <a:cxnSpLocks/>
                  </p:cNvCxnSpPr>
                  <p:nvPr/>
                </p:nvCxnSpPr>
                <p:spPr>
                  <a:xfrm>
                    <a:off x="6004446"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74E2D0F5-1540-4ACC-8C28-6CE637D93AE4}"/>
                      </a:ext>
                    </a:extLst>
                  </p:cNvPr>
                  <p:cNvCxnSpPr>
                    <a:cxnSpLocks/>
                  </p:cNvCxnSpPr>
                  <p:nvPr/>
                </p:nvCxnSpPr>
                <p:spPr>
                  <a:xfrm flipV="1">
                    <a:off x="6154004"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0BC33FAA-BB2C-4A0E-B5A3-5F6BC91CC29D}"/>
                      </a:ext>
                    </a:extLst>
                  </p:cNvPr>
                  <p:cNvCxnSpPr>
                    <a:cxnSpLocks/>
                  </p:cNvCxnSpPr>
                  <p:nvPr/>
                </p:nvCxnSpPr>
                <p:spPr>
                  <a:xfrm>
                    <a:off x="6304697"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A3993681-EC6F-46D6-802F-EFD40C1D650A}"/>
                      </a:ext>
                    </a:extLst>
                  </p:cNvPr>
                  <p:cNvCxnSpPr>
                    <a:cxnSpLocks/>
                  </p:cNvCxnSpPr>
                  <p:nvPr/>
                </p:nvCxnSpPr>
                <p:spPr>
                  <a:xfrm flipV="1">
                    <a:off x="6456530" y="1066796"/>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7F504CAB-D3E8-4879-9474-725D5066CA43}"/>
                      </a:ext>
                    </a:extLst>
                  </p:cNvPr>
                  <p:cNvCxnSpPr/>
                  <p:nvPr/>
                </p:nvCxnSpPr>
                <p:spPr>
                  <a:xfrm flipV="1">
                    <a:off x="4495800"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717" name="Straight Connector 716">
                    <a:extLst>
                      <a:ext uri="{FF2B5EF4-FFF2-40B4-BE49-F238E27FC236}">
                        <a16:creationId xmlns:a16="http://schemas.microsoft.com/office/drawing/2014/main" id="{31984AE6-A7BD-4514-AD60-0B38849F600B}"/>
                      </a:ext>
                    </a:extLst>
                  </p:cNvPr>
                  <p:cNvCxnSpPr/>
                  <p:nvPr/>
                </p:nvCxnSpPr>
                <p:spPr>
                  <a:xfrm flipV="1">
                    <a:off x="5095165"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718" name="Straight Connector 717">
                    <a:extLst>
                      <a:ext uri="{FF2B5EF4-FFF2-40B4-BE49-F238E27FC236}">
                        <a16:creationId xmlns:a16="http://schemas.microsoft.com/office/drawing/2014/main" id="{45CC4F40-2524-4A97-A7B9-0BCA138C926E}"/>
                      </a:ext>
                    </a:extLst>
                  </p:cNvPr>
                  <p:cNvCxnSpPr/>
                  <p:nvPr/>
                </p:nvCxnSpPr>
                <p:spPr>
                  <a:xfrm flipV="1">
                    <a:off x="5701353"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719" name="Straight Connector 718">
                    <a:extLst>
                      <a:ext uri="{FF2B5EF4-FFF2-40B4-BE49-F238E27FC236}">
                        <a16:creationId xmlns:a16="http://schemas.microsoft.com/office/drawing/2014/main" id="{95BCD884-33E6-4678-9EB0-89D0F6376306}"/>
                      </a:ext>
                    </a:extLst>
                  </p:cNvPr>
                  <p:cNvCxnSpPr/>
                  <p:nvPr/>
                </p:nvCxnSpPr>
                <p:spPr>
                  <a:xfrm flipV="1">
                    <a:off x="6304697" y="967851"/>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720" name="Straight Connector 719">
                    <a:extLst>
                      <a:ext uri="{FF2B5EF4-FFF2-40B4-BE49-F238E27FC236}">
                        <a16:creationId xmlns:a16="http://schemas.microsoft.com/office/drawing/2014/main" id="{54F44A9A-1FB1-4F9E-A075-34434D915EBE}"/>
                      </a:ext>
                    </a:extLst>
                  </p:cNvPr>
                  <p:cNvCxnSpPr>
                    <a:cxnSpLocks/>
                  </p:cNvCxnSpPr>
                  <p:nvPr/>
                </p:nvCxnSpPr>
                <p:spPr>
                  <a:xfrm>
                    <a:off x="4534469" y="1066303"/>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a:extLst>
                      <a:ext uri="{FF2B5EF4-FFF2-40B4-BE49-F238E27FC236}">
                        <a16:creationId xmlns:a16="http://schemas.microsoft.com/office/drawing/2014/main" id="{1A46AC73-36B7-4AB4-9DEE-0E4B14C705A4}"/>
                      </a:ext>
                    </a:extLst>
                  </p:cNvPr>
                  <p:cNvCxnSpPr>
                    <a:cxnSpLocks/>
                  </p:cNvCxnSpPr>
                  <p:nvPr/>
                </p:nvCxnSpPr>
                <p:spPr>
                  <a:xfrm>
                    <a:off x="5133832"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43B693A1-0273-4A2B-A666-9479FA4AAF1E}"/>
                      </a:ext>
                    </a:extLst>
                  </p:cNvPr>
                  <p:cNvCxnSpPr>
                    <a:cxnSpLocks/>
                  </p:cNvCxnSpPr>
                  <p:nvPr/>
                </p:nvCxnSpPr>
                <p:spPr>
                  <a:xfrm>
                    <a:off x="5740553"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a:extLst>
                      <a:ext uri="{FF2B5EF4-FFF2-40B4-BE49-F238E27FC236}">
                        <a16:creationId xmlns:a16="http://schemas.microsoft.com/office/drawing/2014/main" id="{2FA329AC-2F05-4475-A449-3C72021F0987}"/>
                      </a:ext>
                    </a:extLst>
                  </p:cNvPr>
                  <p:cNvCxnSpPr>
                    <a:cxnSpLocks/>
                  </p:cNvCxnSpPr>
                  <p:nvPr/>
                </p:nvCxnSpPr>
                <p:spPr>
                  <a:xfrm>
                    <a:off x="6342228" y="1066302"/>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4" name="TextBox 723">
                    <a:extLst>
                      <a:ext uri="{FF2B5EF4-FFF2-40B4-BE49-F238E27FC236}">
                        <a16:creationId xmlns:a16="http://schemas.microsoft.com/office/drawing/2014/main" id="{F2BBD7DB-F6D8-415B-8B2A-6C2F4AB78DC7}"/>
                      </a:ext>
                    </a:extLst>
                  </p:cNvPr>
                  <p:cNvSpPr txBox="1"/>
                  <p:nvPr/>
                </p:nvSpPr>
                <p:spPr>
                  <a:xfrm>
                    <a:off x="6549841" y="964442"/>
                    <a:ext cx="316112" cy="184666"/>
                  </a:xfrm>
                  <a:prstGeom prst="rect">
                    <a:avLst/>
                  </a:prstGeom>
                  <a:noFill/>
                </p:spPr>
                <p:txBody>
                  <a:bodyPr wrap="none" rtlCol="0">
                    <a:spAutoFit/>
                  </a:bodyPr>
                  <a:lstStyle/>
                  <a:p>
                    <a:r>
                      <a:rPr lang="en-US" sz="600" dirty="0"/>
                      <a:t>OPP</a:t>
                    </a:r>
                  </a:p>
                </p:txBody>
              </p:sp>
            </p:grpSp>
            <p:grpSp>
              <p:nvGrpSpPr>
                <p:cNvPr id="592" name="Group 591">
                  <a:extLst>
                    <a:ext uri="{FF2B5EF4-FFF2-40B4-BE49-F238E27FC236}">
                      <a16:creationId xmlns:a16="http://schemas.microsoft.com/office/drawing/2014/main" id="{E12706C8-9930-498E-B11A-DD4346DA4736}"/>
                    </a:ext>
                  </a:extLst>
                </p:cNvPr>
                <p:cNvGrpSpPr/>
                <p:nvPr/>
              </p:nvGrpSpPr>
              <p:grpSpPr>
                <a:xfrm>
                  <a:off x="4215604" y="1134470"/>
                  <a:ext cx="3760792" cy="810818"/>
                  <a:chOff x="4164289" y="1692724"/>
                  <a:chExt cx="3760792" cy="810818"/>
                </a:xfrm>
              </p:grpSpPr>
              <p:cxnSp>
                <p:nvCxnSpPr>
                  <p:cNvPr id="653" name="Straight Connector 652">
                    <a:extLst>
                      <a:ext uri="{FF2B5EF4-FFF2-40B4-BE49-F238E27FC236}">
                        <a16:creationId xmlns:a16="http://schemas.microsoft.com/office/drawing/2014/main" id="{A565E99A-439D-4C1A-AD4C-1302EE13C983}"/>
                      </a:ext>
                    </a:extLst>
                  </p:cNvPr>
                  <p:cNvCxnSpPr>
                    <a:cxnSpLocks/>
                  </p:cNvCxnSpPr>
                  <p:nvPr/>
                </p:nvCxnSpPr>
                <p:spPr>
                  <a:xfrm>
                    <a:off x="5937006" y="1765300"/>
                    <a:ext cx="210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9316AE41-AF5A-4DB9-9FEC-74EE1DE73691}"/>
                      </a:ext>
                    </a:extLst>
                  </p:cNvPr>
                  <p:cNvCxnSpPr>
                    <a:cxnSpLocks/>
                  </p:cNvCxnSpPr>
                  <p:nvPr/>
                </p:nvCxnSpPr>
                <p:spPr>
                  <a:xfrm>
                    <a:off x="5958171" y="1744134"/>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5FD55DE9-ABAC-48C5-9D9A-B82411522E9C}"/>
                      </a:ext>
                    </a:extLst>
                  </p:cNvPr>
                  <p:cNvCxnSpPr>
                    <a:cxnSpLocks/>
                  </p:cNvCxnSpPr>
                  <p:nvPr/>
                </p:nvCxnSpPr>
                <p:spPr>
                  <a:xfrm flipV="1">
                    <a:off x="5865625" y="1765302"/>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040B5BD8-1678-41A0-BE19-F72BD34B1C50}"/>
                      </a:ext>
                    </a:extLst>
                  </p:cNvPr>
                  <p:cNvCxnSpPr>
                    <a:cxnSpLocks/>
                  </p:cNvCxnSpPr>
                  <p:nvPr/>
                </p:nvCxnSpPr>
                <p:spPr>
                  <a:xfrm flipH="1" flipV="1">
                    <a:off x="6143141" y="176548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4C331EB0-EEB9-4E6D-91D0-84F271604EC5}"/>
                      </a:ext>
                    </a:extLst>
                  </p:cNvPr>
                  <p:cNvCxnSpPr>
                    <a:cxnSpLocks/>
                  </p:cNvCxnSpPr>
                  <p:nvPr/>
                </p:nvCxnSpPr>
                <p:spPr>
                  <a:xfrm>
                    <a:off x="6214522" y="185769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AF3B9B5B-DB01-4EB0-BF00-C370FA20D205}"/>
                      </a:ext>
                    </a:extLst>
                  </p:cNvPr>
                  <p:cNvCxnSpPr>
                    <a:cxnSpLocks/>
                  </p:cNvCxnSpPr>
                  <p:nvPr/>
                </p:nvCxnSpPr>
                <p:spPr>
                  <a:xfrm>
                    <a:off x="6231876" y="183652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24A82B1C-4B5F-41A0-9C79-3FE78DE393FB}"/>
                      </a:ext>
                    </a:extLst>
                  </p:cNvPr>
                  <p:cNvCxnSpPr>
                    <a:cxnSpLocks/>
                  </p:cNvCxnSpPr>
                  <p:nvPr/>
                </p:nvCxnSpPr>
                <p:spPr>
                  <a:xfrm>
                    <a:off x="5693825" y="185732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012709C6-847D-4E65-A145-961EA2D7D10C}"/>
                      </a:ext>
                    </a:extLst>
                  </p:cNvPr>
                  <p:cNvCxnSpPr>
                    <a:cxnSpLocks/>
                  </p:cNvCxnSpPr>
                  <p:nvPr/>
                </p:nvCxnSpPr>
                <p:spPr>
                  <a:xfrm>
                    <a:off x="5724020" y="183689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C8A9C941-5436-4ADB-89B5-A7D9445DE444}"/>
                      </a:ext>
                    </a:extLst>
                  </p:cNvPr>
                  <p:cNvCxnSpPr>
                    <a:cxnSpLocks/>
                  </p:cNvCxnSpPr>
                  <p:nvPr/>
                </p:nvCxnSpPr>
                <p:spPr>
                  <a:xfrm rot="-3900000">
                    <a:off x="6336037" y="178070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A3D2276A-A49A-47B0-9D90-83D28FED9243}"/>
                      </a:ext>
                    </a:extLst>
                  </p:cNvPr>
                  <p:cNvCxnSpPr>
                    <a:cxnSpLocks/>
                  </p:cNvCxnSpPr>
                  <p:nvPr/>
                </p:nvCxnSpPr>
                <p:spPr>
                  <a:xfrm rot="3900000" flipV="1">
                    <a:off x="5569920" y="177916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361C2317-8090-4DF3-AFDA-F94490584825}"/>
                      </a:ext>
                    </a:extLst>
                  </p:cNvPr>
                  <p:cNvCxnSpPr>
                    <a:cxnSpLocks/>
                  </p:cNvCxnSpPr>
                  <p:nvPr/>
                </p:nvCxnSpPr>
                <p:spPr>
                  <a:xfrm>
                    <a:off x="6459013" y="194900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56CA50E5-2093-4FA5-88E0-26C39B043639}"/>
                      </a:ext>
                    </a:extLst>
                  </p:cNvPr>
                  <p:cNvCxnSpPr>
                    <a:cxnSpLocks/>
                  </p:cNvCxnSpPr>
                  <p:nvPr/>
                </p:nvCxnSpPr>
                <p:spPr>
                  <a:xfrm>
                    <a:off x="5453791" y="195287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1D8B5458-C0A5-4A6D-AEC4-B201E50A6453}"/>
                      </a:ext>
                    </a:extLst>
                  </p:cNvPr>
                  <p:cNvCxnSpPr>
                    <a:cxnSpLocks/>
                  </p:cNvCxnSpPr>
                  <p:nvPr/>
                </p:nvCxnSpPr>
                <p:spPr>
                  <a:xfrm>
                    <a:off x="7700712" y="23895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B01CAEAC-527D-42FE-80EC-70FEFDE11E22}"/>
                      </a:ext>
                    </a:extLst>
                  </p:cNvPr>
                  <p:cNvCxnSpPr>
                    <a:cxnSpLocks/>
                  </p:cNvCxnSpPr>
                  <p:nvPr/>
                </p:nvCxnSpPr>
                <p:spPr>
                  <a:xfrm flipH="1" flipV="1">
                    <a:off x="6387632"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2CDDAE08-632D-42BB-8329-ABEBEE4C5B98}"/>
                      </a:ext>
                    </a:extLst>
                  </p:cNvPr>
                  <p:cNvCxnSpPr>
                    <a:cxnSpLocks/>
                  </p:cNvCxnSpPr>
                  <p:nvPr/>
                </p:nvCxnSpPr>
                <p:spPr>
                  <a:xfrm flipH="1">
                    <a:off x="5626677"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23317E4-A6D8-4C67-B649-BB9DC40E3C2F}"/>
                      </a:ext>
                    </a:extLst>
                  </p:cNvPr>
                  <p:cNvCxnSpPr>
                    <a:cxnSpLocks/>
                  </p:cNvCxnSpPr>
                  <p:nvPr/>
                </p:nvCxnSpPr>
                <p:spPr>
                  <a:xfrm flipH="1" flipV="1">
                    <a:off x="6634463" y="19490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6F1D5971-F1B9-49D5-9FA3-5EADC9EF2156}"/>
                      </a:ext>
                    </a:extLst>
                  </p:cNvPr>
                  <p:cNvCxnSpPr>
                    <a:cxnSpLocks/>
                  </p:cNvCxnSpPr>
                  <p:nvPr/>
                </p:nvCxnSpPr>
                <p:spPr>
                  <a:xfrm flipH="1">
                    <a:off x="5379846" y="195324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2843B738-0B55-4674-B8C1-569AB253D9E5}"/>
                      </a:ext>
                    </a:extLst>
                  </p:cNvPr>
                  <p:cNvCxnSpPr>
                    <a:cxnSpLocks/>
                  </p:cNvCxnSpPr>
                  <p:nvPr/>
                </p:nvCxnSpPr>
                <p:spPr>
                  <a:xfrm>
                    <a:off x="6699334" y="204148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9E40F941-7B0C-464C-B288-519F98DFE134}"/>
                      </a:ext>
                    </a:extLst>
                  </p:cNvPr>
                  <p:cNvCxnSpPr>
                    <a:cxnSpLocks/>
                  </p:cNvCxnSpPr>
                  <p:nvPr/>
                </p:nvCxnSpPr>
                <p:spPr>
                  <a:xfrm>
                    <a:off x="5210502" y="204250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707C5D4B-DD44-4F48-B910-59F7E45AAB8F}"/>
                      </a:ext>
                    </a:extLst>
                  </p:cNvPr>
                  <p:cNvCxnSpPr>
                    <a:cxnSpLocks/>
                  </p:cNvCxnSpPr>
                  <p:nvPr/>
                </p:nvCxnSpPr>
                <p:spPr>
                  <a:xfrm rot="-3900000">
                    <a:off x="6823240" y="196555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6248B33-904F-4BDF-B3F4-94A18BD0E884}"/>
                      </a:ext>
                    </a:extLst>
                  </p:cNvPr>
                  <p:cNvCxnSpPr>
                    <a:cxnSpLocks/>
                  </p:cNvCxnSpPr>
                  <p:nvPr/>
                </p:nvCxnSpPr>
                <p:spPr>
                  <a:xfrm rot="3900000" flipV="1">
                    <a:off x="5087736" y="196555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8E7C8BCD-A441-4689-91E6-6C490DC0AD20}"/>
                      </a:ext>
                    </a:extLst>
                  </p:cNvPr>
                  <p:cNvCxnSpPr>
                    <a:cxnSpLocks/>
                  </p:cNvCxnSpPr>
                  <p:nvPr/>
                </p:nvCxnSpPr>
                <p:spPr>
                  <a:xfrm>
                    <a:off x="6716267"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8C1F1678-9C35-4464-9BDA-4E783716C857}"/>
                      </a:ext>
                    </a:extLst>
                  </p:cNvPr>
                  <p:cNvCxnSpPr>
                    <a:cxnSpLocks/>
                  </p:cNvCxnSpPr>
                  <p:nvPr/>
                </p:nvCxnSpPr>
                <p:spPr>
                  <a:xfrm>
                    <a:off x="5237418"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B6ACC750-A592-4D57-A8F8-C243E9329CFA}"/>
                      </a:ext>
                    </a:extLst>
                  </p:cNvPr>
                  <p:cNvCxnSpPr>
                    <a:cxnSpLocks/>
                  </p:cNvCxnSpPr>
                  <p:nvPr/>
                </p:nvCxnSpPr>
                <p:spPr>
                  <a:xfrm flipH="1">
                    <a:off x="5135082"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1C359E72-7E22-4383-8920-1532C0DFC852}"/>
                      </a:ext>
                    </a:extLst>
                  </p:cNvPr>
                  <p:cNvCxnSpPr>
                    <a:cxnSpLocks/>
                  </p:cNvCxnSpPr>
                  <p:nvPr/>
                </p:nvCxnSpPr>
                <p:spPr>
                  <a:xfrm flipH="1" flipV="1">
                    <a:off x="6874835"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a:extLst>
                      <a:ext uri="{FF2B5EF4-FFF2-40B4-BE49-F238E27FC236}">
                        <a16:creationId xmlns:a16="http://schemas.microsoft.com/office/drawing/2014/main" id="{AE43675E-44F3-47C2-ABAD-095EF23AB87A}"/>
                      </a:ext>
                    </a:extLst>
                  </p:cNvPr>
                  <p:cNvCxnSpPr>
                    <a:cxnSpLocks/>
                  </p:cNvCxnSpPr>
                  <p:nvPr/>
                </p:nvCxnSpPr>
                <p:spPr>
                  <a:xfrm>
                    <a:off x="6946216"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C37D4B54-6C57-428C-8660-110B82CBA056}"/>
                      </a:ext>
                    </a:extLst>
                  </p:cNvPr>
                  <p:cNvCxnSpPr>
                    <a:cxnSpLocks/>
                  </p:cNvCxnSpPr>
                  <p:nvPr/>
                </p:nvCxnSpPr>
                <p:spPr>
                  <a:xfrm>
                    <a:off x="4964587"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09B1A388-5A8F-4465-8C8F-FAAA7E052564}"/>
                      </a:ext>
                    </a:extLst>
                  </p:cNvPr>
                  <p:cNvCxnSpPr>
                    <a:cxnSpLocks/>
                  </p:cNvCxnSpPr>
                  <p:nvPr/>
                </p:nvCxnSpPr>
                <p:spPr>
                  <a:xfrm flipH="1" flipV="1">
                    <a:off x="7119102" y="2133036"/>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4FF9D107-0836-4928-859B-52D4674F3BCD}"/>
                      </a:ext>
                    </a:extLst>
                  </p:cNvPr>
                  <p:cNvCxnSpPr>
                    <a:cxnSpLocks/>
                  </p:cNvCxnSpPr>
                  <p:nvPr/>
                </p:nvCxnSpPr>
                <p:spPr>
                  <a:xfrm>
                    <a:off x="7190483" y="222542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ACA0B16C-F119-4C1F-B4F3-8DA877999FBD}"/>
                      </a:ext>
                    </a:extLst>
                  </p:cNvPr>
                  <p:cNvCxnSpPr>
                    <a:cxnSpLocks/>
                  </p:cNvCxnSpPr>
                  <p:nvPr/>
                </p:nvCxnSpPr>
                <p:spPr>
                  <a:xfrm flipH="1" flipV="1">
                    <a:off x="7363898" y="222543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F6C91116-B3E8-486B-B46F-A01FAEF9B54B}"/>
                      </a:ext>
                    </a:extLst>
                  </p:cNvPr>
                  <p:cNvCxnSpPr>
                    <a:cxnSpLocks/>
                  </p:cNvCxnSpPr>
                  <p:nvPr/>
                </p:nvCxnSpPr>
                <p:spPr>
                  <a:xfrm>
                    <a:off x="7435279" y="231782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D85FCE84-24CC-4EED-9257-39A1B92FCAEB}"/>
                      </a:ext>
                    </a:extLst>
                  </p:cNvPr>
                  <p:cNvCxnSpPr>
                    <a:cxnSpLocks/>
                  </p:cNvCxnSpPr>
                  <p:nvPr/>
                </p:nvCxnSpPr>
                <p:spPr>
                  <a:xfrm rot="-3900000">
                    <a:off x="7313987" y="214708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E09170A9-EBF6-4DDB-9A5F-7096C1DA4D3F}"/>
                      </a:ext>
                    </a:extLst>
                  </p:cNvPr>
                  <p:cNvCxnSpPr>
                    <a:cxnSpLocks/>
                  </p:cNvCxnSpPr>
                  <p:nvPr/>
                </p:nvCxnSpPr>
                <p:spPr>
                  <a:xfrm flipH="1" flipV="1">
                    <a:off x="7608165" y="231359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6225D158-3EF7-47C0-A909-46B4914C790D}"/>
                      </a:ext>
                    </a:extLst>
                  </p:cNvPr>
                  <p:cNvCxnSpPr>
                    <a:cxnSpLocks/>
                  </p:cNvCxnSpPr>
                  <p:nvPr/>
                </p:nvCxnSpPr>
                <p:spPr>
                  <a:xfrm>
                    <a:off x="7679546" y="24059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FBD47A30-8C00-49B1-AD02-0B44FFD514EC}"/>
                      </a:ext>
                    </a:extLst>
                  </p:cNvPr>
                  <p:cNvCxnSpPr>
                    <a:cxnSpLocks/>
                  </p:cNvCxnSpPr>
                  <p:nvPr/>
                </p:nvCxnSpPr>
                <p:spPr>
                  <a:xfrm flipH="1" flipV="1">
                    <a:off x="7853700" y="24024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754DE1FB-9E14-41FD-A162-75210F7E6F02}"/>
                      </a:ext>
                    </a:extLst>
                  </p:cNvPr>
                  <p:cNvCxnSpPr>
                    <a:cxnSpLocks/>
                  </p:cNvCxnSpPr>
                  <p:nvPr/>
                </p:nvCxnSpPr>
                <p:spPr>
                  <a:xfrm flipH="1">
                    <a:off x="4896379" y="2131731"/>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E396B0A9-5F8F-4B95-88C8-468807C1791B}"/>
                      </a:ext>
                    </a:extLst>
                  </p:cNvPr>
                  <p:cNvCxnSpPr>
                    <a:cxnSpLocks/>
                  </p:cNvCxnSpPr>
                  <p:nvPr/>
                </p:nvCxnSpPr>
                <p:spPr>
                  <a:xfrm>
                    <a:off x="4723493" y="222779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368E1F23-214B-4215-BE8A-D01D16F7CB06}"/>
                      </a:ext>
                    </a:extLst>
                  </p:cNvPr>
                  <p:cNvCxnSpPr>
                    <a:cxnSpLocks/>
                  </p:cNvCxnSpPr>
                  <p:nvPr/>
                </p:nvCxnSpPr>
                <p:spPr>
                  <a:xfrm flipH="1">
                    <a:off x="4650428" y="222542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7DB72409-4051-4024-85E0-93D1EA430660}"/>
                      </a:ext>
                    </a:extLst>
                  </p:cNvPr>
                  <p:cNvCxnSpPr>
                    <a:cxnSpLocks/>
                  </p:cNvCxnSpPr>
                  <p:nvPr/>
                </p:nvCxnSpPr>
                <p:spPr>
                  <a:xfrm>
                    <a:off x="4477180" y="23188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1F431B7A-F479-499E-9959-7A2753798A5C}"/>
                      </a:ext>
                    </a:extLst>
                  </p:cNvPr>
                  <p:cNvCxnSpPr>
                    <a:cxnSpLocks/>
                  </p:cNvCxnSpPr>
                  <p:nvPr/>
                </p:nvCxnSpPr>
                <p:spPr>
                  <a:xfrm rot="-3900000">
                    <a:off x="7800838" y="233112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CF643966-EEC1-497C-B85A-776906D94A67}"/>
                      </a:ext>
                    </a:extLst>
                  </p:cNvPr>
                  <p:cNvCxnSpPr>
                    <a:cxnSpLocks/>
                  </p:cNvCxnSpPr>
                  <p:nvPr/>
                </p:nvCxnSpPr>
                <p:spPr>
                  <a:xfrm rot="3900000" flipV="1">
                    <a:off x="4601449" y="215237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7F8E68A7-FDA2-4E97-9B08-3C4DB37A4425}"/>
                      </a:ext>
                    </a:extLst>
                  </p:cNvPr>
                  <p:cNvCxnSpPr>
                    <a:cxnSpLocks/>
                  </p:cNvCxnSpPr>
                  <p:nvPr/>
                </p:nvCxnSpPr>
                <p:spPr>
                  <a:xfrm flipH="1">
                    <a:off x="4405799" y="231782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a:extLst>
                      <a:ext uri="{FF2B5EF4-FFF2-40B4-BE49-F238E27FC236}">
                        <a16:creationId xmlns:a16="http://schemas.microsoft.com/office/drawing/2014/main" id="{DE43A93F-F3EA-425F-8FA7-6A9D0BD53AD2}"/>
                      </a:ext>
                    </a:extLst>
                  </p:cNvPr>
                  <p:cNvCxnSpPr>
                    <a:cxnSpLocks/>
                  </p:cNvCxnSpPr>
                  <p:nvPr/>
                </p:nvCxnSpPr>
                <p:spPr>
                  <a:xfrm>
                    <a:off x="4237146" y="241370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26C919E0-611F-4FDE-A1E2-F325D8FA8803}"/>
                      </a:ext>
                    </a:extLst>
                  </p:cNvPr>
                  <p:cNvCxnSpPr>
                    <a:cxnSpLocks/>
                  </p:cNvCxnSpPr>
                  <p:nvPr/>
                </p:nvCxnSpPr>
                <p:spPr>
                  <a:xfrm flipH="1">
                    <a:off x="4164289" y="241114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a:extLst>
                      <a:ext uri="{FF2B5EF4-FFF2-40B4-BE49-F238E27FC236}">
                        <a16:creationId xmlns:a16="http://schemas.microsoft.com/office/drawing/2014/main" id="{A79FD3DD-9324-498E-B2B6-7136D1DCD507}"/>
                      </a:ext>
                    </a:extLst>
                  </p:cNvPr>
                  <p:cNvCxnSpPr>
                    <a:cxnSpLocks/>
                  </p:cNvCxnSpPr>
                  <p:nvPr/>
                </p:nvCxnSpPr>
                <p:spPr>
                  <a:xfrm rot="3900000" flipV="1">
                    <a:off x="4111555" y="233480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8" name="Straight Connector 697">
                    <a:extLst>
                      <a:ext uri="{FF2B5EF4-FFF2-40B4-BE49-F238E27FC236}">
                        <a16:creationId xmlns:a16="http://schemas.microsoft.com/office/drawing/2014/main" id="{FB11DD8A-471A-4ACC-B3EC-8955711E3486}"/>
                      </a:ext>
                    </a:extLst>
                  </p:cNvPr>
                  <p:cNvCxnSpPr>
                    <a:cxnSpLocks/>
                  </p:cNvCxnSpPr>
                  <p:nvPr/>
                </p:nvCxnSpPr>
                <p:spPr>
                  <a:xfrm>
                    <a:off x="7209722"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a:extLst>
                      <a:ext uri="{FF2B5EF4-FFF2-40B4-BE49-F238E27FC236}">
                        <a16:creationId xmlns:a16="http://schemas.microsoft.com/office/drawing/2014/main" id="{43509035-1414-48E7-87E6-D378F3DFAE0F}"/>
                      </a:ext>
                    </a:extLst>
                  </p:cNvPr>
                  <p:cNvCxnSpPr>
                    <a:cxnSpLocks/>
                  </p:cNvCxnSpPr>
                  <p:nvPr/>
                </p:nvCxnSpPr>
                <p:spPr>
                  <a:xfrm>
                    <a:off x="4754009"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0" name="Straight Connector 699">
                    <a:extLst>
                      <a:ext uri="{FF2B5EF4-FFF2-40B4-BE49-F238E27FC236}">
                        <a16:creationId xmlns:a16="http://schemas.microsoft.com/office/drawing/2014/main" id="{D9531545-8B08-458F-B917-99FEAEC80F5A}"/>
                      </a:ext>
                    </a:extLst>
                  </p:cNvPr>
                  <p:cNvCxnSpPr>
                    <a:cxnSpLocks/>
                  </p:cNvCxnSpPr>
                  <p:nvPr/>
                </p:nvCxnSpPr>
                <p:spPr>
                  <a:xfrm>
                    <a:off x="4262401" y="23961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3" name="TextBox 592">
                  <a:extLst>
                    <a:ext uri="{FF2B5EF4-FFF2-40B4-BE49-F238E27FC236}">
                      <a16:creationId xmlns:a16="http://schemas.microsoft.com/office/drawing/2014/main" id="{68E76782-50B6-4D5F-82E7-817B114BD886}"/>
                    </a:ext>
                  </a:extLst>
                </p:cNvPr>
                <p:cNvSpPr txBox="1"/>
                <p:nvPr/>
              </p:nvSpPr>
              <p:spPr>
                <a:xfrm>
                  <a:off x="5489390" y="1337946"/>
                  <a:ext cx="1213220" cy="274320"/>
                </a:xfrm>
                <a:prstGeom prst="rect">
                  <a:avLst/>
                </a:prstGeom>
                <a:noFill/>
              </p:spPr>
              <p:txBody>
                <a:bodyPr wrap="square" rtlCol="0">
                  <a:spAutoFit/>
                </a:bodyPr>
                <a:lstStyle/>
                <a:p>
                  <a:pPr algn="ctr"/>
                  <a:r>
                    <a:rPr lang="en-US" sz="1050" dirty="0"/>
                    <a:t>15-</a:t>
                  </a:r>
                  <a:r>
                    <a:rPr lang="en-US" sz="1050" i="1" dirty="0"/>
                    <a:t>cis</a:t>
                  </a:r>
                  <a:r>
                    <a:rPr lang="en-US" sz="1050" dirty="0"/>
                    <a:t>-phytoene</a:t>
                  </a:r>
                </a:p>
              </p:txBody>
            </p:sp>
            <p:sp>
              <p:nvSpPr>
                <p:cNvPr id="594" name="Arrow: Down 593">
                  <a:extLst>
                    <a:ext uri="{FF2B5EF4-FFF2-40B4-BE49-F238E27FC236}">
                      <a16:creationId xmlns:a16="http://schemas.microsoft.com/office/drawing/2014/main" id="{FC123CD1-5E6D-4444-B979-45BC1996593D}"/>
                    </a:ext>
                  </a:extLst>
                </p:cNvPr>
                <p:cNvSpPr/>
                <p:nvPr/>
              </p:nvSpPr>
              <p:spPr>
                <a:xfrm>
                  <a:off x="6058986" y="1539800"/>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TextBox 594">
                  <a:extLst>
                    <a:ext uri="{FF2B5EF4-FFF2-40B4-BE49-F238E27FC236}">
                      <a16:creationId xmlns:a16="http://schemas.microsoft.com/office/drawing/2014/main" id="{96B5B050-EF4A-4709-8B43-C867C8A7D0A9}"/>
                    </a:ext>
                  </a:extLst>
                </p:cNvPr>
                <p:cNvSpPr txBox="1"/>
                <p:nvPr/>
              </p:nvSpPr>
              <p:spPr>
                <a:xfrm>
                  <a:off x="5442530" y="1770678"/>
                  <a:ext cx="1306941" cy="274320"/>
                </a:xfrm>
                <a:prstGeom prst="rect">
                  <a:avLst/>
                </a:prstGeom>
                <a:noFill/>
              </p:spPr>
              <p:txBody>
                <a:bodyPr wrap="square" rtlCol="0">
                  <a:spAutoFit/>
                </a:bodyPr>
                <a:lstStyle/>
                <a:p>
                  <a:pPr algn="ctr"/>
                  <a:r>
                    <a:rPr lang="en-US" sz="1050" dirty="0"/>
                    <a:t>9,15-</a:t>
                  </a:r>
                  <a:r>
                    <a:rPr lang="en-US" sz="1050" i="1" dirty="0"/>
                    <a:t>cis-</a:t>
                  </a:r>
                  <a:r>
                    <a:rPr lang="en-US" sz="1050" dirty="0"/>
                    <a:t>phytofluene</a:t>
                  </a:r>
                </a:p>
              </p:txBody>
            </p:sp>
            <p:sp>
              <p:nvSpPr>
                <p:cNvPr id="596" name="TextBox 595">
                  <a:extLst>
                    <a:ext uri="{FF2B5EF4-FFF2-40B4-BE49-F238E27FC236}">
                      <a16:creationId xmlns:a16="http://schemas.microsoft.com/office/drawing/2014/main" id="{34FFAC70-3566-488B-B354-062C18876200}"/>
                    </a:ext>
                  </a:extLst>
                </p:cNvPr>
                <p:cNvSpPr txBox="1"/>
                <p:nvPr/>
              </p:nvSpPr>
              <p:spPr>
                <a:xfrm>
                  <a:off x="6706746" y="4711312"/>
                  <a:ext cx="1092866" cy="253916"/>
                </a:xfrm>
                <a:prstGeom prst="rect">
                  <a:avLst/>
                </a:prstGeom>
                <a:noFill/>
              </p:spPr>
              <p:txBody>
                <a:bodyPr wrap="square" rtlCol="0">
                  <a:spAutoFit/>
                </a:bodyPr>
                <a:lstStyle/>
                <a:p>
                  <a:pPr algn="ctr"/>
                  <a:r>
                    <a:rPr lang="el-GR" sz="1050" dirty="0"/>
                    <a:t>β</a:t>
                  </a:r>
                  <a:r>
                    <a:rPr lang="en-US" sz="1050" dirty="0"/>
                    <a:t>-carotene</a:t>
                  </a:r>
                </a:p>
              </p:txBody>
            </p:sp>
            <p:sp>
              <p:nvSpPr>
                <p:cNvPr id="597" name="TextBox 596">
                  <a:extLst>
                    <a:ext uri="{FF2B5EF4-FFF2-40B4-BE49-F238E27FC236}">
                      <a16:creationId xmlns:a16="http://schemas.microsoft.com/office/drawing/2014/main" id="{F8EA94E9-A206-465D-8961-AC265BB2365F}"/>
                    </a:ext>
                  </a:extLst>
                </p:cNvPr>
                <p:cNvSpPr txBox="1"/>
                <p:nvPr/>
              </p:nvSpPr>
              <p:spPr>
                <a:xfrm>
                  <a:off x="4491862" y="4669046"/>
                  <a:ext cx="1092866" cy="253916"/>
                </a:xfrm>
                <a:prstGeom prst="rect">
                  <a:avLst/>
                </a:prstGeom>
                <a:noFill/>
              </p:spPr>
              <p:txBody>
                <a:bodyPr wrap="square" rtlCol="0">
                  <a:spAutoFit/>
                </a:bodyPr>
                <a:lstStyle/>
                <a:p>
                  <a:pPr algn="ctr"/>
                  <a:r>
                    <a:rPr lang="el-GR" sz="1050" dirty="0"/>
                    <a:t>α</a:t>
                  </a:r>
                  <a:r>
                    <a:rPr lang="en-US" sz="1050" dirty="0"/>
                    <a:t>-carotene</a:t>
                  </a:r>
                </a:p>
              </p:txBody>
            </p:sp>
            <p:sp>
              <p:nvSpPr>
                <p:cNvPr id="598" name="TextBox 597">
                  <a:extLst>
                    <a:ext uri="{FF2B5EF4-FFF2-40B4-BE49-F238E27FC236}">
                      <a16:creationId xmlns:a16="http://schemas.microsoft.com/office/drawing/2014/main" id="{167D2FF1-FE8F-4A30-A671-670BFD2C6612}"/>
                    </a:ext>
                  </a:extLst>
                </p:cNvPr>
                <p:cNvSpPr txBox="1"/>
                <p:nvPr/>
              </p:nvSpPr>
              <p:spPr>
                <a:xfrm>
                  <a:off x="6706746" y="5649842"/>
                  <a:ext cx="1092866" cy="253916"/>
                </a:xfrm>
                <a:prstGeom prst="rect">
                  <a:avLst/>
                </a:prstGeom>
                <a:noFill/>
              </p:spPr>
              <p:txBody>
                <a:bodyPr wrap="square" rtlCol="0">
                  <a:spAutoFit/>
                </a:bodyPr>
                <a:lstStyle/>
                <a:p>
                  <a:pPr algn="ctr"/>
                  <a:r>
                    <a:rPr lang="en-US" sz="1050" dirty="0"/>
                    <a:t>Zeaxanthin</a:t>
                  </a:r>
                </a:p>
              </p:txBody>
            </p:sp>
            <p:sp>
              <p:nvSpPr>
                <p:cNvPr id="599" name="TextBox 598">
                  <a:extLst>
                    <a:ext uri="{FF2B5EF4-FFF2-40B4-BE49-F238E27FC236}">
                      <a16:creationId xmlns:a16="http://schemas.microsoft.com/office/drawing/2014/main" id="{DAEC95D8-9994-44F8-BA66-8BB3C3316EBB}"/>
                    </a:ext>
                  </a:extLst>
                </p:cNvPr>
                <p:cNvSpPr txBox="1"/>
                <p:nvPr/>
              </p:nvSpPr>
              <p:spPr>
                <a:xfrm>
                  <a:off x="3570718" y="5490441"/>
                  <a:ext cx="1092866" cy="253916"/>
                </a:xfrm>
                <a:prstGeom prst="rect">
                  <a:avLst/>
                </a:prstGeom>
                <a:noFill/>
              </p:spPr>
              <p:txBody>
                <a:bodyPr wrap="square" rtlCol="0">
                  <a:spAutoFit/>
                </a:bodyPr>
                <a:lstStyle/>
                <a:p>
                  <a:pPr algn="ctr"/>
                  <a:r>
                    <a:rPr lang="en-US" sz="1050" dirty="0"/>
                    <a:t>Lutein</a:t>
                  </a:r>
                </a:p>
              </p:txBody>
            </p:sp>
            <p:sp>
              <p:nvSpPr>
                <p:cNvPr id="600" name="TextBox 599">
                  <a:extLst>
                    <a:ext uri="{FF2B5EF4-FFF2-40B4-BE49-F238E27FC236}">
                      <a16:creationId xmlns:a16="http://schemas.microsoft.com/office/drawing/2014/main" id="{ABA04C2A-E4CC-4753-B897-11ED79B665CC}"/>
                    </a:ext>
                  </a:extLst>
                </p:cNvPr>
                <p:cNvSpPr txBox="1"/>
                <p:nvPr/>
              </p:nvSpPr>
              <p:spPr>
                <a:xfrm>
                  <a:off x="6701141" y="6531769"/>
                  <a:ext cx="1092866" cy="253916"/>
                </a:xfrm>
                <a:prstGeom prst="rect">
                  <a:avLst/>
                </a:prstGeom>
                <a:noFill/>
              </p:spPr>
              <p:txBody>
                <a:bodyPr wrap="square" rtlCol="0">
                  <a:spAutoFit/>
                </a:bodyPr>
                <a:lstStyle/>
                <a:p>
                  <a:pPr algn="ctr"/>
                  <a:r>
                    <a:rPr lang="en-US" sz="1050" dirty="0"/>
                    <a:t>Violaxanthin</a:t>
                  </a:r>
                </a:p>
              </p:txBody>
            </p:sp>
            <p:sp>
              <p:nvSpPr>
                <p:cNvPr id="601" name="TextBox 600">
                  <a:extLst>
                    <a:ext uri="{FF2B5EF4-FFF2-40B4-BE49-F238E27FC236}">
                      <a16:creationId xmlns:a16="http://schemas.microsoft.com/office/drawing/2014/main" id="{658BFA21-D5F6-401D-8C60-E27EB3D93122}"/>
                    </a:ext>
                  </a:extLst>
                </p:cNvPr>
                <p:cNvSpPr txBox="1"/>
                <p:nvPr/>
              </p:nvSpPr>
              <p:spPr>
                <a:xfrm>
                  <a:off x="4301875" y="4260665"/>
                  <a:ext cx="1364311" cy="253916"/>
                </a:xfrm>
                <a:prstGeom prst="rect">
                  <a:avLst/>
                </a:prstGeom>
                <a:noFill/>
              </p:spPr>
              <p:txBody>
                <a:bodyPr wrap="square" rtlCol="0">
                  <a:spAutoFit/>
                </a:bodyPr>
                <a:lstStyle/>
                <a:p>
                  <a:pPr algn="ctr"/>
                  <a:r>
                    <a:rPr lang="el-GR" sz="1050" dirty="0"/>
                    <a:t>δ</a:t>
                  </a:r>
                  <a:r>
                    <a:rPr lang="en-US" sz="1050" dirty="0"/>
                    <a:t>-carotene</a:t>
                  </a:r>
                </a:p>
              </p:txBody>
            </p:sp>
            <p:sp>
              <p:nvSpPr>
                <p:cNvPr id="602" name="Arrow: Down 601">
                  <a:extLst>
                    <a:ext uri="{FF2B5EF4-FFF2-40B4-BE49-F238E27FC236}">
                      <a16:creationId xmlns:a16="http://schemas.microsoft.com/office/drawing/2014/main" id="{9B7EA8F6-FEB9-4DF1-9F79-F54B2F9CC70F}"/>
                    </a:ext>
                  </a:extLst>
                </p:cNvPr>
                <p:cNvSpPr/>
                <p:nvPr/>
              </p:nvSpPr>
              <p:spPr>
                <a:xfrm>
                  <a:off x="6058986" y="2022340"/>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TextBox 602">
                  <a:extLst>
                    <a:ext uri="{FF2B5EF4-FFF2-40B4-BE49-F238E27FC236}">
                      <a16:creationId xmlns:a16="http://schemas.microsoft.com/office/drawing/2014/main" id="{ED02E479-BF47-4C07-8D9D-A2DD07699B99}"/>
                    </a:ext>
                  </a:extLst>
                </p:cNvPr>
                <p:cNvSpPr txBox="1"/>
                <p:nvPr/>
              </p:nvSpPr>
              <p:spPr>
                <a:xfrm>
                  <a:off x="5236446" y="2240155"/>
                  <a:ext cx="1719109" cy="274320"/>
                </a:xfrm>
                <a:prstGeom prst="rect">
                  <a:avLst/>
                </a:prstGeom>
                <a:noFill/>
              </p:spPr>
              <p:txBody>
                <a:bodyPr wrap="square" rtlCol="0">
                  <a:spAutoFit/>
                </a:bodyPr>
                <a:lstStyle/>
                <a:p>
                  <a:pPr algn="ctr"/>
                  <a:r>
                    <a:rPr lang="en-US" sz="1050" dirty="0"/>
                    <a:t>9,15,9’ –tri-</a:t>
                  </a:r>
                  <a:r>
                    <a:rPr lang="en-US" sz="1050" i="1" dirty="0"/>
                    <a:t>cis</a:t>
                  </a:r>
                  <a:r>
                    <a:rPr lang="en-US" sz="1050" dirty="0"/>
                    <a:t>-</a:t>
                  </a:r>
                  <a:r>
                    <a:rPr lang="el-GR" sz="1050" dirty="0"/>
                    <a:t>ζ</a:t>
                  </a:r>
                  <a:r>
                    <a:rPr lang="en-US" sz="1050" dirty="0"/>
                    <a:t>-carotene</a:t>
                  </a:r>
                </a:p>
              </p:txBody>
            </p:sp>
            <p:sp>
              <p:nvSpPr>
                <p:cNvPr id="604" name="TextBox 603">
                  <a:extLst>
                    <a:ext uri="{FF2B5EF4-FFF2-40B4-BE49-F238E27FC236}">
                      <a16:creationId xmlns:a16="http://schemas.microsoft.com/office/drawing/2014/main" id="{C0DDD796-3050-46ED-887E-0CA9FFD51A87}"/>
                    </a:ext>
                  </a:extLst>
                </p:cNvPr>
                <p:cNvSpPr txBox="1"/>
                <p:nvPr/>
              </p:nvSpPr>
              <p:spPr>
                <a:xfrm>
                  <a:off x="5112621" y="3179109"/>
                  <a:ext cx="1966759" cy="274320"/>
                </a:xfrm>
                <a:prstGeom prst="rect">
                  <a:avLst/>
                </a:prstGeom>
                <a:noFill/>
              </p:spPr>
              <p:txBody>
                <a:bodyPr wrap="square" rtlCol="0">
                  <a:spAutoFit/>
                </a:bodyPr>
                <a:lstStyle/>
                <a:p>
                  <a:pPr algn="ctr"/>
                  <a:r>
                    <a:rPr lang="en-US" sz="1050" dirty="0"/>
                    <a:t>7,9,9’-tri-</a:t>
                  </a:r>
                  <a:r>
                    <a:rPr lang="en-US" sz="1050" i="1" dirty="0"/>
                    <a:t>cis</a:t>
                  </a:r>
                  <a:r>
                    <a:rPr lang="en-US" sz="1050" dirty="0"/>
                    <a:t>-neurosporene</a:t>
                  </a:r>
                </a:p>
              </p:txBody>
            </p:sp>
            <p:sp>
              <p:nvSpPr>
                <p:cNvPr id="605" name="TextBox 604">
                  <a:extLst>
                    <a:ext uri="{FF2B5EF4-FFF2-40B4-BE49-F238E27FC236}">
                      <a16:creationId xmlns:a16="http://schemas.microsoft.com/office/drawing/2014/main" id="{F9B841D2-4662-43A1-B2CF-B579BBBA08ED}"/>
                    </a:ext>
                  </a:extLst>
                </p:cNvPr>
                <p:cNvSpPr txBox="1"/>
                <p:nvPr/>
              </p:nvSpPr>
              <p:spPr>
                <a:xfrm>
                  <a:off x="5236446" y="2709632"/>
                  <a:ext cx="1719109" cy="274320"/>
                </a:xfrm>
                <a:prstGeom prst="rect">
                  <a:avLst/>
                </a:prstGeom>
                <a:noFill/>
              </p:spPr>
              <p:txBody>
                <a:bodyPr wrap="square" rtlCol="0">
                  <a:spAutoFit/>
                </a:bodyPr>
                <a:lstStyle/>
                <a:p>
                  <a:pPr algn="ctr"/>
                  <a:r>
                    <a:rPr lang="en-US" sz="1050" dirty="0"/>
                    <a:t>9,9’ –di-</a:t>
                  </a:r>
                  <a:r>
                    <a:rPr lang="en-US" sz="1050" i="1" dirty="0"/>
                    <a:t>cis</a:t>
                  </a:r>
                  <a:r>
                    <a:rPr lang="en-US" sz="1050" dirty="0"/>
                    <a:t>-</a:t>
                  </a:r>
                  <a:r>
                    <a:rPr lang="el-GR" sz="1050" dirty="0"/>
                    <a:t>ζ</a:t>
                  </a:r>
                  <a:r>
                    <a:rPr lang="en-US" sz="1050" dirty="0"/>
                    <a:t>-carotene</a:t>
                  </a:r>
                </a:p>
              </p:txBody>
            </p:sp>
            <p:sp>
              <p:nvSpPr>
                <p:cNvPr id="606" name="Arrow: Down 605">
                  <a:extLst>
                    <a:ext uri="{FF2B5EF4-FFF2-40B4-BE49-F238E27FC236}">
                      <a16:creationId xmlns:a16="http://schemas.microsoft.com/office/drawing/2014/main" id="{CDFCF5A3-6C18-4B7E-BF45-A90A9F94EBF4}"/>
                    </a:ext>
                  </a:extLst>
                </p:cNvPr>
                <p:cNvSpPr/>
                <p:nvPr/>
              </p:nvSpPr>
              <p:spPr>
                <a:xfrm>
                  <a:off x="6058986" y="249240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Arrow: Down 606">
                  <a:extLst>
                    <a:ext uri="{FF2B5EF4-FFF2-40B4-BE49-F238E27FC236}">
                      <a16:creationId xmlns:a16="http://schemas.microsoft.com/office/drawing/2014/main" id="{D328EA33-7DA0-4761-82F9-DA7730BFB3F2}"/>
                    </a:ext>
                  </a:extLst>
                </p:cNvPr>
                <p:cNvSpPr/>
                <p:nvPr/>
              </p:nvSpPr>
              <p:spPr>
                <a:xfrm>
                  <a:off x="6058986" y="2961879"/>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Arrow: Down 607">
                  <a:extLst>
                    <a:ext uri="{FF2B5EF4-FFF2-40B4-BE49-F238E27FC236}">
                      <a16:creationId xmlns:a16="http://schemas.microsoft.com/office/drawing/2014/main" id="{9FF8991B-4514-4037-B490-29E0A61689D1}"/>
                    </a:ext>
                  </a:extLst>
                </p:cNvPr>
                <p:cNvSpPr/>
                <p:nvPr/>
              </p:nvSpPr>
              <p:spPr>
                <a:xfrm>
                  <a:off x="6052590" y="88677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TextBox 608">
                  <a:extLst>
                    <a:ext uri="{FF2B5EF4-FFF2-40B4-BE49-F238E27FC236}">
                      <a16:creationId xmlns:a16="http://schemas.microsoft.com/office/drawing/2014/main" id="{3540568C-DFB1-4D02-8B6D-146633FCAF87}"/>
                    </a:ext>
                  </a:extLst>
                </p:cNvPr>
                <p:cNvSpPr txBox="1"/>
                <p:nvPr/>
              </p:nvSpPr>
              <p:spPr>
                <a:xfrm>
                  <a:off x="5316078" y="4040081"/>
                  <a:ext cx="1645920" cy="274320"/>
                </a:xfrm>
                <a:prstGeom prst="rect">
                  <a:avLst/>
                </a:prstGeom>
                <a:noFill/>
              </p:spPr>
              <p:txBody>
                <a:bodyPr wrap="square" rtlCol="0">
                  <a:spAutoFit/>
                </a:bodyPr>
                <a:lstStyle/>
                <a:p>
                  <a:pPr algn="ctr"/>
                  <a:r>
                    <a:rPr lang="en-US" sz="1050" dirty="0"/>
                    <a:t>All-</a:t>
                  </a:r>
                  <a:r>
                    <a:rPr lang="en-US" sz="1050" i="1" dirty="0"/>
                    <a:t>trans</a:t>
                  </a:r>
                  <a:r>
                    <a:rPr lang="en-US" sz="1050" dirty="0"/>
                    <a:t>-lycopene</a:t>
                  </a:r>
                </a:p>
              </p:txBody>
            </p:sp>
            <p:sp>
              <p:nvSpPr>
                <p:cNvPr id="610" name="Arrow: Down 609">
                  <a:extLst>
                    <a:ext uri="{FF2B5EF4-FFF2-40B4-BE49-F238E27FC236}">
                      <a16:creationId xmlns:a16="http://schemas.microsoft.com/office/drawing/2014/main" id="{79A62D09-2C8F-4518-B29E-B9BA9EF7CEBA}"/>
                    </a:ext>
                  </a:extLst>
                </p:cNvPr>
                <p:cNvSpPr/>
                <p:nvPr/>
              </p:nvSpPr>
              <p:spPr>
                <a:xfrm>
                  <a:off x="6058986" y="3431356"/>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Arrow: Down 610">
                  <a:extLst>
                    <a:ext uri="{FF2B5EF4-FFF2-40B4-BE49-F238E27FC236}">
                      <a16:creationId xmlns:a16="http://schemas.microsoft.com/office/drawing/2014/main" id="{A53800C9-8F60-4111-90F3-967054A01BEE}"/>
                    </a:ext>
                  </a:extLst>
                </p:cNvPr>
                <p:cNvSpPr/>
                <p:nvPr/>
              </p:nvSpPr>
              <p:spPr>
                <a:xfrm rot="2700000">
                  <a:off x="5472714" y="4173866"/>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Arrow: Down 611">
                  <a:extLst>
                    <a:ext uri="{FF2B5EF4-FFF2-40B4-BE49-F238E27FC236}">
                      <a16:creationId xmlns:a16="http://schemas.microsoft.com/office/drawing/2014/main" id="{0BAA6077-0874-4963-9F2B-166FBF1C7DDC}"/>
                    </a:ext>
                  </a:extLst>
                </p:cNvPr>
                <p:cNvSpPr/>
                <p:nvPr/>
              </p:nvSpPr>
              <p:spPr>
                <a:xfrm rot="-2700000">
                  <a:off x="6718544" y="4173866"/>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TextBox 612">
                  <a:extLst>
                    <a:ext uri="{FF2B5EF4-FFF2-40B4-BE49-F238E27FC236}">
                      <a16:creationId xmlns:a16="http://schemas.microsoft.com/office/drawing/2014/main" id="{DDB66FD8-B209-4F7F-8296-CF61AD98C600}"/>
                    </a:ext>
                  </a:extLst>
                </p:cNvPr>
                <p:cNvSpPr txBox="1"/>
                <p:nvPr/>
              </p:nvSpPr>
              <p:spPr>
                <a:xfrm>
                  <a:off x="6571024" y="4260665"/>
                  <a:ext cx="1364311" cy="253916"/>
                </a:xfrm>
                <a:prstGeom prst="rect">
                  <a:avLst/>
                </a:prstGeom>
                <a:noFill/>
              </p:spPr>
              <p:txBody>
                <a:bodyPr wrap="square" rtlCol="0">
                  <a:spAutoFit/>
                </a:bodyPr>
                <a:lstStyle/>
                <a:p>
                  <a:pPr algn="ctr"/>
                  <a:r>
                    <a:rPr lang="el-GR" sz="1050" dirty="0"/>
                    <a:t>γ</a:t>
                  </a:r>
                  <a:r>
                    <a:rPr lang="en-US" sz="1050" dirty="0"/>
                    <a:t>-carotene</a:t>
                  </a:r>
                </a:p>
              </p:txBody>
            </p:sp>
            <p:sp>
              <p:nvSpPr>
                <p:cNvPr id="614" name="Arrow: Down 613">
                  <a:extLst>
                    <a:ext uri="{FF2B5EF4-FFF2-40B4-BE49-F238E27FC236}">
                      <a16:creationId xmlns:a16="http://schemas.microsoft.com/office/drawing/2014/main" id="{C864B551-5D7C-41F4-B1E4-CB29A0EE263B}"/>
                    </a:ext>
                  </a:extLst>
                </p:cNvPr>
                <p:cNvSpPr/>
                <p:nvPr/>
              </p:nvSpPr>
              <p:spPr>
                <a:xfrm>
                  <a:off x="7209769" y="4466911"/>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Arrow: Down 614">
                  <a:extLst>
                    <a:ext uri="{FF2B5EF4-FFF2-40B4-BE49-F238E27FC236}">
                      <a16:creationId xmlns:a16="http://schemas.microsoft.com/office/drawing/2014/main" id="{E1A2C854-C3C0-462F-863C-90B7972C3BEF}"/>
                    </a:ext>
                  </a:extLst>
                </p:cNvPr>
                <p:cNvSpPr/>
                <p:nvPr/>
              </p:nvSpPr>
              <p:spPr>
                <a:xfrm>
                  <a:off x="4950425" y="4488177"/>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Arrow: Down 615">
                  <a:extLst>
                    <a:ext uri="{FF2B5EF4-FFF2-40B4-BE49-F238E27FC236}">
                      <a16:creationId xmlns:a16="http://schemas.microsoft.com/office/drawing/2014/main" id="{DC21642D-1BA3-483F-9A34-D7D8F441620C}"/>
                    </a:ext>
                  </a:extLst>
                </p:cNvPr>
                <p:cNvSpPr/>
                <p:nvPr/>
              </p:nvSpPr>
              <p:spPr>
                <a:xfrm>
                  <a:off x="7209769" y="4957968"/>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Arrow: Down 616">
                  <a:extLst>
                    <a:ext uri="{FF2B5EF4-FFF2-40B4-BE49-F238E27FC236}">
                      <a16:creationId xmlns:a16="http://schemas.microsoft.com/office/drawing/2014/main" id="{52B4818C-56F2-433F-AF3A-157AA490AD17}"/>
                    </a:ext>
                  </a:extLst>
                </p:cNvPr>
                <p:cNvSpPr/>
                <p:nvPr/>
              </p:nvSpPr>
              <p:spPr>
                <a:xfrm rot="2700000">
                  <a:off x="4537030" y="4832847"/>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Arrow: Down 617">
                  <a:extLst>
                    <a:ext uri="{FF2B5EF4-FFF2-40B4-BE49-F238E27FC236}">
                      <a16:creationId xmlns:a16="http://schemas.microsoft.com/office/drawing/2014/main" id="{81A47F13-D9E0-43BB-B60D-53EBE7178372}"/>
                    </a:ext>
                  </a:extLst>
                </p:cNvPr>
                <p:cNvSpPr/>
                <p:nvPr/>
              </p:nvSpPr>
              <p:spPr>
                <a:xfrm rot="-2700000">
                  <a:off x="5430789" y="4832848"/>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TextBox 618">
                  <a:extLst>
                    <a:ext uri="{FF2B5EF4-FFF2-40B4-BE49-F238E27FC236}">
                      <a16:creationId xmlns:a16="http://schemas.microsoft.com/office/drawing/2014/main" id="{B9BA9D7E-C596-4B0C-B605-82D0B164582B}"/>
                    </a:ext>
                  </a:extLst>
                </p:cNvPr>
                <p:cNvSpPr txBox="1"/>
                <p:nvPr/>
              </p:nvSpPr>
              <p:spPr>
                <a:xfrm>
                  <a:off x="3144163" y="4987438"/>
                  <a:ext cx="1966759" cy="253916"/>
                </a:xfrm>
                <a:prstGeom prst="rect">
                  <a:avLst/>
                </a:prstGeom>
                <a:noFill/>
              </p:spPr>
              <p:txBody>
                <a:bodyPr wrap="square" rtlCol="0">
                  <a:spAutoFit/>
                </a:bodyPr>
                <a:lstStyle/>
                <a:p>
                  <a:pPr algn="ctr"/>
                  <a:r>
                    <a:rPr lang="en-US" sz="1050" dirty="0" err="1"/>
                    <a:t>Zeinoxanthin</a:t>
                  </a:r>
                  <a:endParaRPr lang="en-US" sz="1050" dirty="0"/>
                </a:p>
              </p:txBody>
            </p:sp>
            <p:sp>
              <p:nvSpPr>
                <p:cNvPr id="620" name="Arrow: Down 619">
                  <a:extLst>
                    <a:ext uri="{FF2B5EF4-FFF2-40B4-BE49-F238E27FC236}">
                      <a16:creationId xmlns:a16="http://schemas.microsoft.com/office/drawing/2014/main" id="{6B11D793-1B18-47C2-8A88-ED37318F7081}"/>
                    </a:ext>
                  </a:extLst>
                </p:cNvPr>
                <p:cNvSpPr/>
                <p:nvPr/>
              </p:nvSpPr>
              <p:spPr>
                <a:xfrm>
                  <a:off x="4075137" y="526494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TextBox 620">
                  <a:extLst>
                    <a:ext uri="{FF2B5EF4-FFF2-40B4-BE49-F238E27FC236}">
                      <a16:creationId xmlns:a16="http://schemas.microsoft.com/office/drawing/2014/main" id="{49405D17-C1CC-48E4-A027-C7015AAA5713}"/>
                    </a:ext>
                  </a:extLst>
                </p:cNvPr>
                <p:cNvSpPr txBox="1"/>
                <p:nvPr/>
              </p:nvSpPr>
              <p:spPr>
                <a:xfrm>
                  <a:off x="5057084" y="4987438"/>
                  <a:ext cx="1966759" cy="253916"/>
                </a:xfrm>
                <a:prstGeom prst="rect">
                  <a:avLst/>
                </a:prstGeom>
                <a:noFill/>
              </p:spPr>
              <p:txBody>
                <a:bodyPr wrap="square" rtlCol="0">
                  <a:spAutoFit/>
                </a:bodyPr>
                <a:lstStyle/>
                <a:p>
                  <a:pPr algn="ctr"/>
                  <a:r>
                    <a:rPr lang="el-GR" sz="1050" dirty="0"/>
                    <a:t>α </a:t>
                  </a:r>
                  <a:r>
                    <a:rPr lang="en-US" sz="1050" dirty="0"/>
                    <a:t>-</a:t>
                  </a:r>
                  <a:r>
                    <a:rPr lang="en-US" sz="1050" dirty="0" err="1"/>
                    <a:t>cryptoaxnthin</a:t>
                  </a:r>
                  <a:endParaRPr lang="en-US" sz="1050" dirty="0"/>
                </a:p>
              </p:txBody>
            </p:sp>
            <p:sp>
              <p:nvSpPr>
                <p:cNvPr id="622" name="Arrow: Down 621">
                  <a:extLst>
                    <a:ext uri="{FF2B5EF4-FFF2-40B4-BE49-F238E27FC236}">
                      <a16:creationId xmlns:a16="http://schemas.microsoft.com/office/drawing/2014/main" id="{6DD3B516-AA81-4053-A298-C21F4780DDB2}"/>
                    </a:ext>
                  </a:extLst>
                </p:cNvPr>
                <p:cNvSpPr/>
                <p:nvPr/>
              </p:nvSpPr>
              <p:spPr>
                <a:xfrm>
                  <a:off x="6023935" y="526494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TextBox 622">
                  <a:extLst>
                    <a:ext uri="{FF2B5EF4-FFF2-40B4-BE49-F238E27FC236}">
                      <a16:creationId xmlns:a16="http://schemas.microsoft.com/office/drawing/2014/main" id="{F118EB5A-B64D-48FD-90E0-CFAFA5509A40}"/>
                    </a:ext>
                  </a:extLst>
                </p:cNvPr>
                <p:cNvSpPr txBox="1"/>
                <p:nvPr/>
              </p:nvSpPr>
              <p:spPr>
                <a:xfrm>
                  <a:off x="5523711" y="5490441"/>
                  <a:ext cx="1092866" cy="253916"/>
                </a:xfrm>
                <a:prstGeom prst="rect">
                  <a:avLst/>
                </a:prstGeom>
                <a:noFill/>
              </p:spPr>
              <p:txBody>
                <a:bodyPr wrap="square" rtlCol="0">
                  <a:spAutoFit/>
                </a:bodyPr>
                <a:lstStyle/>
                <a:p>
                  <a:pPr algn="ctr"/>
                  <a:r>
                    <a:rPr lang="en-US" sz="1050" dirty="0"/>
                    <a:t>Lutein</a:t>
                  </a:r>
                </a:p>
              </p:txBody>
            </p:sp>
            <p:sp>
              <p:nvSpPr>
                <p:cNvPr id="624" name="TextBox 623">
                  <a:extLst>
                    <a:ext uri="{FF2B5EF4-FFF2-40B4-BE49-F238E27FC236}">
                      <a16:creationId xmlns:a16="http://schemas.microsoft.com/office/drawing/2014/main" id="{AABD921B-7FFB-435A-8698-FCE22C46D432}"/>
                    </a:ext>
                  </a:extLst>
                </p:cNvPr>
                <p:cNvSpPr txBox="1"/>
                <p:nvPr/>
              </p:nvSpPr>
              <p:spPr>
                <a:xfrm>
                  <a:off x="6269800" y="5190011"/>
                  <a:ext cx="1966759" cy="253916"/>
                </a:xfrm>
                <a:prstGeom prst="rect">
                  <a:avLst/>
                </a:prstGeom>
                <a:noFill/>
              </p:spPr>
              <p:txBody>
                <a:bodyPr wrap="square" rtlCol="0">
                  <a:spAutoFit/>
                </a:bodyPr>
                <a:lstStyle/>
                <a:p>
                  <a:pPr algn="ctr"/>
                  <a:r>
                    <a:rPr lang="el-GR" sz="1050" dirty="0"/>
                    <a:t>β </a:t>
                  </a:r>
                  <a:r>
                    <a:rPr lang="en-US" sz="1050" dirty="0"/>
                    <a:t>-</a:t>
                  </a:r>
                  <a:r>
                    <a:rPr lang="en-US" sz="1050" dirty="0" err="1"/>
                    <a:t>cryptoaxnthin</a:t>
                  </a:r>
                  <a:endParaRPr lang="en-US" sz="1050" dirty="0"/>
                </a:p>
              </p:txBody>
            </p:sp>
            <p:sp>
              <p:nvSpPr>
                <p:cNvPr id="625" name="Arrow: Down 624">
                  <a:extLst>
                    <a:ext uri="{FF2B5EF4-FFF2-40B4-BE49-F238E27FC236}">
                      <a16:creationId xmlns:a16="http://schemas.microsoft.com/office/drawing/2014/main" id="{6B74570D-30ED-409D-BCB9-1F9DC25E2368}"/>
                    </a:ext>
                  </a:extLst>
                </p:cNvPr>
                <p:cNvSpPr/>
                <p:nvPr/>
              </p:nvSpPr>
              <p:spPr>
                <a:xfrm>
                  <a:off x="7209769" y="5436667"/>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Arrow: Down 625">
                  <a:extLst>
                    <a:ext uri="{FF2B5EF4-FFF2-40B4-BE49-F238E27FC236}">
                      <a16:creationId xmlns:a16="http://schemas.microsoft.com/office/drawing/2014/main" id="{6D6F477B-5E6F-4C3B-973E-529D28AF16CC}"/>
                    </a:ext>
                  </a:extLst>
                </p:cNvPr>
                <p:cNvSpPr/>
                <p:nvPr/>
              </p:nvSpPr>
              <p:spPr>
                <a:xfrm flipH="1">
                  <a:off x="7305303" y="5874660"/>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TextBox 626">
                  <a:extLst>
                    <a:ext uri="{FF2B5EF4-FFF2-40B4-BE49-F238E27FC236}">
                      <a16:creationId xmlns:a16="http://schemas.microsoft.com/office/drawing/2014/main" id="{0148FA98-D9A6-4E50-A8AD-D465D12FB6B5}"/>
                    </a:ext>
                  </a:extLst>
                </p:cNvPr>
                <p:cNvSpPr txBox="1"/>
                <p:nvPr/>
              </p:nvSpPr>
              <p:spPr>
                <a:xfrm>
                  <a:off x="6735776" y="6090805"/>
                  <a:ext cx="1092866" cy="253916"/>
                </a:xfrm>
                <a:prstGeom prst="rect">
                  <a:avLst/>
                </a:prstGeom>
                <a:noFill/>
              </p:spPr>
              <p:txBody>
                <a:bodyPr wrap="square" rtlCol="0">
                  <a:spAutoFit/>
                </a:bodyPr>
                <a:lstStyle/>
                <a:p>
                  <a:pPr algn="ctr"/>
                  <a:r>
                    <a:rPr lang="en-US" sz="1050" dirty="0"/>
                    <a:t>Antheraxanthin</a:t>
                  </a:r>
                </a:p>
              </p:txBody>
            </p:sp>
            <p:sp>
              <p:nvSpPr>
                <p:cNvPr id="628" name="Arrow: Down 627">
                  <a:extLst>
                    <a:ext uri="{FF2B5EF4-FFF2-40B4-BE49-F238E27FC236}">
                      <a16:creationId xmlns:a16="http://schemas.microsoft.com/office/drawing/2014/main" id="{3F5A6A94-D1EC-425D-A38D-1077CFC2EBC2}"/>
                    </a:ext>
                  </a:extLst>
                </p:cNvPr>
                <p:cNvSpPr/>
                <p:nvPr/>
              </p:nvSpPr>
              <p:spPr>
                <a:xfrm>
                  <a:off x="7313867" y="632545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Arrow: Down 628">
                  <a:extLst>
                    <a:ext uri="{FF2B5EF4-FFF2-40B4-BE49-F238E27FC236}">
                      <a16:creationId xmlns:a16="http://schemas.microsoft.com/office/drawing/2014/main" id="{3E75A513-630F-4D8D-8858-92F4DF35751D}"/>
                    </a:ext>
                  </a:extLst>
                </p:cNvPr>
                <p:cNvSpPr/>
                <p:nvPr/>
              </p:nvSpPr>
              <p:spPr>
                <a:xfrm flipH="1" flipV="1">
                  <a:off x="7105197" y="5874660"/>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Arrow: Down 629">
                  <a:extLst>
                    <a:ext uri="{FF2B5EF4-FFF2-40B4-BE49-F238E27FC236}">
                      <a16:creationId xmlns:a16="http://schemas.microsoft.com/office/drawing/2014/main" id="{08614E7B-1031-40FB-A096-3AA3A625CB19}"/>
                    </a:ext>
                  </a:extLst>
                </p:cNvPr>
                <p:cNvSpPr/>
                <p:nvPr/>
              </p:nvSpPr>
              <p:spPr>
                <a:xfrm flipH="1" flipV="1">
                  <a:off x="7104810" y="6325452"/>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TextBox 630">
                  <a:extLst>
                    <a:ext uri="{FF2B5EF4-FFF2-40B4-BE49-F238E27FC236}">
                      <a16:creationId xmlns:a16="http://schemas.microsoft.com/office/drawing/2014/main" id="{9CB72C03-D8F2-4532-86DD-4FBDE0B4DDEF}"/>
                    </a:ext>
                  </a:extLst>
                </p:cNvPr>
                <p:cNvSpPr txBox="1"/>
                <p:nvPr/>
              </p:nvSpPr>
              <p:spPr>
                <a:xfrm>
                  <a:off x="6149854" y="1521745"/>
                  <a:ext cx="679544" cy="261610"/>
                </a:xfrm>
                <a:prstGeom prst="rect">
                  <a:avLst/>
                </a:prstGeom>
                <a:noFill/>
                <a:ln>
                  <a:noFill/>
                </a:ln>
              </p:spPr>
              <p:txBody>
                <a:bodyPr wrap="square" rtlCol="0">
                  <a:spAutoFit/>
                </a:bodyPr>
                <a:lstStyle/>
                <a:p>
                  <a:r>
                    <a:rPr lang="en-US" sz="1100" b="1" dirty="0"/>
                    <a:t>PDS</a:t>
                  </a:r>
                  <a:endParaRPr lang="en-US" sz="1400" b="1" dirty="0"/>
                </a:p>
              </p:txBody>
            </p:sp>
            <p:sp>
              <p:nvSpPr>
                <p:cNvPr id="632" name="TextBox 631">
                  <a:extLst>
                    <a:ext uri="{FF2B5EF4-FFF2-40B4-BE49-F238E27FC236}">
                      <a16:creationId xmlns:a16="http://schemas.microsoft.com/office/drawing/2014/main" id="{68F53033-A954-4399-93D4-73BCFAC8FC82}"/>
                    </a:ext>
                  </a:extLst>
                </p:cNvPr>
                <p:cNvSpPr txBox="1"/>
                <p:nvPr/>
              </p:nvSpPr>
              <p:spPr>
                <a:xfrm>
                  <a:off x="6149854" y="2009838"/>
                  <a:ext cx="679544" cy="261610"/>
                </a:xfrm>
                <a:prstGeom prst="rect">
                  <a:avLst/>
                </a:prstGeom>
                <a:noFill/>
                <a:ln>
                  <a:noFill/>
                </a:ln>
              </p:spPr>
              <p:txBody>
                <a:bodyPr wrap="square" rtlCol="0">
                  <a:spAutoFit/>
                </a:bodyPr>
                <a:lstStyle/>
                <a:p>
                  <a:r>
                    <a:rPr lang="en-US" sz="1100" b="1" dirty="0"/>
                    <a:t>PDS</a:t>
                  </a:r>
                  <a:endParaRPr lang="en-US" sz="1400" b="1" dirty="0"/>
                </a:p>
              </p:txBody>
            </p:sp>
            <p:sp>
              <p:nvSpPr>
                <p:cNvPr id="633" name="TextBox 632">
                  <a:extLst>
                    <a:ext uri="{FF2B5EF4-FFF2-40B4-BE49-F238E27FC236}">
                      <a16:creationId xmlns:a16="http://schemas.microsoft.com/office/drawing/2014/main" id="{1F642559-B2E6-4DC6-9E37-9B9090B92272}"/>
                    </a:ext>
                  </a:extLst>
                </p:cNvPr>
                <p:cNvSpPr txBox="1"/>
                <p:nvPr/>
              </p:nvSpPr>
              <p:spPr>
                <a:xfrm>
                  <a:off x="6149854" y="2477004"/>
                  <a:ext cx="679544" cy="261610"/>
                </a:xfrm>
                <a:prstGeom prst="rect">
                  <a:avLst/>
                </a:prstGeom>
                <a:noFill/>
                <a:ln>
                  <a:noFill/>
                </a:ln>
              </p:spPr>
              <p:txBody>
                <a:bodyPr wrap="square" rtlCol="0">
                  <a:spAutoFit/>
                </a:bodyPr>
                <a:lstStyle/>
                <a:p>
                  <a:r>
                    <a:rPr lang="en-US" sz="1100" b="1" dirty="0"/>
                    <a:t>ZISO</a:t>
                  </a:r>
                  <a:endParaRPr lang="en-US" sz="1400" b="1" dirty="0"/>
                </a:p>
              </p:txBody>
            </p:sp>
            <p:sp>
              <p:nvSpPr>
                <p:cNvPr id="634" name="TextBox 633">
                  <a:extLst>
                    <a:ext uri="{FF2B5EF4-FFF2-40B4-BE49-F238E27FC236}">
                      <a16:creationId xmlns:a16="http://schemas.microsoft.com/office/drawing/2014/main" id="{506F9509-373E-4CF8-9A90-076411A11DA5}"/>
                    </a:ext>
                  </a:extLst>
                </p:cNvPr>
                <p:cNvSpPr txBox="1"/>
                <p:nvPr/>
              </p:nvSpPr>
              <p:spPr>
                <a:xfrm>
                  <a:off x="6149854" y="2946803"/>
                  <a:ext cx="679544" cy="261610"/>
                </a:xfrm>
                <a:prstGeom prst="rect">
                  <a:avLst/>
                </a:prstGeom>
                <a:noFill/>
                <a:ln>
                  <a:noFill/>
                </a:ln>
              </p:spPr>
              <p:txBody>
                <a:bodyPr wrap="square" rtlCol="0">
                  <a:spAutoFit/>
                </a:bodyPr>
                <a:lstStyle/>
                <a:p>
                  <a:r>
                    <a:rPr lang="en-US" sz="1100" b="1" dirty="0"/>
                    <a:t>ZDS</a:t>
                  </a:r>
                  <a:endParaRPr lang="en-US" sz="1400" b="1" dirty="0"/>
                </a:p>
              </p:txBody>
            </p:sp>
            <p:sp>
              <p:nvSpPr>
                <p:cNvPr id="635" name="TextBox 634">
                  <a:extLst>
                    <a:ext uri="{FF2B5EF4-FFF2-40B4-BE49-F238E27FC236}">
                      <a16:creationId xmlns:a16="http://schemas.microsoft.com/office/drawing/2014/main" id="{67751254-FEFA-410C-8393-A495B466F2F4}"/>
                    </a:ext>
                  </a:extLst>
                </p:cNvPr>
                <p:cNvSpPr txBox="1"/>
                <p:nvPr/>
              </p:nvSpPr>
              <p:spPr>
                <a:xfrm>
                  <a:off x="6149854" y="3416602"/>
                  <a:ext cx="679544" cy="261610"/>
                </a:xfrm>
                <a:prstGeom prst="rect">
                  <a:avLst/>
                </a:prstGeom>
                <a:noFill/>
                <a:ln>
                  <a:noFill/>
                </a:ln>
              </p:spPr>
              <p:txBody>
                <a:bodyPr wrap="square" rtlCol="0">
                  <a:spAutoFit/>
                </a:bodyPr>
                <a:lstStyle/>
                <a:p>
                  <a:r>
                    <a:rPr lang="en-US" sz="1100" b="1" dirty="0"/>
                    <a:t>ZDS</a:t>
                  </a:r>
                  <a:endParaRPr lang="en-US" sz="1400" b="1" dirty="0"/>
                </a:p>
              </p:txBody>
            </p:sp>
            <p:sp>
              <p:nvSpPr>
                <p:cNvPr id="636" name="TextBox 635">
                  <a:extLst>
                    <a:ext uri="{FF2B5EF4-FFF2-40B4-BE49-F238E27FC236}">
                      <a16:creationId xmlns:a16="http://schemas.microsoft.com/office/drawing/2014/main" id="{499C2C75-9012-4081-88AA-D58296532173}"/>
                    </a:ext>
                  </a:extLst>
                </p:cNvPr>
                <p:cNvSpPr txBox="1"/>
                <p:nvPr/>
              </p:nvSpPr>
              <p:spPr>
                <a:xfrm>
                  <a:off x="5102345" y="3667755"/>
                  <a:ext cx="1966759" cy="253916"/>
                </a:xfrm>
                <a:prstGeom prst="rect">
                  <a:avLst/>
                </a:prstGeom>
                <a:noFill/>
              </p:spPr>
              <p:txBody>
                <a:bodyPr wrap="square" rtlCol="0">
                  <a:spAutoFit/>
                </a:bodyPr>
                <a:lstStyle/>
                <a:p>
                  <a:pPr algn="ctr"/>
                  <a:r>
                    <a:rPr lang="en-US" sz="1050" dirty="0"/>
                    <a:t>7,9,7’,9’-tetra-</a:t>
                  </a:r>
                  <a:r>
                    <a:rPr lang="en-US" sz="1050" i="1" dirty="0"/>
                    <a:t>cis</a:t>
                  </a:r>
                  <a:r>
                    <a:rPr lang="en-US" sz="1050" dirty="0"/>
                    <a:t>-lycopene</a:t>
                  </a:r>
                </a:p>
              </p:txBody>
            </p:sp>
            <p:sp>
              <p:nvSpPr>
                <p:cNvPr id="637" name="Arrow: Down 636">
                  <a:extLst>
                    <a:ext uri="{FF2B5EF4-FFF2-40B4-BE49-F238E27FC236}">
                      <a16:creationId xmlns:a16="http://schemas.microsoft.com/office/drawing/2014/main" id="{B1CA5EAA-8886-4361-9717-A1759B180168}"/>
                    </a:ext>
                  </a:extLst>
                </p:cNvPr>
                <p:cNvSpPr/>
                <p:nvPr/>
              </p:nvSpPr>
              <p:spPr>
                <a:xfrm>
                  <a:off x="6058986" y="3863507"/>
                  <a:ext cx="86820" cy="2393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TextBox 637">
                  <a:extLst>
                    <a:ext uri="{FF2B5EF4-FFF2-40B4-BE49-F238E27FC236}">
                      <a16:creationId xmlns:a16="http://schemas.microsoft.com/office/drawing/2014/main" id="{FCCE360D-5721-4750-BF72-004677CBDD04}"/>
                    </a:ext>
                  </a:extLst>
                </p:cNvPr>
                <p:cNvSpPr txBox="1"/>
                <p:nvPr/>
              </p:nvSpPr>
              <p:spPr>
                <a:xfrm>
                  <a:off x="6149854" y="3852353"/>
                  <a:ext cx="679544" cy="261610"/>
                </a:xfrm>
                <a:prstGeom prst="rect">
                  <a:avLst/>
                </a:prstGeom>
                <a:noFill/>
                <a:ln>
                  <a:noFill/>
                </a:ln>
              </p:spPr>
              <p:txBody>
                <a:bodyPr wrap="square" rtlCol="0">
                  <a:spAutoFit/>
                </a:bodyPr>
                <a:lstStyle/>
                <a:p>
                  <a:r>
                    <a:rPr lang="en-US" sz="1100" b="1" dirty="0"/>
                    <a:t>CRTISO</a:t>
                  </a:r>
                  <a:endParaRPr lang="en-US" sz="1400" b="1" dirty="0"/>
                </a:p>
              </p:txBody>
            </p:sp>
            <p:sp>
              <p:nvSpPr>
                <p:cNvPr id="639" name="TextBox 638">
                  <a:extLst>
                    <a:ext uri="{FF2B5EF4-FFF2-40B4-BE49-F238E27FC236}">
                      <a16:creationId xmlns:a16="http://schemas.microsoft.com/office/drawing/2014/main" id="{85C9CB6D-BDD7-41BB-9234-402F23F2770F}"/>
                    </a:ext>
                  </a:extLst>
                </p:cNvPr>
                <p:cNvSpPr txBox="1"/>
                <p:nvPr/>
              </p:nvSpPr>
              <p:spPr>
                <a:xfrm>
                  <a:off x="6706970" y="4077049"/>
                  <a:ext cx="679544" cy="261610"/>
                </a:xfrm>
                <a:prstGeom prst="rect">
                  <a:avLst/>
                </a:prstGeom>
                <a:noFill/>
                <a:ln>
                  <a:noFill/>
                </a:ln>
              </p:spPr>
              <p:txBody>
                <a:bodyPr wrap="square" rtlCol="0">
                  <a:spAutoFit/>
                </a:bodyPr>
                <a:lstStyle/>
                <a:p>
                  <a:r>
                    <a:rPr lang="en-US" sz="1100" b="1" dirty="0"/>
                    <a:t>LYCB</a:t>
                  </a:r>
                  <a:endParaRPr lang="en-US" sz="1400" b="1" dirty="0"/>
                </a:p>
              </p:txBody>
            </p:sp>
            <p:sp>
              <p:nvSpPr>
                <p:cNvPr id="640" name="TextBox 639">
                  <a:extLst>
                    <a:ext uri="{FF2B5EF4-FFF2-40B4-BE49-F238E27FC236}">
                      <a16:creationId xmlns:a16="http://schemas.microsoft.com/office/drawing/2014/main" id="{A169D96D-0655-4143-81A5-1EA3C01D6601}"/>
                    </a:ext>
                  </a:extLst>
                </p:cNvPr>
                <p:cNvSpPr txBox="1"/>
                <p:nvPr/>
              </p:nvSpPr>
              <p:spPr>
                <a:xfrm>
                  <a:off x="5109402" y="4077049"/>
                  <a:ext cx="679544" cy="261610"/>
                </a:xfrm>
                <a:prstGeom prst="rect">
                  <a:avLst/>
                </a:prstGeom>
                <a:noFill/>
                <a:ln>
                  <a:noFill/>
                </a:ln>
              </p:spPr>
              <p:txBody>
                <a:bodyPr wrap="square" rtlCol="0">
                  <a:spAutoFit/>
                </a:bodyPr>
                <a:lstStyle/>
                <a:p>
                  <a:r>
                    <a:rPr lang="en-US" sz="1100" b="1" dirty="0"/>
                    <a:t>LYCE</a:t>
                  </a:r>
                  <a:endParaRPr lang="en-US" sz="1400" b="1" dirty="0"/>
                </a:p>
              </p:txBody>
            </p:sp>
            <p:sp>
              <p:nvSpPr>
                <p:cNvPr id="641" name="TextBox 640">
                  <a:extLst>
                    <a:ext uri="{FF2B5EF4-FFF2-40B4-BE49-F238E27FC236}">
                      <a16:creationId xmlns:a16="http://schemas.microsoft.com/office/drawing/2014/main" id="{A738C9EB-2F41-4FE2-A4F1-58837C968660}"/>
                    </a:ext>
                  </a:extLst>
                </p:cNvPr>
                <p:cNvSpPr txBox="1"/>
                <p:nvPr/>
              </p:nvSpPr>
              <p:spPr>
                <a:xfrm>
                  <a:off x="7259130" y="4433497"/>
                  <a:ext cx="679544" cy="261610"/>
                </a:xfrm>
                <a:prstGeom prst="rect">
                  <a:avLst/>
                </a:prstGeom>
                <a:noFill/>
                <a:ln>
                  <a:noFill/>
                </a:ln>
              </p:spPr>
              <p:txBody>
                <a:bodyPr wrap="square" rtlCol="0">
                  <a:spAutoFit/>
                </a:bodyPr>
                <a:lstStyle/>
                <a:p>
                  <a:r>
                    <a:rPr lang="en-US" sz="1100" b="1" dirty="0"/>
                    <a:t>LYCB</a:t>
                  </a:r>
                  <a:endParaRPr lang="en-US" sz="1400" b="1" dirty="0"/>
                </a:p>
              </p:txBody>
            </p:sp>
            <p:sp>
              <p:nvSpPr>
                <p:cNvPr id="642" name="TextBox 641">
                  <a:extLst>
                    <a:ext uri="{FF2B5EF4-FFF2-40B4-BE49-F238E27FC236}">
                      <a16:creationId xmlns:a16="http://schemas.microsoft.com/office/drawing/2014/main" id="{A47B68B5-41FB-4125-8801-7097757AD8F8}"/>
                    </a:ext>
                  </a:extLst>
                </p:cNvPr>
                <p:cNvSpPr txBox="1"/>
                <p:nvPr/>
              </p:nvSpPr>
              <p:spPr>
                <a:xfrm>
                  <a:off x="7259130" y="4931843"/>
                  <a:ext cx="679544" cy="261610"/>
                </a:xfrm>
                <a:prstGeom prst="rect">
                  <a:avLst/>
                </a:prstGeom>
                <a:noFill/>
                <a:ln>
                  <a:noFill/>
                </a:ln>
              </p:spPr>
              <p:txBody>
                <a:bodyPr wrap="square" rtlCol="0">
                  <a:spAutoFit/>
                </a:bodyPr>
                <a:lstStyle/>
                <a:p>
                  <a:r>
                    <a:rPr lang="en-US" sz="1100" b="1" dirty="0"/>
                    <a:t>HYDB</a:t>
                  </a:r>
                  <a:endParaRPr lang="en-US" sz="1400" b="1" dirty="0"/>
                </a:p>
              </p:txBody>
            </p:sp>
            <p:sp>
              <p:nvSpPr>
                <p:cNvPr id="643" name="TextBox 642">
                  <a:extLst>
                    <a:ext uri="{FF2B5EF4-FFF2-40B4-BE49-F238E27FC236}">
                      <a16:creationId xmlns:a16="http://schemas.microsoft.com/office/drawing/2014/main" id="{B396210D-2434-4D34-979B-30B50D1016F4}"/>
                    </a:ext>
                  </a:extLst>
                </p:cNvPr>
                <p:cNvSpPr txBox="1"/>
                <p:nvPr/>
              </p:nvSpPr>
              <p:spPr>
                <a:xfrm>
                  <a:off x="7259130" y="5412277"/>
                  <a:ext cx="679544" cy="261610"/>
                </a:xfrm>
                <a:prstGeom prst="rect">
                  <a:avLst/>
                </a:prstGeom>
                <a:noFill/>
                <a:ln>
                  <a:noFill/>
                </a:ln>
              </p:spPr>
              <p:txBody>
                <a:bodyPr wrap="square" rtlCol="0">
                  <a:spAutoFit/>
                </a:bodyPr>
                <a:lstStyle/>
                <a:p>
                  <a:r>
                    <a:rPr lang="en-US" sz="1100" b="1" dirty="0"/>
                    <a:t>HYDB</a:t>
                  </a:r>
                  <a:endParaRPr lang="en-US" sz="1400" b="1" dirty="0"/>
                </a:p>
              </p:txBody>
            </p:sp>
            <p:sp>
              <p:nvSpPr>
                <p:cNvPr id="644" name="TextBox 643">
                  <a:extLst>
                    <a:ext uri="{FF2B5EF4-FFF2-40B4-BE49-F238E27FC236}">
                      <a16:creationId xmlns:a16="http://schemas.microsoft.com/office/drawing/2014/main" id="{15834D7E-01B1-4CC3-968F-57F73D1E2185}"/>
                    </a:ext>
                  </a:extLst>
                </p:cNvPr>
                <p:cNvSpPr txBox="1"/>
                <p:nvPr/>
              </p:nvSpPr>
              <p:spPr>
                <a:xfrm>
                  <a:off x="7377040" y="5839034"/>
                  <a:ext cx="679544" cy="261610"/>
                </a:xfrm>
                <a:prstGeom prst="rect">
                  <a:avLst/>
                </a:prstGeom>
                <a:noFill/>
                <a:ln>
                  <a:noFill/>
                </a:ln>
              </p:spPr>
              <p:txBody>
                <a:bodyPr wrap="square" rtlCol="0">
                  <a:spAutoFit/>
                </a:bodyPr>
                <a:lstStyle/>
                <a:p>
                  <a:r>
                    <a:rPr lang="en-US" sz="1100" b="1" dirty="0"/>
                    <a:t>ZEP</a:t>
                  </a:r>
                  <a:endParaRPr lang="en-US" sz="1400" b="1" dirty="0"/>
                </a:p>
              </p:txBody>
            </p:sp>
            <p:sp>
              <p:nvSpPr>
                <p:cNvPr id="645" name="TextBox 644">
                  <a:extLst>
                    <a:ext uri="{FF2B5EF4-FFF2-40B4-BE49-F238E27FC236}">
                      <a16:creationId xmlns:a16="http://schemas.microsoft.com/office/drawing/2014/main" id="{81490312-D10D-43DA-9594-6C3D3A914AA2}"/>
                    </a:ext>
                  </a:extLst>
                </p:cNvPr>
                <p:cNvSpPr txBox="1"/>
                <p:nvPr/>
              </p:nvSpPr>
              <p:spPr>
                <a:xfrm>
                  <a:off x="7377040" y="6326441"/>
                  <a:ext cx="679544" cy="261610"/>
                </a:xfrm>
                <a:prstGeom prst="rect">
                  <a:avLst/>
                </a:prstGeom>
                <a:noFill/>
                <a:ln>
                  <a:noFill/>
                </a:ln>
              </p:spPr>
              <p:txBody>
                <a:bodyPr wrap="square" rtlCol="0">
                  <a:spAutoFit/>
                </a:bodyPr>
                <a:lstStyle/>
                <a:p>
                  <a:r>
                    <a:rPr lang="en-US" sz="1100" b="1" dirty="0"/>
                    <a:t>ZEP</a:t>
                  </a:r>
                  <a:endParaRPr lang="en-US" sz="1400" b="1" dirty="0"/>
                </a:p>
              </p:txBody>
            </p:sp>
            <p:sp>
              <p:nvSpPr>
                <p:cNvPr id="646" name="TextBox 645">
                  <a:extLst>
                    <a:ext uri="{FF2B5EF4-FFF2-40B4-BE49-F238E27FC236}">
                      <a16:creationId xmlns:a16="http://schemas.microsoft.com/office/drawing/2014/main" id="{EA12537D-13D1-407D-BC85-299B1B6CD1E3}"/>
                    </a:ext>
                  </a:extLst>
                </p:cNvPr>
                <p:cNvSpPr txBox="1"/>
                <p:nvPr/>
              </p:nvSpPr>
              <p:spPr>
                <a:xfrm>
                  <a:off x="6545145" y="5855683"/>
                  <a:ext cx="478698" cy="261610"/>
                </a:xfrm>
                <a:prstGeom prst="rect">
                  <a:avLst/>
                </a:prstGeom>
                <a:noFill/>
                <a:ln>
                  <a:noFill/>
                </a:ln>
              </p:spPr>
              <p:txBody>
                <a:bodyPr wrap="square" rtlCol="0">
                  <a:spAutoFit/>
                </a:bodyPr>
                <a:lstStyle/>
                <a:p>
                  <a:r>
                    <a:rPr lang="en-US" sz="1100" b="1" dirty="0"/>
                    <a:t>VDE</a:t>
                  </a:r>
                  <a:endParaRPr lang="en-US" sz="1400" b="1" dirty="0"/>
                </a:p>
              </p:txBody>
            </p:sp>
            <p:sp>
              <p:nvSpPr>
                <p:cNvPr id="647" name="TextBox 646">
                  <a:extLst>
                    <a:ext uri="{FF2B5EF4-FFF2-40B4-BE49-F238E27FC236}">
                      <a16:creationId xmlns:a16="http://schemas.microsoft.com/office/drawing/2014/main" id="{48849EAD-F247-421C-9BA6-94A36303A726}"/>
                    </a:ext>
                  </a:extLst>
                </p:cNvPr>
                <p:cNvSpPr txBox="1"/>
                <p:nvPr/>
              </p:nvSpPr>
              <p:spPr>
                <a:xfrm>
                  <a:off x="6519677" y="6326441"/>
                  <a:ext cx="679544" cy="261610"/>
                </a:xfrm>
                <a:prstGeom prst="rect">
                  <a:avLst/>
                </a:prstGeom>
                <a:noFill/>
                <a:ln>
                  <a:noFill/>
                </a:ln>
              </p:spPr>
              <p:txBody>
                <a:bodyPr wrap="square" rtlCol="0">
                  <a:spAutoFit/>
                </a:bodyPr>
                <a:lstStyle/>
                <a:p>
                  <a:r>
                    <a:rPr lang="en-US" sz="1100" b="1" dirty="0"/>
                    <a:t>VDE</a:t>
                  </a:r>
                  <a:endParaRPr lang="en-US" sz="1400" b="1" dirty="0"/>
                </a:p>
              </p:txBody>
            </p:sp>
            <p:sp>
              <p:nvSpPr>
                <p:cNvPr id="648" name="TextBox 647">
                  <a:extLst>
                    <a:ext uri="{FF2B5EF4-FFF2-40B4-BE49-F238E27FC236}">
                      <a16:creationId xmlns:a16="http://schemas.microsoft.com/office/drawing/2014/main" id="{FBE432F5-2184-48BA-B2D0-5E710ADC391F}"/>
                    </a:ext>
                  </a:extLst>
                </p:cNvPr>
                <p:cNvSpPr txBox="1"/>
                <p:nvPr/>
              </p:nvSpPr>
              <p:spPr>
                <a:xfrm>
                  <a:off x="6037569" y="5236604"/>
                  <a:ext cx="679544" cy="261610"/>
                </a:xfrm>
                <a:prstGeom prst="rect">
                  <a:avLst/>
                </a:prstGeom>
                <a:noFill/>
                <a:ln>
                  <a:noFill/>
                </a:ln>
              </p:spPr>
              <p:txBody>
                <a:bodyPr wrap="square" rtlCol="0">
                  <a:spAutoFit/>
                </a:bodyPr>
                <a:lstStyle/>
                <a:p>
                  <a:r>
                    <a:rPr lang="en-US" sz="1100" b="1" dirty="0"/>
                    <a:t>HYDB</a:t>
                  </a:r>
                  <a:endParaRPr lang="en-US" sz="1400" b="1" dirty="0"/>
                </a:p>
              </p:txBody>
            </p:sp>
            <p:sp>
              <p:nvSpPr>
                <p:cNvPr id="649" name="TextBox 648">
                  <a:extLst>
                    <a:ext uri="{FF2B5EF4-FFF2-40B4-BE49-F238E27FC236}">
                      <a16:creationId xmlns:a16="http://schemas.microsoft.com/office/drawing/2014/main" id="{EF3E30F6-60E5-4B3F-8817-B8E7D69ECFCB}"/>
                    </a:ext>
                  </a:extLst>
                </p:cNvPr>
                <p:cNvSpPr txBox="1"/>
                <p:nvPr/>
              </p:nvSpPr>
              <p:spPr>
                <a:xfrm>
                  <a:off x="5002009" y="4450711"/>
                  <a:ext cx="679544" cy="261610"/>
                </a:xfrm>
                <a:prstGeom prst="rect">
                  <a:avLst/>
                </a:prstGeom>
                <a:noFill/>
                <a:ln>
                  <a:noFill/>
                </a:ln>
              </p:spPr>
              <p:txBody>
                <a:bodyPr wrap="square" rtlCol="0">
                  <a:spAutoFit/>
                </a:bodyPr>
                <a:lstStyle/>
                <a:p>
                  <a:r>
                    <a:rPr lang="en-US" sz="1100" b="1" dirty="0"/>
                    <a:t>LYCB</a:t>
                  </a:r>
                  <a:endParaRPr lang="en-US" sz="1400" b="1" dirty="0"/>
                </a:p>
              </p:txBody>
            </p:sp>
            <p:sp>
              <p:nvSpPr>
                <p:cNvPr id="650" name="TextBox 649">
                  <a:extLst>
                    <a:ext uri="{FF2B5EF4-FFF2-40B4-BE49-F238E27FC236}">
                      <a16:creationId xmlns:a16="http://schemas.microsoft.com/office/drawing/2014/main" id="{909896B8-B027-4DC7-8A34-2632887F9804}"/>
                    </a:ext>
                  </a:extLst>
                </p:cNvPr>
                <p:cNvSpPr txBox="1"/>
                <p:nvPr/>
              </p:nvSpPr>
              <p:spPr>
                <a:xfrm>
                  <a:off x="5394710" y="4735782"/>
                  <a:ext cx="679544" cy="261610"/>
                </a:xfrm>
                <a:prstGeom prst="rect">
                  <a:avLst/>
                </a:prstGeom>
                <a:noFill/>
                <a:ln>
                  <a:noFill/>
                </a:ln>
              </p:spPr>
              <p:txBody>
                <a:bodyPr wrap="square" rtlCol="0">
                  <a:spAutoFit/>
                </a:bodyPr>
                <a:lstStyle/>
                <a:p>
                  <a:r>
                    <a:rPr lang="en-US" sz="1100" b="1" dirty="0"/>
                    <a:t>CYP97C</a:t>
                  </a:r>
                  <a:endParaRPr lang="en-US" sz="1400" b="1" dirty="0"/>
                </a:p>
              </p:txBody>
            </p:sp>
            <p:sp>
              <p:nvSpPr>
                <p:cNvPr id="651" name="TextBox 650">
                  <a:extLst>
                    <a:ext uri="{FF2B5EF4-FFF2-40B4-BE49-F238E27FC236}">
                      <a16:creationId xmlns:a16="http://schemas.microsoft.com/office/drawing/2014/main" id="{7342A1F4-2949-41A5-8901-84A0FE9E87C7}"/>
                    </a:ext>
                  </a:extLst>
                </p:cNvPr>
                <p:cNvSpPr txBox="1"/>
                <p:nvPr/>
              </p:nvSpPr>
              <p:spPr>
                <a:xfrm>
                  <a:off x="4127410" y="4735782"/>
                  <a:ext cx="679544" cy="261610"/>
                </a:xfrm>
                <a:prstGeom prst="rect">
                  <a:avLst/>
                </a:prstGeom>
                <a:noFill/>
                <a:ln>
                  <a:noFill/>
                </a:ln>
              </p:spPr>
              <p:txBody>
                <a:bodyPr wrap="square" rtlCol="0">
                  <a:spAutoFit/>
                </a:bodyPr>
                <a:lstStyle/>
                <a:p>
                  <a:r>
                    <a:rPr lang="en-US" sz="1100" b="1" dirty="0"/>
                    <a:t>HYDB</a:t>
                  </a:r>
                  <a:endParaRPr lang="en-US" sz="1400" b="1" dirty="0"/>
                </a:p>
              </p:txBody>
            </p:sp>
            <p:sp>
              <p:nvSpPr>
                <p:cNvPr id="652" name="TextBox 651">
                  <a:extLst>
                    <a:ext uri="{FF2B5EF4-FFF2-40B4-BE49-F238E27FC236}">
                      <a16:creationId xmlns:a16="http://schemas.microsoft.com/office/drawing/2014/main" id="{7B267E7A-DA40-4A89-AB7A-8B448F9A6B70}"/>
                    </a:ext>
                  </a:extLst>
                </p:cNvPr>
                <p:cNvSpPr txBox="1"/>
                <p:nvPr/>
              </p:nvSpPr>
              <p:spPr>
                <a:xfrm>
                  <a:off x="4084820" y="5236604"/>
                  <a:ext cx="679544" cy="261610"/>
                </a:xfrm>
                <a:prstGeom prst="rect">
                  <a:avLst/>
                </a:prstGeom>
                <a:noFill/>
                <a:ln>
                  <a:noFill/>
                </a:ln>
              </p:spPr>
              <p:txBody>
                <a:bodyPr wrap="square" rtlCol="0">
                  <a:spAutoFit/>
                </a:bodyPr>
                <a:lstStyle/>
                <a:p>
                  <a:r>
                    <a:rPr lang="en-US" sz="1100" b="1" dirty="0"/>
                    <a:t>CYP97C</a:t>
                  </a:r>
                  <a:endParaRPr lang="en-US" sz="1400" b="1" dirty="0"/>
                </a:p>
              </p:txBody>
            </p:sp>
          </p:grpSp>
        </p:grpSp>
      </p:grpSp>
      <p:grpSp>
        <p:nvGrpSpPr>
          <p:cNvPr id="238" name="Group 237">
            <a:extLst>
              <a:ext uri="{FF2B5EF4-FFF2-40B4-BE49-F238E27FC236}">
                <a16:creationId xmlns:a16="http://schemas.microsoft.com/office/drawing/2014/main" id="{1E1C8DA8-664F-47DF-B25D-4017C0CD2ACC}"/>
              </a:ext>
            </a:extLst>
          </p:cNvPr>
          <p:cNvGrpSpPr/>
          <p:nvPr/>
        </p:nvGrpSpPr>
        <p:grpSpPr>
          <a:xfrm>
            <a:off x="28816197" y="4763477"/>
            <a:ext cx="11150846" cy="8576889"/>
            <a:chOff x="28816197" y="4763477"/>
            <a:chExt cx="11150846" cy="8576889"/>
          </a:xfrm>
        </p:grpSpPr>
        <p:grpSp>
          <p:nvGrpSpPr>
            <p:cNvPr id="220" name="Group 219">
              <a:extLst>
                <a:ext uri="{FF2B5EF4-FFF2-40B4-BE49-F238E27FC236}">
                  <a16:creationId xmlns:a16="http://schemas.microsoft.com/office/drawing/2014/main" id="{FD9FB7E4-F501-40E0-BF5A-8F02380DBB06}"/>
                </a:ext>
              </a:extLst>
            </p:cNvPr>
            <p:cNvGrpSpPr/>
            <p:nvPr/>
          </p:nvGrpSpPr>
          <p:grpSpPr>
            <a:xfrm>
              <a:off x="28816197" y="4763477"/>
              <a:ext cx="11150846" cy="1402553"/>
              <a:chOff x="552288" y="4788659"/>
              <a:chExt cx="9852349" cy="1402553"/>
            </a:xfrm>
          </p:grpSpPr>
          <p:sp>
            <p:nvSpPr>
              <p:cNvPr id="221" name="Rectangle 220">
                <a:extLst>
                  <a:ext uri="{FF2B5EF4-FFF2-40B4-BE49-F238E27FC236}">
                    <a16:creationId xmlns:a16="http://schemas.microsoft.com/office/drawing/2014/main" id="{95F6FB35-CD50-4EED-9C22-98AD5090DA47}"/>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TextBox 221">
                <a:extLst>
                  <a:ext uri="{FF2B5EF4-FFF2-40B4-BE49-F238E27FC236}">
                    <a16:creationId xmlns:a16="http://schemas.microsoft.com/office/drawing/2014/main" id="{3BDADBF7-508A-4EAA-8E6E-D52E705FE419}"/>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WT vs rgd378 (</a:t>
                </a:r>
                <a:r>
                  <a:rPr lang="en-US" sz="4800" dirty="0" err="1">
                    <a:solidFill>
                      <a:schemeClr val="bg1"/>
                    </a:solidFill>
                  </a:rPr>
                  <a:t>RNASeq</a:t>
                </a:r>
                <a:r>
                  <a:rPr lang="en-US" sz="4800" dirty="0">
                    <a:solidFill>
                      <a:schemeClr val="bg1"/>
                    </a:solidFill>
                  </a:rPr>
                  <a:t>)</a:t>
                </a:r>
              </a:p>
            </p:txBody>
          </p:sp>
        </p:grpSp>
        <p:sp>
          <p:nvSpPr>
            <p:cNvPr id="223" name="Rectangle 222">
              <a:extLst>
                <a:ext uri="{FF2B5EF4-FFF2-40B4-BE49-F238E27FC236}">
                  <a16:creationId xmlns:a16="http://schemas.microsoft.com/office/drawing/2014/main" id="{7B440BCA-2DD3-4EF4-982E-E4D349861A65}"/>
                </a:ext>
              </a:extLst>
            </p:cNvPr>
            <p:cNvSpPr/>
            <p:nvPr/>
          </p:nvSpPr>
          <p:spPr>
            <a:xfrm>
              <a:off x="28828925" y="6123902"/>
              <a:ext cx="11138118" cy="721646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5" name="Group 224">
              <a:extLst>
                <a:ext uri="{FF2B5EF4-FFF2-40B4-BE49-F238E27FC236}">
                  <a16:creationId xmlns:a16="http://schemas.microsoft.com/office/drawing/2014/main" id="{52A48643-BCDF-40A7-8974-C5137C3F9D79}"/>
                </a:ext>
              </a:extLst>
            </p:cNvPr>
            <p:cNvGrpSpPr/>
            <p:nvPr/>
          </p:nvGrpSpPr>
          <p:grpSpPr>
            <a:xfrm>
              <a:off x="28868420" y="9678155"/>
              <a:ext cx="5579266" cy="3626954"/>
              <a:chOff x="28868420" y="9678155"/>
              <a:chExt cx="5579266" cy="3626954"/>
            </a:xfrm>
          </p:grpSpPr>
          <p:pic>
            <p:nvPicPr>
              <p:cNvPr id="463" name="Content Placeholder 4">
                <a:extLst>
                  <a:ext uri="{FF2B5EF4-FFF2-40B4-BE49-F238E27FC236}">
                    <a16:creationId xmlns:a16="http://schemas.microsoft.com/office/drawing/2014/main" id="{A6768219-14B2-4FA0-BAAD-D51FF6DABD60}"/>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33309381" y="10667281"/>
                <a:ext cx="1138305" cy="1222149"/>
              </a:xfrm>
              <a:prstGeom prst="rect">
                <a:avLst/>
              </a:prstGeom>
            </p:spPr>
          </p:pic>
          <p:pic>
            <p:nvPicPr>
              <p:cNvPr id="224" name="Content Placeholder 8">
                <a:extLst>
                  <a:ext uri="{FF2B5EF4-FFF2-40B4-BE49-F238E27FC236}">
                    <a16:creationId xmlns:a16="http://schemas.microsoft.com/office/drawing/2014/main" id="{8D91F4CC-8DFC-4147-9BBF-9481321693E6}"/>
                  </a:ext>
                </a:extLst>
              </p:cNvPr>
              <p:cNvPicPr>
                <a:picLocks noChangeAspect="1"/>
              </p:cNvPicPr>
              <p:nvPr/>
            </p:nvPicPr>
            <p:blipFill rotWithShape="1">
              <a:blip r:embed="rId15">
                <a:extLst>
                  <a:ext uri="{28A0092B-C50C-407E-A947-70E740481C1C}">
                    <a14:useLocalDpi xmlns:a14="http://schemas.microsoft.com/office/drawing/2010/main" val="0"/>
                  </a:ext>
                </a:extLst>
              </a:blip>
              <a:srcRect l="26028" t="2225" r="25974" b="8475"/>
              <a:stretch/>
            </p:blipFill>
            <p:spPr>
              <a:xfrm>
                <a:off x="31472773" y="9678155"/>
                <a:ext cx="1843094" cy="3200400"/>
              </a:xfrm>
              <a:prstGeom prst="rect">
                <a:avLst/>
              </a:prstGeom>
            </p:spPr>
          </p:pic>
          <p:sp>
            <p:nvSpPr>
              <p:cNvPr id="97" name="Rectangle 96">
                <a:extLst>
                  <a:ext uri="{FF2B5EF4-FFF2-40B4-BE49-F238E27FC236}">
                    <a16:creationId xmlns:a16="http://schemas.microsoft.com/office/drawing/2014/main" id="{276AE8F3-5875-4A74-9219-7D868CB2DB82}"/>
                  </a:ext>
                </a:extLst>
              </p:cNvPr>
              <p:cNvSpPr/>
              <p:nvPr/>
            </p:nvSpPr>
            <p:spPr>
              <a:xfrm>
                <a:off x="28868420" y="9735377"/>
                <a:ext cx="2781653" cy="2954655"/>
              </a:xfrm>
              <a:prstGeom prst="rect">
                <a:avLst/>
              </a:prstGeom>
            </p:spPr>
            <p:txBody>
              <a:bodyPr wrap="square">
                <a:spAutoFit/>
              </a:bodyPr>
              <a:lstStyle/>
              <a:p>
                <a:pPr>
                  <a:spcAft>
                    <a:spcPts val="1200"/>
                  </a:spcAft>
                </a:pPr>
                <a:r>
                  <a:rPr lang="en-US" dirty="0"/>
                  <a:t>Zm00001d046750 </a:t>
                </a:r>
              </a:p>
              <a:p>
                <a:pPr>
                  <a:spcAft>
                    <a:spcPts val="1200"/>
                  </a:spcAft>
                </a:pPr>
                <a:r>
                  <a:rPr lang="en-US" dirty="0"/>
                  <a:t>Zm00001d045909</a:t>
                </a:r>
              </a:p>
              <a:p>
                <a:pPr>
                  <a:spcAft>
                    <a:spcPts val="1200"/>
                  </a:spcAft>
                </a:pPr>
                <a:r>
                  <a:rPr lang="en-US" dirty="0">
                    <a:solidFill>
                      <a:srgbClr val="FF0000"/>
                    </a:solidFill>
                  </a:rPr>
                  <a:t>Zm00001d036345 (</a:t>
                </a:r>
                <a:r>
                  <a:rPr lang="en-US" i="1" dirty="0">
                    <a:solidFill>
                      <a:srgbClr val="FF0000"/>
                    </a:solidFill>
                  </a:rPr>
                  <a:t>psy1</a:t>
                </a:r>
                <a:r>
                  <a:rPr lang="en-US" dirty="0">
                    <a:solidFill>
                      <a:srgbClr val="FF0000"/>
                    </a:solidFill>
                  </a:rPr>
                  <a:t>)</a:t>
                </a:r>
              </a:p>
              <a:p>
                <a:pPr>
                  <a:spcAft>
                    <a:spcPts val="1200"/>
                  </a:spcAft>
                </a:pPr>
                <a:r>
                  <a:rPr lang="en-US" dirty="0"/>
                  <a:t>Zm00001d033547 </a:t>
                </a:r>
                <a:endParaRPr lang="en-US" dirty="0">
                  <a:solidFill>
                    <a:srgbClr val="FF0000"/>
                  </a:solidFill>
                </a:endParaRPr>
              </a:p>
              <a:p>
                <a:pPr>
                  <a:spcAft>
                    <a:spcPts val="1200"/>
                  </a:spcAft>
                </a:pPr>
                <a:r>
                  <a:rPr lang="en-US" dirty="0">
                    <a:solidFill>
                      <a:srgbClr val="FF0000"/>
                    </a:solidFill>
                  </a:rPr>
                  <a:t>Zm00001d012394 (</a:t>
                </a:r>
                <a:r>
                  <a:rPr lang="en-US" i="1" dirty="0">
                    <a:solidFill>
                      <a:srgbClr val="FF0000"/>
                    </a:solidFill>
                  </a:rPr>
                  <a:t>psy2</a:t>
                </a:r>
                <a:r>
                  <a:rPr lang="en-US" dirty="0">
                    <a:solidFill>
                      <a:srgbClr val="FF0000"/>
                    </a:solidFill>
                  </a:rPr>
                  <a:t>)</a:t>
                </a:r>
              </a:p>
              <a:p>
                <a:pPr>
                  <a:spcAft>
                    <a:spcPts val="1200"/>
                  </a:spcAft>
                </a:pPr>
                <a:r>
                  <a:rPr lang="en-US" dirty="0"/>
                  <a:t>Zm00001d026188 </a:t>
                </a:r>
                <a:endParaRPr lang="en-US" dirty="0">
                  <a:solidFill>
                    <a:srgbClr val="FF0000"/>
                  </a:solidFill>
                </a:endParaRPr>
              </a:p>
              <a:p>
                <a:pPr>
                  <a:spcAft>
                    <a:spcPts val="1200"/>
                  </a:spcAft>
                </a:pPr>
                <a:r>
                  <a:rPr lang="en-US" dirty="0"/>
                  <a:t>Zm00001d021410 (</a:t>
                </a:r>
                <a:r>
                  <a:rPr lang="en-US" i="1" dirty="0"/>
                  <a:t>psy3</a:t>
                </a:r>
                <a:r>
                  <a:rPr lang="en-US" dirty="0"/>
                  <a:t>)</a:t>
                </a:r>
              </a:p>
            </p:txBody>
          </p:sp>
          <p:sp>
            <p:nvSpPr>
              <p:cNvPr id="98" name="TextBox 97">
                <a:extLst>
                  <a:ext uri="{FF2B5EF4-FFF2-40B4-BE49-F238E27FC236}">
                    <a16:creationId xmlns:a16="http://schemas.microsoft.com/office/drawing/2014/main" id="{89E7AB9B-CD26-4C24-8124-493C04397FD6}"/>
                  </a:ext>
                </a:extLst>
              </p:cNvPr>
              <p:cNvSpPr txBox="1"/>
              <p:nvPr/>
            </p:nvSpPr>
            <p:spPr>
              <a:xfrm>
                <a:off x="31472774" y="12935777"/>
                <a:ext cx="1843093" cy="369332"/>
              </a:xfrm>
              <a:prstGeom prst="rect">
                <a:avLst/>
              </a:prstGeom>
              <a:noFill/>
            </p:spPr>
            <p:txBody>
              <a:bodyPr wrap="square" rtlCol="0">
                <a:spAutoFit/>
              </a:bodyPr>
              <a:lstStyle/>
              <a:p>
                <a:r>
                  <a:rPr lang="en-US" dirty="0"/>
                  <a:t>WT		rgd378</a:t>
                </a:r>
              </a:p>
            </p:txBody>
          </p:sp>
        </p:grpSp>
        <p:grpSp>
          <p:nvGrpSpPr>
            <p:cNvPr id="731" name="Group 730">
              <a:extLst>
                <a:ext uri="{FF2B5EF4-FFF2-40B4-BE49-F238E27FC236}">
                  <a16:creationId xmlns:a16="http://schemas.microsoft.com/office/drawing/2014/main" id="{350B32D2-E6E0-4A2D-A92E-0871C56485D9}"/>
                </a:ext>
              </a:extLst>
            </p:cNvPr>
            <p:cNvGrpSpPr/>
            <p:nvPr/>
          </p:nvGrpSpPr>
          <p:grpSpPr>
            <a:xfrm>
              <a:off x="29567881" y="6222795"/>
              <a:ext cx="4180344" cy="3251552"/>
              <a:chOff x="10287000" y="11293728"/>
              <a:chExt cx="3276600" cy="4244055"/>
            </a:xfrm>
          </p:grpSpPr>
          <p:pic>
            <p:nvPicPr>
              <p:cNvPr id="732" name="Picture 731" descr="wt pic.jpg">
                <a:extLst>
                  <a:ext uri="{FF2B5EF4-FFF2-40B4-BE49-F238E27FC236}">
                    <a16:creationId xmlns:a16="http://schemas.microsoft.com/office/drawing/2014/main" id="{6D7F761F-A4F7-4FF0-A9C4-ABC96223A5A0}"/>
                  </a:ext>
                </a:extLst>
              </p:cNvPr>
              <p:cNvPicPr>
                <a:picLocks noChangeAspect="1"/>
              </p:cNvPicPr>
              <p:nvPr/>
            </p:nvPicPr>
            <p:blipFill>
              <a:blip r:embed="rId16" cstate="print"/>
              <a:srcRect t="15863" b="24070"/>
              <a:stretch>
                <a:fillRect/>
              </a:stretch>
            </p:blipFill>
            <p:spPr>
              <a:xfrm>
                <a:off x="10668000" y="11293728"/>
                <a:ext cx="2462391" cy="3641472"/>
              </a:xfrm>
              <a:prstGeom prst="rect">
                <a:avLst/>
              </a:prstGeom>
              <a:ln>
                <a:solidFill>
                  <a:srgbClr val="008000"/>
                </a:solidFill>
              </a:ln>
            </p:spPr>
          </p:pic>
          <p:sp>
            <p:nvSpPr>
              <p:cNvPr id="733" name="TextBox 732">
                <a:extLst>
                  <a:ext uri="{FF2B5EF4-FFF2-40B4-BE49-F238E27FC236}">
                    <a16:creationId xmlns:a16="http://schemas.microsoft.com/office/drawing/2014/main" id="{F9841FCE-21EB-4A90-B9C0-D79807793393}"/>
                  </a:ext>
                </a:extLst>
              </p:cNvPr>
              <p:cNvSpPr txBox="1"/>
              <p:nvPr/>
            </p:nvSpPr>
            <p:spPr>
              <a:xfrm>
                <a:off x="10287000" y="14935200"/>
                <a:ext cx="3276600" cy="602583"/>
              </a:xfrm>
              <a:prstGeom prst="rect">
                <a:avLst/>
              </a:prstGeom>
              <a:noFill/>
            </p:spPr>
            <p:txBody>
              <a:bodyPr wrap="square" rtlCol="0">
                <a:spAutoFit/>
              </a:bodyPr>
              <a:lstStyle/>
              <a:p>
                <a:pPr algn="ctr"/>
                <a:r>
                  <a:rPr lang="en-US" sz="2400" dirty="0"/>
                  <a:t>Wild-type 14 Day Plant</a:t>
                </a:r>
              </a:p>
            </p:txBody>
          </p:sp>
        </p:grpSp>
        <p:grpSp>
          <p:nvGrpSpPr>
            <p:cNvPr id="734" name="Group 733">
              <a:extLst>
                <a:ext uri="{FF2B5EF4-FFF2-40B4-BE49-F238E27FC236}">
                  <a16:creationId xmlns:a16="http://schemas.microsoft.com/office/drawing/2014/main" id="{03E6576E-CF5E-47D2-9F0C-A047C39204AF}"/>
                </a:ext>
              </a:extLst>
            </p:cNvPr>
            <p:cNvGrpSpPr/>
            <p:nvPr/>
          </p:nvGrpSpPr>
          <p:grpSpPr>
            <a:xfrm>
              <a:off x="34276099" y="6222796"/>
              <a:ext cx="5627793" cy="2366665"/>
              <a:chOff x="13258800" y="12268200"/>
              <a:chExt cx="5119253" cy="2366665"/>
            </a:xfrm>
          </p:grpSpPr>
          <p:pic>
            <p:nvPicPr>
              <p:cNvPr id="735" name="Picture 2" descr="E:\wt pic macro.jpg">
                <a:extLst>
                  <a:ext uri="{FF2B5EF4-FFF2-40B4-BE49-F238E27FC236}">
                    <a16:creationId xmlns:a16="http://schemas.microsoft.com/office/drawing/2014/main" id="{157551AF-DD35-43E5-90CE-0D9281F1A9CB}"/>
                  </a:ext>
                </a:extLst>
              </p:cNvPr>
              <p:cNvPicPr>
                <a:picLocks noChangeAspect="1" noChangeArrowheads="1"/>
              </p:cNvPicPr>
              <p:nvPr/>
            </p:nvPicPr>
            <p:blipFill>
              <a:blip r:embed="rId17" cstate="print"/>
              <a:srcRect/>
              <a:stretch>
                <a:fillRect/>
              </a:stretch>
            </p:blipFill>
            <p:spPr bwMode="auto">
              <a:xfrm>
                <a:off x="13258800" y="12268200"/>
                <a:ext cx="2349005" cy="1905000"/>
              </a:xfrm>
              <a:prstGeom prst="rect">
                <a:avLst/>
              </a:prstGeom>
              <a:noFill/>
              <a:ln>
                <a:solidFill>
                  <a:srgbClr val="FF0000"/>
                </a:solidFill>
              </a:ln>
            </p:spPr>
          </p:pic>
          <p:sp>
            <p:nvSpPr>
              <p:cNvPr id="736" name="TextBox 735">
                <a:extLst>
                  <a:ext uri="{FF2B5EF4-FFF2-40B4-BE49-F238E27FC236}">
                    <a16:creationId xmlns:a16="http://schemas.microsoft.com/office/drawing/2014/main" id="{2A8DE663-94E8-45FE-A51F-F771F168EFA8}"/>
                  </a:ext>
                </a:extLst>
              </p:cNvPr>
              <p:cNvSpPr txBox="1"/>
              <p:nvPr/>
            </p:nvSpPr>
            <p:spPr>
              <a:xfrm>
                <a:off x="14173200" y="14173200"/>
                <a:ext cx="2895600" cy="461665"/>
              </a:xfrm>
              <a:prstGeom prst="rect">
                <a:avLst/>
              </a:prstGeom>
              <a:noFill/>
            </p:spPr>
            <p:txBody>
              <a:bodyPr wrap="square" rtlCol="0">
                <a:spAutoFit/>
              </a:bodyPr>
              <a:lstStyle/>
              <a:p>
                <a:r>
                  <a:rPr lang="en-US" sz="2400" i="1" dirty="0"/>
                  <a:t>rgd-378 </a:t>
                </a:r>
                <a:r>
                  <a:rPr lang="en-US" sz="2400" dirty="0"/>
                  <a:t>14 Day Plants</a:t>
                </a:r>
                <a:endParaRPr lang="en-US" sz="2400" i="1" dirty="0"/>
              </a:p>
            </p:txBody>
          </p:sp>
          <p:pic>
            <p:nvPicPr>
              <p:cNvPr id="737" name="Picture 736" descr="2013-02-11 03.10.41.jpg">
                <a:extLst>
                  <a:ext uri="{FF2B5EF4-FFF2-40B4-BE49-F238E27FC236}">
                    <a16:creationId xmlns:a16="http://schemas.microsoft.com/office/drawing/2014/main" id="{86D6D00D-1B20-4B73-9B6E-6FFB3EFE3656}"/>
                  </a:ext>
                </a:extLst>
              </p:cNvPr>
              <p:cNvPicPr>
                <a:picLocks noChangeAspect="1"/>
              </p:cNvPicPr>
              <p:nvPr/>
            </p:nvPicPr>
            <p:blipFill>
              <a:blip r:embed="rId18" cstate="print"/>
              <a:srcRect l="20465" t="22034" r="28823" b="22034"/>
              <a:stretch>
                <a:fillRect/>
              </a:stretch>
            </p:blipFill>
            <p:spPr>
              <a:xfrm>
                <a:off x="15780326" y="12268200"/>
                <a:ext cx="2597727" cy="1905000"/>
              </a:xfrm>
              <a:prstGeom prst="rect">
                <a:avLst/>
              </a:prstGeom>
              <a:ln>
                <a:solidFill>
                  <a:srgbClr val="FF0000"/>
                </a:solidFill>
              </a:ln>
            </p:spPr>
          </p:pic>
        </p:grpSp>
        <p:sp>
          <p:nvSpPr>
            <p:cNvPr id="738" name="TextBox 737">
              <a:extLst>
                <a:ext uri="{FF2B5EF4-FFF2-40B4-BE49-F238E27FC236}">
                  <a16:creationId xmlns:a16="http://schemas.microsoft.com/office/drawing/2014/main" id="{54565B9F-B0AA-4CE9-83FA-C0EAE7655373}"/>
                </a:ext>
              </a:extLst>
            </p:cNvPr>
            <p:cNvSpPr txBox="1"/>
            <p:nvPr/>
          </p:nvSpPr>
          <p:spPr>
            <a:xfrm>
              <a:off x="34394209" y="8775694"/>
              <a:ext cx="5391573" cy="2139047"/>
            </a:xfrm>
            <a:prstGeom prst="rect">
              <a:avLst/>
            </a:prstGeom>
            <a:noFill/>
          </p:spPr>
          <p:txBody>
            <a:bodyPr wrap="square" rtlCol="0">
              <a:spAutoFit/>
            </a:bodyPr>
            <a:lstStyle/>
            <a:p>
              <a:r>
                <a:rPr lang="en-US" sz="1900" b="1" dirty="0"/>
                <a:t>The EMS-induced maize mutant </a:t>
              </a:r>
              <a:r>
                <a:rPr lang="en-US" sz="1900" b="1" i="1" dirty="0"/>
                <a:t>raggedseedling378 (rgd378)</a:t>
              </a:r>
              <a:r>
                <a:rPr lang="en-US" sz="1900" b="1" dirty="0"/>
                <a:t> exhibits a variable and quite severe phenotype.  Mutant plants have small filamentous leaves and a split coleoptile, or produce no shoot at all. </a:t>
              </a:r>
              <a:r>
                <a:rPr lang="en-US" sz="1900" b="1" i="1" dirty="0"/>
                <a:t>rgd378</a:t>
              </a:r>
              <a:r>
                <a:rPr lang="en-US" sz="1900" b="1" dirty="0"/>
                <a:t> plants are highly susceptible to fungal infection and must be grown on germination paper under aseptic conditions.</a:t>
              </a:r>
            </a:p>
          </p:txBody>
        </p:sp>
        <p:grpSp>
          <p:nvGrpSpPr>
            <p:cNvPr id="118" name="Group 117">
              <a:extLst>
                <a:ext uri="{FF2B5EF4-FFF2-40B4-BE49-F238E27FC236}">
                  <a16:creationId xmlns:a16="http://schemas.microsoft.com/office/drawing/2014/main" id="{766AD416-9B0E-4984-A456-AD6D460BF6D3}"/>
                </a:ext>
              </a:extLst>
            </p:cNvPr>
            <p:cNvGrpSpPr/>
            <p:nvPr/>
          </p:nvGrpSpPr>
          <p:grpSpPr>
            <a:xfrm>
              <a:off x="34387844" y="11227357"/>
              <a:ext cx="5404302" cy="1827666"/>
              <a:chOff x="33705871" y="8161689"/>
              <a:chExt cx="6117413" cy="2090356"/>
            </a:xfrm>
          </p:grpSpPr>
          <p:sp>
            <p:nvSpPr>
              <p:cNvPr id="227" name="TextBox 226">
                <a:extLst>
                  <a:ext uri="{FF2B5EF4-FFF2-40B4-BE49-F238E27FC236}">
                    <a16:creationId xmlns:a16="http://schemas.microsoft.com/office/drawing/2014/main" id="{FBD8AA44-898A-444B-8AD3-B168873224C4}"/>
                  </a:ext>
                </a:extLst>
              </p:cNvPr>
              <p:cNvSpPr txBox="1"/>
              <p:nvPr/>
            </p:nvSpPr>
            <p:spPr>
              <a:xfrm>
                <a:off x="33705871" y="8187088"/>
                <a:ext cx="6103004" cy="1960321"/>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WT as compared to rgd378 (q &lt; 0.05).</a:t>
                </a:r>
              </a:p>
              <a:p>
                <a:endParaRPr lang="en-US" sz="1900" dirty="0"/>
              </a:p>
            </p:txBody>
          </p:sp>
          <p:sp>
            <p:nvSpPr>
              <p:cNvPr id="14" name="Rectangle 13">
                <a:extLst>
                  <a:ext uri="{FF2B5EF4-FFF2-40B4-BE49-F238E27FC236}">
                    <a16:creationId xmlns:a16="http://schemas.microsoft.com/office/drawing/2014/main" id="{B019D9BF-6FB3-489B-BFA0-851F4FF920FC}"/>
                  </a:ext>
                </a:extLst>
              </p:cNvPr>
              <p:cNvSpPr/>
              <p:nvPr/>
            </p:nvSpPr>
            <p:spPr>
              <a:xfrm>
                <a:off x="33740457" y="8161689"/>
                <a:ext cx="6082827" cy="2090356"/>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grpSp>
      </p:grpSp>
      <p:grpSp>
        <p:nvGrpSpPr>
          <p:cNvPr id="749" name="Group 748">
            <a:extLst>
              <a:ext uri="{FF2B5EF4-FFF2-40B4-BE49-F238E27FC236}">
                <a16:creationId xmlns:a16="http://schemas.microsoft.com/office/drawing/2014/main" id="{6E1E9EEC-6A80-4B14-83F9-FD2839FC83FD}"/>
              </a:ext>
            </a:extLst>
          </p:cNvPr>
          <p:cNvGrpSpPr/>
          <p:nvPr/>
        </p:nvGrpSpPr>
        <p:grpSpPr>
          <a:xfrm>
            <a:off x="28804129" y="13609419"/>
            <a:ext cx="11162914" cy="6018908"/>
            <a:chOff x="28804129" y="13609419"/>
            <a:chExt cx="11162914" cy="6018908"/>
          </a:xfrm>
        </p:grpSpPr>
        <p:grpSp>
          <p:nvGrpSpPr>
            <p:cNvPr id="445" name="Group 444">
              <a:extLst>
                <a:ext uri="{FF2B5EF4-FFF2-40B4-BE49-F238E27FC236}">
                  <a16:creationId xmlns:a16="http://schemas.microsoft.com/office/drawing/2014/main" id="{3E84FA68-6832-42BC-A420-6F57BE84A45B}"/>
                </a:ext>
              </a:extLst>
            </p:cNvPr>
            <p:cNvGrpSpPr/>
            <p:nvPr/>
          </p:nvGrpSpPr>
          <p:grpSpPr>
            <a:xfrm>
              <a:off x="28816196" y="13609419"/>
              <a:ext cx="11150846" cy="1402553"/>
              <a:chOff x="552288" y="4788659"/>
              <a:chExt cx="9852349" cy="1402553"/>
            </a:xfrm>
          </p:grpSpPr>
          <p:sp>
            <p:nvSpPr>
              <p:cNvPr id="449" name="Rectangle 448">
                <a:extLst>
                  <a:ext uri="{FF2B5EF4-FFF2-40B4-BE49-F238E27FC236}">
                    <a16:creationId xmlns:a16="http://schemas.microsoft.com/office/drawing/2014/main" id="{2EBB5E3C-0D49-404D-861D-0F44FAAFBF38}"/>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0" name="TextBox 449">
                <a:extLst>
                  <a:ext uri="{FF2B5EF4-FFF2-40B4-BE49-F238E27FC236}">
                    <a16:creationId xmlns:a16="http://schemas.microsoft.com/office/drawing/2014/main" id="{980E446B-EDD9-4EEA-B4A5-88365B483AD0}"/>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Shoot Apical Meristem (</a:t>
                </a:r>
                <a:r>
                  <a:rPr lang="en-US" sz="4800" dirty="0" err="1">
                    <a:solidFill>
                      <a:schemeClr val="bg1"/>
                    </a:solidFill>
                  </a:rPr>
                  <a:t>RNASeq</a:t>
                </a:r>
                <a:r>
                  <a:rPr lang="en-US" sz="4800" dirty="0">
                    <a:solidFill>
                      <a:schemeClr val="bg1"/>
                    </a:solidFill>
                  </a:rPr>
                  <a:t>)</a:t>
                </a:r>
              </a:p>
            </p:txBody>
          </p:sp>
        </p:grpSp>
        <p:sp>
          <p:nvSpPr>
            <p:cNvPr id="446" name="Rectangle 445">
              <a:extLst>
                <a:ext uri="{FF2B5EF4-FFF2-40B4-BE49-F238E27FC236}">
                  <a16:creationId xmlns:a16="http://schemas.microsoft.com/office/drawing/2014/main" id="{9637A581-FC91-452A-B9AE-036A5EC48D5E}"/>
                </a:ext>
              </a:extLst>
            </p:cNvPr>
            <p:cNvSpPr/>
            <p:nvPr/>
          </p:nvSpPr>
          <p:spPr>
            <a:xfrm>
              <a:off x="28828925" y="15011972"/>
              <a:ext cx="11138118" cy="445726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7" name="Group 746">
              <a:extLst>
                <a:ext uri="{FF2B5EF4-FFF2-40B4-BE49-F238E27FC236}">
                  <a16:creationId xmlns:a16="http://schemas.microsoft.com/office/drawing/2014/main" id="{E3CB7099-CC6D-4695-9210-5C0BB031F368}"/>
                </a:ext>
              </a:extLst>
            </p:cNvPr>
            <p:cNvGrpSpPr/>
            <p:nvPr/>
          </p:nvGrpSpPr>
          <p:grpSpPr>
            <a:xfrm>
              <a:off x="28891574" y="18427998"/>
              <a:ext cx="10962993" cy="1200329"/>
              <a:chOff x="33705871" y="17007630"/>
              <a:chExt cx="6110099" cy="3270973"/>
            </a:xfrm>
          </p:grpSpPr>
          <p:sp>
            <p:nvSpPr>
              <p:cNvPr id="447" name="Rectangle 446">
                <a:extLst>
                  <a:ext uri="{FF2B5EF4-FFF2-40B4-BE49-F238E27FC236}">
                    <a16:creationId xmlns:a16="http://schemas.microsoft.com/office/drawing/2014/main" id="{2B9E66E7-58CC-439A-89A8-FFB987D59B18}"/>
                  </a:ext>
                </a:extLst>
              </p:cNvPr>
              <p:cNvSpPr/>
              <p:nvPr/>
            </p:nvSpPr>
            <p:spPr>
              <a:xfrm>
                <a:off x="33740454" y="17007630"/>
                <a:ext cx="6075516" cy="2441984"/>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448" name="TextBox 447">
                <a:extLst>
                  <a:ext uri="{FF2B5EF4-FFF2-40B4-BE49-F238E27FC236}">
                    <a16:creationId xmlns:a16="http://schemas.microsoft.com/office/drawing/2014/main" id="{2C26962E-D127-4E61-988E-FC1C21949EE3}"/>
                  </a:ext>
                </a:extLst>
              </p:cNvPr>
              <p:cNvSpPr txBox="1"/>
              <p:nvPr/>
            </p:nvSpPr>
            <p:spPr>
              <a:xfrm>
                <a:off x="33705871" y="17007630"/>
                <a:ext cx="6103004" cy="3270973"/>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between the three inbred lines(q &lt; 0.05).</a:t>
                </a:r>
              </a:p>
              <a:p>
                <a:endParaRPr lang="en-US" dirty="0"/>
              </a:p>
            </p:txBody>
          </p:sp>
        </p:grpSp>
        <p:grpSp>
          <p:nvGrpSpPr>
            <p:cNvPr id="739" name="Group 738">
              <a:extLst>
                <a:ext uri="{FF2B5EF4-FFF2-40B4-BE49-F238E27FC236}">
                  <a16:creationId xmlns:a16="http://schemas.microsoft.com/office/drawing/2014/main" id="{2F99D1DE-F904-42CD-818A-0E6BAA3582B5}"/>
                </a:ext>
              </a:extLst>
            </p:cNvPr>
            <p:cNvGrpSpPr/>
            <p:nvPr/>
          </p:nvGrpSpPr>
          <p:grpSpPr>
            <a:xfrm>
              <a:off x="28804129" y="15057208"/>
              <a:ext cx="5650043" cy="3336461"/>
              <a:chOff x="29043521" y="15157662"/>
              <a:chExt cx="5650043" cy="3336461"/>
            </a:xfrm>
          </p:grpSpPr>
          <p:sp>
            <p:nvSpPr>
              <p:cNvPr id="444" name="TextBox 443">
                <a:extLst>
                  <a:ext uri="{FF2B5EF4-FFF2-40B4-BE49-F238E27FC236}">
                    <a16:creationId xmlns:a16="http://schemas.microsoft.com/office/drawing/2014/main" id="{AAD9CCE3-E49C-4B81-9D61-7B11FDA55B76}"/>
                  </a:ext>
                </a:extLst>
              </p:cNvPr>
              <p:cNvSpPr txBox="1"/>
              <p:nvPr/>
            </p:nvSpPr>
            <p:spPr>
              <a:xfrm>
                <a:off x="31804995" y="18124791"/>
                <a:ext cx="1843093" cy="369332"/>
              </a:xfrm>
              <a:prstGeom prst="rect">
                <a:avLst/>
              </a:prstGeom>
              <a:noFill/>
            </p:spPr>
            <p:txBody>
              <a:bodyPr wrap="square" rtlCol="0">
                <a:spAutoFit/>
              </a:bodyPr>
              <a:lstStyle/>
              <a:p>
                <a:r>
                  <a:rPr lang="en-US" dirty="0"/>
                  <a:t> </a:t>
                </a:r>
                <a:r>
                  <a:rPr lang="en-US" dirty="0">
                    <a:solidFill>
                      <a:srgbClr val="00B050"/>
                    </a:solidFill>
                  </a:rPr>
                  <a:t>B73</a:t>
                </a:r>
                <a:r>
                  <a:rPr lang="en-US" dirty="0"/>
                  <a:t>  </a:t>
                </a:r>
                <a:r>
                  <a:rPr lang="en-US" dirty="0">
                    <a:solidFill>
                      <a:srgbClr val="7030A0"/>
                    </a:solidFill>
                  </a:rPr>
                  <a:t>Mo17</a:t>
                </a:r>
                <a:r>
                  <a:rPr lang="en-US" dirty="0"/>
                  <a:t> </a:t>
                </a:r>
                <a:r>
                  <a:rPr lang="en-US" dirty="0">
                    <a:solidFill>
                      <a:srgbClr val="00B0F0"/>
                    </a:solidFill>
                  </a:rPr>
                  <a:t>W22</a:t>
                </a:r>
              </a:p>
            </p:txBody>
          </p:sp>
          <p:pic>
            <p:nvPicPr>
              <p:cNvPr id="462" name="Content Placeholder 4">
                <a:extLst>
                  <a:ext uri="{FF2B5EF4-FFF2-40B4-BE49-F238E27FC236}">
                    <a16:creationId xmlns:a16="http://schemas.microsoft.com/office/drawing/2014/main" id="{B66D7CF5-64EA-4804-9F40-1EB6C381F468}"/>
                  </a:ext>
                </a:extLst>
              </p:cNvPr>
              <p:cNvPicPr>
                <a:picLocks noChangeAspect="1"/>
              </p:cNvPicPr>
              <p:nvPr/>
            </p:nvPicPr>
            <p:blipFill rotWithShape="1">
              <a:blip r:embed="rId19">
                <a:extLst>
                  <a:ext uri="{28A0092B-C50C-407E-A947-70E740481C1C}">
                    <a14:useLocalDpi xmlns:a14="http://schemas.microsoft.com/office/drawing/2010/main" val="0"/>
                  </a:ext>
                </a:extLst>
              </a:blip>
              <a:srcRect l="46807" t="4523" r="23625" b="9428"/>
              <a:stretch/>
            </p:blipFill>
            <p:spPr>
              <a:xfrm>
                <a:off x="31841347" y="15157662"/>
                <a:ext cx="1770391" cy="2926080"/>
              </a:xfrm>
              <a:prstGeom prst="rect">
                <a:avLst/>
              </a:prstGeom>
            </p:spPr>
          </p:pic>
          <p:pic>
            <p:nvPicPr>
              <p:cNvPr id="464" name="Content Placeholder 4">
                <a:extLst>
                  <a:ext uri="{FF2B5EF4-FFF2-40B4-BE49-F238E27FC236}">
                    <a16:creationId xmlns:a16="http://schemas.microsoft.com/office/drawing/2014/main" id="{EA56F5A1-8E5A-47EC-8754-3AB74FD24AFC}"/>
                  </a:ext>
                </a:extLst>
              </p:cNvPr>
              <p:cNvPicPr>
                <a:picLocks noChangeAspect="1"/>
              </p:cNvPicPr>
              <p:nvPr/>
            </p:nvPicPr>
            <p:blipFill rotWithShape="1">
              <a:blip r:embed="rId6">
                <a:extLst>
                  <a:ext uri="{28A0092B-C50C-407E-A947-70E740481C1C}">
                    <a14:useLocalDpi xmlns:a14="http://schemas.microsoft.com/office/drawing/2010/main" val="0"/>
                  </a:ext>
                </a:extLst>
              </a:blip>
              <a:srcRect l="71504" t="25240" r="2804" b="31451"/>
              <a:stretch/>
            </p:blipFill>
            <p:spPr>
              <a:xfrm>
                <a:off x="33555259" y="16009627"/>
                <a:ext cx="1138305" cy="1222149"/>
              </a:xfrm>
              <a:prstGeom prst="rect">
                <a:avLst/>
              </a:prstGeom>
            </p:spPr>
          </p:pic>
          <p:sp>
            <p:nvSpPr>
              <p:cNvPr id="465" name="Content Placeholder 2">
                <a:extLst>
                  <a:ext uri="{FF2B5EF4-FFF2-40B4-BE49-F238E27FC236}">
                    <a16:creationId xmlns:a16="http://schemas.microsoft.com/office/drawing/2014/main" id="{6B271C85-DB64-4CD7-9334-1216CBDF4308}"/>
                  </a:ext>
                </a:extLst>
              </p:cNvPr>
              <p:cNvSpPr txBox="1">
                <a:spLocks/>
              </p:cNvSpPr>
              <p:nvPr/>
            </p:nvSpPr>
            <p:spPr>
              <a:xfrm>
                <a:off x="29043521" y="15296360"/>
                <a:ext cx="2786352" cy="2718400"/>
              </a:xfrm>
              <a:prstGeom prst="rect">
                <a:avLst/>
              </a:prstGeom>
            </p:spPr>
            <p:txBody>
              <a:bodyPr vert="horz" lIns="91440" tIns="45720" rIns="91440" bIns="45720" rtlCol="0">
                <a:normAutofit lnSpcReduction="10000"/>
              </a:bodyPr>
              <a:lstStyle>
                <a:lvl1pPr marL="0" indent="0" algn="ctr" defTabSz="4023290" rtl="0" eaLnBrk="1" latinLnBrk="0" hangingPunct="1">
                  <a:lnSpc>
                    <a:spcPct val="90000"/>
                  </a:lnSpc>
                  <a:spcBef>
                    <a:spcPts val="4400"/>
                  </a:spcBef>
                  <a:buFont typeface="Arial" panose="020B0604020202020204" pitchFamily="34" charset="0"/>
                  <a:buNone/>
                  <a:defRPr sz="10560" kern="1200">
                    <a:solidFill>
                      <a:schemeClr val="tx1"/>
                    </a:solidFill>
                    <a:latin typeface="+mn-lt"/>
                    <a:ea typeface="+mn-ea"/>
                    <a:cs typeface="+mn-cs"/>
                  </a:defRPr>
                </a:lvl1pPr>
                <a:lvl2pPr marL="2011645" indent="0" algn="ctr" defTabSz="4023290" rtl="0" eaLnBrk="1" latinLnBrk="0" hangingPunct="1">
                  <a:lnSpc>
                    <a:spcPct val="90000"/>
                  </a:lnSpc>
                  <a:spcBef>
                    <a:spcPts val="2200"/>
                  </a:spcBef>
                  <a:buFont typeface="Arial" panose="020B0604020202020204" pitchFamily="34" charset="0"/>
                  <a:buNone/>
                  <a:defRPr sz="8799" kern="1200">
                    <a:solidFill>
                      <a:schemeClr val="tx1"/>
                    </a:solidFill>
                    <a:latin typeface="+mn-lt"/>
                    <a:ea typeface="+mn-ea"/>
                    <a:cs typeface="+mn-cs"/>
                  </a:defRPr>
                </a:lvl2pPr>
                <a:lvl3pPr marL="4023290" indent="0" algn="ctr" defTabSz="4023290" rtl="0" eaLnBrk="1" latinLnBrk="0" hangingPunct="1">
                  <a:lnSpc>
                    <a:spcPct val="90000"/>
                  </a:lnSpc>
                  <a:spcBef>
                    <a:spcPts val="2200"/>
                  </a:spcBef>
                  <a:buFont typeface="Arial" panose="020B0604020202020204" pitchFamily="34" charset="0"/>
                  <a:buNone/>
                  <a:defRPr sz="7920" kern="1200">
                    <a:solidFill>
                      <a:schemeClr val="tx1"/>
                    </a:solidFill>
                    <a:latin typeface="+mn-lt"/>
                    <a:ea typeface="+mn-ea"/>
                    <a:cs typeface="+mn-cs"/>
                  </a:defRPr>
                </a:lvl3pPr>
                <a:lvl4pPr marL="603493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4pPr>
                <a:lvl5pPr marL="804657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5pPr>
                <a:lvl6pPr marL="1005822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6pPr>
                <a:lvl7pPr marL="1206986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7pPr>
                <a:lvl8pPr marL="14081513"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8pPr>
                <a:lvl9pPr marL="1609315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9pPr>
              </a:lstStyle>
              <a:p>
                <a:pPr algn="l"/>
                <a:r>
                  <a:rPr lang="en-US" sz="1800" dirty="0">
                    <a:solidFill>
                      <a:srgbClr val="FF0000"/>
                    </a:solidFill>
                  </a:rPr>
                  <a:t>Zm00001d036345_PSY1_T1</a:t>
                </a:r>
              </a:p>
              <a:p>
                <a:pPr algn="l"/>
                <a:r>
                  <a:rPr lang="en-US" sz="1800" dirty="0">
                    <a:solidFill>
                      <a:srgbClr val="FF0000"/>
                    </a:solidFill>
                  </a:rPr>
                  <a:t>Zm00001d036345_PSY1_T1</a:t>
                </a:r>
                <a:endParaRPr lang="en-US" sz="1800" dirty="0"/>
              </a:p>
              <a:p>
                <a:pPr algn="l"/>
                <a:r>
                  <a:rPr lang="en-US" sz="1800" dirty="0"/>
                  <a:t>Zm00001d012394_PSY2</a:t>
                </a:r>
              </a:p>
              <a:p>
                <a:pPr algn="l"/>
                <a:r>
                  <a:rPr lang="en-US" sz="1800" dirty="0"/>
                  <a:t>Zm00001d021410_PSY3</a:t>
                </a:r>
              </a:p>
              <a:p>
                <a:pPr algn="l"/>
                <a:endParaRPr lang="en-US" sz="1800" dirty="0"/>
              </a:p>
            </p:txBody>
          </p:sp>
        </p:grpSp>
        <p:sp>
          <p:nvSpPr>
            <p:cNvPr id="748" name="TextBox 747">
              <a:extLst>
                <a:ext uri="{FF2B5EF4-FFF2-40B4-BE49-F238E27FC236}">
                  <a16:creationId xmlns:a16="http://schemas.microsoft.com/office/drawing/2014/main" id="{D0BD73A9-4B8C-49E5-B3E5-9005AABE9F77}"/>
                </a:ext>
              </a:extLst>
            </p:cNvPr>
            <p:cNvSpPr txBox="1"/>
            <p:nvPr/>
          </p:nvSpPr>
          <p:spPr>
            <a:xfrm>
              <a:off x="34405168" y="15655915"/>
              <a:ext cx="5391573" cy="2139047"/>
            </a:xfrm>
            <a:prstGeom prst="rect">
              <a:avLst/>
            </a:prstGeom>
            <a:noFill/>
          </p:spPr>
          <p:txBody>
            <a:bodyPr wrap="square" rtlCol="0">
              <a:spAutoFit/>
            </a:bodyPr>
            <a:lstStyle/>
            <a:p>
              <a:r>
                <a:rPr lang="en-US" sz="1900" b="1" dirty="0"/>
                <a:t>Plants were grown under standard conditions with 10-hr day cycles in Percival A100 growth chambers. Plants were harvested 14 days after planting and quickly trimmed to small SAM-containing cassettes and fixed in FAA on ice, overnight. RNA was extracted from SAM-enriched apices (SRP055871, </a:t>
              </a:r>
              <a:r>
                <a:rPr lang="en-US" sz="1900" b="1" dirty="0" err="1"/>
                <a:t>Leiboff</a:t>
              </a:r>
              <a:r>
                <a:rPr lang="en-US" sz="1900" b="1" dirty="0"/>
                <a:t> et. al 2015)</a:t>
              </a:r>
            </a:p>
          </p:txBody>
        </p:sp>
      </p:grpSp>
      <p:grpSp>
        <p:nvGrpSpPr>
          <p:cNvPr id="12" name="Group 11">
            <a:extLst>
              <a:ext uri="{FF2B5EF4-FFF2-40B4-BE49-F238E27FC236}">
                <a16:creationId xmlns:a16="http://schemas.microsoft.com/office/drawing/2014/main" id="{75DCC3FC-494A-4DF1-A0F0-1B18AF55B4EA}"/>
              </a:ext>
            </a:extLst>
          </p:cNvPr>
          <p:cNvGrpSpPr/>
          <p:nvPr/>
        </p:nvGrpSpPr>
        <p:grpSpPr>
          <a:xfrm>
            <a:off x="269879" y="32687650"/>
            <a:ext cx="10180311" cy="4032928"/>
            <a:chOff x="269879" y="32687650"/>
            <a:chExt cx="10180311" cy="4032928"/>
          </a:xfrm>
        </p:grpSpPr>
        <p:grpSp>
          <p:nvGrpSpPr>
            <p:cNvPr id="571" name="Group 570">
              <a:extLst>
                <a:ext uri="{FF2B5EF4-FFF2-40B4-BE49-F238E27FC236}">
                  <a16:creationId xmlns:a16="http://schemas.microsoft.com/office/drawing/2014/main" id="{E8E222CD-A368-4FAC-B576-11CAA0104526}"/>
                </a:ext>
              </a:extLst>
            </p:cNvPr>
            <p:cNvGrpSpPr/>
            <p:nvPr/>
          </p:nvGrpSpPr>
          <p:grpSpPr>
            <a:xfrm>
              <a:off x="280243" y="32687650"/>
              <a:ext cx="10169947" cy="3781004"/>
              <a:chOff x="10696934" y="25096938"/>
              <a:chExt cx="17819029" cy="3016434"/>
            </a:xfrm>
          </p:grpSpPr>
          <p:sp>
            <p:nvSpPr>
              <p:cNvPr id="572" name="Rectangle 571">
                <a:extLst>
                  <a:ext uri="{FF2B5EF4-FFF2-40B4-BE49-F238E27FC236}">
                    <a16:creationId xmlns:a16="http://schemas.microsoft.com/office/drawing/2014/main" id="{DCE75528-3D76-450C-A89D-26D2491DE316}"/>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3" name="TextBox 572">
                <a:extLst>
                  <a:ext uri="{FF2B5EF4-FFF2-40B4-BE49-F238E27FC236}">
                    <a16:creationId xmlns:a16="http://schemas.microsoft.com/office/drawing/2014/main" id="{72701546-7A54-4814-AB92-72DB41FCF12A}"/>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References</a:t>
                </a:r>
              </a:p>
            </p:txBody>
          </p:sp>
          <p:sp>
            <p:nvSpPr>
              <p:cNvPr id="574" name="Rectangle 573">
                <a:extLst>
                  <a:ext uri="{FF2B5EF4-FFF2-40B4-BE49-F238E27FC236}">
                    <a16:creationId xmlns:a16="http://schemas.microsoft.com/office/drawing/2014/main" id="{B96D37AB-166B-43F0-A8D2-A291A99476A3}"/>
                  </a:ext>
                </a:extLst>
              </p:cNvPr>
              <p:cNvSpPr/>
              <p:nvPr/>
            </p:nvSpPr>
            <p:spPr>
              <a:xfrm>
                <a:off x="10696934" y="26489070"/>
                <a:ext cx="17819029" cy="162430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11AE528A-8D2C-4BB5-B1CE-CAE2FBE60D69}"/>
                </a:ext>
              </a:extLst>
            </p:cNvPr>
            <p:cNvSpPr txBox="1"/>
            <p:nvPr/>
          </p:nvSpPr>
          <p:spPr>
            <a:xfrm>
              <a:off x="269879" y="34412254"/>
              <a:ext cx="10134620" cy="2308324"/>
            </a:xfrm>
            <a:prstGeom prst="rect">
              <a:avLst/>
            </a:prstGeom>
            <a:noFill/>
          </p:spPr>
          <p:txBody>
            <a:bodyPr wrap="square" rtlCol="0">
              <a:spAutoFit/>
            </a:bodyPr>
            <a:lstStyle/>
            <a:p>
              <a:r>
                <a:rPr lang="en-US" b="1" dirty="0"/>
                <a:t>Al-</a:t>
              </a:r>
              <a:r>
                <a:rPr lang="en-US" b="1" dirty="0" err="1"/>
                <a:t>Babili</a:t>
              </a:r>
              <a:r>
                <a:rPr lang="en-US" b="1" dirty="0"/>
                <a:t> S, Bouwmeester HJ. </a:t>
              </a:r>
              <a:r>
                <a:rPr lang="en-US" dirty="0"/>
                <a:t>(2015) Annual Review of Plant Biology. 66: 161-186 </a:t>
              </a:r>
              <a:r>
                <a:rPr lang="en-US" b="1" dirty="0"/>
                <a:t>Buckner et. al </a:t>
              </a:r>
              <a:r>
                <a:rPr lang="en-US" dirty="0"/>
                <a:t>(1996) Genetics. 143: 479-88. </a:t>
              </a:r>
              <a:r>
                <a:rPr lang="en-US" b="1" dirty="0" err="1"/>
                <a:t>Hou</a:t>
              </a:r>
              <a:r>
                <a:rPr lang="en-US" b="1" dirty="0"/>
                <a:t> et al. </a:t>
              </a:r>
              <a:r>
                <a:rPr lang="en-US" dirty="0"/>
                <a:t>(2016) Trends Plant Sci. 21: 792-803. </a:t>
              </a:r>
              <a:r>
                <a:rPr lang="es-MX" b="1" dirty="0"/>
                <a:t>Li et al. </a:t>
              </a:r>
              <a:r>
                <a:rPr lang="en-US" dirty="0"/>
                <a:t>(2009) Plant Signal </a:t>
              </a:r>
              <a:r>
                <a:rPr lang="en-US" dirty="0" err="1"/>
                <a:t>Behav</a:t>
              </a:r>
              <a:r>
                <a:rPr lang="en-US" dirty="0"/>
                <a:t>. 4: 208–211.</a:t>
              </a:r>
              <a:r>
                <a:rPr lang="en-US" b="1" dirty="0"/>
                <a:t> Li et al.</a:t>
              </a:r>
              <a:r>
                <a:rPr lang="en-US" dirty="0"/>
                <a:t> (2008) Plant Physiol. 147: 1334–1346. </a:t>
              </a:r>
              <a:r>
                <a:rPr lang="en-US" b="1" dirty="0"/>
                <a:t>Nisar et al.</a:t>
              </a:r>
              <a:r>
                <a:rPr lang="en-US" dirty="0"/>
                <a:t> (2015). Molecular Plant. 8: 68-82.</a:t>
              </a:r>
            </a:p>
            <a:p>
              <a:r>
                <a:rPr lang="en-US" dirty="0"/>
                <a:t> </a:t>
              </a:r>
              <a:r>
                <a:rPr lang="en-US" b="1" dirty="0"/>
                <a:t>Narendra T.</a:t>
              </a:r>
              <a:r>
                <a:rPr lang="en-US" dirty="0"/>
                <a:t> (2007) Plant Signal </a:t>
              </a:r>
              <a:r>
                <a:rPr lang="en-US" dirty="0" err="1"/>
                <a:t>Behav</a:t>
              </a:r>
              <a:r>
                <a:rPr lang="en-US" dirty="0"/>
                <a:t>. 2: 135–138. </a:t>
              </a:r>
              <a:r>
                <a:rPr lang="en-US" b="1" dirty="0" err="1"/>
                <a:t>Tripathy</a:t>
              </a:r>
              <a:r>
                <a:rPr lang="en-US" b="1" dirty="0"/>
                <a:t> BC, </a:t>
              </a:r>
              <a:r>
                <a:rPr lang="en-US" b="1" dirty="0" err="1"/>
                <a:t>Oelmüller</a:t>
              </a:r>
              <a:r>
                <a:rPr lang="en-US" b="1" dirty="0"/>
                <a:t> R. </a:t>
              </a:r>
              <a:r>
                <a:rPr lang="en-US" dirty="0"/>
                <a:t>(2012) Plant Signal </a:t>
              </a:r>
              <a:r>
                <a:rPr lang="en-US" dirty="0" err="1"/>
                <a:t>Behav</a:t>
              </a:r>
              <a:r>
                <a:rPr lang="en-US" dirty="0"/>
                <a:t>. 7: 1621-33. </a:t>
              </a:r>
              <a:r>
                <a:rPr lang="en-US" b="1" dirty="0" err="1"/>
                <a:t>Zwanenburg</a:t>
              </a:r>
              <a:r>
                <a:rPr lang="en-US" b="1" dirty="0"/>
                <a:t> et al. </a:t>
              </a:r>
              <a:r>
                <a:rPr lang="en-US" dirty="0"/>
                <a:t>(2016) Planta. 243: 1311-26. </a:t>
              </a:r>
              <a:r>
                <a:rPr lang="en-US" b="1" dirty="0"/>
                <a:t>Vishwakarma et al</a:t>
              </a:r>
              <a:r>
                <a:rPr lang="en-US" dirty="0"/>
                <a:t>.(2017) Front Plant Sci. 2017; 8: 161. </a:t>
              </a:r>
              <a:r>
                <a:rPr lang="es-MX" b="1" dirty="0"/>
                <a:t>Li et al.</a:t>
              </a:r>
              <a:r>
                <a:rPr lang="es-MX" dirty="0"/>
                <a:t> </a:t>
              </a:r>
              <a:r>
                <a:rPr lang="en-US" dirty="0"/>
                <a:t>(2009) Plant Signal </a:t>
              </a:r>
              <a:r>
                <a:rPr lang="en-US" dirty="0" err="1"/>
                <a:t>Behav</a:t>
              </a:r>
              <a:r>
                <a:rPr lang="en-US" dirty="0"/>
                <a:t>. 4: 208–211.</a:t>
              </a:r>
              <a:r>
                <a:rPr lang="en-US" b="1" dirty="0"/>
                <a:t> Li et al. </a:t>
              </a:r>
              <a:r>
                <a:rPr lang="en-US" dirty="0"/>
                <a:t>(2008) Plant Physiol. 147: 1334–1346. </a:t>
              </a:r>
              <a:r>
                <a:rPr lang="en-US" b="1" dirty="0" err="1"/>
                <a:t>Zwanenburg</a:t>
              </a:r>
              <a:r>
                <a:rPr lang="en-US" b="1" dirty="0"/>
                <a:t> et al</a:t>
              </a:r>
              <a:r>
                <a:rPr lang="en-US" dirty="0"/>
                <a:t>. (2016) Planta. 243: 1311-26. </a:t>
              </a:r>
            </a:p>
            <a:p>
              <a:endParaRPr lang="en-US" dirty="0"/>
            </a:p>
          </p:txBody>
        </p:sp>
      </p:grpSp>
    </p:spTree>
    <p:extLst>
      <p:ext uri="{BB962C8B-B14F-4D97-AF65-F5344CB8AC3E}">
        <p14:creationId xmlns:p14="http://schemas.microsoft.com/office/powerpoint/2010/main" val="768862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26408</TotalTime>
  <Words>1306</Words>
  <Application>Microsoft Office PowerPoint</Application>
  <PresentationFormat>Custom</PresentationFormat>
  <Paragraphs>187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Book Antiqua</vt:lpstr>
      <vt:lpstr>Calibri</vt:lpstr>
      <vt:lpstr>Calibri Light</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neveau</dc:creator>
  <cp:lastModifiedBy>megan neveau</cp:lastModifiedBy>
  <cp:revision>93</cp:revision>
  <dcterms:created xsi:type="dcterms:W3CDTF">2018-02-02T18:59:31Z</dcterms:created>
  <dcterms:modified xsi:type="dcterms:W3CDTF">2018-02-22T17:19:10Z</dcterms:modified>
</cp:coreProperties>
</file>