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0240288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5C"/>
    <a:srgbClr val="006F5F"/>
    <a:srgbClr val="006D5E"/>
    <a:srgbClr val="BCD2C8"/>
    <a:srgbClr val="86AF9B"/>
    <a:srgbClr val="115E67"/>
    <a:srgbClr val="4A148C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30" d="100"/>
          <a:sy n="30" d="100"/>
        </p:scale>
        <p:origin x="-499" y="-2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7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61671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9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sv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sv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7457328"/>
            <a:ext cx="30240288" cy="5073710"/>
          </a:xfrm>
          <a:prstGeom prst="rect">
            <a:avLst/>
          </a:prstGeom>
          <a:gradFill flip="none" rotWithShape="1">
            <a:gsLst>
              <a:gs pos="0">
                <a:srgbClr val="006A5C">
                  <a:shade val="30000"/>
                  <a:satMod val="115000"/>
                </a:srgbClr>
              </a:gs>
              <a:gs pos="50000">
                <a:srgbClr val="006A5C">
                  <a:shade val="67500"/>
                  <a:satMod val="115000"/>
                </a:srgbClr>
              </a:gs>
              <a:gs pos="100000">
                <a:srgbClr val="006A5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624407" y="15988271"/>
            <a:ext cx="10024543" cy="1064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400" b="1" dirty="0">
                <a:solidFill>
                  <a:srgbClr val="006A5C"/>
                </a:solidFill>
                <a:latin typeface="Lato" panose="020F0502020204030203"/>
                <a:cs typeface="Arial" panose="020B0604020202020204" pitchFamily="34" charset="0"/>
              </a:rPr>
              <a:t>BACKGROUND</a:t>
            </a:r>
          </a:p>
          <a:p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RITAZAREM, </a:t>
            </a:r>
            <a:r>
              <a:rPr lang="en-GB" sz="4800" dirty="0" smtClean="0">
                <a:latin typeface="Lato" panose="020F0502020204030203"/>
                <a:cs typeface="Arial" panose="020B0604020202020204" pitchFamily="34" charset="0"/>
              </a:rPr>
              <a:t>an </a:t>
            </a:r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open-label, multi-centre </a:t>
            </a:r>
            <a:r>
              <a:rPr lang="en-GB" sz="4800" dirty="0" smtClean="0">
                <a:latin typeface="Lato" panose="020F0502020204030203"/>
                <a:cs typeface="Arial" panose="020B0604020202020204" pitchFamily="34" charset="0"/>
              </a:rPr>
              <a:t>RCT, </a:t>
            </a:r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aims to </a:t>
            </a:r>
            <a:r>
              <a:rPr lang="en-GB" sz="4800" dirty="0" smtClean="0">
                <a:latin typeface="Lato" panose="020F0502020204030203"/>
                <a:cs typeface="Arial" panose="020B0604020202020204" pitchFamily="34" charset="0"/>
              </a:rPr>
              <a:t>assess </a:t>
            </a:r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the efficacy of rituximab compared to the current standard of care in the prevention of relapse in ANCA-associated vasculitis. </a:t>
            </a:r>
            <a:endParaRPr lang="en-GB" sz="4800" dirty="0" smtClean="0">
              <a:latin typeface="Lato" panose="020F0502020204030203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4800" b="1" dirty="0" smtClean="0">
                <a:latin typeface="Lato" panose="020F0502020204030203"/>
                <a:cs typeface="Arial" panose="020B0604020202020204" pitchFamily="34" charset="0"/>
              </a:rPr>
              <a:t>Design: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 N </a:t>
            </a:r>
            <a:r>
              <a:rPr lang="en-US" sz="4800" dirty="0">
                <a:latin typeface="Lato" panose="020F0502020204030203"/>
                <a:cs typeface="Arial" panose="020B0604020202020204" pitchFamily="34" charset="0"/>
              </a:rPr>
              <a:t>= 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170 patients, 1:1 </a:t>
            </a:r>
            <a:r>
              <a:rPr lang="en-US" sz="4800" dirty="0">
                <a:latin typeface="Lato" panose="020F0502020204030203"/>
                <a:cs typeface="Arial" panose="020B0604020202020204" pitchFamily="34" charset="0"/>
              </a:rPr>
              <a:t>allocation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, 90</a:t>
            </a:r>
            <a:r>
              <a:rPr lang="en-US" sz="4800" dirty="0">
                <a:latin typeface="Lato" panose="020F0502020204030203"/>
                <a:cs typeface="Arial" panose="020B0604020202020204" pitchFamily="34" charset="0"/>
              </a:rPr>
              <a:t>% power at </a:t>
            </a:r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= 5</a:t>
            </a:r>
            <a:r>
              <a:rPr lang="en-GB" sz="4800" dirty="0" smtClean="0">
                <a:latin typeface="Lato" panose="020F0502020204030203"/>
                <a:cs typeface="Arial" panose="020B0604020202020204" pitchFamily="34" charset="0"/>
              </a:rPr>
              <a:t>% for </a:t>
            </a:r>
            <a:r>
              <a:rPr lang="en-US" sz="4800" dirty="0">
                <a:latin typeface="Lato" panose="020F0502020204030203"/>
                <a:cs typeface="Arial" panose="020B0604020202020204" pitchFamily="34" charset="0"/>
              </a:rPr>
              <a:t>HR = 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0.42.</a:t>
            </a:r>
            <a:endParaRPr lang="en-US" sz="4800" dirty="0">
              <a:latin typeface="Lato" panose="020F0502020204030203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4800" b="1" dirty="0">
                <a:latin typeface="Lato" panose="020F0502020204030203"/>
                <a:cs typeface="Arial" panose="020B0604020202020204" pitchFamily="34" charset="0"/>
              </a:rPr>
              <a:t>O</a:t>
            </a:r>
            <a:r>
              <a:rPr lang="en-US" sz="4800" b="1" dirty="0" smtClean="0">
                <a:latin typeface="Lato" panose="020F0502020204030203"/>
                <a:cs typeface="Arial" panose="020B0604020202020204" pitchFamily="34" charset="0"/>
              </a:rPr>
              <a:t>utcome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: time to disease relapse.</a:t>
            </a:r>
          </a:p>
          <a:p>
            <a:pPr>
              <a:spcBef>
                <a:spcPts val="1800"/>
              </a:spcBef>
            </a:pPr>
            <a:r>
              <a:rPr lang="en-US" sz="4800" b="1" dirty="0" smtClean="0">
                <a:latin typeface="Lato" panose="020F0502020204030203"/>
                <a:cs typeface="Arial" panose="020B0604020202020204" pitchFamily="34" charset="0"/>
              </a:rPr>
              <a:t>Primary analysis: </a:t>
            </a:r>
            <a:r>
              <a:rPr lang="en-GB" sz="4800" dirty="0" smtClean="0">
                <a:latin typeface="Lato" panose="020F0502020204030203"/>
                <a:cs typeface="Arial" panose="020B0604020202020204" pitchFamily="34" charset="0"/>
              </a:rPr>
              <a:t>Cox </a:t>
            </a:r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proportional hazard model </a:t>
            </a:r>
            <a:r>
              <a:rPr lang="en-GB" sz="4800" dirty="0" smtClean="0">
                <a:latin typeface="Lato" panose="020F0502020204030203"/>
                <a:cs typeface="Arial" panose="020B0604020202020204" pitchFamily="34" charset="0"/>
              </a:rPr>
              <a:t>for </a:t>
            </a:r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overall efficacy &amp; </a:t>
            </a:r>
            <a:r>
              <a:rPr lang="en-GB" sz="4800" dirty="0" smtClean="0">
                <a:latin typeface="Lato" panose="020F0502020204030203"/>
                <a:cs typeface="Arial" panose="020B0604020202020204" pitchFamily="34" charset="0"/>
              </a:rPr>
              <a:t>time-varying </a:t>
            </a:r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covariate to investigate</a:t>
            </a:r>
            <a:r>
              <a:rPr lang="en-US" sz="4800" dirty="0">
                <a:latin typeface="Lato" panose="020F0502020204030203"/>
                <a:cs typeface="Arial" panose="020B0604020202020204" pitchFamily="34" charset="0"/>
              </a:rPr>
              <a:t> during/post treatment 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efficacy.</a:t>
            </a:r>
            <a:endParaRPr lang="en-GB" sz="4800" dirty="0">
              <a:latin typeface="Lato" panose="020F0502020204030203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81975"/>
            <a:ext cx="30240288" cy="11222199"/>
          </a:xfrm>
          <a:prstGeom prst="rect">
            <a:avLst/>
          </a:prstGeom>
          <a:gradFill flip="none" rotWithShape="1">
            <a:gsLst>
              <a:gs pos="0">
                <a:srgbClr val="006D5E">
                  <a:shade val="30000"/>
                  <a:satMod val="115000"/>
                </a:srgbClr>
              </a:gs>
              <a:gs pos="50000">
                <a:srgbClr val="006D5E">
                  <a:shade val="67500"/>
                  <a:satMod val="115000"/>
                </a:srgbClr>
              </a:gs>
              <a:gs pos="100000">
                <a:srgbClr val="006D5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223287" y="2443678"/>
            <a:ext cx="28473617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0"/>
              </a:lnSpc>
            </a:pPr>
            <a:r>
              <a:rPr lang="en-US" sz="14000" dirty="0" smtClean="0">
                <a:solidFill>
                  <a:schemeClr val="bg1"/>
                </a:solidFill>
                <a:latin typeface="Lato" panose="020F0502020204030203"/>
                <a:ea typeface="Verdana" panose="020B0604030504040204" pitchFamily="34" charset="0"/>
                <a:cs typeface="Verdana" panose="020B0604030504040204" pitchFamily="34" charset="0"/>
              </a:rPr>
              <a:t>Using </a:t>
            </a:r>
            <a:r>
              <a:rPr lang="en-US" sz="15500" dirty="0" smtClean="0">
                <a:solidFill>
                  <a:schemeClr val="bg1"/>
                </a:solidFill>
                <a:latin typeface="Lato" panose="020F0502020204030203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6800" b="1" dirty="0">
                <a:ln w="3175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/>
                <a:ea typeface="Verdana" panose="020B0604030504040204" pitchFamily="34" charset="0"/>
                <a:cs typeface="Verdana" panose="020B0604030504040204" pitchFamily="34" charset="0"/>
              </a:rPr>
              <a:t>time-varying covariate </a:t>
            </a:r>
            <a:endParaRPr lang="en-US" sz="14000" b="1" dirty="0">
              <a:ln w="31750">
                <a:solidFill>
                  <a:schemeClr val="bg1"/>
                </a:solidFill>
              </a:ln>
              <a:solidFill>
                <a:schemeClr val="bg1"/>
              </a:solidFill>
              <a:latin typeface="Lato" panose="020F0502020204030203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000"/>
              </a:lnSpc>
            </a:pPr>
            <a:r>
              <a:rPr lang="en-US" sz="14000" dirty="0" smtClean="0">
                <a:solidFill>
                  <a:schemeClr val="bg1"/>
                </a:solidFill>
                <a:latin typeface="Lato" panose="020F0502020204030203"/>
                <a:ea typeface="Verdana" panose="020B0604030504040204" pitchFamily="34" charset="0"/>
                <a:cs typeface="Verdana" panose="020B0604030504040204" pitchFamily="34" charset="0"/>
              </a:rPr>
              <a:t>in the Cox proportional hazards model discerns early/late treatment efficacy. </a:t>
            </a:r>
            <a:r>
              <a:rPr lang="en-US" sz="15000" b="1" spc="300" dirty="0" smtClean="0">
                <a:ln w="3175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/>
                <a:ea typeface="Verdana" panose="020B0604030504040204" pitchFamily="34" charset="0"/>
                <a:cs typeface="Verdana" panose="020B0604030504040204" pitchFamily="34" charset="0"/>
              </a:rPr>
              <a:t>Use with caution</a:t>
            </a:r>
            <a:r>
              <a:rPr lang="en-US" sz="16800" dirty="0" smtClean="0">
                <a:solidFill>
                  <a:schemeClr val="bg1"/>
                </a:solidFill>
                <a:latin typeface="Lato" panose="020F0502020204030203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800" dirty="0">
              <a:latin typeface="Lato" panose="020F0502020204030203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612006" y="11517003"/>
            <a:ext cx="2368429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200" b="1" dirty="0">
                <a:latin typeface="Lato" panose="020F0502020204030203" pitchFamily="34" charset="0"/>
                <a:cs typeface="Lato" panose="020F0502020204030203" pitchFamily="34" charset="0"/>
              </a:rPr>
              <a:t>Use of time-varying covariate in assessing disease remission in the early and late phases of treatment with application to RITAZAREM trial.</a:t>
            </a:r>
            <a:endParaRPr lang="en-US" sz="7200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17897450" y="37847161"/>
            <a:ext cx="4306486" cy="4218939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16190369" y="14027337"/>
            <a:ext cx="4723434" cy="87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2" dirty="0">
                <a:latin typeface="Lato" panose="020F0502020204030203" pitchFamily="34" charset="0"/>
                <a:cs typeface="Lato" panose="020F0502020204030203" pitchFamily="34" charset="0"/>
              </a:rPr>
              <a:t>Marianna </a:t>
            </a:r>
            <a:r>
              <a:rPr lang="en-US" sz="5102" dirty="0" smtClean="0">
                <a:latin typeface="Lato" panose="020F0502020204030203" pitchFamily="34" charset="0"/>
                <a:cs typeface="Lato" panose="020F0502020204030203" pitchFamily="34" charset="0"/>
              </a:rPr>
              <a:t>Nodale</a:t>
            </a:r>
            <a:endParaRPr lang="en-US" sz="5102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1038215" y="15501278"/>
            <a:ext cx="0" cy="22150966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8">
            <a:extLst>
              <a:ext uri="{FF2B5EF4-FFF2-40B4-BE49-F238E27FC236}">
                <a16:creationId xmlns=""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5056189" y="13921338"/>
            <a:ext cx="860424" cy="102630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01"/>
          </a:p>
        </p:txBody>
      </p:sp>
      <p:grpSp>
        <p:nvGrpSpPr>
          <p:cNvPr id="30" name="Group 29"/>
          <p:cNvGrpSpPr/>
          <p:nvPr/>
        </p:nvGrpSpPr>
        <p:grpSpPr>
          <a:xfrm>
            <a:off x="11474046" y="38599993"/>
            <a:ext cx="5800918" cy="2542989"/>
            <a:chOff x="18149434" y="38649823"/>
            <a:chExt cx="5800918" cy="2542989"/>
          </a:xfrm>
        </p:grpSpPr>
        <p:sp>
          <p:nvSpPr>
            <p:cNvPr id="24" name="Graphic 7">
              <a:extLst>
                <a:ext uri="{FF2B5EF4-FFF2-40B4-BE49-F238E27FC236}">
                  <a16:creationId xmlns="" xmlns:a16="http://schemas.microsoft.com/office/drawing/2014/main" id="{BBC179CC-CA98-4CD3-A6FA-62C8EDADEDE8}"/>
                </a:ext>
              </a:extLst>
            </p:cNvPr>
            <p:cNvSpPr/>
            <p:nvPr/>
          </p:nvSpPr>
          <p:spPr>
            <a:xfrm>
              <a:off x="18149434" y="38782065"/>
              <a:ext cx="1187542" cy="2054126"/>
            </a:xfrm>
            <a:custGeom>
              <a:avLst/>
              <a:gdLst>
                <a:gd name="connsiteX0" fmla="*/ 321256 w 2089376"/>
                <a:gd name="connsiteY0" fmla="*/ 0 h 3614056"/>
                <a:gd name="connsiteX1" fmla="*/ 0 w 2089376"/>
                <a:gd name="connsiteY1" fmla="*/ 321256 h 3614056"/>
                <a:gd name="connsiteX2" fmla="*/ 0 w 2089376"/>
                <a:gd name="connsiteY2" fmla="*/ 3292801 h 3614056"/>
                <a:gd name="connsiteX3" fmla="*/ 321256 w 2089376"/>
                <a:gd name="connsiteY3" fmla="*/ 3614057 h 3614056"/>
                <a:gd name="connsiteX4" fmla="*/ 1815047 w 2089376"/>
                <a:gd name="connsiteY4" fmla="*/ 3614057 h 3614056"/>
                <a:gd name="connsiteX5" fmla="*/ 2136303 w 2089376"/>
                <a:gd name="connsiteY5" fmla="*/ 3292801 h 3614056"/>
                <a:gd name="connsiteX6" fmla="*/ 2136303 w 2089376"/>
                <a:gd name="connsiteY6" fmla="*/ 321256 h 3614056"/>
                <a:gd name="connsiteX7" fmla="*/ 1815047 w 2089376"/>
                <a:gd name="connsiteY7" fmla="*/ 0 h 3614056"/>
                <a:gd name="connsiteX8" fmla="*/ 321256 w 2089376"/>
                <a:gd name="connsiteY8" fmla="*/ 0 h 3614056"/>
                <a:gd name="connsiteX9" fmla="*/ 889115 w 2089376"/>
                <a:gd name="connsiteY9" fmla="*/ 309397 h 3614056"/>
                <a:gd name="connsiteX10" fmla="*/ 1247302 w 2089376"/>
                <a:gd name="connsiteY10" fmla="*/ 309397 h 3614056"/>
                <a:gd name="connsiteX11" fmla="*/ 1289936 w 2089376"/>
                <a:gd name="connsiteY11" fmla="*/ 369650 h 3614056"/>
                <a:gd name="connsiteX12" fmla="*/ 1247302 w 2089376"/>
                <a:gd name="connsiteY12" fmla="*/ 429903 h 3614056"/>
                <a:gd name="connsiteX13" fmla="*/ 889115 w 2089376"/>
                <a:gd name="connsiteY13" fmla="*/ 429903 h 3614056"/>
                <a:gd name="connsiteX14" fmla="*/ 846480 w 2089376"/>
                <a:gd name="connsiteY14" fmla="*/ 369650 h 3614056"/>
                <a:gd name="connsiteX15" fmla="*/ 889115 w 2089376"/>
                <a:gd name="connsiteY15" fmla="*/ 309397 h 3614056"/>
                <a:gd name="connsiteX16" fmla="*/ 176468 w 2089376"/>
                <a:gd name="connsiteY16" fmla="*/ 738905 h 3614056"/>
                <a:gd name="connsiteX17" fmla="*/ 1959892 w 2089376"/>
                <a:gd name="connsiteY17" fmla="*/ 738905 h 3614056"/>
                <a:gd name="connsiteX18" fmla="*/ 1959892 w 2089376"/>
                <a:gd name="connsiteY18" fmla="*/ 2875208 h 3614056"/>
                <a:gd name="connsiteX19" fmla="*/ 176468 w 2089376"/>
                <a:gd name="connsiteY19" fmla="*/ 2875208 h 3614056"/>
                <a:gd name="connsiteX20" fmla="*/ 176468 w 2089376"/>
                <a:gd name="connsiteY20" fmla="*/ 738905 h 3614056"/>
                <a:gd name="connsiteX21" fmla="*/ 1068180 w 2089376"/>
                <a:gd name="connsiteY21" fmla="*/ 3045747 h 3614056"/>
                <a:gd name="connsiteX22" fmla="*/ 1068180 w 2089376"/>
                <a:gd name="connsiteY22" fmla="*/ 3045747 h 3614056"/>
                <a:gd name="connsiteX23" fmla="*/ 1267066 w 2089376"/>
                <a:gd name="connsiteY23" fmla="*/ 3244633 h 3614056"/>
                <a:gd name="connsiteX24" fmla="*/ 1267066 w 2089376"/>
                <a:gd name="connsiteY24" fmla="*/ 3244633 h 3614056"/>
                <a:gd name="connsiteX25" fmla="*/ 1267066 w 2089376"/>
                <a:gd name="connsiteY25" fmla="*/ 3244633 h 3614056"/>
                <a:gd name="connsiteX26" fmla="*/ 1267066 w 2089376"/>
                <a:gd name="connsiteY26" fmla="*/ 3244633 h 3614056"/>
                <a:gd name="connsiteX27" fmla="*/ 1068180 w 2089376"/>
                <a:gd name="connsiteY27" fmla="*/ 3443519 h 3614056"/>
                <a:gd name="connsiteX28" fmla="*/ 1068180 w 2089376"/>
                <a:gd name="connsiteY28" fmla="*/ 3443519 h 3614056"/>
                <a:gd name="connsiteX29" fmla="*/ 1068180 w 2089376"/>
                <a:gd name="connsiteY29" fmla="*/ 3443519 h 3614056"/>
                <a:gd name="connsiteX30" fmla="*/ 1068180 w 2089376"/>
                <a:gd name="connsiteY30" fmla="*/ 3443519 h 3614056"/>
                <a:gd name="connsiteX31" fmla="*/ 869294 w 2089376"/>
                <a:gd name="connsiteY31" fmla="*/ 3244633 h 3614056"/>
                <a:gd name="connsiteX32" fmla="*/ 869294 w 2089376"/>
                <a:gd name="connsiteY32" fmla="*/ 3244633 h 3614056"/>
                <a:gd name="connsiteX33" fmla="*/ 869294 w 2089376"/>
                <a:gd name="connsiteY33" fmla="*/ 3244633 h 3614056"/>
                <a:gd name="connsiteX34" fmla="*/ 869294 w 2089376"/>
                <a:gd name="connsiteY34" fmla="*/ 3244633 h 3614056"/>
                <a:gd name="connsiteX35" fmla="*/ 1068180 w 2089376"/>
                <a:gd name="connsiteY35" fmla="*/ 3045747 h 3614056"/>
                <a:gd name="connsiteX36" fmla="*/ 1068180 w 2089376"/>
                <a:gd name="connsiteY36" fmla="*/ 3045747 h 3614056"/>
                <a:gd name="connsiteX37" fmla="*/ 1068180 w 2089376"/>
                <a:gd name="connsiteY37" fmla="*/ 3045747 h 361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89376" h="3614056">
                  <a:moveTo>
                    <a:pt x="321256" y="0"/>
                  </a:moveTo>
                  <a:cubicBezTo>
                    <a:pt x="144562" y="0"/>
                    <a:pt x="0" y="144562"/>
                    <a:pt x="0" y="321256"/>
                  </a:cubicBezTo>
                  <a:lnTo>
                    <a:pt x="0" y="3292801"/>
                  </a:lnTo>
                  <a:cubicBezTo>
                    <a:pt x="0" y="3469495"/>
                    <a:pt x="144562" y="3614057"/>
                    <a:pt x="321256" y="3614057"/>
                  </a:cubicBezTo>
                  <a:lnTo>
                    <a:pt x="1815047" y="3614057"/>
                  </a:lnTo>
                  <a:cubicBezTo>
                    <a:pt x="1991741" y="3614057"/>
                    <a:pt x="2136303" y="3469495"/>
                    <a:pt x="2136303" y="3292801"/>
                  </a:cubicBezTo>
                  <a:lnTo>
                    <a:pt x="2136303" y="321256"/>
                  </a:lnTo>
                  <a:cubicBezTo>
                    <a:pt x="2136303" y="144562"/>
                    <a:pt x="1991741" y="0"/>
                    <a:pt x="1815047" y="0"/>
                  </a:cubicBezTo>
                  <a:lnTo>
                    <a:pt x="321256" y="0"/>
                  </a:lnTo>
                  <a:close/>
                  <a:moveTo>
                    <a:pt x="889115" y="309397"/>
                  </a:moveTo>
                  <a:lnTo>
                    <a:pt x="1247302" y="309397"/>
                  </a:lnTo>
                  <a:cubicBezTo>
                    <a:pt x="1270849" y="309397"/>
                    <a:pt x="1289936" y="336390"/>
                    <a:pt x="1289936" y="369650"/>
                  </a:cubicBezTo>
                  <a:cubicBezTo>
                    <a:pt x="1289936" y="402911"/>
                    <a:pt x="1270849" y="429903"/>
                    <a:pt x="1247302" y="429903"/>
                  </a:cubicBezTo>
                  <a:lnTo>
                    <a:pt x="889115" y="429903"/>
                  </a:lnTo>
                  <a:cubicBezTo>
                    <a:pt x="865567" y="429903"/>
                    <a:pt x="846480" y="402911"/>
                    <a:pt x="846480" y="369650"/>
                  </a:cubicBezTo>
                  <a:cubicBezTo>
                    <a:pt x="846480" y="336390"/>
                    <a:pt x="865567" y="309397"/>
                    <a:pt x="889115" y="309397"/>
                  </a:cubicBezTo>
                  <a:close/>
                  <a:moveTo>
                    <a:pt x="176468" y="738905"/>
                  </a:moveTo>
                  <a:lnTo>
                    <a:pt x="1959892" y="738905"/>
                  </a:lnTo>
                  <a:lnTo>
                    <a:pt x="1959892" y="2875208"/>
                  </a:lnTo>
                  <a:lnTo>
                    <a:pt x="176468" y="2875208"/>
                  </a:lnTo>
                  <a:lnTo>
                    <a:pt x="176468" y="738905"/>
                  </a:lnTo>
                  <a:close/>
                  <a:moveTo>
                    <a:pt x="1068180" y="3045747"/>
                  </a:moveTo>
                  <a:cubicBezTo>
                    <a:pt x="1068180" y="3045747"/>
                    <a:pt x="1068180" y="3045747"/>
                    <a:pt x="1068180" y="3045747"/>
                  </a:cubicBezTo>
                  <a:cubicBezTo>
                    <a:pt x="1178013" y="3045747"/>
                    <a:pt x="1267066" y="3134799"/>
                    <a:pt x="1267066" y="3244633"/>
                  </a:cubicBezTo>
                  <a:cubicBezTo>
                    <a:pt x="1267066" y="3244633"/>
                    <a:pt x="1267066" y="3244633"/>
                    <a:pt x="1267066" y="3244633"/>
                  </a:cubicBezTo>
                  <a:lnTo>
                    <a:pt x="1267066" y="3244633"/>
                  </a:lnTo>
                  <a:cubicBezTo>
                    <a:pt x="1267066" y="3244633"/>
                    <a:pt x="1267066" y="3244633"/>
                    <a:pt x="1267066" y="3244633"/>
                  </a:cubicBezTo>
                  <a:cubicBezTo>
                    <a:pt x="1267066" y="3354466"/>
                    <a:pt x="1178013" y="3443519"/>
                    <a:pt x="1068180" y="3443519"/>
                  </a:cubicBezTo>
                  <a:cubicBezTo>
                    <a:pt x="1068180" y="3443519"/>
                    <a:pt x="1068180" y="3443519"/>
                    <a:pt x="1068180" y="3443519"/>
                  </a:cubicBezTo>
                  <a:lnTo>
                    <a:pt x="1068180" y="3443519"/>
                  </a:lnTo>
                  <a:cubicBezTo>
                    <a:pt x="1068180" y="3443519"/>
                    <a:pt x="1068180" y="3443519"/>
                    <a:pt x="1068180" y="3443519"/>
                  </a:cubicBezTo>
                  <a:cubicBezTo>
                    <a:pt x="958346" y="3443519"/>
                    <a:pt x="869294" y="3354466"/>
                    <a:pt x="869294" y="3244633"/>
                  </a:cubicBezTo>
                  <a:cubicBezTo>
                    <a:pt x="869294" y="3244633"/>
                    <a:pt x="869294" y="3244633"/>
                    <a:pt x="869294" y="3244633"/>
                  </a:cubicBezTo>
                  <a:lnTo>
                    <a:pt x="869294" y="3244633"/>
                  </a:lnTo>
                  <a:cubicBezTo>
                    <a:pt x="869294" y="3244633"/>
                    <a:pt x="869294" y="3244633"/>
                    <a:pt x="869294" y="3244633"/>
                  </a:cubicBezTo>
                  <a:cubicBezTo>
                    <a:pt x="869294" y="3134799"/>
                    <a:pt x="958346" y="3045747"/>
                    <a:pt x="1068180" y="3045747"/>
                  </a:cubicBezTo>
                  <a:cubicBezTo>
                    <a:pt x="1068180" y="3045747"/>
                    <a:pt x="1068180" y="3045747"/>
                    <a:pt x="1068180" y="3045747"/>
                  </a:cubicBezTo>
                  <a:lnTo>
                    <a:pt x="1068180" y="3045747"/>
                  </a:lnTo>
                  <a:close/>
                </a:path>
              </a:pathLst>
            </a:custGeom>
            <a:solidFill>
              <a:srgbClr val="80DEEA"/>
            </a:solidFill>
            <a:ln w="5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0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9E658F4-7260-408D-A20C-8231B8A7FCD6}"/>
                </a:ext>
              </a:extLst>
            </p:cNvPr>
            <p:cNvSpPr txBox="1"/>
            <p:nvPr/>
          </p:nvSpPr>
          <p:spPr>
            <a:xfrm>
              <a:off x="19860508" y="38649823"/>
              <a:ext cx="4089844" cy="2186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36" dirty="0">
                  <a:solidFill>
                    <a:srgbClr val="80DEEA"/>
                  </a:solidFill>
                  <a:latin typeface="Lato Black" panose="020F0A02020204030203" pitchFamily="34" charset="0"/>
                  <a:cs typeface="Arial" panose="020B0604020202020204" pitchFamily="34" charset="0"/>
                </a:rPr>
                <a:t>Take a </a:t>
              </a:r>
              <a:r>
                <a:rPr lang="en-US" sz="4536" dirty="0" smtClean="0">
                  <a:solidFill>
                    <a:srgbClr val="80DEEA"/>
                  </a:solidFill>
                  <a:latin typeface="Lato Black" panose="020F0A02020204030203" pitchFamily="34" charset="0"/>
                  <a:cs typeface="Arial" panose="020B0604020202020204" pitchFamily="34" charset="0"/>
                </a:rPr>
                <a:t>picture</a:t>
              </a:r>
            </a:p>
            <a:p>
              <a:r>
                <a:rPr lang="en-US" sz="4536" dirty="0" smtClean="0">
                  <a:solidFill>
                    <a:srgbClr val="80DEEA"/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to </a:t>
              </a:r>
              <a:r>
                <a:rPr lang="en-US" sz="4536" dirty="0" smtClean="0">
                  <a:solidFill>
                    <a:srgbClr val="80DEEA"/>
                  </a:solidFill>
                  <a:latin typeface="Lato Black" panose="020F0A02020204030203" pitchFamily="34" charset="0"/>
                  <a:cs typeface="Arial" panose="020B0604020202020204" pitchFamily="34" charset="0"/>
                </a:rPr>
                <a:t>download</a:t>
              </a:r>
              <a:r>
                <a:rPr lang="en-US" sz="4536" dirty="0" smtClean="0">
                  <a:solidFill>
                    <a:srgbClr val="80DEEA"/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4536" b="1" dirty="0" smtClean="0">
                  <a:solidFill>
                    <a:srgbClr val="80DEEA"/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the </a:t>
              </a:r>
              <a:r>
                <a:rPr lang="en-US" sz="4536" b="1" dirty="0" smtClean="0">
                  <a:solidFill>
                    <a:srgbClr val="80DEEA"/>
                  </a:solidFill>
                  <a:latin typeface="Lato Black" panose="020F0A02020204030203" pitchFamily="34" charset="0"/>
                  <a:cs typeface="Arial" panose="020B0604020202020204" pitchFamily="34" charset="0"/>
                </a:rPr>
                <a:t>full paper</a:t>
              </a:r>
              <a:endParaRPr lang="en-US" sz="4536" b="1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7E1F5EAE-59CA-46D9-9A9D-745B1B6F3025}"/>
                </a:ext>
              </a:extLst>
            </p:cNvPr>
            <p:cNvCxnSpPr>
              <a:cxnSpLocks/>
            </p:cNvCxnSpPr>
            <p:nvPr/>
          </p:nvCxnSpPr>
          <p:spPr>
            <a:xfrm>
              <a:off x="19967011" y="41192812"/>
              <a:ext cx="3983341" cy="0"/>
            </a:xfrm>
            <a:prstGeom prst="straightConnector1">
              <a:avLst/>
            </a:prstGeom>
            <a:ln w="66675">
              <a:solidFill>
                <a:srgbClr val="80DEE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75687" y="832039"/>
            <a:ext cx="9594816" cy="877484"/>
            <a:chOff x="1047784" y="1691185"/>
            <a:chExt cx="9594816" cy="877484"/>
          </a:xfrm>
        </p:grpSpPr>
        <p:sp>
          <p:nvSpPr>
            <p:cNvPr id="29" name="TextBox 28"/>
            <p:cNvSpPr txBox="1"/>
            <p:nvPr/>
          </p:nvSpPr>
          <p:spPr>
            <a:xfrm>
              <a:off x="1047784" y="1691185"/>
              <a:ext cx="3971152" cy="87748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5102" b="1" dirty="0">
                  <a:solidFill>
                    <a:srgbClr val="006D5E"/>
                  </a:solidFill>
                </a:rPr>
                <a:t>SIMULATIONS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707" y="1714428"/>
              <a:ext cx="5427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 smtClean="0">
                  <a:solidFill>
                    <a:schemeClr val="bg1"/>
                  </a:solidFill>
                </a:rPr>
                <a:t>Statistical Analysis</a:t>
              </a:r>
              <a:endParaRPr lang="en-GB" sz="4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3" y="37457328"/>
            <a:ext cx="10229491" cy="2414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4" y="39956631"/>
            <a:ext cx="8888470" cy="17867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250" y="38075760"/>
            <a:ext cx="3736217" cy="1512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22" b="-1"/>
          <a:stretch/>
        </p:blipFill>
        <p:spPr>
          <a:xfrm>
            <a:off x="23448908" y="39795450"/>
            <a:ext cx="6066559" cy="17255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189" y="11622249"/>
            <a:ext cx="4490822" cy="24137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4296296" y="41060905"/>
            <a:ext cx="540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>
                    <a:lumMod val="65000"/>
                  </a:schemeClr>
                </a:solidFill>
                <a:latin typeface="Frutiger" panose="020B0800000000000000" pitchFamily="34" charset="0"/>
              </a:rPr>
              <a:t>NHS Foundation Trust</a:t>
            </a:r>
            <a:endParaRPr lang="en-GB" sz="4000" dirty="0">
              <a:solidFill>
                <a:schemeClr val="bg1">
                  <a:lumMod val="65000"/>
                </a:schemeClr>
              </a:solidFill>
              <a:latin typeface="Frutiger" panose="020B0800000000000000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1189939" y="15998259"/>
            <a:ext cx="9254680" cy="1013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400" b="1" dirty="0" smtClean="0">
                <a:solidFill>
                  <a:srgbClr val="006A5C"/>
                </a:solidFill>
                <a:latin typeface="Lato" panose="020F0502020204030203"/>
                <a:cs typeface="Arial" panose="020B0604020202020204" pitchFamily="34" charset="0"/>
              </a:rPr>
              <a:t>RESULTS</a:t>
            </a:r>
            <a:endParaRPr lang="en-US" sz="5400" b="1" dirty="0">
              <a:solidFill>
                <a:srgbClr val="006A5C"/>
              </a:solidFill>
              <a:latin typeface="Lato" panose="020F0502020204030203"/>
              <a:cs typeface="Arial" panose="020B0604020202020204" pitchFamily="34" charset="0"/>
            </a:endParaRPr>
          </a:p>
          <a:p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Simulations (n=1000) investigate the operational characteristics </a:t>
            </a:r>
            <a:r>
              <a:rPr lang="en-GB" sz="4800" dirty="0" smtClean="0">
                <a:latin typeface="Lato" panose="020F0502020204030203"/>
                <a:cs typeface="Arial" panose="020B0604020202020204" pitchFamily="34" charset="0"/>
              </a:rPr>
              <a:t>of the </a:t>
            </a:r>
            <a:r>
              <a:rPr lang="en-GB" sz="4800" dirty="0">
                <a:latin typeface="Lato" panose="020F0502020204030203"/>
                <a:cs typeface="Arial" panose="020B0604020202020204" pitchFamily="34" charset="0"/>
              </a:rPr>
              <a:t>model under a variety of assumptions:</a:t>
            </a:r>
          </a:p>
          <a:p>
            <a:pPr marL="914400" indent="-914400">
              <a:spcBef>
                <a:spcPts val="1200"/>
              </a:spcBef>
              <a:buFont typeface="+mj-lt"/>
              <a:buAutoNum type="alphaUcPeriod"/>
            </a:pPr>
            <a:r>
              <a:rPr lang="en-GB" sz="4800" b="1" dirty="0">
                <a:latin typeface="Lato" panose="020F0502020204030203"/>
                <a:cs typeface="Arial" panose="020B0604020202020204" pitchFamily="34" charset="0"/>
              </a:rPr>
              <a:t>Null hypothesis </a:t>
            </a:r>
          </a:p>
          <a:p>
            <a:pPr marL="914400" indent="-914400">
              <a:spcBef>
                <a:spcPts val="1200"/>
              </a:spcBef>
              <a:buFont typeface="+mj-lt"/>
              <a:buAutoNum type="alphaUcPeriod"/>
            </a:pPr>
            <a:r>
              <a:rPr lang="en-US" sz="4800" b="1" dirty="0">
                <a:latin typeface="Lato" panose="020F0502020204030203"/>
                <a:cs typeface="Arial" panose="020B0604020202020204" pitchFamily="34" charset="0"/>
              </a:rPr>
              <a:t>Constant overall efficacy</a:t>
            </a:r>
          </a:p>
          <a:p>
            <a:pPr marL="914400" indent="-914400">
              <a:spcBef>
                <a:spcPts val="1200"/>
              </a:spcBef>
              <a:buFont typeface="+mj-lt"/>
              <a:buAutoNum type="alphaUcPeriod"/>
            </a:pPr>
            <a:r>
              <a:rPr lang="en-US" sz="4800" b="1" dirty="0">
                <a:latin typeface="Lato" panose="020F0502020204030203"/>
                <a:cs typeface="Arial" panose="020B0604020202020204" pitchFamily="34" charset="0"/>
              </a:rPr>
              <a:t>Early efficacy</a:t>
            </a:r>
          </a:p>
          <a:p>
            <a:pPr marL="914400" indent="-914400">
              <a:spcBef>
                <a:spcPts val="1200"/>
              </a:spcBef>
              <a:buFont typeface="+mj-lt"/>
              <a:buAutoNum type="alphaUcPeriod"/>
            </a:pPr>
            <a:r>
              <a:rPr lang="en-US" sz="4800" b="1" dirty="0">
                <a:latin typeface="Lato" panose="020F0502020204030203"/>
                <a:cs typeface="Arial" panose="020B0604020202020204" pitchFamily="34" charset="0"/>
              </a:rPr>
              <a:t>Late efficacy</a:t>
            </a:r>
          </a:p>
          <a:p>
            <a:pPr marL="914400" indent="-914400">
              <a:spcBef>
                <a:spcPts val="1200"/>
              </a:spcBef>
              <a:buFont typeface="+mj-lt"/>
              <a:buAutoNum type="alphaUcPeriod"/>
            </a:pPr>
            <a:r>
              <a:rPr lang="en-US" sz="4800" b="1" dirty="0">
                <a:latin typeface="Lato" panose="020F0502020204030203"/>
                <a:cs typeface="Arial" panose="020B0604020202020204" pitchFamily="34" charset="0"/>
              </a:rPr>
              <a:t>Different early/late </a:t>
            </a:r>
            <a:r>
              <a:rPr lang="en-US" sz="4800" b="1" dirty="0" smtClean="0">
                <a:latin typeface="Lato" panose="020F0502020204030203"/>
                <a:cs typeface="Arial" panose="020B0604020202020204" pitchFamily="34" charset="0"/>
              </a:rPr>
              <a:t>efficacy</a:t>
            </a:r>
          </a:p>
          <a:p>
            <a:pPr marL="914400" indent="-914400">
              <a:spcBef>
                <a:spcPts val="1200"/>
              </a:spcBef>
              <a:buFont typeface="+mj-lt"/>
              <a:buAutoNum type="alphaUcPeriod"/>
            </a:pPr>
            <a:r>
              <a:rPr lang="en-US" sz="4800" b="1" dirty="0" smtClean="0">
                <a:latin typeface="Lato" panose="020F0502020204030203"/>
                <a:cs typeface="Arial" panose="020B0604020202020204" pitchFamily="34" charset="0"/>
              </a:rPr>
              <a:t>Wrong change point 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  <a:sym typeface="Symbol" panose="05050102010706020507" pitchFamily="18" charset="2"/>
              </a:rPr>
              <a:t> </a:t>
            </a:r>
            <a:endParaRPr lang="en-US" sz="5400" b="1" dirty="0" smtClean="0">
              <a:solidFill>
                <a:srgbClr val="006A5C"/>
              </a:solidFill>
              <a:latin typeface="Lato" panose="020F0502020204030203"/>
              <a:cs typeface="Arial" panose="020B0604020202020204" pitchFamily="34" charset="0"/>
            </a:endParaRPr>
          </a:p>
          <a:p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060" y="30347587"/>
            <a:ext cx="8727973" cy="647701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060" y="15889388"/>
            <a:ext cx="8276407" cy="647701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060" y="23118488"/>
            <a:ext cx="8638050" cy="647701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7647358" y="15600292"/>
            <a:ext cx="33014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>
                  <a:noFill/>
                </a:ln>
                <a:solidFill>
                  <a:srgbClr val="006A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8800" b="0" cap="none" spc="0" dirty="0">
              <a:ln w="0">
                <a:noFill/>
              </a:ln>
              <a:solidFill>
                <a:srgbClr val="006A5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532408" y="22831339"/>
            <a:ext cx="33014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rgbClr val="006A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8800" b="0" cap="none" spc="0" dirty="0">
              <a:ln w="0"/>
              <a:solidFill>
                <a:srgbClr val="006A5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532408" y="30167121"/>
            <a:ext cx="33014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smtClean="0">
                <a:ln w="0"/>
                <a:solidFill>
                  <a:srgbClr val="006A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8800" b="0" cap="none" spc="0" dirty="0">
              <a:ln w="0"/>
              <a:solidFill>
                <a:srgbClr val="006A5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1189939" y="27387913"/>
            <a:ext cx="92546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400" b="1" dirty="0" smtClean="0">
                <a:solidFill>
                  <a:srgbClr val="006A5C"/>
                </a:solidFill>
                <a:latin typeface="Lato" panose="020F0502020204030203"/>
                <a:cs typeface="Arial" panose="020B0604020202020204" pitchFamily="34" charset="0"/>
              </a:rPr>
              <a:t>DISCUSSION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Lato" panose="020F0502020204030203"/>
                <a:cs typeface="Arial" panose="020B0604020202020204" pitchFamily="34" charset="0"/>
              </a:rPr>
              <a:t>First point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Lato" panose="020F0502020204030203"/>
                <a:cs typeface="Arial" panose="020B0604020202020204" pitchFamily="34" charset="0"/>
              </a:rPr>
              <a:t>Second point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Lato" panose="020F0502020204030203"/>
                <a:cs typeface="Arial" panose="020B0604020202020204" pitchFamily="34" charset="0"/>
              </a:rPr>
              <a:t>Third point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5400" b="1" dirty="0">
              <a:latin typeface="Lato" panose="020F0502020204030203"/>
              <a:cs typeface="Arial" panose="020B0604020202020204" pitchFamily="34" charset="0"/>
            </a:endParaRPr>
          </a:p>
          <a:p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 </a:t>
            </a:r>
            <a:endParaRPr lang="en-US" sz="4800" dirty="0" smtClean="0">
              <a:latin typeface="Lato" panose="020F0502020204030203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624406" y="27387913"/>
            <a:ext cx="10024543" cy="998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sz="5400" b="1" dirty="0" smtClean="0">
                <a:solidFill>
                  <a:srgbClr val="006A5C"/>
                </a:solidFill>
                <a:latin typeface="Lato" panose="020F0502020204030203"/>
                <a:cs typeface="Arial" panose="020B0604020202020204" pitchFamily="34" charset="0"/>
              </a:rPr>
              <a:t>METHODS</a:t>
            </a:r>
            <a:endParaRPr lang="en-US" sz="5400" b="1" dirty="0">
              <a:solidFill>
                <a:srgbClr val="006A5C"/>
              </a:solidFill>
              <a:latin typeface="Lato" panose="020F0502020204030203"/>
              <a:cs typeface="Arial" panose="020B0604020202020204" pitchFamily="34" charset="0"/>
            </a:endParaRPr>
          </a:p>
          <a:p>
            <a:pPr marL="914400" indent="-9144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Censoring and relapse times simulated with a Weibull distribution  (sample N = 167, 83 events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).</a:t>
            </a:r>
          </a:p>
          <a:p>
            <a:pPr marL="914400" indent="-9144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Simulated </a:t>
            </a:r>
            <a:r>
              <a:rPr lang="en-US" sz="4800" dirty="0" err="1">
                <a:latin typeface="Lato" panose="020F0502020204030203"/>
              </a:rPr>
              <a:t>HR</a:t>
            </a:r>
            <a:r>
              <a:rPr lang="en-US" sz="4800" baseline="-25000" dirty="0" err="1">
                <a:latin typeface="Lato" panose="020F0502020204030203"/>
              </a:rPr>
              <a:t>early</a:t>
            </a:r>
            <a:r>
              <a:rPr lang="en-US" sz="4800" baseline="-25000" dirty="0">
                <a:latin typeface="Lato" panose="020F0502020204030203"/>
              </a:rPr>
              <a:t> </a:t>
            </a:r>
            <a:r>
              <a:rPr lang="en-US" sz="4800" baseline="-25000" dirty="0" smtClean="0">
                <a:latin typeface="Lato" panose="020F0502020204030203"/>
              </a:rPr>
              <a:t> </a:t>
            </a:r>
            <a:r>
              <a:rPr lang="en-US" sz="4800" dirty="0" smtClean="0">
                <a:latin typeface="Lato" panose="020F0502020204030203"/>
                <a:sym typeface="Symbol" panose="05050102010706020507" pitchFamily="18" charset="2"/>
              </a:rPr>
              <a:t> </a:t>
            </a:r>
            <a:r>
              <a:rPr lang="en-US" sz="4800" dirty="0" err="1" smtClean="0">
                <a:latin typeface="Lato" panose="020F0502020204030203"/>
                <a:sym typeface="Symbol" panose="05050102010706020507" pitchFamily="18" charset="2"/>
              </a:rPr>
              <a:t>H</a:t>
            </a:r>
            <a:r>
              <a:rPr lang="en-US" sz="4800" dirty="0" err="1">
                <a:latin typeface="Lato" panose="020F0502020204030203"/>
                <a:sym typeface="Symbol" panose="05050102010706020507" pitchFamily="18" charset="2"/>
              </a:rPr>
              <a:t>R</a:t>
            </a:r>
            <a:r>
              <a:rPr lang="en-US" sz="4800" baseline="-25000" dirty="0" err="1" smtClean="0">
                <a:latin typeface="Lato" panose="020F0502020204030203"/>
              </a:rPr>
              <a:t>late</a:t>
            </a:r>
            <a:r>
              <a:rPr lang="en-GB" sz="4800" dirty="0" smtClean="0">
                <a:latin typeface="Lato" panose="020F0502020204030203"/>
              </a:rPr>
              <a:t> </a:t>
            </a:r>
            <a:r>
              <a:rPr lang="en-US" sz="4800" dirty="0" smtClean="0">
                <a:latin typeface="Lato" panose="020F0502020204030203"/>
                <a:sym typeface="Symbol" panose="05050102010706020507" pitchFamily="18" charset="2"/>
              </a:rPr>
              <a:t> (0.3-0.9)</a:t>
            </a:r>
            <a:endParaRPr lang="en-US" sz="4800" dirty="0" smtClean="0">
              <a:latin typeface="Lato" panose="020F0502020204030203"/>
              <a:cs typeface="Arial" panose="020B0604020202020204" pitchFamily="34" charset="0"/>
            </a:endParaRPr>
          </a:p>
          <a:p>
            <a:pPr marL="914400" indent="-9144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True change 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point for HR  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  <a:sym typeface="Symbol" panose="05050102010706020507" pitchFamily="18" charset="2"/>
              </a:rPr>
              <a:t>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= 20</a:t>
            </a: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.</a:t>
            </a:r>
          </a:p>
          <a:p>
            <a:pPr marL="914400" indent="-9144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>
                <a:latin typeface="Lato" panose="020F0502020204030203"/>
                <a:cs typeface="Arial" panose="020B0604020202020204" pitchFamily="34" charset="0"/>
              </a:rPr>
              <a:t>Relapse times after change point simulated with a conditional Weibull distribution.</a:t>
            </a:r>
            <a:endParaRPr lang="en-US" sz="4800" dirty="0" smtClean="0">
              <a:latin typeface="Lato" panose="020F0502020204030203"/>
              <a:cs typeface="Arial" panose="020B0604020202020204" pitchFamily="34" charset="0"/>
            </a:endParaRPr>
          </a:p>
          <a:p>
            <a:pPr marL="914400" indent="-914400">
              <a:buFont typeface="+mj-lt"/>
              <a:buAutoNum type="arabicPeriod"/>
            </a:pPr>
            <a:endParaRPr lang="en-US" sz="4800" dirty="0" smtClean="0">
              <a:latin typeface="Lato" panose="020F0502020204030203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GB" sz="4800" dirty="0">
              <a:latin typeface="Lato" panose="020F050202020403020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1297900" y="10903334"/>
            <a:ext cx="0" cy="26568000"/>
          </a:xfrm>
          <a:prstGeom prst="line">
            <a:avLst/>
          </a:prstGeom>
          <a:ln w="76200">
            <a:solidFill>
              <a:srgbClr val="115E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7457328"/>
            <a:ext cx="30240288" cy="5073710"/>
          </a:xfrm>
          <a:prstGeom prst="rect">
            <a:avLst/>
          </a:prstGeom>
          <a:gradFill flip="none" rotWithShape="1">
            <a:gsLst>
              <a:gs pos="0">
                <a:srgbClr val="115E67">
                  <a:shade val="30000"/>
                  <a:satMod val="115000"/>
                </a:srgbClr>
              </a:gs>
              <a:gs pos="50000">
                <a:srgbClr val="115E67">
                  <a:shade val="67500"/>
                  <a:satMod val="115000"/>
                </a:srgbClr>
              </a:gs>
              <a:gs pos="100000">
                <a:srgbClr val="115E67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622538" y="16706522"/>
            <a:ext cx="9184339" cy="10981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36" b="1" dirty="0">
                <a:latin typeface="Lato Black" panose="020F0A02020204030203" pitchFamily="34" charset="0"/>
                <a:cs typeface="Arial" panose="020B0604020202020204" pitchFamily="34" charset="0"/>
              </a:rPr>
              <a:t>BACKGROUND</a:t>
            </a:r>
          </a:p>
          <a:p>
            <a:pPr marL="540028" indent="-54002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536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40028" indent="-54002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536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40028" indent="-54002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536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536" b="1" dirty="0"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02038" indent="-702038">
              <a:lnSpc>
                <a:spcPct val="120000"/>
              </a:lnSpc>
              <a:buFont typeface="+mj-lt"/>
              <a:buAutoNum type="arabicPeriod"/>
            </a:pPr>
            <a:r>
              <a:rPr lang="en-US" sz="4536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02038" indent="-702038">
              <a:lnSpc>
                <a:spcPct val="120000"/>
              </a:lnSpc>
              <a:buFont typeface="+mj-lt"/>
              <a:buAutoNum type="arabicPeriod"/>
            </a:pPr>
            <a:r>
              <a:rPr lang="en-US" sz="4536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02038" indent="-702038">
              <a:lnSpc>
                <a:spcPct val="120000"/>
              </a:lnSpc>
              <a:buFont typeface="+mj-lt"/>
              <a:buAutoNum type="arabicPeriod"/>
            </a:pPr>
            <a:r>
              <a:rPr lang="en-US" sz="4536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536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81975"/>
            <a:ext cx="30240288" cy="11222199"/>
          </a:xfrm>
          <a:prstGeom prst="rect">
            <a:avLst/>
          </a:prstGeom>
          <a:gradFill flip="none" rotWithShape="1">
            <a:gsLst>
              <a:gs pos="0">
                <a:srgbClr val="115E67">
                  <a:shade val="30000"/>
                  <a:satMod val="115000"/>
                </a:srgbClr>
              </a:gs>
              <a:gs pos="50000">
                <a:srgbClr val="115E67">
                  <a:shade val="67500"/>
                  <a:satMod val="115000"/>
                </a:srgbClr>
              </a:gs>
              <a:gs pos="100000">
                <a:srgbClr val="115E67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047784" y="2859282"/>
            <a:ext cx="2810551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Lato" panose="020F0502020204030203"/>
                <a:ea typeface="Verdana" panose="020B0604030504040204" pitchFamily="34" charset="0"/>
                <a:cs typeface="Verdana" panose="020B060403050404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/>
                <a:ea typeface="Verdana" panose="020B0604030504040204" pitchFamily="34" charset="0"/>
                <a:cs typeface="Verdana" panose="020B0604030504040204" pitchFamily="34" charset="0"/>
              </a:rPr>
              <a:t>, translated into plain English. Emphasize the important words.</a:t>
            </a:r>
            <a:endParaRPr lang="en-US" sz="15000" dirty="0">
              <a:latin typeface="Lato" panose="020F0502020204030203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1236199" y="16668422"/>
            <a:ext cx="9184339" cy="1098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36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40028" indent="-54002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536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40028" indent="-54002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536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536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536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536" b="1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32022" indent="-43202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536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612006" y="11517003"/>
            <a:ext cx="20412194" cy="297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237" b="1" dirty="0">
                <a:latin typeface="Lato" panose="020F0502020204030203" pitchFamily="34" charset="0"/>
                <a:cs typeface="Lato" panose="020F0502020204030203" pitchFamily="34" charset="0"/>
              </a:rPr>
              <a:t>Use of time-varying covariate in assessing disease remission in the early and late phases of treatment with application to RITAZAREM trial.</a:t>
            </a:r>
            <a:endParaRPr lang="en-US" sz="6237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17009280" y="37847161"/>
            <a:ext cx="4306486" cy="4218939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1730259" y="11486582"/>
            <a:ext cx="7792889" cy="968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69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5669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102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080058" indent="-1080058">
              <a:buFont typeface="Arial" panose="020B0604020202020204" pitchFamily="34" charset="0"/>
              <a:buChar char="•"/>
            </a:pPr>
            <a:r>
              <a:rPr lang="en-US" sz="5102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080058" indent="-1080058">
              <a:buFont typeface="Arial" panose="020B0604020202020204" pitchFamily="34" charset="0"/>
              <a:buChar char="•"/>
            </a:pPr>
            <a:r>
              <a:rPr lang="en-US" sz="5102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080058" indent="-1080058">
              <a:buFont typeface="Arial" panose="020B0604020202020204" pitchFamily="34" charset="0"/>
              <a:buChar char="•"/>
            </a:pPr>
            <a:r>
              <a:rPr lang="en-US" sz="5102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080058" indent="-1080058">
              <a:buFont typeface="Arial" panose="020B0604020202020204" pitchFamily="34" charset="0"/>
              <a:buChar char="•"/>
            </a:pPr>
            <a:r>
              <a:rPr lang="en-US" sz="5102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080058" indent="-1080058">
              <a:buFont typeface="Arial" panose="020B0604020202020204" pitchFamily="34" charset="0"/>
              <a:buChar char="•"/>
            </a:pPr>
            <a:r>
              <a:rPr lang="en-US" sz="5102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102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15828369" y="13799685"/>
            <a:ext cx="5107394" cy="87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2" dirty="0">
                <a:latin typeface="Lato" panose="020F0502020204030203" pitchFamily="34" charset="0"/>
                <a:cs typeface="Lato" panose="020F0502020204030203" pitchFamily="34" charset="0"/>
              </a:rPr>
              <a:t>Marianna Nodale</a:t>
            </a:r>
            <a:endParaRPr lang="en-US" sz="5102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=""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4953939" y="13752299"/>
            <a:ext cx="740140" cy="771480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01"/>
          </a:p>
        </p:txBody>
      </p:sp>
      <p:sp>
        <p:nvSpPr>
          <p:cNvPr id="24" name="Graphic 7">
            <a:extLst>
              <a:ext uri="{FF2B5EF4-FFF2-40B4-BE49-F238E27FC236}">
                <a16:creationId xmlns=""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0673149" y="38728889"/>
            <a:ext cx="1187542" cy="2054126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BCD2C8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0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2384223" y="38596647"/>
            <a:ext cx="4089844" cy="218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 dirty="0">
                <a:solidFill>
                  <a:srgbClr val="BCD2C8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</a:t>
            </a:r>
            <a:r>
              <a:rPr lang="en-US" sz="4536" dirty="0" smtClean="0">
                <a:solidFill>
                  <a:srgbClr val="BCD2C8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picture</a:t>
            </a:r>
          </a:p>
          <a:p>
            <a:r>
              <a:rPr lang="en-US" sz="4536" dirty="0" smtClean="0">
                <a:solidFill>
                  <a:srgbClr val="BCD2C8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to </a:t>
            </a:r>
            <a:r>
              <a:rPr lang="en-US" sz="4536" dirty="0" smtClean="0">
                <a:solidFill>
                  <a:srgbClr val="BCD2C8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536" dirty="0" smtClean="0">
                <a:solidFill>
                  <a:srgbClr val="BCD2C8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536" b="1" dirty="0" smtClean="0">
                <a:solidFill>
                  <a:srgbClr val="BCD2C8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</a:t>
            </a:r>
            <a:r>
              <a:rPr lang="en-US" sz="4536" b="1" dirty="0" smtClean="0">
                <a:solidFill>
                  <a:srgbClr val="BCD2C8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  <a:endParaRPr lang="en-US" sz="4536" b="1" dirty="0">
              <a:solidFill>
                <a:srgbClr val="BCD2C8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12490726" y="40961836"/>
            <a:ext cx="3983341" cy="0"/>
          </a:xfrm>
          <a:prstGeom prst="straightConnector1">
            <a:avLst/>
          </a:prstGeom>
          <a:ln w="66675">
            <a:solidFill>
              <a:srgbClr val="BCD2C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23287" y="679639"/>
            <a:ext cx="9594816" cy="877484"/>
            <a:chOff x="1047784" y="1691185"/>
            <a:chExt cx="9594816" cy="877484"/>
          </a:xfrm>
        </p:grpSpPr>
        <p:sp>
          <p:nvSpPr>
            <p:cNvPr id="29" name="TextBox 28"/>
            <p:cNvSpPr txBox="1"/>
            <p:nvPr/>
          </p:nvSpPr>
          <p:spPr>
            <a:xfrm>
              <a:off x="1047784" y="1691185"/>
              <a:ext cx="3971152" cy="87748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5102" b="1" dirty="0">
                  <a:solidFill>
                    <a:srgbClr val="006D5E"/>
                  </a:solidFill>
                </a:rPr>
                <a:t>SIMULATIONS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707" y="1714428"/>
              <a:ext cx="5427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 smtClean="0">
                  <a:solidFill>
                    <a:schemeClr val="bg1"/>
                  </a:solidFill>
                </a:rPr>
                <a:t>Statistical Analysis</a:t>
              </a:r>
              <a:endParaRPr lang="en-GB" sz="4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437" y="37457328"/>
            <a:ext cx="10229491" cy="2414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4" y="39956631"/>
            <a:ext cx="8888470" cy="17867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250" y="38075760"/>
            <a:ext cx="3736217" cy="1512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/>
          <a:stretch/>
        </p:blipFill>
        <p:spPr>
          <a:xfrm>
            <a:off x="23448908" y="39689831"/>
            <a:ext cx="6066559" cy="18311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159" y="38075760"/>
            <a:ext cx="2811041" cy="151089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806877" y="3343275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24296296" y="41060905"/>
            <a:ext cx="540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>
                    <a:lumMod val="65000"/>
                  </a:schemeClr>
                </a:solidFill>
                <a:latin typeface="Frutiger" panose="020B0800000000000000" pitchFamily="34" charset="0"/>
              </a:rPr>
              <a:t>NHS Foundation Trust</a:t>
            </a:r>
            <a:endParaRPr lang="en-GB" sz="4000" dirty="0">
              <a:solidFill>
                <a:schemeClr val="bg1">
                  <a:lumMod val="65000"/>
                </a:schemeClr>
              </a:solidFill>
              <a:latin typeface="Frutiger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1139</TotalTime>
  <Words>418</Words>
  <Application>Microsoft Office PowerPoint</Application>
  <PresentationFormat>Custom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Frutiger</vt:lpstr>
      <vt:lpstr>Lato</vt:lpstr>
      <vt:lpstr>Lato Black</vt:lpstr>
      <vt:lpstr>Symbol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Marianna Nodale</cp:lastModifiedBy>
  <cp:revision>76</cp:revision>
  <dcterms:created xsi:type="dcterms:W3CDTF">2019-04-03T04:48:47Z</dcterms:created>
  <dcterms:modified xsi:type="dcterms:W3CDTF">2019-10-03T13:42:50Z</dcterms:modified>
</cp:coreProperties>
</file>