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3" r:id="rId2"/>
    <p:sldId id="261" r:id="rId3"/>
    <p:sldId id="274" r:id="rId4"/>
    <p:sldId id="263" r:id="rId5"/>
    <p:sldId id="276" r:id="rId6"/>
    <p:sldId id="278" r:id="rId7"/>
    <p:sldId id="279" r:id="rId8"/>
    <p:sldId id="280" r:id="rId9"/>
    <p:sldId id="269" r:id="rId10"/>
    <p:sldId id="272" r:id="rId11"/>
    <p:sldId id="258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w1" id="{8EBD4012-3B01-45F5-BE37-826A9C905465}">
          <p14:sldIdLst>
            <p14:sldId id="273"/>
            <p14:sldId id="261"/>
          </p14:sldIdLst>
        </p14:section>
        <p14:section name="hw2" id="{B79C79C5-15CF-4E6C-AA9F-8FBB76C6646C}">
          <p14:sldIdLst>
            <p14:sldId id="274"/>
            <p14:sldId id="263"/>
          </p14:sldIdLst>
        </p14:section>
        <p14:section name="hw3" id="{5C473A04-E9C5-4E8F-8545-0AED8660BACC}">
          <p14:sldIdLst>
            <p14:sldId id="276"/>
            <p14:sldId id="278"/>
            <p14:sldId id="279"/>
            <p14:sldId id="280"/>
          </p14:sldIdLst>
        </p14:section>
        <p14:section name="hw4" id="{59957874-70DC-445A-AA48-EFD6D48CAB8C}">
          <p14:sldIdLst>
            <p14:sldId id="269"/>
          </p14:sldIdLst>
        </p14:section>
        <p14:section name="hw5" id="{E22307EB-5D1D-4B05-8346-F5D105A22FD6}">
          <p14:sldIdLst>
            <p14:sldId id="272"/>
          </p14:sldIdLst>
        </p14:section>
        <p14:section name="old" id="{869306EF-9098-47E5-9500-2CA2F1B0F42B}">
          <p14:sldIdLst>
            <p14:sldId id="258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7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6782C-D12C-4EA6-9B4F-9C632223BD7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1CC9E-75ED-4844-9006-24C688CA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04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FAC3B-CC27-C298-5914-DD8BD66E4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1CD0CB-CB6C-8E8D-1CB6-9C4A7E2AC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58CCF-4FCE-64D3-B967-4DDFE553E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F4856-1FCD-4BB8-90EF-FCAB6056D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AC644-11BE-4D11-9187-32676A6FE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56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11EA-4F9B-2316-8739-699E9B1E4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0AD70-314A-35E2-0620-74EA3CD28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8629A-E3F9-3CA4-C772-2ECD1163A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39045-469D-1E2E-25A9-617C48311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DCA2B-8978-F12F-1D24-24C360043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4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6168F4-874F-8E64-CDA9-69EE1B13A0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6051B9-F64D-F373-72D8-129B9B4F9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AE07D-C8F8-76E0-B346-96AB00FEF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409A1-CBD5-55D6-CF40-AA76C85E5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89F19-E48F-D395-1078-C42541A26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50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9C06C-1110-74AF-B708-CF9562814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17315-DDA0-FB37-FE83-CD8A4B922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8B977-30DD-7B59-9D99-8587481CF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8B745-0D63-FC11-2D0A-195EFFA7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D8907-FE65-6718-8504-B0A2A2D0E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30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311D-3B2E-7484-624F-AC4A42DF6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9A5B2-567C-1673-D911-AF274B563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E38C8-905B-0B2D-1D5D-0CF283EAE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311B0-2D8D-CF2D-B404-577687DC8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7A58F-B62A-FFEC-284E-A4C445520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1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27D25-0D1C-0118-A005-27874545F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28023-096D-9D8E-058F-8827F633D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4B449-DD2A-0AF4-B0FA-2968749BE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8E253-50E1-BD2B-5818-A449B90CC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D8BA0-2D21-0A0D-2DDD-AC58615D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A78C2-F854-9B4F-61A5-DC3BC83B9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49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E7431-1C1E-3B79-B357-0FCB6CABB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D08DD-8799-E60F-258E-30B949AFE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B51077-8BE0-8925-324B-16804BE9A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27AAE0-1114-238A-672A-F10730B47C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4EE137-2259-8608-A941-B26CE9C08B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D514DE-F94B-4EF0-8448-5B9F40292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5BEE9B-5123-495E-AB46-3A5A59976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0FEA5-DD7D-AAFB-0854-CFFB3D702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6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BD02B-776F-3131-EB57-B2511205A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BDE0F7-0CBA-DA66-3B90-B757F7EE5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E395B6-32BE-5579-0216-E60FC655A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400000-D404-D293-DBCD-6388B2109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4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E95314-236F-B4F1-66C2-28A7718A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2E282-EA33-4C4B-23DB-08CBA130F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8398E-ED16-1451-B052-2CDE41632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5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57498-0717-9862-4F0A-948CB4BDB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290D0-66B8-BC89-FA66-38975E689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5A139E-8B4F-0B75-FF54-EAA2636E5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34F60-C05D-69DE-1E61-BF997F2F2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755C9-A8D9-E8E2-9B5C-366EE46A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32B95-D6E4-963A-D15A-B75E4F4B2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1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AA367-BFDC-B1C6-3562-0D680F1C9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57E4BF-5C2E-16FD-2A4D-8ADE19F26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CB8CD0-AD21-9D21-E47F-433886194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0E481-6703-E3B8-AC57-4B274CE07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FDE6E-762E-4CAC-CC52-B2ECEC666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6347D-C4AD-22F3-E1CC-7B59A22AC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45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C145AF-E2DD-AA2A-E1E3-AA6E14D5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48E37-4B37-BA38-915B-83D3F7657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71556-1829-A072-1DF6-F3BFAE7E30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2C2A86-BDE9-42CD-8EB6-8266679404C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4E2F6-8742-EE91-0909-8ABCBB86F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85EC0-4C90-CCE0-0EFA-4095FA2AE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7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100.png"/><Relationship Id="rId7" Type="http://schemas.openxmlformats.org/officeDocument/2006/relationships/image" Target="../media/image200.png"/><Relationship Id="rId12" Type="http://schemas.openxmlformats.org/officeDocument/2006/relationships/image" Target="../media/image90.png"/><Relationship Id="rId17" Type="http://schemas.openxmlformats.org/officeDocument/2006/relationships/image" Target="../media/image140.png"/><Relationship Id="rId2" Type="http://schemas.openxmlformats.org/officeDocument/2006/relationships/image" Target="../media/image190.png"/><Relationship Id="rId16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0.png"/><Relationship Id="rId11" Type="http://schemas.openxmlformats.org/officeDocument/2006/relationships/image" Target="../media/image80.png"/><Relationship Id="rId5" Type="http://schemas.openxmlformats.org/officeDocument/2006/relationships/image" Target="../media/image400.png"/><Relationship Id="rId15" Type="http://schemas.openxmlformats.org/officeDocument/2006/relationships/image" Target="../media/image120.png"/><Relationship Id="rId10" Type="http://schemas.openxmlformats.org/officeDocument/2006/relationships/image" Target="../media/image70.png"/><Relationship Id="rId9" Type="http://schemas.openxmlformats.org/officeDocument/2006/relationships/image" Target="../media/image60.png"/><Relationship Id="rId14" Type="http://schemas.openxmlformats.org/officeDocument/2006/relationships/image" Target="../media/image1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150.png"/><Relationship Id="rId7" Type="http://schemas.openxmlformats.org/officeDocument/2006/relationships/image" Target="../media/image200.png"/><Relationship Id="rId12" Type="http://schemas.openxmlformats.org/officeDocument/2006/relationships/image" Target="../media/image90.png"/><Relationship Id="rId17" Type="http://schemas.openxmlformats.org/officeDocument/2006/relationships/image" Target="../media/image180.png"/><Relationship Id="rId2" Type="http://schemas.openxmlformats.org/officeDocument/2006/relationships/image" Target="../media/image190.png"/><Relationship Id="rId16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0.png"/><Relationship Id="rId11" Type="http://schemas.openxmlformats.org/officeDocument/2006/relationships/image" Target="../media/image80.png"/><Relationship Id="rId5" Type="http://schemas.openxmlformats.org/officeDocument/2006/relationships/image" Target="../media/image400.png"/><Relationship Id="rId15" Type="http://schemas.openxmlformats.org/officeDocument/2006/relationships/image" Target="../media/image120.png"/><Relationship Id="rId10" Type="http://schemas.openxmlformats.org/officeDocument/2006/relationships/image" Target="../media/image70.png"/><Relationship Id="rId9" Type="http://schemas.openxmlformats.org/officeDocument/2006/relationships/image" Target="../media/image60.png"/><Relationship Id="rId14" Type="http://schemas.openxmlformats.org/officeDocument/2006/relationships/image" Target="../media/image16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0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32E0437-21EB-8687-20FF-E198C441864F}"/>
              </a:ext>
            </a:extLst>
          </p:cNvPr>
          <p:cNvSpPr/>
          <p:nvPr/>
        </p:nvSpPr>
        <p:spPr>
          <a:xfrm>
            <a:off x="117566" y="1616095"/>
            <a:ext cx="11956868" cy="1812905"/>
          </a:xfrm>
          <a:prstGeom prst="roundRect">
            <a:avLst>
              <a:gd name="adj" fmla="val 1821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74CB6AA-6AF2-EFA4-111E-4032572F50F8}"/>
              </a:ext>
            </a:extLst>
          </p:cNvPr>
          <p:cNvGrpSpPr/>
          <p:nvPr/>
        </p:nvGrpSpPr>
        <p:grpSpPr>
          <a:xfrm>
            <a:off x="225334" y="1739590"/>
            <a:ext cx="11741333" cy="1338852"/>
            <a:chOff x="180701" y="362948"/>
            <a:chExt cx="11741333" cy="133885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FD912F6A-CB6F-A7EF-E7FC-C86A2D3A07C8}"/>
                    </a:ext>
                  </a:extLst>
                </p:cNvPr>
                <p:cNvSpPr/>
                <p:nvPr/>
              </p:nvSpPr>
              <p:spPr>
                <a:xfrm>
                  <a:off x="180701" y="362948"/>
                  <a:ext cx="2194560" cy="1338852"/>
                </a:xfrm>
                <a:prstGeom prst="roundRect">
                  <a:avLst>
                    <a:gd name="adj" fmla="val 1821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</a:rPr>
                    <a:t>func_1</a:t>
                  </a:r>
                </a:p>
                <a:p>
                  <a:endParaRPr lang="en-US" sz="1000" dirty="0">
                    <a:solidFill>
                      <a:schemeClr val="tx1"/>
                    </a:solidFill>
                  </a:endParaRPr>
                </a:p>
                <a:p>
                  <a:r>
                    <a:rPr lang="en-US" sz="1000" dirty="0">
                      <a:solidFill>
                        <a:schemeClr val="tx1"/>
                      </a:solidFill>
                    </a:rPr>
                    <a:t>Solve </a:t>
                  </a:r>
                  <a14:m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000" b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000" b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  <a:p>
                  <a:endParaRPr lang="en-US" sz="1000" dirty="0">
                    <a:solidFill>
                      <a:schemeClr val="tx1"/>
                    </a:solidFill>
                  </a:endParaRPr>
                </a:p>
                <a:p>
                  <a:r>
                    <a:rPr lang="en-US" sz="1000" b="1" dirty="0">
                      <a:solidFill>
                        <a:schemeClr val="tx1"/>
                      </a:solidFill>
                    </a:rPr>
                    <a:t>Input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dirty="0" err="1">
                      <a:solidFill>
                        <a:schemeClr val="tx1"/>
                      </a:solidFill>
                    </a:rPr>
                    <a:t>xdata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: </a:t>
                  </a:r>
                  <a:r>
                    <a:rPr lang="en-US" sz="1000" dirty="0" err="1">
                      <a:solidFill>
                        <a:schemeClr val="tx1"/>
                      </a:solidFill>
                    </a:rPr>
                    <a:t>ndarray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 (n x 1)</a:t>
                  </a:r>
                </a:p>
                <a:p>
                  <a:r>
                    <a:rPr lang="en-US" sz="1000" b="1" dirty="0">
                      <a:solidFill>
                        <a:schemeClr val="tx1"/>
                      </a:solidFill>
                    </a:rPr>
                    <a:t>Output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dirty="0" err="1">
                      <a:solidFill>
                        <a:schemeClr val="tx1"/>
                      </a:solidFill>
                    </a:rPr>
                    <a:t>ndarray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 (n x 1)</a:t>
                  </a:r>
                </a:p>
              </p:txBody>
            </p:sp>
          </mc:Choice>
          <mc:Fallback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FD912F6A-CB6F-A7EF-E7FC-C86A2D3A07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701" y="362948"/>
                  <a:ext cx="2194560" cy="1338852"/>
                </a:xfrm>
                <a:prstGeom prst="roundRect">
                  <a:avLst>
                    <a:gd name="adj" fmla="val 1821"/>
                  </a:avLst>
                </a:prstGeom>
                <a:blipFill>
                  <a:blip r:embed="rId2"/>
                  <a:stretch>
                    <a:fillRect b="-452"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CD3AB4C7-251F-44C6-006D-F77A21C88689}"/>
                    </a:ext>
                  </a:extLst>
                </p:cNvPr>
                <p:cNvSpPr/>
                <p:nvPr/>
              </p:nvSpPr>
              <p:spPr>
                <a:xfrm>
                  <a:off x="2567394" y="362948"/>
                  <a:ext cx="2194560" cy="1338852"/>
                </a:xfrm>
                <a:prstGeom prst="roundRect">
                  <a:avLst>
                    <a:gd name="adj" fmla="val 1821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</a:rPr>
                    <a:t>func_2</a:t>
                  </a:r>
                </a:p>
                <a:p>
                  <a:endParaRPr lang="en-US" sz="1000" dirty="0">
                    <a:solidFill>
                      <a:schemeClr val="tx1"/>
                    </a:solidFill>
                  </a:endParaRPr>
                </a:p>
                <a:p>
                  <a:pPr algn="just"/>
                  <a:r>
                    <a:rPr lang="en-US" sz="1000" dirty="0">
                      <a:solidFill>
                        <a:schemeClr val="tx1"/>
                      </a:solidFill>
                    </a:rPr>
                    <a:t>Solve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1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en-US" sz="1000" i="1" dirty="0">
                    <a:solidFill>
                      <a:schemeClr val="tx1"/>
                    </a:solidFill>
                  </a:endParaRPr>
                </a:p>
                <a:p>
                  <a:endParaRPr lang="en-US" sz="1000" dirty="0">
                    <a:solidFill>
                      <a:schemeClr val="tx1"/>
                    </a:solidFill>
                  </a:endParaRPr>
                </a:p>
                <a:p>
                  <a:r>
                    <a:rPr lang="en-US" sz="1000" b="1" dirty="0">
                      <a:solidFill>
                        <a:schemeClr val="tx1"/>
                      </a:solidFill>
                    </a:rPr>
                    <a:t>Input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dirty="0" err="1">
                      <a:solidFill>
                        <a:schemeClr val="tx1"/>
                      </a:solidFill>
                    </a:rPr>
                    <a:t>xdata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: </a:t>
                  </a:r>
                  <a:r>
                    <a:rPr lang="en-US" sz="1000" dirty="0" err="1">
                      <a:solidFill>
                        <a:schemeClr val="tx1"/>
                      </a:solidFill>
                    </a:rPr>
                    <a:t>ndarray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 (n x 1)</a:t>
                  </a:r>
                </a:p>
                <a:p>
                  <a:r>
                    <a:rPr lang="en-US" sz="1000" b="1" dirty="0">
                      <a:solidFill>
                        <a:schemeClr val="tx1"/>
                      </a:solidFill>
                    </a:rPr>
                    <a:t>Output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dirty="0" err="1">
                      <a:solidFill>
                        <a:schemeClr val="tx1"/>
                      </a:solidFill>
                    </a:rPr>
                    <a:t>ndarray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 (2 x n x 1)</a:t>
                  </a:r>
                </a:p>
              </p:txBody>
            </p:sp>
          </mc:Choice>
          <mc:Fallback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CD3AB4C7-251F-44C6-006D-F77A21C886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7394" y="362948"/>
                  <a:ext cx="2194560" cy="1338852"/>
                </a:xfrm>
                <a:prstGeom prst="roundRect">
                  <a:avLst>
                    <a:gd name="adj" fmla="val 1821"/>
                  </a:avLst>
                </a:prstGeom>
                <a:blipFill>
                  <a:blip r:embed="rId3"/>
                  <a:stretch>
                    <a:fillRect b="-452"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F5E68FD0-D53B-CACD-1A46-4E8D04D90F49}"/>
                    </a:ext>
                  </a:extLst>
                </p:cNvPr>
                <p:cNvSpPr/>
                <p:nvPr/>
              </p:nvSpPr>
              <p:spPr>
                <a:xfrm>
                  <a:off x="4954087" y="362948"/>
                  <a:ext cx="2194560" cy="1338852"/>
                </a:xfrm>
                <a:prstGeom prst="roundRect">
                  <a:avLst>
                    <a:gd name="adj" fmla="val 1821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</a:rPr>
                    <a:t>func_3</a:t>
                  </a:r>
                </a:p>
                <a:p>
                  <a:endParaRPr lang="en-US" sz="1000" dirty="0">
                    <a:solidFill>
                      <a:schemeClr val="tx1"/>
                    </a:solidFill>
                  </a:endParaRPr>
                </a:p>
                <a:p>
                  <a:r>
                    <a:rPr lang="en-US" sz="1000" dirty="0">
                      <a:solidFill>
                        <a:schemeClr val="tx1"/>
                      </a:solidFill>
                    </a:rPr>
                    <a:t>Solve</a:t>
                  </a:r>
                  <a14:m>
                    <m:oMath xmlns:m="http://schemas.openxmlformats.org/officeDocument/2006/math">
                      <m:r>
                        <a:rPr lang="en-US" sz="1000" b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en-US" sz="1000" i="1" dirty="0">
                    <a:solidFill>
                      <a:schemeClr val="tx1"/>
                    </a:solidFill>
                  </a:endParaRPr>
                </a:p>
                <a:p>
                  <a:endParaRPr lang="en-US" sz="1000" dirty="0">
                    <a:solidFill>
                      <a:schemeClr val="tx1"/>
                    </a:solidFill>
                  </a:endParaRPr>
                </a:p>
                <a:p>
                  <a:r>
                    <a:rPr lang="en-US" sz="1000" b="1" dirty="0">
                      <a:solidFill>
                        <a:schemeClr val="tx1"/>
                      </a:solidFill>
                    </a:rPr>
                    <a:t>Input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dirty="0" err="1">
                      <a:solidFill>
                        <a:schemeClr val="tx1"/>
                      </a:solidFill>
                    </a:rPr>
                    <a:t>xdata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: </a:t>
                  </a:r>
                  <a:r>
                    <a:rPr lang="en-US" sz="1000" dirty="0" err="1">
                      <a:solidFill>
                        <a:schemeClr val="tx1"/>
                      </a:solidFill>
                    </a:rPr>
                    <a:t>ndarray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 (n x 1)</a:t>
                  </a:r>
                </a:p>
                <a:p>
                  <a:r>
                    <a:rPr lang="en-US" sz="1000" b="1" dirty="0">
                      <a:solidFill>
                        <a:schemeClr val="tx1"/>
                      </a:solidFill>
                    </a:rPr>
                    <a:t>Output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dirty="0" err="1">
                      <a:solidFill>
                        <a:schemeClr val="tx1"/>
                      </a:solidFill>
                    </a:rPr>
                    <a:t>ndarray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 (3 x n x 1)</a:t>
                  </a:r>
                </a:p>
              </p:txBody>
            </p:sp>
          </mc:Choice>
          <mc:Fallback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F5E68FD0-D53B-CACD-1A46-4E8D04D90F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4087" y="362948"/>
                  <a:ext cx="2194560" cy="1338852"/>
                </a:xfrm>
                <a:prstGeom prst="roundRect">
                  <a:avLst>
                    <a:gd name="adj" fmla="val 1821"/>
                  </a:avLst>
                </a:prstGeom>
                <a:blipFill>
                  <a:blip r:embed="rId4"/>
                  <a:stretch>
                    <a:fillRect b="-452"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6C69DC35-359A-3A13-3B31-73FD9217EE25}"/>
                    </a:ext>
                  </a:extLst>
                </p:cNvPr>
                <p:cNvSpPr/>
                <p:nvPr/>
              </p:nvSpPr>
              <p:spPr>
                <a:xfrm>
                  <a:off x="7340780" y="362948"/>
                  <a:ext cx="2194560" cy="1338852"/>
                </a:xfrm>
                <a:prstGeom prst="roundRect">
                  <a:avLst>
                    <a:gd name="adj" fmla="val 1821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</a:rPr>
                    <a:t>func_4</a:t>
                  </a:r>
                </a:p>
                <a:p>
                  <a:endParaRPr lang="en-US" sz="1000" dirty="0">
                    <a:solidFill>
                      <a:schemeClr val="tx1"/>
                    </a:solidFill>
                  </a:endParaRPr>
                </a:p>
                <a:p>
                  <a:r>
                    <a:rPr lang="en-US" sz="1000" dirty="0">
                      <a:solidFill>
                        <a:schemeClr val="tx1"/>
                      </a:solidFill>
                    </a:rPr>
                    <a:t>Solve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en-US" sz="1000" i="1" dirty="0">
                    <a:solidFill>
                      <a:schemeClr val="tx1"/>
                    </a:solidFill>
                  </a:endParaRPr>
                </a:p>
                <a:p>
                  <a:endParaRPr lang="en-US" sz="1000" dirty="0">
                    <a:solidFill>
                      <a:schemeClr val="tx1"/>
                    </a:solidFill>
                  </a:endParaRPr>
                </a:p>
                <a:p>
                  <a:r>
                    <a:rPr lang="en-US" sz="1000" b="1" dirty="0">
                      <a:solidFill>
                        <a:schemeClr val="tx1"/>
                      </a:solidFill>
                    </a:rPr>
                    <a:t>Input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dirty="0" err="1">
                      <a:solidFill>
                        <a:schemeClr val="tx1"/>
                      </a:solidFill>
                    </a:rPr>
                    <a:t>xdata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: </a:t>
                  </a:r>
                  <a:r>
                    <a:rPr lang="en-US" sz="1000" dirty="0" err="1">
                      <a:solidFill>
                        <a:schemeClr val="tx1"/>
                      </a:solidFill>
                    </a:rPr>
                    <a:t>ndarray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 (2 x 1 x n x m)</a:t>
                  </a:r>
                </a:p>
                <a:p>
                  <a:r>
                    <a:rPr lang="en-US" sz="1000" b="1" dirty="0">
                      <a:solidFill>
                        <a:schemeClr val="tx1"/>
                      </a:solidFill>
                    </a:rPr>
                    <a:t>Output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dirty="0" err="1">
                      <a:solidFill>
                        <a:schemeClr val="tx1"/>
                      </a:solidFill>
                    </a:rPr>
                    <a:t>ndarray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 (n x m x 2 x 1)</a:t>
                  </a:r>
                </a:p>
              </p:txBody>
            </p:sp>
          </mc:Choice>
          <mc:Fallback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6C69DC35-359A-3A13-3B31-73FD9217EE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0780" y="362948"/>
                  <a:ext cx="2194560" cy="1338852"/>
                </a:xfrm>
                <a:prstGeom prst="roundRect">
                  <a:avLst>
                    <a:gd name="adj" fmla="val 1821"/>
                  </a:avLst>
                </a:prstGeom>
                <a:blipFill>
                  <a:blip r:embed="rId5"/>
                  <a:stretch>
                    <a:fillRect b="-452"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62D21118-79CC-4F2F-6B95-F5C63570B6EE}"/>
                    </a:ext>
                  </a:extLst>
                </p:cNvPr>
                <p:cNvSpPr/>
                <p:nvPr/>
              </p:nvSpPr>
              <p:spPr>
                <a:xfrm>
                  <a:off x="9727474" y="362948"/>
                  <a:ext cx="2194560" cy="1338852"/>
                </a:xfrm>
                <a:prstGeom prst="roundRect">
                  <a:avLst>
                    <a:gd name="adj" fmla="val 1821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</a:rPr>
                    <a:t>func_5</a:t>
                  </a:r>
                </a:p>
                <a:p>
                  <a:endParaRPr lang="en-US" sz="1000" dirty="0">
                    <a:solidFill>
                      <a:schemeClr val="tx1"/>
                    </a:solidFill>
                  </a:endParaRPr>
                </a:p>
                <a:p>
                  <a:r>
                    <a:rPr lang="en-US" sz="1000" dirty="0">
                      <a:solidFill>
                        <a:schemeClr val="tx1"/>
                      </a:solidFill>
                    </a:rPr>
                    <a:t>Solve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en-US" sz="1000" i="1" dirty="0">
                    <a:solidFill>
                      <a:schemeClr val="tx1"/>
                    </a:solidFill>
                  </a:endParaRPr>
                </a:p>
                <a:p>
                  <a:endParaRPr lang="en-US" sz="1000" i="1" dirty="0">
                    <a:solidFill>
                      <a:schemeClr val="tx1"/>
                    </a:solidFill>
                  </a:endParaRPr>
                </a:p>
                <a:p>
                  <a:r>
                    <a:rPr lang="en-US" sz="1000" b="1" dirty="0">
                      <a:solidFill>
                        <a:schemeClr val="tx1"/>
                      </a:solidFill>
                    </a:rPr>
                    <a:t>Input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dirty="0" err="1">
                      <a:solidFill>
                        <a:schemeClr val="tx1"/>
                      </a:solidFill>
                    </a:rPr>
                    <a:t>xdata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: </a:t>
                  </a:r>
                  <a:r>
                    <a:rPr lang="en-US" sz="1000" dirty="0" err="1">
                      <a:solidFill>
                        <a:schemeClr val="tx1"/>
                      </a:solidFill>
                    </a:rPr>
                    <a:t>ndarray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 (2 x 1 x n x m)</a:t>
                  </a:r>
                </a:p>
                <a:p>
                  <a:r>
                    <a:rPr lang="en-US" sz="1000" b="1" dirty="0">
                      <a:solidFill>
                        <a:schemeClr val="tx1"/>
                      </a:solidFill>
                    </a:rPr>
                    <a:t>Output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dirty="0" err="1">
                      <a:solidFill>
                        <a:schemeClr val="tx1"/>
                      </a:solidFill>
                    </a:rPr>
                    <a:t>ndarray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 (n x m x 3 x 1)</a:t>
                  </a:r>
                </a:p>
              </p:txBody>
            </p:sp>
          </mc:Choice>
          <mc:Fallback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62D21118-79CC-4F2F-6B95-F5C63570B6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7474" y="362948"/>
                  <a:ext cx="2194560" cy="1338852"/>
                </a:xfrm>
                <a:prstGeom prst="roundRect">
                  <a:avLst>
                    <a:gd name="adj" fmla="val 1821"/>
                  </a:avLst>
                </a:prstGeom>
                <a:blipFill>
                  <a:blip r:embed="rId6"/>
                  <a:stretch>
                    <a:fillRect b="-452"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2705CB6-FB49-025D-5B95-FE0A5F66D4BB}"/>
              </a:ext>
            </a:extLst>
          </p:cNvPr>
          <p:cNvSpPr txBox="1"/>
          <p:nvPr/>
        </p:nvSpPr>
        <p:spPr>
          <a:xfrm>
            <a:off x="173375" y="3139805"/>
            <a:ext cx="1613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Callable functions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6CDEF68-B19B-D00C-31A0-F7D58FF92385}"/>
              </a:ext>
            </a:extLst>
          </p:cNvPr>
          <p:cNvSpPr/>
          <p:nvPr/>
        </p:nvSpPr>
        <p:spPr>
          <a:xfrm>
            <a:off x="3984497" y="4156694"/>
            <a:ext cx="2948396" cy="1640856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plotter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Compute injected function and make line or contour plot(s) for resulting </a:t>
            </a:r>
            <a:r>
              <a:rPr lang="en-US" sz="1000" dirty="0" err="1">
                <a:solidFill>
                  <a:schemeClr val="tx1"/>
                </a:solidFill>
              </a:rPr>
              <a:t>ydata</a:t>
            </a:r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xdata</a:t>
            </a:r>
            <a:r>
              <a:rPr lang="en-US" sz="1000" dirty="0">
                <a:solidFill>
                  <a:schemeClr val="tx1"/>
                </a:solidFill>
              </a:rPr>
              <a:t>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1) or (2 x 1 x n x 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function: Callable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Figures</a:t>
            </a:r>
          </a:p>
        </p:txBody>
      </p:sp>
    </p:spTree>
    <p:extLst>
      <p:ext uri="{BB962C8B-B14F-4D97-AF65-F5344CB8AC3E}">
        <p14:creationId xmlns:p14="http://schemas.microsoft.com/office/powerpoint/2010/main" val="155699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D72F6443-EC27-9C4C-3E89-0722C8D6887C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rot="5400000">
            <a:off x="9620354" y="3307365"/>
            <a:ext cx="1053274" cy="149177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13E24E08-DF0B-7BF3-1266-524B598FF487}"/>
              </a:ext>
            </a:extLst>
          </p:cNvPr>
          <p:cNvCxnSpPr>
            <a:cxnSpLocks/>
            <a:stCxn id="30" idx="3"/>
            <a:endCxn id="26" idx="1"/>
          </p:cNvCxnSpPr>
          <p:nvPr/>
        </p:nvCxnSpPr>
        <p:spPr>
          <a:xfrm flipV="1">
            <a:off x="4594396" y="1298626"/>
            <a:ext cx="2131618" cy="112999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F4341CDA-317E-BC52-EF38-FF225318C9BA}"/>
                  </a:ext>
                </a:extLst>
              </p:cNvPr>
              <p:cNvSpPr/>
              <p:nvPr/>
            </p:nvSpPr>
            <p:spPr>
              <a:xfrm>
                <a:off x="6726014" y="473812"/>
                <a:ext cx="2604466" cy="1649627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compute</a:t>
                </a:r>
                <a:r>
                  <a:rPr lang="en-US" sz="1000" b="1" dirty="0" err="1">
                    <a:solidFill>
                      <a:schemeClr val="tx1"/>
                    </a:solidFill>
                  </a:rPr>
                  <a:t>_N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shape function matrix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for a 2D element, one for each point in the input grid of natural coordinates</a:t>
                </a: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natural_grid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1)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*2)</a:t>
                </a:r>
              </a:p>
            </p:txBody>
          </p:sp>
        </mc:Choice>
        <mc:Fallback xmlns="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F4341CDA-317E-BC52-EF38-FF225318C9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014" y="473812"/>
                <a:ext cx="2604466" cy="1649627"/>
              </a:xfrm>
              <a:prstGeom prst="roundRect">
                <a:avLst>
                  <a:gd name="adj" fmla="val 1821"/>
                </a:avLst>
              </a:prstGeom>
              <a:blipFill>
                <a:blip r:embed="rId2"/>
                <a:stretch>
                  <a:fillRect b="-738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33409580-05FE-9B4C-0655-84E5428E2063}"/>
                  </a:ext>
                </a:extLst>
              </p:cNvPr>
              <p:cNvSpPr/>
              <p:nvPr/>
            </p:nvSpPr>
            <p:spPr>
              <a:xfrm>
                <a:off x="9580605" y="1951103"/>
                <a:ext cx="2624546" cy="1575512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interpolate</a:t>
                </a: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Solve</a:t>
                </a:r>
                <a:r>
                  <a:rPr lang="en-US" sz="10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0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0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r>
                      <a:rPr lang="en-US" sz="10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]=</m:t>
                    </m:r>
                    <m:d>
                      <m:dPr>
                        <m:begChr m:val="["/>
                        <m:endChr m:val="]"/>
                        <m:ctrlPr>
                          <a:rPr lang="en-US" sz="1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en-US" sz="10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0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10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nodal_vec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 x 1)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natural_grid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1)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 x 1)</a:t>
                </a:r>
              </a:p>
            </p:txBody>
          </p:sp>
        </mc:Choice>
        <mc:Fallback xmlns="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33409580-05FE-9B4C-0655-84E5428E20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0605" y="1951103"/>
                <a:ext cx="2624546" cy="1575512"/>
              </a:xfrm>
              <a:prstGeom prst="roundRect">
                <a:avLst>
                  <a:gd name="adj" fmla="val 1821"/>
                </a:avLst>
              </a:prstGeom>
              <a:blipFill>
                <a:blip r:embed="rId3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7758EFAA-018C-EC15-38D5-808A6A2C16D4}"/>
                  </a:ext>
                </a:extLst>
              </p:cNvPr>
              <p:cNvSpPr/>
              <p:nvPr/>
            </p:nvSpPr>
            <p:spPr>
              <a:xfrm>
                <a:off x="8004738" y="4579889"/>
                <a:ext cx="2792731" cy="2066987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compute_fs</a:t>
                </a: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surface traction polynomials at all integration points on the surface in the local element coordinate system</a:t>
                </a:r>
              </a:p>
              <a:p>
                <a:endParaRPr lang="en-US" sz="1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en-US" sz="10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𝐬</m:t>
                              </m:r>
                            </m:sup>
                          </m:sSup>
                        </m:e>
                      </m:d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sSup>
                        <m:sSup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sSup>
                        <m:sSup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p>
                      </m:s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000" b="1" dirty="0">
                  <a:solidFill>
                    <a:schemeClr val="tx1"/>
                  </a:solidFill>
                </a:endParaRP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  <a:endParaRPr lang="en-US" sz="1000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elem_coords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1)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1)</a:t>
                </a:r>
              </a:p>
            </p:txBody>
          </p:sp>
        </mc:Choice>
        <mc:Fallback xmlns=""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7758EFAA-018C-EC15-38D5-808A6A2C16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738" y="4579889"/>
                <a:ext cx="2792731" cy="2066987"/>
              </a:xfrm>
              <a:prstGeom prst="roundRect">
                <a:avLst>
                  <a:gd name="adj" fmla="val 1821"/>
                </a:avLst>
              </a:prstGeom>
              <a:blipFill>
                <a:blip r:embed="rId4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041BC120-DAD6-6470-231A-CFFF87FA8BDC}"/>
                  </a:ext>
                </a:extLst>
              </p:cNvPr>
              <p:cNvSpPr/>
              <p:nvPr/>
            </p:nvSpPr>
            <p:spPr>
              <a:xfrm>
                <a:off x="3886262" y="4058185"/>
                <a:ext cx="3149957" cy="2588691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compute_J_det_surf</a:t>
                </a: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Jacobi-determinant along the traction surface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if the traction is applied on a face where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component is varied, and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where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component is varied.</a:t>
                </a:r>
              </a:p>
              <a:p>
                <a:endParaRPr lang="en-US" sz="1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1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sup>
                          </m:sSup>
                        </m:e>
                      </m:d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0.5</m:t>
                          </m:r>
                        </m:sup>
                      </m:sSup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J: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4 x 4)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grid_shape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1)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face: str (+x, -x, +y, -y)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1 x 1)</a:t>
                </a:r>
              </a:p>
            </p:txBody>
          </p:sp>
        </mc:Choice>
        <mc:Fallback xmlns="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041BC120-DAD6-6470-231A-CFFF87FA8B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62" y="4058185"/>
                <a:ext cx="3149957" cy="2588691"/>
              </a:xfrm>
              <a:prstGeom prst="roundRect">
                <a:avLst>
                  <a:gd name="adj" fmla="val 1821"/>
                </a:avLst>
              </a:prstGeom>
              <a:blipFill>
                <a:blip r:embed="rId5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8CF66D9B-9024-EFBA-4005-E8AD3936B5FA}"/>
                  </a:ext>
                </a:extLst>
              </p:cNvPr>
              <p:cNvSpPr/>
              <p:nvPr/>
            </p:nvSpPr>
            <p:spPr>
              <a:xfrm>
                <a:off x="1242294" y="1010330"/>
                <a:ext cx="3352102" cy="2836580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compute</a:t>
                </a:r>
                <a:r>
                  <a:rPr lang="en-US" sz="1000" b="1" dirty="0" err="1">
                    <a:solidFill>
                      <a:schemeClr val="tx1"/>
                    </a:solidFill>
                  </a:rPr>
                  <a:t>_force_vector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force vector due to a surface traction for a 2D element using Gaussian quadrature, where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0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10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p>
                    </m:sSup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are evaluated at the element’s integration points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𝐼𝑃</m:t>
                        </m:r>
                      </m:sup>
                    </m:sSup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along the traction surface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𝑰𝑷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𝑰𝑷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func>
                                    <m:funcPr>
                                      <m:ctrlPr>
                                        <a:rPr lang="en-US" sz="1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det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10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00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0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𝐽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000" b="0" i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Γ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p>
                                      <m:r>
                                        <a:rPr lang="en-US" sz="1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ip_grid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num_pts</a:t>
                </a:r>
                <a:r>
                  <a:rPr lang="en-US" sz="1000" dirty="0">
                    <a:solidFill>
                      <a:schemeClr val="tx1"/>
                    </a:solidFill>
                  </a:rPr>
                  <a:t>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num_pts</a:t>
                </a:r>
                <a:r>
                  <a:rPr lang="en-US" sz="1000" dirty="0">
                    <a:solidFill>
                      <a:schemeClr val="tx1"/>
                    </a:solidFill>
                  </a:rPr>
                  <a:t> x 2 x 1)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w_ij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num_pts</a:t>
                </a:r>
                <a:r>
                  <a:rPr lang="en-US" sz="1000" dirty="0">
                    <a:solidFill>
                      <a:schemeClr val="tx1"/>
                    </a:solidFill>
                  </a:rPr>
                  <a:t>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num_pts</a:t>
                </a:r>
                <a:r>
                  <a:rPr lang="en-US" sz="1000" dirty="0">
                    <a:solidFill>
                      <a:schemeClr val="tx1"/>
                    </a:solidFill>
                  </a:rPr>
                  <a:t> x 1 x 1)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face: str (+x, -x, +y, -y)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thickness: float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2*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 x 2*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8CF66D9B-9024-EFBA-4005-E8AD3936B5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294" y="1010330"/>
                <a:ext cx="3352102" cy="2836580"/>
              </a:xfrm>
              <a:prstGeom prst="roundRect">
                <a:avLst>
                  <a:gd name="adj" fmla="val 1821"/>
                </a:avLst>
              </a:prstGeom>
              <a:blipFill>
                <a:blip r:embed="rId6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60E90688-4472-B0C4-A1CC-34138CEF5B6D}"/>
              </a:ext>
            </a:extLst>
          </p:cNvPr>
          <p:cNvCxnSpPr>
            <a:cxnSpLocks/>
            <a:stCxn id="33" idx="3"/>
            <a:endCxn id="30" idx="0"/>
          </p:cNvCxnSpPr>
          <p:nvPr/>
        </p:nvCxnSpPr>
        <p:spPr>
          <a:xfrm>
            <a:off x="2545314" y="440045"/>
            <a:ext cx="373031" cy="57028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22EDD0F-83E1-0779-F14E-6CC84747F2CE}"/>
                  </a:ext>
                </a:extLst>
              </p:cNvPr>
              <p:cNvSpPr/>
              <p:nvPr/>
            </p:nvSpPr>
            <p:spPr>
              <a:xfrm>
                <a:off x="175118" y="1837949"/>
                <a:ext cx="664602" cy="44650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>
                    <a:solidFill>
                      <a:schemeClr val="tx1"/>
                    </a:solidFill>
                  </a:rPr>
                  <a:t>face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22EDD0F-83E1-0779-F14E-6CC84747F2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18" y="1837949"/>
                <a:ext cx="664602" cy="4465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32148C3F-606B-0BD3-2CCE-4096697E47E7}"/>
              </a:ext>
            </a:extLst>
          </p:cNvPr>
          <p:cNvSpPr/>
          <p:nvPr/>
        </p:nvSpPr>
        <p:spPr>
          <a:xfrm>
            <a:off x="230439" y="300486"/>
            <a:ext cx="2314875" cy="2791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tx1"/>
                </a:solidFill>
              </a:rPr>
              <a:t>Instance: Element2D base class</a:t>
            </a:r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082C496F-2F87-583D-BF90-1F2DC21ED23A}"/>
              </a:ext>
            </a:extLst>
          </p:cNvPr>
          <p:cNvCxnSpPr>
            <a:cxnSpLocks/>
            <a:stCxn id="30" idx="2"/>
            <a:endCxn id="29" idx="1"/>
          </p:cNvCxnSpPr>
          <p:nvPr/>
        </p:nvCxnSpPr>
        <p:spPr>
          <a:xfrm rot="16200000" flipH="1">
            <a:off x="2649493" y="4115761"/>
            <a:ext cx="1505621" cy="96791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59D62AF-B4EA-ABA4-54C2-66B7F113304B}"/>
                  </a:ext>
                </a:extLst>
              </p:cNvPr>
              <p:cNvSpPr/>
              <p:nvPr/>
            </p:nvSpPr>
            <p:spPr>
              <a:xfrm>
                <a:off x="5471682" y="3047560"/>
                <a:ext cx="808506" cy="41992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59D62AF-B4EA-ABA4-54C2-66B7F11330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682" y="3047560"/>
                <a:ext cx="808506" cy="41992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ABB739C0-4C8B-06A3-48E5-EF167921FBBA}"/>
              </a:ext>
            </a:extLst>
          </p:cNvPr>
          <p:cNvCxnSpPr>
            <a:cxnSpLocks/>
            <a:stCxn id="29" idx="0"/>
            <a:endCxn id="49" idx="2"/>
          </p:cNvCxnSpPr>
          <p:nvPr/>
        </p:nvCxnSpPr>
        <p:spPr>
          <a:xfrm rot="5400000" flipH="1" flipV="1">
            <a:off x="5373240" y="3555490"/>
            <a:ext cx="590697" cy="41469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29AF604-9EE9-03F6-0910-2D37E9C67B7C}"/>
                  </a:ext>
                </a:extLst>
              </p:cNvPr>
              <p:cNvSpPr/>
              <p:nvPr/>
            </p:nvSpPr>
            <p:spPr>
              <a:xfrm>
                <a:off x="5648344" y="1641274"/>
                <a:ext cx="557458" cy="41992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p>
                        <m:r>
                          <a:rPr lang="en-US" sz="1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𝑰𝑷</m:t>
                        </m:r>
                      </m:sup>
                    </m:sSup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29AF604-9EE9-03F6-0910-2D37E9C67B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344" y="1641274"/>
                <a:ext cx="557458" cy="41992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9E475FE0-C1E5-B660-39F1-B451CF43D24C}"/>
              </a:ext>
            </a:extLst>
          </p:cNvPr>
          <p:cNvCxnSpPr>
            <a:cxnSpLocks/>
            <a:stCxn id="26" idx="3"/>
            <a:endCxn id="27" idx="0"/>
          </p:cNvCxnSpPr>
          <p:nvPr/>
        </p:nvCxnSpPr>
        <p:spPr>
          <a:xfrm>
            <a:off x="9330480" y="1298626"/>
            <a:ext cx="1562398" cy="65247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09E408AB-0BBF-C2B0-5D25-B96E45AEA720}"/>
                  </a:ext>
                </a:extLst>
              </p:cNvPr>
              <p:cNvSpPr/>
              <p:nvPr/>
            </p:nvSpPr>
            <p:spPr>
              <a:xfrm>
                <a:off x="9832950" y="1206472"/>
                <a:ext cx="557458" cy="41992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09E408AB-0BBF-C2B0-5D25-B96E45AEA7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950" y="1206472"/>
                <a:ext cx="557458" cy="41992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621C02B9-536E-9873-137A-BAD08CAA3AFD}"/>
                  </a:ext>
                </a:extLst>
              </p:cNvPr>
              <p:cNvSpPr/>
              <p:nvPr/>
            </p:nvSpPr>
            <p:spPr>
              <a:xfrm>
                <a:off x="9580605" y="3803243"/>
                <a:ext cx="557458" cy="41992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𝑰𝑷</m:t>
                        </m:r>
                      </m:sup>
                    </m:sSup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621C02B9-536E-9873-137A-BAD08CAA3A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0605" y="3803243"/>
                <a:ext cx="557458" cy="41992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F0F79400-AF3C-EE55-5E4C-764CB913BD85}"/>
              </a:ext>
            </a:extLst>
          </p:cNvPr>
          <p:cNvCxnSpPr>
            <a:cxnSpLocks/>
            <a:stCxn id="28" idx="1"/>
            <a:endCxn id="93" idx="2"/>
          </p:cNvCxnSpPr>
          <p:nvPr/>
        </p:nvCxnSpPr>
        <p:spPr>
          <a:xfrm rot="10800000">
            <a:off x="7464066" y="4156727"/>
            <a:ext cx="540673" cy="145665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6431EC6-E61F-A2BE-EB6B-452DAF12FE71}"/>
                  </a:ext>
                </a:extLst>
              </p:cNvPr>
              <p:cNvSpPr/>
              <p:nvPr/>
            </p:nvSpPr>
            <p:spPr>
              <a:xfrm>
                <a:off x="7185336" y="3736798"/>
                <a:ext cx="557458" cy="41992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p>
                    </m:sSup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6431EC6-E61F-A2BE-EB6B-452DAF12FE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336" y="3736798"/>
                <a:ext cx="557458" cy="41992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0" name="Connector: Curved 169">
            <a:extLst>
              <a:ext uri="{FF2B5EF4-FFF2-40B4-BE49-F238E27FC236}">
                <a16:creationId xmlns:a16="http://schemas.microsoft.com/office/drawing/2014/main" id="{A11CC4E8-9377-0778-0792-E9523BE24671}"/>
              </a:ext>
            </a:extLst>
          </p:cNvPr>
          <p:cNvCxnSpPr>
            <a:cxnSpLocks/>
            <a:stCxn id="49" idx="0"/>
            <a:endCxn id="30" idx="3"/>
          </p:cNvCxnSpPr>
          <p:nvPr/>
        </p:nvCxnSpPr>
        <p:spPr>
          <a:xfrm rot="16200000" flipV="1">
            <a:off x="4925696" y="2097320"/>
            <a:ext cx="618940" cy="128153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Curved 172">
            <a:extLst>
              <a:ext uri="{FF2B5EF4-FFF2-40B4-BE49-F238E27FC236}">
                <a16:creationId xmlns:a16="http://schemas.microsoft.com/office/drawing/2014/main" id="{30ED5FBA-CA04-965D-0743-1B685779D77E}"/>
              </a:ext>
            </a:extLst>
          </p:cNvPr>
          <p:cNvCxnSpPr>
            <a:cxnSpLocks/>
            <a:stCxn id="93" idx="0"/>
            <a:endCxn id="30" idx="3"/>
          </p:cNvCxnSpPr>
          <p:nvPr/>
        </p:nvCxnSpPr>
        <p:spPr>
          <a:xfrm rot="16200000" flipV="1">
            <a:off x="5375142" y="1647874"/>
            <a:ext cx="1308178" cy="286966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F15A041-9E60-B065-2A96-D1DC5AE6E623}"/>
                  </a:ext>
                </a:extLst>
              </p:cNvPr>
              <p:cNvSpPr/>
              <p:nvPr/>
            </p:nvSpPr>
            <p:spPr>
              <a:xfrm>
                <a:off x="2572324" y="4191795"/>
                <a:ext cx="1114915" cy="60457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err="1">
                    <a:solidFill>
                      <a:schemeClr val="tx1"/>
                    </a:solidFill>
                  </a:rPr>
                  <a:t>grid_shape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>
                    <a:solidFill>
                      <a:schemeClr val="tx1"/>
                    </a:solidFill>
                  </a:rPr>
                  <a:t>face</a:t>
                </a: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F15A041-9E60-B065-2A96-D1DC5AE6E6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324" y="4191795"/>
                <a:ext cx="1114915" cy="6045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0289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5931F8-D19E-2D97-1B7A-FB7DB44CF63A}"/>
              </a:ext>
            </a:extLst>
          </p:cNvPr>
          <p:cNvSpPr/>
          <p:nvPr/>
        </p:nvSpPr>
        <p:spPr>
          <a:xfrm>
            <a:off x="164592" y="498743"/>
            <a:ext cx="7822964" cy="5860513"/>
          </a:xfrm>
          <a:prstGeom prst="roundRect">
            <a:avLst>
              <a:gd name="adj" fmla="val 1385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6D55D5-9F41-1944-D013-01B6957EED6A}"/>
              </a:ext>
            </a:extLst>
          </p:cNvPr>
          <p:cNvGrpSpPr/>
          <p:nvPr/>
        </p:nvGrpSpPr>
        <p:grpSpPr>
          <a:xfrm>
            <a:off x="427664" y="925862"/>
            <a:ext cx="2390504" cy="1047597"/>
            <a:chOff x="891539" y="1333106"/>
            <a:chExt cx="2390504" cy="10475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45BDECC0-7F20-8D4A-4EFC-7AEB83CEE0AB}"/>
                    </a:ext>
                  </a:extLst>
                </p:cNvPr>
                <p:cNvSpPr/>
                <p:nvPr/>
              </p:nvSpPr>
              <p:spPr>
                <a:xfrm>
                  <a:off x="891539" y="1433256"/>
                  <a:ext cx="2390504" cy="947447"/>
                </a:xfrm>
                <a:prstGeom prst="roundRect">
                  <a:avLst>
                    <a:gd name="adj" fmla="val 4292"/>
                  </a:avLst>
                </a:prstGeom>
                <a:solidFill>
                  <a:schemeClr val="bg1"/>
                </a:solidFill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2"/>
                      </a:solidFill>
                    </a:rPr>
                    <a:t>Compute the value of the shape function for node </a:t>
                  </a:r>
                  <a14:m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as a function of position within the element in terms of the natural coordinate system </a:t>
                  </a:r>
                  <a14:m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</m:oMath>
                  </a14:m>
                  <a:endParaRPr lang="en-US" sz="1000" b="1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45BDECC0-7F20-8D4A-4EFC-7AEB83CEE0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539" y="1433256"/>
                  <a:ext cx="2390504" cy="947447"/>
                </a:xfrm>
                <a:prstGeom prst="roundRect">
                  <a:avLst>
                    <a:gd name="adj" fmla="val 4292"/>
                  </a:avLst>
                </a:prstGeom>
                <a:blipFill>
                  <a:blip r:embed="rId2"/>
                  <a:stretch>
                    <a:fillRect/>
                  </a:stretch>
                </a:blipFill>
                <a:ln w="6350"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7092B8B5-8164-F02A-51ED-5F47EF1A458C}"/>
                    </a:ext>
                  </a:extLst>
                </p:cNvPr>
                <p:cNvSpPr/>
                <p:nvPr/>
              </p:nvSpPr>
              <p:spPr>
                <a:xfrm>
                  <a:off x="1227909" y="1333106"/>
                  <a:ext cx="1861457" cy="20029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00000"/>
                </a:solidFill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 err="1">
                      <a:solidFill>
                        <a:schemeClr val="bg1"/>
                      </a:solidFill>
                    </a:rPr>
                    <a:t>self.shape_n</a:t>
                  </a:r>
                  <a14:m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oMath>
                  </a14:m>
                  <a:endParaRPr lang="en-US" sz="1000" b="1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7092B8B5-8164-F02A-51ED-5F47EF1A45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7909" y="1333106"/>
                  <a:ext cx="1861457" cy="200299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5"/>
                  <a:stretch>
                    <a:fillRect t="-8824" b="-23529"/>
                  </a:stretch>
                </a:blipFill>
                <a:ln w="6350"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6E1A6F5-466C-5CDD-0DAA-F320B92768AB}"/>
              </a:ext>
            </a:extLst>
          </p:cNvPr>
          <p:cNvGrpSpPr/>
          <p:nvPr/>
        </p:nvGrpSpPr>
        <p:grpSpPr>
          <a:xfrm>
            <a:off x="2141188" y="2363455"/>
            <a:ext cx="3333699" cy="1210586"/>
            <a:chOff x="3672346" y="1273933"/>
            <a:chExt cx="3333699" cy="12105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84DB9DED-2D6D-559B-A613-D5CC9CD6CDFF}"/>
                    </a:ext>
                  </a:extLst>
                </p:cNvPr>
                <p:cNvSpPr/>
                <p:nvPr/>
              </p:nvSpPr>
              <p:spPr>
                <a:xfrm>
                  <a:off x="3672346" y="1375565"/>
                  <a:ext cx="3333699" cy="1108954"/>
                </a:xfrm>
                <a:prstGeom prst="roundRect">
                  <a:avLst>
                    <a:gd name="adj" fmla="val 4292"/>
                  </a:avLst>
                </a:prstGeom>
                <a:solidFill>
                  <a:schemeClr val="bg1"/>
                </a:solidFill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2"/>
                      </a:solidFill>
                    </a:rPr>
                    <a:t>Compute the shape function matrix 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𝐍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for a 2D element with 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nodes in terms of the natural coordinate system 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</m:oMath>
                  </a14:m>
                  <a:endParaRPr lang="en-US" sz="1000" dirty="0">
                    <a:solidFill>
                      <a:schemeClr val="tx2"/>
                    </a:solidFill>
                  </a:endParaRPr>
                </a:p>
                <a:p>
                  <a:pPr algn="ctr"/>
                  <a:endParaRPr lang="en-US" sz="1000" dirty="0">
                    <a:solidFill>
                      <a:schemeClr val="tx2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  <m:d>
                          <m:dPr>
                            <m:ctrlPr>
                              <a:rPr lang="en-US" sz="1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𝜼</m:t>
                            </m:r>
                          </m:e>
                        </m:d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𝜼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𝜼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𝜼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𝜼</m:t>
                                      </m:r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84DB9DED-2D6D-559B-A613-D5CC9CD6CD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2346" y="1375565"/>
                  <a:ext cx="3333699" cy="1108954"/>
                </a:xfrm>
                <a:prstGeom prst="roundRect">
                  <a:avLst>
                    <a:gd name="adj" fmla="val 4292"/>
                  </a:avLst>
                </a:prstGeom>
                <a:blipFill>
                  <a:blip r:embed="rId6"/>
                  <a:stretch>
                    <a:fillRect/>
                  </a:stretch>
                </a:blipFill>
                <a:ln w="6350"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54819B0-D793-F908-0A6B-B61EC5B0B600}"/>
                </a:ext>
              </a:extLst>
            </p:cNvPr>
            <p:cNvSpPr/>
            <p:nvPr/>
          </p:nvSpPr>
          <p:spPr>
            <a:xfrm>
              <a:off x="4408467" y="1273933"/>
              <a:ext cx="1861457" cy="200299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2"/>
                  </a:solidFill>
                </a:rPr>
                <a:t>self.N</a:t>
              </a:r>
              <a:endParaRPr lang="en-US" sz="10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8A87B16-00A1-13DE-0C47-02C4B4A85CC3}"/>
              </a:ext>
            </a:extLst>
          </p:cNvPr>
          <p:cNvGrpSpPr/>
          <p:nvPr/>
        </p:nvGrpSpPr>
        <p:grpSpPr>
          <a:xfrm>
            <a:off x="5087907" y="4724026"/>
            <a:ext cx="2592979" cy="1429452"/>
            <a:chOff x="758731" y="2978905"/>
            <a:chExt cx="2592979" cy="14294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0190D99D-C06E-897E-3F2F-35D62AF4B7AE}"/>
                    </a:ext>
                  </a:extLst>
                </p:cNvPr>
                <p:cNvSpPr/>
                <p:nvPr/>
              </p:nvSpPr>
              <p:spPr>
                <a:xfrm>
                  <a:off x="758731" y="3079055"/>
                  <a:ext cx="2592979" cy="1329302"/>
                </a:xfrm>
                <a:prstGeom prst="roundRect">
                  <a:avLst>
                    <a:gd name="adj" fmla="val 4292"/>
                  </a:avLst>
                </a:prstGeom>
                <a:solidFill>
                  <a:schemeClr val="bg1"/>
                </a:solidFill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2"/>
                      </a:solidFill>
                    </a:rPr>
                    <a:t>Interpolate the value of quantity 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𝝓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as a function of position within the element given a vector of nodal values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</m:e>
                      </m:acc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for a grid of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coordinates in the natural coordinate system 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using shape functions</a:t>
                  </a:r>
                </a:p>
                <a:p>
                  <a:pPr algn="ctr"/>
                  <a:endParaRPr lang="en-US" sz="1000" dirty="0">
                    <a:solidFill>
                      <a:schemeClr val="tx2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  <m:d>
                          <m:dPr>
                            <m:ctrlPr>
                              <a:rPr lang="en-US" sz="1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𝜼</m:t>
                            </m:r>
                          </m:e>
                        </m:d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acc>
                          <m:accPr>
                            <m:chr m:val="̂"/>
                            <m:ctrlPr>
                              <a:rPr lang="en-US" sz="1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𝝓</m:t>
                            </m:r>
                          </m:e>
                        </m:acc>
                      </m:oMath>
                    </m:oMathPara>
                  </a14:m>
                  <a:endParaRPr lang="en-US" sz="10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0190D99D-C06E-897E-3F2F-35D62AF4B7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731" y="3079055"/>
                  <a:ext cx="2592979" cy="1329302"/>
                </a:xfrm>
                <a:prstGeom prst="roundRect">
                  <a:avLst>
                    <a:gd name="adj" fmla="val 4292"/>
                  </a:avLst>
                </a:prstGeom>
                <a:blipFill>
                  <a:blip r:embed="rId7"/>
                  <a:stretch>
                    <a:fillRect/>
                  </a:stretch>
                </a:blipFill>
                <a:ln w="6350"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2D0B35E-7B2E-7EEF-9EE6-7C7C5433E8B8}"/>
                </a:ext>
              </a:extLst>
            </p:cNvPr>
            <p:cNvSpPr/>
            <p:nvPr/>
          </p:nvSpPr>
          <p:spPr>
            <a:xfrm>
              <a:off x="1124492" y="2978905"/>
              <a:ext cx="1861457" cy="200299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2"/>
                  </a:solidFill>
                </a:rPr>
                <a:t>self.interpolate</a:t>
              </a:r>
              <a:endParaRPr lang="en-US" sz="1000" b="1" dirty="0">
                <a:solidFill>
                  <a:schemeClr val="tx2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84B0EF12-34C9-7EF1-BA43-1BC0F24C4639}"/>
                  </a:ext>
                </a:extLst>
              </p:cNvPr>
              <p:cNvSpPr/>
              <p:nvPr/>
            </p:nvSpPr>
            <p:spPr>
              <a:xfrm>
                <a:off x="429471" y="4548635"/>
                <a:ext cx="2530333" cy="649524"/>
              </a:xfrm>
              <a:prstGeom prst="roundRect">
                <a:avLst>
                  <a:gd name="adj" fmla="val 4292"/>
                </a:avLst>
              </a:prstGeom>
              <a:solidFill>
                <a:schemeClr val="bg1"/>
              </a:solidFill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2"/>
                    </a:solidFill>
                  </a:rPr>
                  <a:t>Return a list of </a:t>
                </a:r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000" dirty="0">
                    <a:solidFill>
                      <a:schemeClr val="tx2"/>
                    </a:solidFill>
                  </a:rPr>
                  <a:t> shape functions for the element ordered by local node number</a:t>
                </a:r>
              </a:p>
            </p:txBody>
          </p:sp>
        </mc:Choice>
        <mc:Fallback xmlns="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84B0EF12-34C9-7EF1-BA43-1BC0F24C46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71" y="4548635"/>
                <a:ext cx="2530333" cy="649524"/>
              </a:xfrm>
              <a:prstGeom prst="roundRect">
                <a:avLst>
                  <a:gd name="adj" fmla="val 4292"/>
                </a:avLst>
              </a:prstGeom>
              <a:blipFill>
                <a:blip r:embed="rId8"/>
                <a:stretch>
                  <a:fillRect/>
                </a:stretch>
              </a:blipFill>
              <a:ln w="6350"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553ACE8-6182-77B6-D51D-2C0E3FBF0512}"/>
              </a:ext>
            </a:extLst>
          </p:cNvPr>
          <p:cNvSpPr/>
          <p:nvPr/>
        </p:nvSpPr>
        <p:spPr>
          <a:xfrm>
            <a:off x="763909" y="4448485"/>
            <a:ext cx="1861457" cy="200299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bg1"/>
                </a:solidFill>
              </a:rPr>
              <a:t>self.get_shape_funcs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FD12610E-1B4D-6AA4-8019-F6F2FF52B66E}"/>
              </a:ext>
            </a:extLst>
          </p:cNvPr>
          <p:cNvCxnSpPr>
            <a:cxnSpLocks/>
            <a:stCxn id="2" idx="2"/>
            <a:endCxn id="4" idx="1"/>
          </p:cNvCxnSpPr>
          <p:nvPr/>
        </p:nvCxnSpPr>
        <p:spPr>
          <a:xfrm rot="16200000" flipH="1">
            <a:off x="1359000" y="2237375"/>
            <a:ext cx="1046105" cy="518272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CDE52AFC-6FED-BB7A-25A9-E7448CC4CDDC}"/>
              </a:ext>
            </a:extLst>
          </p:cNvPr>
          <p:cNvCxnSpPr>
            <a:cxnSpLocks/>
            <a:stCxn id="18" idx="0"/>
            <a:endCxn id="9" idx="0"/>
          </p:cNvCxnSpPr>
          <p:nvPr/>
        </p:nvCxnSpPr>
        <p:spPr>
          <a:xfrm rot="16200000" flipV="1">
            <a:off x="2032605" y="588021"/>
            <a:ext cx="1437593" cy="2113275"/>
          </a:xfrm>
          <a:prstGeom prst="curvedConnector3">
            <a:avLst>
              <a:gd name="adj1" fmla="val 11590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01288E9-D128-DA8D-1A9C-FD0AC7802881}"/>
                  </a:ext>
                </a:extLst>
              </p:cNvPr>
              <p:cNvSpPr/>
              <p:nvPr/>
            </p:nvSpPr>
            <p:spPr>
              <a:xfrm>
                <a:off x="3082732" y="1315102"/>
                <a:ext cx="824046" cy="1828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01288E9-D128-DA8D-1A9C-FD0AC78028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732" y="1315102"/>
                <a:ext cx="824046" cy="182880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E1326CD-7339-F634-8215-D1962CDE049C}"/>
                  </a:ext>
                </a:extLst>
              </p:cNvPr>
              <p:cNvSpPr/>
              <p:nvPr/>
            </p:nvSpPr>
            <p:spPr>
              <a:xfrm>
                <a:off x="1333819" y="2371685"/>
                <a:ext cx="731520" cy="1828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E1326CD-7339-F634-8215-D1962CDE04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819" y="2371685"/>
                <a:ext cx="731520" cy="182880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49F4A0CC-69B2-6979-7E6E-B518F57F60D0}"/>
              </a:ext>
            </a:extLst>
          </p:cNvPr>
          <p:cNvCxnSpPr>
            <a:cxnSpLocks/>
            <a:stCxn id="28" idx="0"/>
            <a:endCxn id="4" idx="1"/>
          </p:cNvCxnSpPr>
          <p:nvPr/>
        </p:nvCxnSpPr>
        <p:spPr>
          <a:xfrm rot="5400000" flipH="1" flipV="1">
            <a:off x="1203453" y="3510750"/>
            <a:ext cx="1428921" cy="446550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88AB291-B167-7830-6978-BA10A00B81CC}"/>
                  </a:ext>
                </a:extLst>
              </p:cNvPr>
              <p:cNvSpPr/>
              <p:nvPr/>
            </p:nvSpPr>
            <p:spPr>
              <a:xfrm>
                <a:off x="1330967" y="3792376"/>
                <a:ext cx="966651" cy="1828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.., 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88AB291-B167-7830-6978-BA10A00B81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967" y="3792376"/>
                <a:ext cx="966651" cy="182880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86FFCDFE-29E8-1506-F117-7B026A61C2EF}"/>
              </a:ext>
            </a:extLst>
          </p:cNvPr>
          <p:cNvCxnSpPr>
            <a:cxnSpLocks/>
            <a:stCxn id="25" idx="0"/>
            <a:endCxn id="4" idx="3"/>
          </p:cNvCxnSpPr>
          <p:nvPr/>
        </p:nvCxnSpPr>
        <p:spPr>
          <a:xfrm rot="16200000" flipV="1">
            <a:off x="5077411" y="3417040"/>
            <a:ext cx="1704462" cy="90951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CBA653CE-DB91-F9AF-6C81-C2724CA035B8}"/>
              </a:ext>
            </a:extLst>
          </p:cNvPr>
          <p:cNvCxnSpPr>
            <a:cxnSpLocks/>
            <a:stCxn id="4" idx="2"/>
            <a:endCxn id="3" idx="1"/>
          </p:cNvCxnSpPr>
          <p:nvPr/>
        </p:nvCxnSpPr>
        <p:spPr>
          <a:xfrm rot="16200000" flipH="1">
            <a:off x="3490579" y="3891499"/>
            <a:ext cx="1914786" cy="1279869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FD658CDF-8F56-A113-7C7D-3D829332C147}"/>
                  </a:ext>
                </a:extLst>
              </p:cNvPr>
              <p:cNvSpPr/>
              <p:nvPr/>
            </p:nvSpPr>
            <p:spPr>
              <a:xfrm>
                <a:off x="3623926" y="4462322"/>
                <a:ext cx="824046" cy="1828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𝐍</m:t>
                      </m:r>
                      <m:r>
                        <a:rPr lang="en-US" sz="9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FD658CDF-8F56-A113-7C7D-3D829332C1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926" y="4462322"/>
                <a:ext cx="824046" cy="182880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8C710B8A-6EE8-B392-1B23-818A844BDE04}"/>
              </a:ext>
            </a:extLst>
          </p:cNvPr>
          <p:cNvSpPr/>
          <p:nvPr/>
        </p:nvSpPr>
        <p:spPr>
          <a:xfrm>
            <a:off x="6031655" y="566972"/>
            <a:ext cx="1861458" cy="25975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Generic 2D element class</a:t>
            </a:r>
            <a:endParaRPr lang="en-US" sz="11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7F703718-46E1-C9C3-74EA-E80EA3511113}"/>
                  </a:ext>
                </a:extLst>
              </p:cNvPr>
              <p:cNvSpPr/>
              <p:nvPr/>
            </p:nvSpPr>
            <p:spPr>
              <a:xfrm>
                <a:off x="9050790" y="1584227"/>
                <a:ext cx="2053048" cy="1049836"/>
              </a:xfrm>
              <a:prstGeom prst="roundRect">
                <a:avLst>
                  <a:gd name="adj" fmla="val 429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2"/>
                    </a:solidFill>
                  </a:rPr>
                  <a:t>Plot the value of each shape function for the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000" dirty="0">
                    <a:solidFill>
                      <a:schemeClr val="tx2"/>
                    </a:solidFill>
                  </a:rPr>
                  <a:t> in either the natural (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r>
                  <a:rPr lang="en-US" sz="1000" dirty="0">
                    <a:solidFill>
                      <a:schemeClr val="tx2"/>
                    </a:solidFill>
                  </a:rPr>
                  <a:t>) or local (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000" dirty="0">
                    <a:solidFill>
                      <a:schemeClr val="tx2"/>
                    </a:solidFill>
                  </a:rPr>
                  <a:t>) coordinate systems for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00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1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1000" dirty="0">
                    <a:solidFill>
                      <a:schemeClr val="tx2"/>
                    </a:solidFill>
                  </a:rPr>
                  <a:t> grid of coordinates</a:t>
                </a:r>
              </a:p>
            </p:txBody>
          </p:sp>
        </mc:Choice>
        <mc:Fallback xmlns="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7F703718-46E1-C9C3-74EA-E80EA35111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0790" y="1584227"/>
                <a:ext cx="2053048" cy="1049836"/>
              </a:xfrm>
              <a:prstGeom prst="roundRect">
                <a:avLst>
                  <a:gd name="adj" fmla="val 4292"/>
                </a:avLst>
              </a:prstGeom>
              <a:blipFill>
                <a:blip r:embed="rId13"/>
                <a:stretch>
                  <a:fillRect/>
                </a:stretch>
              </a:blipFill>
              <a:ln w="63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B692998-8BA8-64BF-74AE-86E4CFC5C414}"/>
              </a:ext>
            </a:extLst>
          </p:cNvPr>
          <p:cNvSpPr/>
          <p:nvPr/>
        </p:nvSpPr>
        <p:spPr>
          <a:xfrm>
            <a:off x="9146586" y="1484078"/>
            <a:ext cx="1861457" cy="200299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bg1"/>
                </a:solidFill>
              </a:rPr>
              <a:t>plot_shape_functions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4CF4F8DA-D040-A216-076C-B74EFE685A5F}"/>
              </a:ext>
            </a:extLst>
          </p:cNvPr>
          <p:cNvCxnSpPr>
            <a:cxnSpLocks/>
            <a:stCxn id="17" idx="2"/>
            <a:endCxn id="3" idx="3"/>
          </p:cNvCxnSpPr>
          <p:nvPr/>
        </p:nvCxnSpPr>
        <p:spPr>
          <a:xfrm rot="5400000">
            <a:off x="7451718" y="2863231"/>
            <a:ext cx="2854764" cy="239642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2081628-EE62-E6A4-3D52-BB83408CA877}"/>
                  </a:ext>
                </a:extLst>
              </p:cNvPr>
              <p:cNvSpPr/>
              <p:nvPr/>
            </p:nvSpPr>
            <p:spPr>
              <a:xfrm>
                <a:off x="9085952" y="4139196"/>
                <a:ext cx="824046" cy="40943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9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9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𝒈𝒓𝒊𝒅</m:t>
                      </m:r>
                      <m:r>
                        <a:rPr lang="en-US" sz="9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9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𝒔𝒊𝒛𝒆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𝒄𝒐𝒐𝒓𝒅</m:t>
                      </m:r>
                      <m:r>
                        <a:rPr lang="en-US" sz="9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9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𝒔𝒚𝒔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2081628-EE62-E6A4-3D52-BB83408CA8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952" y="4139196"/>
                <a:ext cx="824046" cy="40943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2E87D520-32EF-158C-63CC-8308CDDF29E0}"/>
              </a:ext>
            </a:extLst>
          </p:cNvPr>
          <p:cNvCxnSpPr>
            <a:cxnSpLocks/>
            <a:stCxn id="25" idx="0"/>
            <a:endCxn id="17" idx="1"/>
          </p:cNvCxnSpPr>
          <p:nvPr/>
        </p:nvCxnSpPr>
        <p:spPr>
          <a:xfrm rot="5400000" flipH="1" flipV="1">
            <a:off x="6410153" y="2083390"/>
            <a:ext cx="2614881" cy="2666393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552B1DD-6B37-FDE2-E648-967C903B202C}"/>
                  </a:ext>
                </a:extLst>
              </p:cNvPr>
              <p:cNvSpPr/>
              <p:nvPr/>
            </p:nvSpPr>
            <p:spPr>
              <a:xfrm>
                <a:off x="5661590" y="3391160"/>
                <a:ext cx="824046" cy="1828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552B1DD-6B37-FDE2-E648-967C903B20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590" y="3391160"/>
                <a:ext cx="824046" cy="182880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270D549-046F-EC4F-1E4B-9A045C3FB6FE}"/>
                  </a:ext>
                </a:extLst>
              </p:cNvPr>
              <p:cNvSpPr/>
              <p:nvPr/>
            </p:nvSpPr>
            <p:spPr>
              <a:xfrm>
                <a:off x="6599331" y="2634062"/>
                <a:ext cx="1431588" cy="38200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9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sz="9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9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</m:d>
                  </m:oMath>
                </a14:m>
                <a:r>
                  <a:rPr lang="en-US" sz="900" b="1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9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r>
                  <a:rPr lang="en-US" sz="900" b="1" dirty="0">
                    <a:solidFill>
                      <a:schemeClr val="tx1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sz="9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900" b="1" dirty="0">
                    <a:solidFill>
                      <a:schemeClr val="tx1"/>
                    </a:solidFill>
                  </a:rPr>
                  <a:t> positions within the element</a:t>
                </a: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270D549-046F-EC4F-1E4B-9A045C3FB6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331" y="2634062"/>
                <a:ext cx="1431588" cy="382005"/>
              </a:xfrm>
              <a:prstGeom prst="rect">
                <a:avLst/>
              </a:prstGeom>
              <a:blipFill>
                <a:blip r:embed="rId16"/>
                <a:stretch>
                  <a:fillRect b="-4762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14876F95-09A7-3F08-B230-FD44CE4ECA3F}"/>
              </a:ext>
            </a:extLst>
          </p:cNvPr>
          <p:cNvCxnSpPr>
            <a:cxnSpLocks/>
            <a:stCxn id="17" idx="3"/>
            <a:endCxn id="58" idx="0"/>
          </p:cNvCxnSpPr>
          <p:nvPr/>
        </p:nvCxnSpPr>
        <p:spPr>
          <a:xfrm>
            <a:off x="11103838" y="2109145"/>
            <a:ext cx="217416" cy="1769768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02C5E808-FE5F-623E-BA07-6C55860B08D9}"/>
              </a:ext>
            </a:extLst>
          </p:cNvPr>
          <p:cNvSpPr/>
          <p:nvPr/>
        </p:nvSpPr>
        <p:spPr>
          <a:xfrm>
            <a:off x="10704897" y="3878913"/>
            <a:ext cx="1232713" cy="280789"/>
          </a:xfrm>
          <a:prstGeom prst="ellipse">
            <a:avLst/>
          </a:prstGeom>
          <a:solidFill>
            <a:schemeClr val="tx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Figure(s)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BF6B8E9-2654-5425-7A87-C62BA0FF4EB3}"/>
                  </a:ext>
                </a:extLst>
              </p:cNvPr>
              <p:cNvSpPr/>
              <p:nvPr/>
            </p:nvSpPr>
            <p:spPr>
              <a:xfrm>
                <a:off x="10737720" y="3085188"/>
                <a:ext cx="1167066" cy="38200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sz="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9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9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𝜼</m:t>
                    </m:r>
                    <m:r>
                      <a:rPr lang="en-US" sz="9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900" b="1" dirty="0">
                    <a:solidFill>
                      <a:schemeClr val="tx1"/>
                    </a:solidFill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sz="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9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9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9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900" b="1" dirty="0">
                    <a:solidFill>
                      <a:schemeClr val="tx1"/>
                    </a:solidFill>
                  </a:rPr>
                  <a:t> within the element</a:t>
                </a: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BF6B8E9-2654-5425-7A87-C62BA0FF4E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7720" y="3085188"/>
                <a:ext cx="1167066" cy="382005"/>
              </a:xfrm>
              <a:prstGeom prst="rect">
                <a:avLst/>
              </a:prstGeom>
              <a:blipFill>
                <a:blip r:embed="rId17"/>
                <a:stretch>
                  <a:fillRect b="-4762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1571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5931F8-D19E-2D97-1B7A-FB7DB44CF63A}"/>
              </a:ext>
            </a:extLst>
          </p:cNvPr>
          <p:cNvSpPr/>
          <p:nvPr/>
        </p:nvSpPr>
        <p:spPr>
          <a:xfrm>
            <a:off x="164592" y="498743"/>
            <a:ext cx="7822964" cy="5860513"/>
          </a:xfrm>
          <a:prstGeom prst="roundRect">
            <a:avLst>
              <a:gd name="adj" fmla="val 1385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6D55D5-9F41-1944-D013-01B6957EED6A}"/>
              </a:ext>
            </a:extLst>
          </p:cNvPr>
          <p:cNvGrpSpPr/>
          <p:nvPr/>
        </p:nvGrpSpPr>
        <p:grpSpPr>
          <a:xfrm>
            <a:off x="427664" y="925862"/>
            <a:ext cx="2390504" cy="1047597"/>
            <a:chOff x="891539" y="1333106"/>
            <a:chExt cx="2390504" cy="10475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45BDECC0-7F20-8D4A-4EFC-7AEB83CEE0AB}"/>
                    </a:ext>
                  </a:extLst>
                </p:cNvPr>
                <p:cNvSpPr/>
                <p:nvPr/>
              </p:nvSpPr>
              <p:spPr>
                <a:xfrm>
                  <a:off x="891539" y="1433256"/>
                  <a:ext cx="2390504" cy="947447"/>
                </a:xfrm>
                <a:prstGeom prst="roundRect">
                  <a:avLst>
                    <a:gd name="adj" fmla="val 4292"/>
                  </a:avLst>
                </a:prstGeom>
                <a:solidFill>
                  <a:schemeClr val="bg1"/>
                </a:solidFill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2"/>
                      </a:solidFill>
                    </a:rPr>
                    <a:t>Compute the value of the shape function for node </a:t>
                  </a:r>
                  <a14:m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as a function of position within the element in terms of the natural coordinate system </a:t>
                  </a:r>
                  <a14:m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</m:oMath>
                  </a14:m>
                  <a:endParaRPr lang="en-US" sz="1000" b="1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45BDECC0-7F20-8D4A-4EFC-7AEB83CEE0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539" y="1433256"/>
                  <a:ext cx="2390504" cy="947447"/>
                </a:xfrm>
                <a:prstGeom prst="roundRect">
                  <a:avLst>
                    <a:gd name="adj" fmla="val 4292"/>
                  </a:avLst>
                </a:prstGeom>
                <a:blipFill>
                  <a:blip r:embed="rId2"/>
                  <a:stretch>
                    <a:fillRect/>
                  </a:stretch>
                </a:blipFill>
                <a:ln w="6350"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7092B8B5-8164-F02A-51ED-5F47EF1A458C}"/>
                    </a:ext>
                  </a:extLst>
                </p:cNvPr>
                <p:cNvSpPr/>
                <p:nvPr/>
              </p:nvSpPr>
              <p:spPr>
                <a:xfrm>
                  <a:off x="1227909" y="1333106"/>
                  <a:ext cx="1861457" cy="20029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00000"/>
                </a:solidFill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 err="1">
                      <a:solidFill>
                        <a:schemeClr val="bg1"/>
                      </a:solidFill>
                    </a:rPr>
                    <a:t>self.shape_n</a:t>
                  </a:r>
                  <a14:m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oMath>
                  </a14:m>
                  <a:endParaRPr lang="en-US" sz="1000" b="1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7092B8B5-8164-F02A-51ED-5F47EF1A45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7909" y="1333106"/>
                  <a:ext cx="1861457" cy="200299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5"/>
                  <a:stretch>
                    <a:fillRect t="-8824" b="-23529"/>
                  </a:stretch>
                </a:blipFill>
                <a:ln w="6350"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6E1A6F5-466C-5CDD-0DAA-F320B92768AB}"/>
              </a:ext>
            </a:extLst>
          </p:cNvPr>
          <p:cNvGrpSpPr/>
          <p:nvPr/>
        </p:nvGrpSpPr>
        <p:grpSpPr>
          <a:xfrm>
            <a:off x="2141188" y="2363455"/>
            <a:ext cx="3333699" cy="1210586"/>
            <a:chOff x="3672346" y="1273933"/>
            <a:chExt cx="3333699" cy="12105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84DB9DED-2D6D-559B-A613-D5CC9CD6CDFF}"/>
                    </a:ext>
                  </a:extLst>
                </p:cNvPr>
                <p:cNvSpPr/>
                <p:nvPr/>
              </p:nvSpPr>
              <p:spPr>
                <a:xfrm>
                  <a:off x="3672346" y="1375565"/>
                  <a:ext cx="3333699" cy="1108954"/>
                </a:xfrm>
                <a:prstGeom prst="roundRect">
                  <a:avLst>
                    <a:gd name="adj" fmla="val 4292"/>
                  </a:avLst>
                </a:prstGeom>
                <a:solidFill>
                  <a:schemeClr val="bg1"/>
                </a:solidFill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2"/>
                      </a:solidFill>
                    </a:rPr>
                    <a:t>Compute the shape function matrix 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𝐍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for a 2D element with 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nodes in terms of the natural coordinate system 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</m:oMath>
                  </a14:m>
                  <a:endParaRPr lang="en-US" sz="1000" dirty="0">
                    <a:solidFill>
                      <a:schemeClr val="tx2"/>
                    </a:solidFill>
                  </a:endParaRPr>
                </a:p>
                <a:p>
                  <a:pPr algn="ctr"/>
                  <a:endParaRPr lang="en-US" sz="1000" dirty="0">
                    <a:solidFill>
                      <a:schemeClr val="tx2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  <m:d>
                          <m:dPr>
                            <m:ctrlPr>
                              <a:rPr lang="en-US" sz="1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𝜼</m:t>
                            </m:r>
                          </m:e>
                        </m:d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𝜼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𝜼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𝜼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𝜼</m:t>
                                      </m:r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84DB9DED-2D6D-559B-A613-D5CC9CD6CD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2346" y="1375565"/>
                  <a:ext cx="3333699" cy="1108954"/>
                </a:xfrm>
                <a:prstGeom prst="roundRect">
                  <a:avLst>
                    <a:gd name="adj" fmla="val 4292"/>
                  </a:avLst>
                </a:prstGeom>
                <a:blipFill>
                  <a:blip r:embed="rId6"/>
                  <a:stretch>
                    <a:fillRect/>
                  </a:stretch>
                </a:blipFill>
                <a:ln w="6350"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54819B0-D793-F908-0A6B-B61EC5B0B600}"/>
                </a:ext>
              </a:extLst>
            </p:cNvPr>
            <p:cNvSpPr/>
            <p:nvPr/>
          </p:nvSpPr>
          <p:spPr>
            <a:xfrm>
              <a:off x="4408467" y="1273933"/>
              <a:ext cx="1861457" cy="200299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2"/>
                  </a:solidFill>
                </a:rPr>
                <a:t>self.N</a:t>
              </a:r>
              <a:endParaRPr lang="en-US" sz="10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8A87B16-00A1-13DE-0C47-02C4B4A85CC3}"/>
              </a:ext>
            </a:extLst>
          </p:cNvPr>
          <p:cNvGrpSpPr/>
          <p:nvPr/>
        </p:nvGrpSpPr>
        <p:grpSpPr>
          <a:xfrm>
            <a:off x="5087907" y="4724026"/>
            <a:ext cx="2592979" cy="1429452"/>
            <a:chOff x="758731" y="2978905"/>
            <a:chExt cx="2592979" cy="14294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0190D99D-C06E-897E-3F2F-35D62AF4B7AE}"/>
                    </a:ext>
                  </a:extLst>
                </p:cNvPr>
                <p:cNvSpPr/>
                <p:nvPr/>
              </p:nvSpPr>
              <p:spPr>
                <a:xfrm>
                  <a:off x="758731" y="3079055"/>
                  <a:ext cx="2592979" cy="1329302"/>
                </a:xfrm>
                <a:prstGeom prst="roundRect">
                  <a:avLst>
                    <a:gd name="adj" fmla="val 4292"/>
                  </a:avLst>
                </a:prstGeom>
                <a:solidFill>
                  <a:schemeClr val="bg1"/>
                </a:solidFill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2"/>
                      </a:solidFill>
                    </a:rPr>
                    <a:t>Interpolate the value of quantity 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𝝓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as a function of position within the element given a vector of nodal values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</m:e>
                      </m:acc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for a grid of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coordinates in the natural coordinate system 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using shape functions</a:t>
                  </a:r>
                </a:p>
                <a:p>
                  <a:pPr algn="ctr"/>
                  <a:endParaRPr lang="en-US" sz="1000" dirty="0">
                    <a:solidFill>
                      <a:schemeClr val="tx2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  <m:d>
                          <m:dPr>
                            <m:ctrlPr>
                              <a:rPr lang="en-US" sz="1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𝜼</m:t>
                            </m:r>
                          </m:e>
                        </m:d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acc>
                          <m:accPr>
                            <m:chr m:val="̂"/>
                            <m:ctrlPr>
                              <a:rPr lang="en-US" sz="1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𝝓</m:t>
                            </m:r>
                          </m:e>
                        </m:acc>
                      </m:oMath>
                    </m:oMathPara>
                  </a14:m>
                  <a:endParaRPr lang="en-US" sz="10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0190D99D-C06E-897E-3F2F-35D62AF4B7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731" y="3079055"/>
                  <a:ext cx="2592979" cy="1329302"/>
                </a:xfrm>
                <a:prstGeom prst="roundRect">
                  <a:avLst>
                    <a:gd name="adj" fmla="val 4292"/>
                  </a:avLst>
                </a:prstGeom>
                <a:blipFill>
                  <a:blip r:embed="rId7"/>
                  <a:stretch>
                    <a:fillRect/>
                  </a:stretch>
                </a:blipFill>
                <a:ln w="6350"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2D0B35E-7B2E-7EEF-9EE6-7C7C5433E8B8}"/>
                </a:ext>
              </a:extLst>
            </p:cNvPr>
            <p:cNvSpPr/>
            <p:nvPr/>
          </p:nvSpPr>
          <p:spPr>
            <a:xfrm>
              <a:off x="1124492" y="2978905"/>
              <a:ext cx="1861457" cy="200299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2"/>
                  </a:solidFill>
                </a:rPr>
                <a:t>self.interpolate</a:t>
              </a:r>
              <a:endParaRPr lang="en-US" sz="1000" b="1" dirty="0">
                <a:solidFill>
                  <a:schemeClr val="tx2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84B0EF12-34C9-7EF1-BA43-1BC0F24C4639}"/>
                  </a:ext>
                </a:extLst>
              </p:cNvPr>
              <p:cNvSpPr/>
              <p:nvPr/>
            </p:nvSpPr>
            <p:spPr>
              <a:xfrm>
                <a:off x="429471" y="4548635"/>
                <a:ext cx="2530333" cy="649524"/>
              </a:xfrm>
              <a:prstGeom prst="roundRect">
                <a:avLst>
                  <a:gd name="adj" fmla="val 4292"/>
                </a:avLst>
              </a:prstGeom>
              <a:solidFill>
                <a:schemeClr val="bg1"/>
              </a:solidFill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2"/>
                    </a:solidFill>
                  </a:rPr>
                  <a:t>Return a list of </a:t>
                </a:r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000" dirty="0">
                    <a:solidFill>
                      <a:schemeClr val="tx2"/>
                    </a:solidFill>
                  </a:rPr>
                  <a:t> shape functions for the element ordered by local node number</a:t>
                </a:r>
              </a:p>
            </p:txBody>
          </p:sp>
        </mc:Choice>
        <mc:Fallback xmlns="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84B0EF12-34C9-7EF1-BA43-1BC0F24C46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71" y="4548635"/>
                <a:ext cx="2530333" cy="649524"/>
              </a:xfrm>
              <a:prstGeom prst="roundRect">
                <a:avLst>
                  <a:gd name="adj" fmla="val 4292"/>
                </a:avLst>
              </a:prstGeom>
              <a:blipFill>
                <a:blip r:embed="rId8"/>
                <a:stretch>
                  <a:fillRect/>
                </a:stretch>
              </a:blipFill>
              <a:ln w="6350"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553ACE8-6182-77B6-D51D-2C0E3FBF0512}"/>
              </a:ext>
            </a:extLst>
          </p:cNvPr>
          <p:cNvSpPr/>
          <p:nvPr/>
        </p:nvSpPr>
        <p:spPr>
          <a:xfrm>
            <a:off x="763909" y="4448485"/>
            <a:ext cx="1861457" cy="200299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bg1"/>
                </a:solidFill>
              </a:rPr>
              <a:t>self.get_shape_funcs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FD12610E-1B4D-6AA4-8019-F6F2FF52B66E}"/>
              </a:ext>
            </a:extLst>
          </p:cNvPr>
          <p:cNvCxnSpPr>
            <a:cxnSpLocks/>
            <a:stCxn id="2" idx="2"/>
            <a:endCxn id="4" idx="1"/>
          </p:cNvCxnSpPr>
          <p:nvPr/>
        </p:nvCxnSpPr>
        <p:spPr>
          <a:xfrm rot="16200000" flipH="1">
            <a:off x="1359000" y="2237375"/>
            <a:ext cx="1046105" cy="518272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CDE52AFC-6FED-BB7A-25A9-E7448CC4CDDC}"/>
              </a:ext>
            </a:extLst>
          </p:cNvPr>
          <p:cNvCxnSpPr>
            <a:cxnSpLocks/>
            <a:stCxn id="18" idx="0"/>
            <a:endCxn id="9" idx="0"/>
          </p:cNvCxnSpPr>
          <p:nvPr/>
        </p:nvCxnSpPr>
        <p:spPr>
          <a:xfrm rot="16200000" flipV="1">
            <a:off x="2032605" y="588021"/>
            <a:ext cx="1437593" cy="2113275"/>
          </a:xfrm>
          <a:prstGeom prst="curvedConnector3">
            <a:avLst>
              <a:gd name="adj1" fmla="val 11590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01288E9-D128-DA8D-1A9C-FD0AC7802881}"/>
                  </a:ext>
                </a:extLst>
              </p:cNvPr>
              <p:cNvSpPr/>
              <p:nvPr/>
            </p:nvSpPr>
            <p:spPr>
              <a:xfrm>
                <a:off x="3082732" y="1315102"/>
                <a:ext cx="824046" cy="1828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01288E9-D128-DA8D-1A9C-FD0AC78028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732" y="1315102"/>
                <a:ext cx="824046" cy="182880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E1326CD-7339-F634-8215-D1962CDE049C}"/>
                  </a:ext>
                </a:extLst>
              </p:cNvPr>
              <p:cNvSpPr/>
              <p:nvPr/>
            </p:nvSpPr>
            <p:spPr>
              <a:xfrm>
                <a:off x="1333819" y="2371685"/>
                <a:ext cx="731520" cy="1828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E1326CD-7339-F634-8215-D1962CDE04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819" y="2371685"/>
                <a:ext cx="731520" cy="182880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49F4A0CC-69B2-6979-7E6E-B518F57F60D0}"/>
              </a:ext>
            </a:extLst>
          </p:cNvPr>
          <p:cNvCxnSpPr>
            <a:cxnSpLocks/>
            <a:stCxn id="28" idx="0"/>
            <a:endCxn id="4" idx="1"/>
          </p:cNvCxnSpPr>
          <p:nvPr/>
        </p:nvCxnSpPr>
        <p:spPr>
          <a:xfrm rot="5400000" flipH="1" flipV="1">
            <a:off x="1203453" y="3510750"/>
            <a:ext cx="1428921" cy="446550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88AB291-B167-7830-6978-BA10A00B81CC}"/>
                  </a:ext>
                </a:extLst>
              </p:cNvPr>
              <p:cNvSpPr/>
              <p:nvPr/>
            </p:nvSpPr>
            <p:spPr>
              <a:xfrm>
                <a:off x="1330967" y="3792376"/>
                <a:ext cx="966651" cy="1828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.., 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88AB291-B167-7830-6978-BA10A00B81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967" y="3792376"/>
                <a:ext cx="966651" cy="182880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86FFCDFE-29E8-1506-F117-7B026A61C2EF}"/>
              </a:ext>
            </a:extLst>
          </p:cNvPr>
          <p:cNvCxnSpPr>
            <a:cxnSpLocks/>
            <a:stCxn id="25" idx="0"/>
            <a:endCxn id="4" idx="3"/>
          </p:cNvCxnSpPr>
          <p:nvPr/>
        </p:nvCxnSpPr>
        <p:spPr>
          <a:xfrm rot="16200000" flipV="1">
            <a:off x="5077411" y="3417040"/>
            <a:ext cx="1704462" cy="90951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CBA653CE-DB91-F9AF-6C81-C2724CA035B8}"/>
              </a:ext>
            </a:extLst>
          </p:cNvPr>
          <p:cNvCxnSpPr>
            <a:cxnSpLocks/>
            <a:stCxn id="4" idx="2"/>
            <a:endCxn id="3" idx="1"/>
          </p:cNvCxnSpPr>
          <p:nvPr/>
        </p:nvCxnSpPr>
        <p:spPr>
          <a:xfrm rot="16200000" flipH="1">
            <a:off x="3490579" y="3891499"/>
            <a:ext cx="1914786" cy="1279869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FD658CDF-8F56-A113-7C7D-3D829332C147}"/>
                  </a:ext>
                </a:extLst>
              </p:cNvPr>
              <p:cNvSpPr/>
              <p:nvPr/>
            </p:nvSpPr>
            <p:spPr>
              <a:xfrm>
                <a:off x="3623926" y="4462322"/>
                <a:ext cx="824046" cy="1828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𝐍</m:t>
                      </m:r>
                      <m:r>
                        <a:rPr lang="en-US" sz="9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FD658CDF-8F56-A113-7C7D-3D829332C1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926" y="4462322"/>
                <a:ext cx="824046" cy="182880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8C710B8A-6EE8-B392-1B23-818A844BDE04}"/>
              </a:ext>
            </a:extLst>
          </p:cNvPr>
          <p:cNvSpPr/>
          <p:nvPr/>
        </p:nvSpPr>
        <p:spPr>
          <a:xfrm>
            <a:off x="6031655" y="566972"/>
            <a:ext cx="1861458" cy="25975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Generic 2D element class</a:t>
            </a:r>
            <a:endParaRPr lang="en-US" sz="11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7F703718-46E1-C9C3-74EA-E80EA3511113}"/>
                  </a:ext>
                </a:extLst>
              </p:cNvPr>
              <p:cNvSpPr/>
              <p:nvPr/>
            </p:nvSpPr>
            <p:spPr>
              <a:xfrm>
                <a:off x="9050790" y="1584226"/>
                <a:ext cx="2053048" cy="1292323"/>
              </a:xfrm>
              <a:prstGeom prst="roundRect">
                <a:avLst>
                  <a:gd name="adj" fmla="val 429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2"/>
                    </a:solidFill>
                  </a:rPr>
                  <a:t>Plot the value of interpolated quantity </a:t>
                </a:r>
                <a14:m>
                  <m:oMath xmlns:m="http://schemas.openxmlformats.org/officeDocument/2006/math">
                    <m:r>
                      <a:rPr lang="en-US" sz="1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r>
                  <a:rPr lang="en-US" sz="1000" b="1" dirty="0">
                    <a:solidFill>
                      <a:schemeClr val="tx2"/>
                    </a:solidFill>
                  </a:rPr>
                  <a:t> </a:t>
                </a:r>
                <a:r>
                  <a:rPr lang="en-US" sz="1000" dirty="0">
                    <a:solidFill>
                      <a:schemeClr val="tx2"/>
                    </a:solidFill>
                  </a:rPr>
                  <a:t>within the element in either the natural (</a:t>
                </a:r>
                <a14:m>
                  <m:oMath xmlns:m="http://schemas.openxmlformats.org/officeDocument/2006/math">
                    <m:r>
                      <a:rPr lang="en-US" sz="1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r>
                  <a:rPr lang="en-US" sz="1000" dirty="0">
                    <a:solidFill>
                      <a:schemeClr val="tx2"/>
                    </a:solidFill>
                  </a:rPr>
                  <a:t>) or local (</a:t>
                </a:r>
                <a14:m>
                  <m:oMath xmlns:m="http://schemas.openxmlformats.org/officeDocument/2006/math">
                    <m:r>
                      <a:rPr lang="en-US" sz="1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000" dirty="0">
                    <a:solidFill>
                      <a:schemeClr val="tx2"/>
                    </a:solidFill>
                  </a:rPr>
                  <a:t>) coordinate systems for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0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10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0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0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0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1000" dirty="0">
                    <a:solidFill>
                      <a:schemeClr val="tx2"/>
                    </a:solidFill>
                  </a:rPr>
                  <a:t> grid of coordinates given a given a vector of nodal values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</m:acc>
                  </m:oMath>
                </a14:m>
                <a:r>
                  <a:rPr lang="en-US" sz="1000" dirty="0">
                    <a:solidFill>
                      <a:schemeClr val="tx2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7F703718-46E1-C9C3-74EA-E80EA35111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0790" y="1584226"/>
                <a:ext cx="2053048" cy="1292323"/>
              </a:xfrm>
              <a:prstGeom prst="roundRect">
                <a:avLst>
                  <a:gd name="adj" fmla="val 4292"/>
                </a:avLst>
              </a:prstGeom>
              <a:blipFill>
                <a:blip r:embed="rId13"/>
                <a:stretch>
                  <a:fillRect/>
                </a:stretch>
              </a:blipFill>
              <a:ln w="63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B692998-8BA8-64BF-74AE-86E4CFC5C414}"/>
              </a:ext>
            </a:extLst>
          </p:cNvPr>
          <p:cNvSpPr/>
          <p:nvPr/>
        </p:nvSpPr>
        <p:spPr>
          <a:xfrm>
            <a:off x="9146586" y="1484078"/>
            <a:ext cx="1861457" cy="200299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bg1"/>
                </a:solidFill>
              </a:rPr>
              <a:t>plot_element_field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4CF4F8DA-D040-A216-076C-B74EFE685A5F}"/>
              </a:ext>
            </a:extLst>
          </p:cNvPr>
          <p:cNvCxnSpPr>
            <a:cxnSpLocks/>
            <a:stCxn id="17" idx="2"/>
            <a:endCxn id="3" idx="3"/>
          </p:cNvCxnSpPr>
          <p:nvPr/>
        </p:nvCxnSpPr>
        <p:spPr>
          <a:xfrm rot="5400000">
            <a:off x="7572961" y="2984474"/>
            <a:ext cx="2612278" cy="239642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2081628-EE62-E6A4-3D52-BB83408CA877}"/>
                  </a:ext>
                </a:extLst>
              </p:cNvPr>
              <p:cNvSpPr/>
              <p:nvPr/>
            </p:nvSpPr>
            <p:spPr>
              <a:xfrm>
                <a:off x="8897065" y="4139196"/>
                <a:ext cx="1012933" cy="58483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𝒈𝒓𝒊𝒅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𝒔𝒊𝒛𝒆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𝒄𝒐𝒐𝒓𝒅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𝒔𝒚𝒔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𝒏𝒐𝒅𝒂𝒍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𝒗𝒂𝒍𝒖𝒆𝒔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2081628-EE62-E6A4-3D52-BB83408CA8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7065" y="4139196"/>
                <a:ext cx="1012933" cy="58483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2E87D520-32EF-158C-63CC-8308CDDF29E0}"/>
              </a:ext>
            </a:extLst>
          </p:cNvPr>
          <p:cNvCxnSpPr>
            <a:cxnSpLocks/>
            <a:stCxn id="25" idx="0"/>
            <a:endCxn id="17" idx="1"/>
          </p:cNvCxnSpPr>
          <p:nvPr/>
        </p:nvCxnSpPr>
        <p:spPr>
          <a:xfrm rot="5400000" flipH="1" flipV="1">
            <a:off x="6470774" y="2144011"/>
            <a:ext cx="2493638" cy="2666393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552B1DD-6B37-FDE2-E648-967C903B202C}"/>
                  </a:ext>
                </a:extLst>
              </p:cNvPr>
              <p:cNvSpPr/>
              <p:nvPr/>
            </p:nvSpPr>
            <p:spPr>
              <a:xfrm>
                <a:off x="5661590" y="3391160"/>
                <a:ext cx="824046" cy="1828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552B1DD-6B37-FDE2-E648-967C903B20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590" y="3391160"/>
                <a:ext cx="824046" cy="182880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270D549-046F-EC4F-1E4B-9A045C3FB6FE}"/>
                  </a:ext>
                </a:extLst>
              </p:cNvPr>
              <p:cNvSpPr/>
              <p:nvPr/>
            </p:nvSpPr>
            <p:spPr>
              <a:xfrm>
                <a:off x="6599331" y="2634062"/>
                <a:ext cx="1431588" cy="66158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9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sz="9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9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</m:d>
                  </m:oMath>
                </a14:m>
                <a:r>
                  <a:rPr lang="en-US" sz="900" b="1" dirty="0">
                    <a:solidFill>
                      <a:schemeClr val="tx1"/>
                    </a:solidFill>
                  </a:rPr>
                  <a:t>: displacements within the element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900" b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sz="9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9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</m:d>
                  </m:oMath>
                </a14:m>
                <a:r>
                  <a:rPr lang="en-US" sz="900" b="1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9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r>
                  <a:rPr lang="en-US" sz="900" b="1" dirty="0">
                    <a:solidFill>
                      <a:schemeClr val="tx1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sz="9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900" b="1" dirty="0">
                    <a:solidFill>
                      <a:schemeClr val="tx1"/>
                    </a:solidFill>
                  </a:rPr>
                  <a:t> positions within the element</a:t>
                </a: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270D549-046F-EC4F-1E4B-9A045C3FB6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331" y="2634062"/>
                <a:ext cx="1431588" cy="661588"/>
              </a:xfrm>
              <a:prstGeom prst="rect">
                <a:avLst/>
              </a:prstGeom>
              <a:blipFill>
                <a:blip r:embed="rId16"/>
                <a:stretch>
                  <a:fillRect b="-1835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14876F95-09A7-3F08-B230-FD44CE4ECA3F}"/>
              </a:ext>
            </a:extLst>
          </p:cNvPr>
          <p:cNvCxnSpPr>
            <a:cxnSpLocks/>
            <a:stCxn id="17" idx="3"/>
            <a:endCxn id="58" idx="0"/>
          </p:cNvCxnSpPr>
          <p:nvPr/>
        </p:nvCxnSpPr>
        <p:spPr>
          <a:xfrm>
            <a:off x="11103838" y="2230388"/>
            <a:ext cx="217416" cy="1648525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02C5E808-FE5F-623E-BA07-6C55860B08D9}"/>
              </a:ext>
            </a:extLst>
          </p:cNvPr>
          <p:cNvSpPr/>
          <p:nvPr/>
        </p:nvSpPr>
        <p:spPr>
          <a:xfrm>
            <a:off x="10704897" y="3878913"/>
            <a:ext cx="1232713" cy="280789"/>
          </a:xfrm>
          <a:prstGeom prst="ellipse">
            <a:avLst/>
          </a:prstGeom>
          <a:solidFill>
            <a:schemeClr val="tx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Figure(s)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BF6B8E9-2654-5425-7A87-C62BA0FF4EB3}"/>
                  </a:ext>
                </a:extLst>
              </p:cNvPr>
              <p:cNvSpPr/>
              <p:nvPr/>
            </p:nvSpPr>
            <p:spPr>
              <a:xfrm>
                <a:off x="10653394" y="3138471"/>
                <a:ext cx="1327231" cy="4263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900" b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sz="9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9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</m:d>
                  </m:oMath>
                </a14:m>
                <a:r>
                  <a:rPr lang="en-US" sz="900" b="1" dirty="0">
                    <a:solidFill>
                      <a:schemeClr val="tx1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sz="9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sz="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9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900" b="1" dirty="0">
                    <a:solidFill>
                      <a:schemeClr val="tx1"/>
                    </a:solidFill>
                  </a:rPr>
                  <a:t> displacements within the element</a:t>
                </a: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BF6B8E9-2654-5425-7A87-C62BA0FF4E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3394" y="3138471"/>
                <a:ext cx="1327231" cy="426304"/>
              </a:xfrm>
              <a:prstGeom prst="rect">
                <a:avLst/>
              </a:prstGeom>
              <a:blipFill>
                <a:blip r:embed="rId17"/>
                <a:stretch>
                  <a:fillRect t="-8571" b="-14286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0182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32E0437-21EB-8687-20FF-E198C441864F}"/>
              </a:ext>
            </a:extLst>
          </p:cNvPr>
          <p:cNvSpPr/>
          <p:nvPr/>
        </p:nvSpPr>
        <p:spPr>
          <a:xfrm>
            <a:off x="4783571" y="1844477"/>
            <a:ext cx="1350245" cy="324305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Callable function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9470B5C-4963-C8C4-64D9-F78186BC42A8}"/>
              </a:ext>
            </a:extLst>
          </p:cNvPr>
          <p:cNvSpPr/>
          <p:nvPr/>
        </p:nvSpPr>
        <p:spPr>
          <a:xfrm>
            <a:off x="4248451" y="3540744"/>
            <a:ext cx="2420487" cy="1056655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plotter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xdata</a:t>
            </a:r>
            <a:r>
              <a:rPr lang="en-US" sz="1000" dirty="0">
                <a:solidFill>
                  <a:schemeClr val="tx1"/>
                </a:solidFill>
              </a:rPr>
              <a:t>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1) or (2 x 1 x n x 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function: Callable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Figures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F00691B-43E5-A49A-389A-211CA8D6D08D}"/>
              </a:ext>
            </a:extLst>
          </p:cNvPr>
          <p:cNvSpPr/>
          <p:nvPr/>
        </p:nvSpPr>
        <p:spPr>
          <a:xfrm>
            <a:off x="8853914" y="4401104"/>
            <a:ext cx="1232713" cy="280789"/>
          </a:xfrm>
          <a:prstGeom prst="ellipse">
            <a:avLst/>
          </a:prstGeom>
          <a:solidFill>
            <a:schemeClr val="tx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Figure(s)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E887A9B-A418-A5A0-E758-9B41B69F59CB}"/>
              </a:ext>
            </a:extLst>
          </p:cNvPr>
          <p:cNvSpPr/>
          <p:nvPr/>
        </p:nvSpPr>
        <p:spPr>
          <a:xfrm>
            <a:off x="1704764" y="2752862"/>
            <a:ext cx="1208738" cy="4094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 err="1">
                <a:solidFill>
                  <a:schemeClr val="tx1"/>
                </a:solidFill>
              </a:rPr>
              <a:t>xdata</a:t>
            </a:r>
            <a:endParaRPr lang="en-US" sz="800" b="1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chemeClr val="tx1"/>
                </a:solidFill>
              </a:rPr>
              <a:t>function callable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859B730D-08DF-B7E1-90B7-BA5AFAD1F147}"/>
              </a:ext>
            </a:extLst>
          </p:cNvPr>
          <p:cNvCxnSpPr>
            <a:cxnSpLocks/>
            <a:stCxn id="24" idx="3"/>
            <a:endCxn id="7" idx="1"/>
          </p:cNvCxnSpPr>
          <p:nvPr/>
        </p:nvCxnSpPr>
        <p:spPr>
          <a:xfrm>
            <a:off x="2913502" y="2957581"/>
            <a:ext cx="1334949" cy="111149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FD35D1A5-76EE-FCCA-4222-CAA671438C4E}"/>
              </a:ext>
            </a:extLst>
          </p:cNvPr>
          <p:cNvCxnSpPr>
            <a:cxnSpLocks/>
            <a:stCxn id="7" idx="0"/>
            <a:endCxn id="39" idx="2"/>
          </p:cNvCxnSpPr>
          <p:nvPr/>
        </p:nvCxnSpPr>
        <p:spPr>
          <a:xfrm rot="16200000" flipV="1">
            <a:off x="4603593" y="2685642"/>
            <a:ext cx="756260" cy="9539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5E712A51-7BC2-DA72-C347-86DC9EEC2C5D}"/>
              </a:ext>
            </a:extLst>
          </p:cNvPr>
          <p:cNvSpPr/>
          <p:nvPr/>
        </p:nvSpPr>
        <p:spPr>
          <a:xfrm>
            <a:off x="4195767" y="2600736"/>
            <a:ext cx="617967" cy="1837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 err="1">
                <a:solidFill>
                  <a:schemeClr val="tx1"/>
                </a:solidFill>
              </a:rPr>
              <a:t>xdata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8E836FB4-0B1D-B623-98FC-712731B3BBAF}"/>
              </a:ext>
            </a:extLst>
          </p:cNvPr>
          <p:cNvCxnSpPr>
            <a:cxnSpLocks/>
            <a:stCxn id="39" idx="0"/>
            <a:endCxn id="34" idx="2"/>
          </p:cNvCxnSpPr>
          <p:nvPr/>
        </p:nvCxnSpPr>
        <p:spPr>
          <a:xfrm rot="5400000" flipH="1" flipV="1">
            <a:off x="4765745" y="1907788"/>
            <a:ext cx="431954" cy="95394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184A8FC1-09DC-97AF-8B1C-C456ED7E5217}"/>
              </a:ext>
            </a:extLst>
          </p:cNvPr>
          <p:cNvCxnSpPr>
            <a:cxnSpLocks/>
            <a:stCxn id="34" idx="2"/>
            <a:endCxn id="79" idx="0"/>
          </p:cNvCxnSpPr>
          <p:nvPr/>
        </p:nvCxnSpPr>
        <p:spPr>
          <a:xfrm rot="16200000" flipH="1">
            <a:off x="5715862" y="1911614"/>
            <a:ext cx="431954" cy="94629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6F5C9A6B-3839-2337-9C31-D5647409406E}"/>
              </a:ext>
            </a:extLst>
          </p:cNvPr>
          <p:cNvSpPr/>
          <p:nvPr/>
        </p:nvSpPr>
        <p:spPr>
          <a:xfrm>
            <a:off x="6096000" y="2600736"/>
            <a:ext cx="617967" cy="1837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 err="1">
                <a:solidFill>
                  <a:schemeClr val="tx1"/>
                </a:solidFill>
              </a:rPr>
              <a:t>ydata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BA9C9BC9-47B7-DFDB-54DA-9793ADB256B4}"/>
              </a:ext>
            </a:extLst>
          </p:cNvPr>
          <p:cNvCxnSpPr>
            <a:cxnSpLocks/>
            <a:stCxn id="79" idx="2"/>
            <a:endCxn id="7" idx="0"/>
          </p:cNvCxnSpPr>
          <p:nvPr/>
        </p:nvCxnSpPr>
        <p:spPr>
          <a:xfrm rot="5400000">
            <a:off x="5553710" y="2689470"/>
            <a:ext cx="756260" cy="94628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7E668F1C-D199-153B-9660-A47EED4D3384}"/>
              </a:ext>
            </a:extLst>
          </p:cNvPr>
          <p:cNvSpPr/>
          <p:nvPr/>
        </p:nvSpPr>
        <p:spPr>
          <a:xfrm>
            <a:off x="7457954" y="3649731"/>
            <a:ext cx="824046" cy="4094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 err="1">
                <a:solidFill>
                  <a:schemeClr val="tx1"/>
                </a:solidFill>
              </a:rPr>
              <a:t>xdata</a:t>
            </a:r>
            <a:endParaRPr lang="en-US" sz="800" b="1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 err="1">
                <a:solidFill>
                  <a:schemeClr val="tx1"/>
                </a:solidFill>
              </a:rPr>
              <a:t>ydata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100" name="Connector: Curved 99">
            <a:extLst>
              <a:ext uri="{FF2B5EF4-FFF2-40B4-BE49-F238E27FC236}">
                <a16:creationId xmlns:a16="http://schemas.microsoft.com/office/drawing/2014/main" id="{4E878152-E051-1126-0A57-3C3BFD233946}"/>
              </a:ext>
            </a:extLst>
          </p:cNvPr>
          <p:cNvCxnSpPr>
            <a:cxnSpLocks/>
            <a:stCxn id="99" idx="3"/>
            <a:endCxn id="8" idx="2"/>
          </p:cNvCxnSpPr>
          <p:nvPr/>
        </p:nvCxnSpPr>
        <p:spPr>
          <a:xfrm>
            <a:off x="8282000" y="3854450"/>
            <a:ext cx="571914" cy="68704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Curved 104">
            <a:extLst>
              <a:ext uri="{FF2B5EF4-FFF2-40B4-BE49-F238E27FC236}">
                <a16:creationId xmlns:a16="http://schemas.microsoft.com/office/drawing/2014/main" id="{8C3940A7-F48D-AAC6-DF2A-99EE05AADE34}"/>
              </a:ext>
            </a:extLst>
          </p:cNvPr>
          <p:cNvCxnSpPr>
            <a:cxnSpLocks/>
            <a:stCxn id="7" idx="3"/>
            <a:endCxn id="99" idx="1"/>
          </p:cNvCxnSpPr>
          <p:nvPr/>
        </p:nvCxnSpPr>
        <p:spPr>
          <a:xfrm flipV="1">
            <a:off x="6668938" y="3854450"/>
            <a:ext cx="789016" cy="21462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264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65F21C66-4C75-80D9-96CB-6B9A4D6989FD}"/>
                  </a:ext>
                </a:extLst>
              </p:cNvPr>
              <p:cNvSpPr/>
              <p:nvPr/>
            </p:nvSpPr>
            <p:spPr>
              <a:xfrm>
                <a:off x="192467" y="2521426"/>
                <a:ext cx="2261716" cy="1807096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>
                    <a:solidFill>
                      <a:srgbClr val="FF0000"/>
                    </a:solidFill>
                  </a:rPr>
                  <a:t>compute</a:t>
                </a:r>
                <a:r>
                  <a:rPr lang="en-US" sz="1000" b="1" dirty="0" err="1">
                    <a:solidFill>
                      <a:srgbClr val="FF0000"/>
                    </a:solidFill>
                  </a:rPr>
                  <a:t>_N</a:t>
                </a:r>
                <a:endParaRPr lang="en-US" sz="1000" b="1" dirty="0">
                  <a:solidFill>
                    <a:srgbClr val="FF0000"/>
                  </a:solidFill>
                </a:endParaRP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shape function matrix </a:t>
                </a:r>
                <a14:m>
                  <m:oMath xmlns:m="http://schemas.openxmlformats.org/officeDocument/2006/math">
                    <m:r>
                      <a:rPr lang="en-US" sz="1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for a 2D element, one for each point in the input grid of natural coordinates</a:t>
                </a: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natural_grid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1)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*2)</a:t>
                </a:r>
              </a:p>
            </p:txBody>
          </p:sp>
        </mc:Choice>
        <mc:Fallback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65F21C66-4C75-80D9-96CB-6B9A4D6989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67" y="2521426"/>
                <a:ext cx="2261716" cy="1807096"/>
              </a:xfrm>
              <a:prstGeom prst="roundRect">
                <a:avLst>
                  <a:gd name="adj" fmla="val 1821"/>
                </a:avLst>
              </a:prstGeom>
              <a:blipFill>
                <a:blip r:embed="rId2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0AD2C037-EC09-8971-EB79-161882A15AED}"/>
                  </a:ext>
                </a:extLst>
              </p:cNvPr>
              <p:cNvSpPr/>
              <p:nvPr/>
            </p:nvSpPr>
            <p:spPr>
              <a:xfrm>
                <a:off x="2652676" y="2296075"/>
                <a:ext cx="2161972" cy="2257799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</a:rPr>
                  <a:t>plot_element_shape_functions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Make a grid of plots showing the value of individual shape functions comprising components of the shape function matrix </a:t>
                </a:r>
                <a14:m>
                  <m:oMath xmlns:m="http://schemas.openxmlformats.org/officeDocument/2006/math">
                    <m:r>
                      <a:rPr lang="en-US" sz="1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within an element, one per for each unique shape function</a:t>
                </a: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N: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grid: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1)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Figures</a:t>
                </a:r>
              </a:p>
            </p:txBody>
          </p:sp>
        </mc:Choice>
        <mc:Fallback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0AD2C037-EC09-8971-EB79-161882A15A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676" y="2296075"/>
                <a:ext cx="2161972" cy="2257799"/>
              </a:xfrm>
              <a:prstGeom prst="roundRect">
                <a:avLst>
                  <a:gd name="adj" fmla="val 1821"/>
                </a:avLst>
              </a:prstGeom>
              <a:blipFill>
                <a:blip r:embed="rId3"/>
                <a:stretch>
                  <a:fillRect b="-270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9F65C1D-DB11-217A-4F27-CD56E9C9740C}"/>
              </a:ext>
            </a:extLst>
          </p:cNvPr>
          <p:cNvSpPr/>
          <p:nvPr/>
        </p:nvSpPr>
        <p:spPr>
          <a:xfrm>
            <a:off x="5013141" y="2511061"/>
            <a:ext cx="1950618" cy="1827826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make_natural_grid</a:t>
            </a:r>
            <a:endParaRPr lang="en-US" sz="1000" b="1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Construct a 2D array of coordinates in the natural coordinate system from (-1, 1) in each orthogonal direction.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(optional) </a:t>
            </a:r>
            <a:r>
              <a:rPr lang="en-US" sz="1000" dirty="0" err="1">
                <a:solidFill>
                  <a:schemeClr val="tx1"/>
                </a:solidFill>
              </a:rPr>
              <a:t>ngrid</a:t>
            </a:r>
            <a:r>
              <a:rPr lang="en-US" sz="1000" dirty="0">
                <a:solidFill>
                  <a:schemeClr val="tx1"/>
                </a:solidFill>
              </a:rPr>
              <a:t>: int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</a:t>
            </a:r>
            <a:r>
              <a:rPr lang="en-US" sz="1000" dirty="0" err="1">
                <a:solidFill>
                  <a:schemeClr val="tx1"/>
                </a:solidFill>
              </a:rPr>
              <a:t>ngrid</a:t>
            </a:r>
            <a:r>
              <a:rPr lang="en-US" sz="1000" dirty="0">
                <a:solidFill>
                  <a:schemeClr val="tx1"/>
                </a:solidFill>
              </a:rPr>
              <a:t> x </a:t>
            </a:r>
            <a:r>
              <a:rPr lang="en-US" sz="1000" dirty="0" err="1">
                <a:solidFill>
                  <a:schemeClr val="tx1"/>
                </a:solidFill>
              </a:rPr>
              <a:t>ngrid</a:t>
            </a:r>
            <a:r>
              <a:rPr lang="en-US" sz="1000" dirty="0">
                <a:solidFill>
                  <a:schemeClr val="tx1"/>
                </a:solidFill>
              </a:rPr>
              <a:t> x 2 x 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E5937C81-EB25-A8C4-9B8C-CFF1B8E0E9DA}"/>
                  </a:ext>
                </a:extLst>
              </p:cNvPr>
              <p:cNvSpPr/>
              <p:nvPr/>
            </p:nvSpPr>
            <p:spPr>
              <a:xfrm>
                <a:off x="9616482" y="2307861"/>
                <a:ext cx="2383051" cy="2234226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map_to_element</a:t>
                </a: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Solve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r>
                      <a:rPr 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]=</m:t>
                    </m:r>
                    <m:d>
                      <m:dPr>
                        <m:begChr m:val="["/>
                        <m:endChr m:val="]"/>
                        <m:ctrlPr>
                          <a:rPr lang="en-US" sz="1000" b="1" i="1" smtClean="0">
                            <a:solidFill>
                              <a:schemeClr val="tx1"/>
                            </a:solidFill>
                          </a:rPr>
                        </m:ctrlPr>
                      </m:dPr>
                      <m:e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</a:t>
                </a:r>
                <a:r>
                  <a:rPr lang="en-US" sz="1000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1000" dirty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is a column vector of some quantity at the element nodes,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is the shape function matrix for the element, and </a:t>
                </a:r>
                <a14:m>
                  <m:oMath xmlns:m="http://schemas.openxmlformats.org/officeDocument/2006/math">
                    <m:r>
                      <a:rPr 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r>
                      <a:rPr 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are the values of the quantity mapped onto the element</a:t>
                </a: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nodal_vec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 x 1)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natural_grid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1)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 x 1)</a:t>
                </a:r>
              </a:p>
            </p:txBody>
          </p:sp>
        </mc:Choice>
        <mc:Fallback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E5937C81-EB25-A8C4-9B8C-CFF1B8E0E9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6482" y="2307861"/>
                <a:ext cx="2383051" cy="2234226"/>
              </a:xfrm>
              <a:prstGeom prst="roundRect">
                <a:avLst>
                  <a:gd name="adj" fmla="val 1821"/>
                </a:avLst>
              </a:prstGeom>
              <a:blipFill>
                <a:blip r:embed="rId4"/>
                <a:stretch>
                  <a:fillRect b="-1362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3854096-8A65-1BB8-EFF1-F575232D8055}"/>
              </a:ext>
            </a:extLst>
          </p:cNvPr>
          <p:cNvSpPr/>
          <p:nvPr/>
        </p:nvSpPr>
        <p:spPr>
          <a:xfrm>
            <a:off x="7162252" y="2534291"/>
            <a:ext cx="2255736" cy="1781367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plot_element_displacement</a:t>
            </a:r>
            <a:endParaRPr lang="en-US" sz="1000" b="1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Make a grid of plots for displacements on the element, one for each component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u: ndarray (n x m x nnodes*2 x 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grid: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2 x 1)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Figures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35319E-87AB-5064-2580-D45C4754C366}"/>
              </a:ext>
            </a:extLst>
          </p:cNvPr>
          <p:cNvSpPr txBox="1"/>
          <p:nvPr/>
        </p:nvSpPr>
        <p:spPr>
          <a:xfrm>
            <a:off x="192467" y="342418"/>
            <a:ext cx="2557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Key functions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HW2</a:t>
            </a:r>
          </a:p>
        </p:txBody>
      </p:sp>
    </p:spTree>
    <p:extLst>
      <p:ext uri="{BB962C8B-B14F-4D97-AF65-F5344CB8AC3E}">
        <p14:creationId xmlns:p14="http://schemas.microsoft.com/office/powerpoint/2010/main" val="1494253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A7711AF4-BA27-24A8-AF83-C48DB01F5A1D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>
            <a:off x="2753298" y="2686531"/>
            <a:ext cx="0" cy="1886443"/>
          </a:xfrm>
          <a:prstGeom prst="straightConnector1">
            <a:avLst/>
          </a:prstGeom>
          <a:ln cmpd="dbl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B81A5D00-C373-14B9-D78F-72F076C07DE3}"/>
              </a:ext>
            </a:extLst>
          </p:cNvPr>
          <p:cNvSpPr/>
          <p:nvPr/>
        </p:nvSpPr>
        <p:spPr>
          <a:xfrm>
            <a:off x="717928" y="2024260"/>
            <a:ext cx="686976" cy="318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 err="1">
                <a:solidFill>
                  <a:schemeClr val="tx1"/>
                </a:solidFill>
              </a:rPr>
              <a:t>ngrid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E1E3724-EC82-A4F8-752B-BE428EEAF3F2}"/>
              </a:ext>
            </a:extLst>
          </p:cNvPr>
          <p:cNvSpPr/>
          <p:nvPr/>
        </p:nvSpPr>
        <p:spPr>
          <a:xfrm>
            <a:off x="1622440" y="4572974"/>
            <a:ext cx="2261716" cy="1068735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compute</a:t>
            </a:r>
            <a:r>
              <a:rPr lang="en-US" sz="1000" b="1" dirty="0" err="1">
                <a:solidFill>
                  <a:srgbClr val="FF0000"/>
                </a:solidFill>
              </a:rPr>
              <a:t>_N</a:t>
            </a:r>
            <a:endParaRPr lang="en-US" sz="1000" b="1" dirty="0">
              <a:solidFill>
                <a:srgbClr val="FF0000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natural_grid</a:t>
            </a:r>
            <a:r>
              <a:rPr lang="en-US" sz="1000" dirty="0">
                <a:solidFill>
                  <a:schemeClr val="tx1"/>
                </a:solidFill>
              </a:rPr>
              <a:t>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2 x 1)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2 x </a:t>
            </a:r>
            <a:r>
              <a:rPr lang="en-US" sz="1000" dirty="0" err="1">
                <a:solidFill>
                  <a:schemeClr val="tx1"/>
                </a:solidFill>
              </a:rPr>
              <a:t>nnodes</a:t>
            </a:r>
            <a:r>
              <a:rPr lang="en-US" sz="1000" dirty="0">
                <a:solidFill>
                  <a:schemeClr val="tx1"/>
                </a:solidFill>
              </a:rPr>
              <a:t>*2)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8C62ADD-E16D-6B0A-5041-7E6A2558BDB1}"/>
              </a:ext>
            </a:extLst>
          </p:cNvPr>
          <p:cNvSpPr/>
          <p:nvPr/>
        </p:nvSpPr>
        <p:spPr>
          <a:xfrm>
            <a:off x="1777989" y="1680389"/>
            <a:ext cx="1950618" cy="1006142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make_natural_grid</a:t>
            </a:r>
            <a:endParaRPr lang="en-US" sz="1000" b="1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(optional) </a:t>
            </a:r>
            <a:r>
              <a:rPr lang="en-US" sz="1000" dirty="0" err="1">
                <a:solidFill>
                  <a:schemeClr val="tx1"/>
                </a:solidFill>
              </a:rPr>
              <a:t>ngrid</a:t>
            </a:r>
            <a:r>
              <a:rPr lang="en-US" sz="1000" dirty="0">
                <a:solidFill>
                  <a:schemeClr val="tx1"/>
                </a:solidFill>
              </a:rPr>
              <a:t>: int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</a:t>
            </a:r>
            <a:r>
              <a:rPr lang="en-US" sz="1000" dirty="0" err="1">
                <a:solidFill>
                  <a:schemeClr val="tx1"/>
                </a:solidFill>
              </a:rPr>
              <a:t>ngrid</a:t>
            </a:r>
            <a:r>
              <a:rPr lang="en-US" sz="1000" dirty="0">
                <a:solidFill>
                  <a:schemeClr val="tx1"/>
                </a:solidFill>
              </a:rPr>
              <a:t> x </a:t>
            </a:r>
            <a:r>
              <a:rPr lang="en-US" sz="1000" dirty="0" err="1">
                <a:solidFill>
                  <a:schemeClr val="tx1"/>
                </a:solidFill>
              </a:rPr>
              <a:t>ngrid</a:t>
            </a:r>
            <a:r>
              <a:rPr lang="en-US" sz="1000" dirty="0">
                <a:solidFill>
                  <a:schemeClr val="tx1"/>
                </a:solidFill>
              </a:rPr>
              <a:t> x 2 x 1)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E6AF579-3089-4A0D-27CB-900479975E39}"/>
              </a:ext>
            </a:extLst>
          </p:cNvPr>
          <p:cNvSpPr/>
          <p:nvPr/>
        </p:nvSpPr>
        <p:spPr>
          <a:xfrm>
            <a:off x="5015014" y="4522018"/>
            <a:ext cx="2161972" cy="1170646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plot_element_shape_functions</a:t>
            </a:r>
            <a:endParaRPr lang="en-US" sz="1000" b="1" dirty="0">
              <a:solidFill>
                <a:schemeClr val="tx1"/>
              </a:solidFill>
            </a:endParaRPr>
          </a:p>
          <a:p>
            <a:endParaRPr lang="en-US" sz="1000" b="1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N: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2 x </a:t>
            </a:r>
            <a:r>
              <a:rPr lang="en-US" sz="1000" dirty="0" err="1">
                <a:solidFill>
                  <a:schemeClr val="tx1"/>
                </a:solidFill>
              </a:rPr>
              <a:t>nnodes</a:t>
            </a:r>
            <a:r>
              <a:rPr lang="en-US" sz="1000" dirty="0">
                <a:solidFill>
                  <a:schemeClr val="tx1"/>
                </a:solidFill>
              </a:rPr>
              <a:t>*2)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grid: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2 x 1)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Figures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3B9FAFCD-805C-9E5A-10F2-74DCB8B50B8F}"/>
                  </a:ext>
                </a:extLst>
              </p:cNvPr>
              <p:cNvSpPr/>
              <p:nvPr/>
            </p:nvSpPr>
            <p:spPr>
              <a:xfrm>
                <a:off x="5872628" y="823863"/>
                <a:ext cx="446744" cy="3184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</m:oMath>
                </a14:m>
                <a:endParaRPr lang="en-US" sz="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3B9FAFCD-805C-9E5A-10F2-74DCB8B50B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628" y="823863"/>
                <a:ext cx="446744" cy="318400"/>
              </a:xfrm>
              <a:prstGeom prst="rect">
                <a:avLst/>
              </a:prstGeom>
              <a:blipFill>
                <a:blip r:embed="rId2"/>
                <a:stretch>
                  <a:fillRect r="-20000"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9C136659-0969-5939-967E-34DC2A77BB2E}"/>
              </a:ext>
            </a:extLst>
          </p:cNvPr>
          <p:cNvSpPr/>
          <p:nvPr/>
        </p:nvSpPr>
        <p:spPr>
          <a:xfrm>
            <a:off x="4965142" y="1598138"/>
            <a:ext cx="2261716" cy="1170645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map_to_element</a:t>
            </a:r>
          </a:p>
          <a:p>
            <a:endParaRPr lang="en-US" sz="1000" b="1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nodal_vec</a:t>
            </a:r>
            <a:r>
              <a:rPr lang="en-US" sz="1000" dirty="0">
                <a:solidFill>
                  <a:schemeClr val="tx1"/>
                </a:solidFill>
              </a:rPr>
              <a:t>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</a:t>
            </a:r>
            <a:r>
              <a:rPr lang="en-US" sz="1000" dirty="0" err="1">
                <a:solidFill>
                  <a:schemeClr val="tx1"/>
                </a:solidFill>
              </a:rPr>
              <a:t>nnodes</a:t>
            </a:r>
            <a:r>
              <a:rPr lang="en-US" sz="1000" dirty="0">
                <a:solidFill>
                  <a:schemeClr val="tx1"/>
                </a:solidFill>
              </a:rPr>
              <a:t>*2 x 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natural_grid</a:t>
            </a:r>
            <a:r>
              <a:rPr lang="en-US" sz="1000" dirty="0">
                <a:solidFill>
                  <a:schemeClr val="tx1"/>
                </a:solidFill>
              </a:rPr>
              <a:t>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2 x 1)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</a:t>
            </a:r>
            <a:r>
              <a:rPr lang="en-US" sz="1000" dirty="0" err="1">
                <a:solidFill>
                  <a:schemeClr val="tx1"/>
                </a:solidFill>
              </a:rPr>
              <a:t>nnodes</a:t>
            </a:r>
            <a:r>
              <a:rPr lang="en-US" sz="1000" dirty="0">
                <a:solidFill>
                  <a:schemeClr val="tx1"/>
                </a:solidFill>
              </a:rPr>
              <a:t>*2 x 1)</a:t>
            </a: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A9982D5F-67B0-6634-67DB-BB9E33700FD8}"/>
              </a:ext>
            </a:extLst>
          </p:cNvPr>
          <p:cNvSpPr/>
          <p:nvPr/>
        </p:nvSpPr>
        <p:spPr>
          <a:xfrm>
            <a:off x="5479644" y="6171858"/>
            <a:ext cx="1232713" cy="280789"/>
          </a:xfrm>
          <a:prstGeom prst="ellipse">
            <a:avLst/>
          </a:prstGeom>
          <a:solidFill>
            <a:schemeClr val="tx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Figures</a:t>
            </a:r>
          </a:p>
        </p:txBody>
      </p: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6DF8FF1D-1636-4CCE-F9B0-6A95538240CF}"/>
              </a:ext>
            </a:extLst>
          </p:cNvPr>
          <p:cNvCxnSpPr>
            <a:cxnSpLocks/>
            <a:stCxn id="17" idx="1"/>
            <a:endCxn id="94" idx="3"/>
          </p:cNvCxnSpPr>
          <p:nvPr/>
        </p:nvCxnSpPr>
        <p:spPr>
          <a:xfrm flipH="1">
            <a:off x="1404904" y="2183460"/>
            <a:ext cx="373085" cy="0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4893191-DFFD-D543-5F9E-307F442A21AE}"/>
                  </a:ext>
                </a:extLst>
              </p:cNvPr>
              <p:cNvSpPr/>
              <p:nvPr/>
            </p:nvSpPr>
            <p:spPr>
              <a:xfrm>
                <a:off x="2536821" y="3417584"/>
                <a:ext cx="432955" cy="3184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endParaRPr lang="en-US" sz="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4893191-DFFD-D543-5F9E-307F442A21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821" y="3417584"/>
                <a:ext cx="432955" cy="318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7BFDAD2F-1CF6-A277-17D0-D01A10456FA2}"/>
              </a:ext>
            </a:extLst>
          </p:cNvPr>
          <p:cNvCxnSpPr>
            <a:cxnSpLocks/>
            <a:stCxn id="172" idx="0"/>
            <a:endCxn id="154" idx="2"/>
          </p:cNvCxnSpPr>
          <p:nvPr/>
        </p:nvCxnSpPr>
        <p:spPr>
          <a:xfrm flipV="1">
            <a:off x="6096000" y="1142263"/>
            <a:ext cx="0" cy="455875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CAF13773-AD3D-110A-0D74-CA0126794782}"/>
              </a:ext>
            </a:extLst>
          </p:cNvPr>
          <p:cNvCxnSpPr>
            <a:cxnSpLocks/>
            <a:stCxn id="172" idx="1"/>
            <a:endCxn id="17" idx="3"/>
          </p:cNvCxnSpPr>
          <p:nvPr/>
        </p:nvCxnSpPr>
        <p:spPr>
          <a:xfrm flipH="1" flipV="1">
            <a:off x="3728607" y="2183460"/>
            <a:ext cx="1236535" cy="1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5B0866A7-1BE2-83F5-CD46-FEC963D659B8}"/>
                  </a:ext>
                </a:extLst>
              </p:cNvPr>
              <p:cNvSpPr/>
              <p:nvPr/>
            </p:nvSpPr>
            <p:spPr>
              <a:xfrm>
                <a:off x="4101692" y="2024260"/>
                <a:ext cx="432955" cy="3184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endParaRPr lang="en-US" sz="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5B0866A7-1BE2-83F5-CD46-FEC963D659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692" y="2024260"/>
                <a:ext cx="432955" cy="318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FD8CABCD-CBCE-4F82-9F34-1655F177DD24}"/>
              </a:ext>
            </a:extLst>
          </p:cNvPr>
          <p:cNvCxnSpPr>
            <a:cxnSpLocks/>
            <a:stCxn id="51" idx="0"/>
            <a:endCxn id="172" idx="2"/>
          </p:cNvCxnSpPr>
          <p:nvPr/>
        </p:nvCxnSpPr>
        <p:spPr>
          <a:xfrm flipV="1">
            <a:off x="6096000" y="2768783"/>
            <a:ext cx="0" cy="1753235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DCB70C34-8765-C935-118D-CA888DB1F9F7}"/>
              </a:ext>
            </a:extLst>
          </p:cNvPr>
          <p:cNvCxnSpPr>
            <a:cxnSpLocks/>
            <a:stCxn id="51" idx="1"/>
            <a:endCxn id="16" idx="3"/>
          </p:cNvCxnSpPr>
          <p:nvPr/>
        </p:nvCxnSpPr>
        <p:spPr>
          <a:xfrm flipH="1">
            <a:off x="3884156" y="5107341"/>
            <a:ext cx="1130858" cy="1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5" name="Rectangle 334">
            <a:extLst>
              <a:ext uri="{FF2B5EF4-FFF2-40B4-BE49-F238E27FC236}">
                <a16:creationId xmlns:a16="http://schemas.microsoft.com/office/drawing/2014/main" id="{6BBB3A3E-0107-92AF-3AE4-01C4C4E7DE2F}"/>
              </a:ext>
            </a:extLst>
          </p:cNvPr>
          <p:cNvSpPr/>
          <p:nvPr/>
        </p:nvSpPr>
        <p:spPr>
          <a:xfrm>
            <a:off x="5809636" y="3429000"/>
            <a:ext cx="572729" cy="23187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chemeClr val="tx1"/>
                </a:solidFill>
              </a:rPr>
              <a:t>grid</a:t>
            </a:r>
          </a:p>
        </p:txBody>
      </p: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1EBE50F3-FA3A-E57C-2B67-EFE53199912B}"/>
              </a:ext>
            </a:extLst>
          </p:cNvPr>
          <p:cNvCxnSpPr>
            <a:cxnSpLocks/>
            <a:stCxn id="221" idx="0"/>
            <a:endCxn id="51" idx="2"/>
          </p:cNvCxnSpPr>
          <p:nvPr/>
        </p:nvCxnSpPr>
        <p:spPr>
          <a:xfrm flipH="1" flipV="1">
            <a:off x="6096000" y="5692664"/>
            <a:ext cx="1" cy="479194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0" name="Rectangle: Rounded Corners 339">
            <a:extLst>
              <a:ext uri="{FF2B5EF4-FFF2-40B4-BE49-F238E27FC236}">
                <a16:creationId xmlns:a16="http://schemas.microsoft.com/office/drawing/2014/main" id="{E94C595A-6767-3F7F-7670-FF9D9BB32123}"/>
              </a:ext>
            </a:extLst>
          </p:cNvPr>
          <p:cNvSpPr/>
          <p:nvPr/>
        </p:nvSpPr>
        <p:spPr>
          <a:xfrm>
            <a:off x="8733661" y="1292777"/>
            <a:ext cx="2255736" cy="1781367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plot_element_displacement</a:t>
            </a:r>
            <a:endParaRPr lang="en-US" sz="1000" b="1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Make a grid of plots for displacements on the element, one for each component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u: ndarray (n x m x nnodes*2 x 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grid: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2 x 1)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Figures</a:t>
            </a:r>
          </a:p>
        </p:txBody>
      </p: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A58A236D-9590-D690-6900-77920C5DE9C4}"/>
              </a:ext>
            </a:extLst>
          </p:cNvPr>
          <p:cNvCxnSpPr>
            <a:cxnSpLocks/>
            <a:stCxn id="346" idx="0"/>
            <a:endCxn id="340" idx="2"/>
          </p:cNvCxnSpPr>
          <p:nvPr/>
        </p:nvCxnSpPr>
        <p:spPr>
          <a:xfrm flipV="1">
            <a:off x="9861529" y="3074144"/>
            <a:ext cx="0" cy="405218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6" name="Oval 345">
            <a:extLst>
              <a:ext uri="{FF2B5EF4-FFF2-40B4-BE49-F238E27FC236}">
                <a16:creationId xmlns:a16="http://schemas.microsoft.com/office/drawing/2014/main" id="{226219DA-D949-821C-2DDF-FBAEBC787BB6}"/>
              </a:ext>
            </a:extLst>
          </p:cNvPr>
          <p:cNvSpPr/>
          <p:nvPr/>
        </p:nvSpPr>
        <p:spPr>
          <a:xfrm>
            <a:off x="9245172" y="3479362"/>
            <a:ext cx="1232713" cy="280789"/>
          </a:xfrm>
          <a:prstGeom prst="ellipse">
            <a:avLst/>
          </a:prstGeom>
          <a:solidFill>
            <a:schemeClr val="tx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Figures</a:t>
            </a:r>
          </a:p>
        </p:txBody>
      </p:sp>
      <p:cxnSp>
        <p:nvCxnSpPr>
          <p:cNvPr id="348" name="Straight Arrow Connector 347">
            <a:extLst>
              <a:ext uri="{FF2B5EF4-FFF2-40B4-BE49-F238E27FC236}">
                <a16:creationId xmlns:a16="http://schemas.microsoft.com/office/drawing/2014/main" id="{C5EAC759-6636-184E-DA6E-1733CCEA6574}"/>
              </a:ext>
            </a:extLst>
          </p:cNvPr>
          <p:cNvCxnSpPr>
            <a:cxnSpLocks/>
            <a:stCxn id="340" idx="1"/>
            <a:endCxn id="172" idx="3"/>
          </p:cNvCxnSpPr>
          <p:nvPr/>
        </p:nvCxnSpPr>
        <p:spPr>
          <a:xfrm flipH="1">
            <a:off x="7226858" y="2183461"/>
            <a:ext cx="1506803" cy="0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1" name="Rectangle 350">
            <a:extLst>
              <a:ext uri="{FF2B5EF4-FFF2-40B4-BE49-F238E27FC236}">
                <a16:creationId xmlns:a16="http://schemas.microsoft.com/office/drawing/2014/main" id="{AD27CE7E-B12D-0349-659E-347F1D2E8EE6}"/>
              </a:ext>
            </a:extLst>
          </p:cNvPr>
          <p:cNvSpPr/>
          <p:nvPr/>
        </p:nvSpPr>
        <p:spPr>
          <a:xfrm>
            <a:off x="7657042" y="2011524"/>
            <a:ext cx="572729" cy="3438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chemeClr val="tx1"/>
                </a:solidFill>
              </a:rPr>
              <a:t>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chemeClr val="tx1"/>
                </a:solidFill>
              </a:rPr>
              <a:t>grid</a:t>
            </a:r>
          </a:p>
        </p:txBody>
      </p: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27E7D0D8-3240-C1F4-6C8B-C9178EC0DF76}"/>
              </a:ext>
            </a:extLst>
          </p:cNvPr>
          <p:cNvCxnSpPr>
            <a:cxnSpLocks/>
          </p:cNvCxnSpPr>
          <p:nvPr/>
        </p:nvCxnSpPr>
        <p:spPr>
          <a:xfrm flipH="1">
            <a:off x="3741979" y="2895635"/>
            <a:ext cx="1422489" cy="1555223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A01A5418-8827-9E33-FD20-38CC5CA042D7}"/>
              </a:ext>
            </a:extLst>
          </p:cNvPr>
          <p:cNvCxnSpPr>
            <a:cxnSpLocks/>
          </p:cNvCxnSpPr>
          <p:nvPr/>
        </p:nvCxnSpPr>
        <p:spPr>
          <a:xfrm flipH="1">
            <a:off x="3307257" y="2842146"/>
            <a:ext cx="1422489" cy="1555223"/>
          </a:xfrm>
          <a:prstGeom prst="straightConnector1">
            <a:avLst/>
          </a:prstGeom>
          <a:ln cmpd="dbl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0A659CB2-118D-8AB6-ABC3-E7124D04B9A7}"/>
                  </a:ext>
                </a:extLst>
              </p:cNvPr>
              <p:cNvSpPr/>
              <p:nvPr/>
            </p:nvSpPr>
            <p:spPr>
              <a:xfrm>
                <a:off x="3728607" y="3492865"/>
                <a:ext cx="432955" cy="3184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endParaRPr lang="en-US" sz="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0A659CB2-118D-8AB6-ABC3-E7124D04B9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607" y="3492865"/>
                <a:ext cx="432955" cy="318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DE0C79E7-6D62-25AC-6B0E-432759E50377}"/>
                  </a:ext>
                </a:extLst>
              </p:cNvPr>
              <p:cNvSpPr/>
              <p:nvPr/>
            </p:nvSpPr>
            <p:spPr>
              <a:xfrm>
                <a:off x="4470760" y="3327996"/>
                <a:ext cx="494382" cy="3184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8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DE0C79E7-6D62-25AC-6B0E-432759E50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760" y="3327996"/>
                <a:ext cx="494382" cy="318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2A0D7764-D67F-F4A4-F35D-ECDA279A646E}"/>
                  </a:ext>
                </a:extLst>
              </p:cNvPr>
              <p:cNvSpPr/>
              <p:nvPr/>
            </p:nvSpPr>
            <p:spPr>
              <a:xfrm>
                <a:off x="4168111" y="4948141"/>
                <a:ext cx="494382" cy="3184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8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2A0D7764-D67F-F4A4-F35D-ECDA279A64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111" y="4948141"/>
                <a:ext cx="494382" cy="318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6" name="TextBox 385">
            <a:extLst>
              <a:ext uri="{FF2B5EF4-FFF2-40B4-BE49-F238E27FC236}">
                <a16:creationId xmlns:a16="http://schemas.microsoft.com/office/drawing/2014/main" id="{CA6CDC21-8C30-C53D-C3D0-D04FB12A6889}"/>
              </a:ext>
            </a:extLst>
          </p:cNvPr>
          <p:cNvSpPr txBox="1"/>
          <p:nvPr/>
        </p:nvSpPr>
        <p:spPr>
          <a:xfrm>
            <a:off x="192467" y="342418"/>
            <a:ext cx="2890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Bubble charts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HW2</a:t>
            </a:r>
          </a:p>
        </p:txBody>
      </p:sp>
    </p:spTree>
    <p:extLst>
      <p:ext uri="{BB962C8B-B14F-4D97-AF65-F5344CB8AC3E}">
        <p14:creationId xmlns:p14="http://schemas.microsoft.com/office/powerpoint/2010/main" val="158256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D235319E-87AB-5064-2580-D45C4754C366}"/>
              </a:ext>
            </a:extLst>
          </p:cNvPr>
          <p:cNvSpPr txBox="1"/>
          <p:nvPr/>
        </p:nvSpPr>
        <p:spPr>
          <a:xfrm>
            <a:off x="192466" y="342418"/>
            <a:ext cx="303333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Key functions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HW3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9119D2C3-3F0B-2303-2B75-D823D73FA709}"/>
                  </a:ext>
                </a:extLst>
              </p:cNvPr>
              <p:cNvSpPr/>
              <p:nvPr/>
            </p:nvSpPr>
            <p:spPr>
              <a:xfrm>
                <a:off x="8890816" y="3642476"/>
                <a:ext cx="2466874" cy="1910557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</a:rPr>
                  <a:t>compute_stress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strains for a 2D element.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d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D: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3 x 3)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eps: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3 x 1)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3 x 1)</a:t>
                </a:r>
              </a:p>
            </p:txBody>
          </p:sp>
        </mc:Choice>
        <mc:Fallback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9119D2C3-3F0B-2303-2B75-D823D73FA7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816" y="3642476"/>
                <a:ext cx="2466874" cy="1910557"/>
              </a:xfrm>
              <a:prstGeom prst="roundRect">
                <a:avLst>
                  <a:gd name="adj" fmla="val 1821"/>
                </a:avLst>
              </a:prstGeom>
              <a:blipFill>
                <a:blip r:embed="rId2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F26DC90D-D794-DC17-331C-49E3293F157E}"/>
                  </a:ext>
                </a:extLst>
              </p:cNvPr>
              <p:cNvSpPr/>
              <p:nvPr/>
            </p:nvSpPr>
            <p:spPr>
              <a:xfrm>
                <a:off x="4056869" y="1148589"/>
                <a:ext cx="2328607" cy="2273226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rgbClr val="FF0000"/>
                    </a:solidFill>
                  </a:rPr>
                  <a:t>compute_dN</a:t>
                </a:r>
                <a:endParaRPr lang="en-US" sz="1000" b="1" dirty="0">
                  <a:solidFill>
                    <a:srgbClr val="FF0000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shape function derivative matrix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num>
                      <m:den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</m:den>
                    </m:f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for a 2D element, one for each point in the input grid of natural coordinates</a:t>
                </a: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natural_grid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1)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4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*2)</a:t>
                </a:r>
              </a:p>
            </p:txBody>
          </p:sp>
        </mc:Choice>
        <mc:Fallback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F26DC90D-D794-DC17-331C-49E3293F15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869" y="1148589"/>
                <a:ext cx="2328607" cy="2273226"/>
              </a:xfrm>
              <a:prstGeom prst="roundRect">
                <a:avLst>
                  <a:gd name="adj" fmla="val 1821"/>
                </a:avLst>
              </a:prstGeom>
              <a:blipFill>
                <a:blip r:embed="rId3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A711D2E0-E4EF-AAEF-928F-8672A7596E79}"/>
                  </a:ext>
                </a:extLst>
              </p:cNvPr>
              <p:cNvSpPr/>
              <p:nvPr/>
            </p:nvSpPr>
            <p:spPr>
              <a:xfrm>
                <a:off x="6511630" y="1148588"/>
                <a:ext cx="2253032" cy="2280414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rgbClr val="FF0000"/>
                    </a:solidFill>
                  </a:rPr>
                  <a:t>compute_J</a:t>
                </a:r>
                <a:endParaRPr lang="en-US" sz="1000" b="1" dirty="0">
                  <a:solidFill>
                    <a:srgbClr val="FF0000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full Jacobian matrix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for a 2D element, one for each point in the input grid of shape function derivative matrices.</a:t>
                </a: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dN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4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*2) 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4 x 4)</a:t>
                </a:r>
              </a:p>
            </p:txBody>
          </p:sp>
        </mc:Choice>
        <mc:Fallback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A711D2E0-E4EF-AAEF-928F-8672A7596E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1630" y="1148588"/>
                <a:ext cx="2253032" cy="2280414"/>
              </a:xfrm>
              <a:prstGeom prst="roundRect">
                <a:avLst>
                  <a:gd name="adj" fmla="val 1821"/>
                </a:avLst>
              </a:prstGeom>
              <a:blipFill>
                <a:blip r:embed="rId4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D5EC9FAF-F704-79FC-E0AE-BAD22B3E3C39}"/>
                  </a:ext>
                </a:extLst>
              </p:cNvPr>
              <p:cNvSpPr/>
              <p:nvPr/>
            </p:nvSpPr>
            <p:spPr>
              <a:xfrm>
                <a:off x="8890816" y="1148587"/>
                <a:ext cx="2466875" cy="2273226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rgbClr val="FF0000"/>
                    </a:solidFill>
                  </a:rPr>
                  <a:t>compute_B</a:t>
                </a:r>
                <a:endParaRPr lang="en-US" sz="1000" b="1" dirty="0">
                  <a:solidFill>
                    <a:srgbClr val="FF0000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1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000" dirty="0">
                    <a:solidFill>
                      <a:schemeClr val="tx1"/>
                    </a:solidFill>
                  </a:rPr>
                  <a:t>matrix for a 2D element, one for each point in the one for each point in the input grid of shape function derivative/full Jacobian matrices.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sSup>
                        <m:sSup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</m:d>
                        </m:e>
                        <m:sup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num>
                        <m:den>
                          <m:r>
                            <a:rPr lang="en-US" sz="1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den>
                      </m:f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000" b="1" dirty="0">
                  <a:solidFill>
                    <a:schemeClr val="tx1"/>
                  </a:solidFill>
                </a:endParaRP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dN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4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*2)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J: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4 x 4)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3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*2)</a:t>
                </a:r>
              </a:p>
            </p:txBody>
          </p:sp>
        </mc:Choice>
        <mc:Fallback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D5EC9FAF-F704-79FC-E0AE-BAD22B3E3C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816" y="1148587"/>
                <a:ext cx="2466875" cy="2273226"/>
              </a:xfrm>
              <a:prstGeom prst="roundRect">
                <a:avLst>
                  <a:gd name="adj" fmla="val 1821"/>
                </a:avLst>
              </a:prstGeom>
              <a:blipFill>
                <a:blip r:embed="rId5"/>
                <a:stretch>
                  <a:fillRect b="-267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5EA370B9-E765-213A-D321-ECBE850A4636}"/>
                  </a:ext>
                </a:extLst>
              </p:cNvPr>
              <p:cNvSpPr/>
              <p:nvPr/>
            </p:nvSpPr>
            <p:spPr>
              <a:xfrm>
                <a:off x="4063288" y="3642477"/>
                <a:ext cx="2496939" cy="1910557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</a:rPr>
                  <a:t>compute_D_isotropic_plane_stress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2D stiffness matrix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1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000" dirty="0">
                    <a:solidFill>
                      <a:schemeClr val="tx1"/>
                    </a:solidFill>
                  </a:rPr>
                  <a:t>for an isotropic material assuming plane stress.</a:t>
                </a: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E: float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nu: float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(3 x 3)</a:t>
                </a:r>
              </a:p>
            </p:txBody>
          </p:sp>
        </mc:Choice>
        <mc:Fallback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5EA370B9-E765-213A-D321-ECBE850A4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288" y="3642477"/>
                <a:ext cx="2496939" cy="1910557"/>
              </a:xfrm>
              <a:prstGeom prst="roundRect">
                <a:avLst>
                  <a:gd name="adj" fmla="val 1821"/>
                </a:avLst>
              </a:prstGeom>
              <a:blipFill>
                <a:blip r:embed="rId6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FD869CC4-8FC4-9D2E-8596-BFF89B801F1A}"/>
                  </a:ext>
                </a:extLst>
              </p:cNvPr>
              <p:cNvSpPr/>
              <p:nvPr/>
            </p:nvSpPr>
            <p:spPr>
              <a:xfrm>
                <a:off x="1539824" y="3642477"/>
                <a:ext cx="2453055" cy="1910557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</a:rPr>
                  <a:t>compute_D_isotropic_plane_strain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2D stiffness matrix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1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000" dirty="0">
                    <a:solidFill>
                      <a:schemeClr val="tx1"/>
                    </a:solidFill>
                  </a:rPr>
                  <a:t>for an isotropic material assuming plane strain.</a:t>
                </a: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E: float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nu: float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(3 x 3)</a:t>
                </a:r>
              </a:p>
            </p:txBody>
          </p:sp>
        </mc:Choice>
        <mc:Fallback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FD869CC4-8FC4-9D2E-8596-BFF89B801F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824" y="3642477"/>
                <a:ext cx="2453055" cy="1910557"/>
              </a:xfrm>
              <a:prstGeom prst="roundRect">
                <a:avLst>
                  <a:gd name="adj" fmla="val 1821"/>
                </a:avLst>
              </a:prstGeom>
              <a:blipFill>
                <a:blip r:embed="rId7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212D9D7D-392C-C808-5B2D-D6AC9A699591}"/>
                  </a:ext>
                </a:extLst>
              </p:cNvPr>
              <p:cNvSpPr/>
              <p:nvPr/>
            </p:nvSpPr>
            <p:spPr>
              <a:xfrm>
                <a:off x="6630636" y="3642476"/>
                <a:ext cx="2158366" cy="1910557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</a:rPr>
                  <a:t>compute_strain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strains for a 2D element.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B: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3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q: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 x 1)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3 x 1)</a:t>
                </a:r>
              </a:p>
            </p:txBody>
          </p:sp>
        </mc:Choice>
        <mc:Fallback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212D9D7D-392C-C808-5B2D-D6AC9A6995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636" y="3642476"/>
                <a:ext cx="2158366" cy="1910557"/>
              </a:xfrm>
              <a:prstGeom prst="roundRect">
                <a:avLst>
                  <a:gd name="adj" fmla="val 1821"/>
                </a:avLst>
              </a:prstGeom>
              <a:blipFill>
                <a:blip r:embed="rId8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EC5D1B6F-D26A-D250-7FC2-7CB7D0FE3828}"/>
                  </a:ext>
                </a:extLst>
              </p:cNvPr>
              <p:cNvSpPr/>
              <p:nvPr/>
            </p:nvSpPr>
            <p:spPr>
              <a:xfrm>
                <a:off x="1539824" y="1148587"/>
                <a:ext cx="2354750" cy="2280413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>
                    <a:solidFill>
                      <a:srgbClr val="FF0000"/>
                    </a:solidFill>
                  </a:rPr>
                  <a:t>compute</a:t>
                </a:r>
                <a:r>
                  <a:rPr lang="en-US" sz="1000" b="1" dirty="0" err="1">
                    <a:solidFill>
                      <a:srgbClr val="FF0000"/>
                    </a:solidFill>
                  </a:rPr>
                  <a:t>_N</a:t>
                </a:r>
                <a:endParaRPr lang="en-US" sz="1000" b="1" dirty="0">
                  <a:solidFill>
                    <a:srgbClr val="FF0000"/>
                  </a:solidFill>
                </a:endParaRP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shape function matrix </a:t>
                </a:r>
                <a14:m>
                  <m:oMath xmlns:m="http://schemas.openxmlformats.org/officeDocument/2006/math">
                    <m:r>
                      <a:rPr lang="en-US" sz="1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for a 2D element, one for each point in the input grid of natural coordinates</a:t>
                </a: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natural_grid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1)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*2)</a:t>
                </a:r>
              </a:p>
            </p:txBody>
          </p:sp>
        </mc:Choice>
        <mc:Fallback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EC5D1B6F-D26A-D250-7FC2-7CB7D0FE3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824" y="1148587"/>
                <a:ext cx="2354750" cy="2280413"/>
              </a:xfrm>
              <a:prstGeom prst="roundRect">
                <a:avLst>
                  <a:gd name="adj" fmla="val 1821"/>
                </a:avLst>
              </a:prstGeom>
              <a:blipFill>
                <a:blip r:embed="rId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ooter Placeholder 157">
            <a:extLst>
              <a:ext uri="{FF2B5EF4-FFF2-40B4-BE49-F238E27FC236}">
                <a16:creationId xmlns:a16="http://schemas.microsoft.com/office/drawing/2014/main" id="{8E4F4D80-E004-5CDB-4DF7-6BD091BA2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219" y="5878286"/>
            <a:ext cx="5508529" cy="843190"/>
          </a:xfrm>
          <a:solidFill>
            <a:srgbClr val="FFFF99"/>
          </a:solidFill>
          <a:ln>
            <a:noFill/>
          </a:ln>
        </p:spPr>
        <p:txBody>
          <a:bodyPr/>
          <a:lstStyle/>
          <a:p>
            <a:pPr algn="l"/>
            <a:r>
              <a:rPr lang="en-US" sz="1050" b="1" dirty="0">
                <a:solidFill>
                  <a:schemeClr val="tx1"/>
                </a:solidFill>
              </a:rPr>
              <a:t>Note</a:t>
            </a:r>
          </a:p>
          <a:p>
            <a:pPr algn="l"/>
            <a:endParaRPr lang="en-US" sz="1050" b="1" dirty="0">
              <a:solidFill>
                <a:schemeClr val="tx1"/>
              </a:solidFill>
            </a:endParaRP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The “full” Jacobian is the matrix comprised of the 2 x 2 zero matrix in the upper right and lower quadrants, and the 2 x 2 Jacobian in the upper left and lower right quadrants.</a:t>
            </a:r>
          </a:p>
        </p:txBody>
      </p:sp>
    </p:spTree>
    <p:extLst>
      <p:ext uri="{BB962C8B-B14F-4D97-AF65-F5344CB8AC3E}">
        <p14:creationId xmlns:p14="http://schemas.microsoft.com/office/powerpoint/2010/main" val="350582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D235319E-87AB-5064-2580-D45C4754C366}"/>
              </a:ext>
            </a:extLst>
          </p:cNvPr>
          <p:cNvSpPr txBox="1"/>
          <p:nvPr/>
        </p:nvSpPr>
        <p:spPr>
          <a:xfrm>
            <a:off x="192466" y="342418"/>
            <a:ext cx="277298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Key </a:t>
            </a:r>
            <a:r>
              <a:rPr lang="en-US" sz="2000" b="1" dirty="0">
                <a:solidFill>
                  <a:prstClr val="white"/>
                </a:solidFill>
                <a:latin typeface="Aptos" panose="02110004020202020204"/>
              </a:rPr>
              <a:t>unit test functions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HW3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E8884D0B-C7F1-BE6D-4C96-840398A68688}"/>
                  </a:ext>
                </a:extLst>
              </p:cNvPr>
              <p:cNvSpPr/>
              <p:nvPr/>
            </p:nvSpPr>
            <p:spPr>
              <a:xfrm>
                <a:off x="6505611" y="1954466"/>
                <a:ext cx="2310351" cy="1896318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test_2D_shape_functions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Run tests to verify the shape function matrix </a:t>
                </a:r>
                <a14:m>
                  <m:oMath xmlns:m="http://schemas.openxmlformats.org/officeDocument/2006/math">
                    <m:r>
                      <a:rPr kumimoji="0" lang="en-US" sz="1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𝑵</m:t>
                    </m:r>
                  </m:oMath>
                </a14:m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 computations for an instantiated class of base type Element2D.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Input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elem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: mfe.baseclasses.Element2D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(optional) </a:t>
                </a:r>
                <a:r>
                  <a:rPr kumimoji="0" lang="en-US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ngrid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: int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Output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None</a:t>
                </a:r>
              </a:p>
            </p:txBody>
          </p:sp>
        </mc:Choice>
        <mc:Fallback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E8884D0B-C7F1-BE6D-4C96-840398A686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611" y="1954466"/>
                <a:ext cx="2310351" cy="1896318"/>
              </a:xfrm>
              <a:prstGeom prst="roundRect">
                <a:avLst>
                  <a:gd name="adj" fmla="val 1821"/>
                </a:avLst>
              </a:prstGeom>
              <a:blipFill>
                <a:blip r:embed="rId2"/>
                <a:stretch>
                  <a:fillRect b="-3205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8714AA83-F744-0455-C78C-A0E6D5C83B1A}"/>
                  </a:ext>
                </a:extLst>
              </p:cNvPr>
              <p:cNvSpPr/>
              <p:nvPr/>
            </p:nvSpPr>
            <p:spPr>
              <a:xfrm>
                <a:off x="8858617" y="1954466"/>
                <a:ext cx="2747477" cy="1896318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test_2D_shape_function_derivatives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Run tests to verify the shape function derivative matrix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1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1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𝝏</m:t>
                        </m:r>
                        <m:r>
                          <a:rPr kumimoji="0" lang="en-US" sz="1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𝑵</m:t>
                        </m:r>
                      </m:num>
                      <m:den>
                        <m:r>
                          <a:rPr kumimoji="0" lang="en-US" sz="1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𝝏𝜼</m:t>
                        </m:r>
                      </m:den>
                    </m:f>
                  </m:oMath>
                </a14:m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 computations for an instantiated class of base type Element2D.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Input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elem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: mfe.baseclasses.Element2D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(optional) </a:t>
                </a:r>
                <a:r>
                  <a:rPr kumimoji="0" lang="en-US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ngrid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: int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Output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None</a:t>
                </a:r>
              </a:p>
            </p:txBody>
          </p:sp>
        </mc:Choice>
        <mc:Fallback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8714AA83-F744-0455-C78C-A0E6D5C83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8617" y="1954466"/>
                <a:ext cx="2747477" cy="1896318"/>
              </a:xfrm>
              <a:prstGeom prst="roundRect">
                <a:avLst>
                  <a:gd name="adj" fmla="val 1821"/>
                </a:avLst>
              </a:prstGeom>
              <a:blipFill>
                <a:blip r:embed="rId3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756B71D0-BB29-2EA6-E4F3-23696B4E92A6}"/>
                  </a:ext>
                </a:extLst>
              </p:cNvPr>
              <p:cNvSpPr/>
              <p:nvPr/>
            </p:nvSpPr>
            <p:spPr>
              <a:xfrm>
                <a:off x="1362471" y="1954466"/>
                <a:ext cx="2310351" cy="1896319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test_2D_jacobian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Run tests to verify the full Jacobian matrix </a:t>
                </a:r>
                <a14:m>
                  <m:oMath xmlns:m="http://schemas.openxmlformats.org/officeDocument/2006/math">
                    <m:r>
                      <a:rPr kumimoji="0" lang="en-US" sz="1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𝑱</m:t>
                    </m:r>
                  </m:oMath>
                </a14:m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 computations for an instantiated class of base type Element2D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Input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elem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: mfe.baseclasses.Element2D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(optional) </a:t>
                </a:r>
                <a:r>
                  <a:rPr kumimoji="0" lang="en-US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ngrid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: int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Output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None</a:t>
                </a:r>
              </a:p>
            </p:txBody>
          </p:sp>
        </mc:Choice>
        <mc:Fallback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756B71D0-BB29-2EA6-E4F3-23696B4E92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471" y="1954466"/>
                <a:ext cx="2310351" cy="1896319"/>
              </a:xfrm>
              <a:prstGeom prst="roundRect">
                <a:avLst>
                  <a:gd name="adj" fmla="val 1821"/>
                </a:avLst>
              </a:prstGeom>
              <a:blipFill>
                <a:blip r:embed="rId4"/>
                <a:stretch>
                  <a:fillRect b="-3205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37A3FAEE-E6D9-E641-0B7C-2A66F7055083}"/>
                  </a:ext>
                </a:extLst>
              </p:cNvPr>
              <p:cNvSpPr/>
              <p:nvPr/>
            </p:nvSpPr>
            <p:spPr>
              <a:xfrm>
                <a:off x="3715478" y="1954466"/>
                <a:ext cx="2747477" cy="1896318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test_2D_B_matrix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Run tests to verify the full </a:t>
                </a:r>
                <a14:m>
                  <m:oMath xmlns:m="http://schemas.openxmlformats.org/officeDocument/2006/math">
                    <m:r>
                      <a:rPr kumimoji="0" lang="en-US" sz="1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𝑩</m:t>
                    </m:r>
                  </m:oMath>
                </a14:m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 matrix computations for an instantiated class of base type Element2D.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Input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elem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: mfe.baseclasses.Element2D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(optional) </a:t>
                </a:r>
                <a:r>
                  <a:rPr kumimoji="0" lang="en-US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ngrid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: int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Output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None</a:t>
                </a:r>
              </a:p>
            </p:txBody>
          </p:sp>
        </mc:Choice>
        <mc:Fallback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37A3FAEE-E6D9-E641-0B7C-2A66F705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478" y="1954466"/>
                <a:ext cx="2747477" cy="1896318"/>
              </a:xfrm>
              <a:prstGeom prst="roundRect">
                <a:avLst>
                  <a:gd name="adj" fmla="val 1821"/>
                </a:avLst>
              </a:prstGeom>
              <a:blipFill>
                <a:blip r:embed="rId5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58ECD200-FF0F-0BD3-2916-7B7C618DC33D}"/>
                  </a:ext>
                </a:extLst>
              </p:cNvPr>
              <p:cNvSpPr/>
              <p:nvPr/>
            </p:nvSpPr>
            <p:spPr>
              <a:xfrm>
                <a:off x="1362471" y="3918820"/>
                <a:ext cx="10243624" cy="1985762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inspect_2D_element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Given a 2D element, 2D stiffness matrix </a:t>
                </a:r>
                <a14:m>
                  <m:oMath xmlns:m="http://schemas.openxmlformats.org/officeDocument/2006/math">
                    <m:r>
                      <a:rPr kumimoji="0" lang="en-US" sz="1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𝑫</m:t>
                    </m:r>
                  </m:oMath>
                </a14:m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, and nodal displacements, compute the stresses and strains on the element for a grid of points in both the local element and natural coordinate systems. Generate a collection of contours for the element: 1) shape functions, 2) displacements, 3) Jacobian, 4) stresses and strains</a:t>
                </a:r>
                <a:endPara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Input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elem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: mfe.baseclasses.Element2D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D: </a:t>
                </a:r>
                <a:r>
                  <a:rPr kumimoji="0" lang="en-US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ndarray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 (3 x 3)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q: (</a:t>
                </a:r>
                <a:r>
                  <a:rPr kumimoji="0" lang="en-US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nnodes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*2 x 1)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(optional) </a:t>
                </a:r>
                <a:r>
                  <a:rPr kumimoji="0" lang="en-US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ngrid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: int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Output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Figures</a:t>
                </a:r>
              </a:p>
            </p:txBody>
          </p:sp>
        </mc:Choice>
        <mc:Fallback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58ECD200-FF0F-0BD3-2916-7B7C618DC3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471" y="3918820"/>
                <a:ext cx="10243624" cy="1985762"/>
              </a:xfrm>
              <a:prstGeom prst="roundRect">
                <a:avLst>
                  <a:gd name="adj" fmla="val 1821"/>
                </a:avLst>
              </a:prstGeom>
              <a:blipFill>
                <a:blip r:embed="rId6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9187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A7711AF4-BA27-24A8-AF83-C48DB01F5A1D}"/>
              </a:ext>
            </a:extLst>
          </p:cNvPr>
          <p:cNvCxnSpPr>
            <a:cxnSpLocks/>
            <a:stCxn id="17" idx="2"/>
            <a:endCxn id="2" idx="0"/>
          </p:cNvCxnSpPr>
          <p:nvPr/>
        </p:nvCxnSpPr>
        <p:spPr>
          <a:xfrm>
            <a:off x="2160556" y="2686531"/>
            <a:ext cx="1" cy="1484940"/>
          </a:xfrm>
          <a:prstGeom prst="straightConnector1">
            <a:avLst/>
          </a:prstGeom>
          <a:ln cmpd="dbl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B81A5D00-C373-14B9-D78F-72F076C07DE3}"/>
              </a:ext>
            </a:extLst>
          </p:cNvPr>
          <p:cNvSpPr/>
          <p:nvPr/>
        </p:nvSpPr>
        <p:spPr>
          <a:xfrm>
            <a:off x="215869" y="2024260"/>
            <a:ext cx="686976" cy="318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ngrid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8C62ADD-E16D-6B0A-5041-7E6A2558BDB1}"/>
              </a:ext>
            </a:extLst>
          </p:cNvPr>
          <p:cNvSpPr/>
          <p:nvPr/>
        </p:nvSpPr>
        <p:spPr>
          <a:xfrm>
            <a:off x="1185247" y="1680389"/>
            <a:ext cx="1950618" cy="1006142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make_natural_grid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Input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(optional)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ngrid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Output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ndarray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(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ngrid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x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ngrid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x 2 x 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3B9FAFCD-805C-9E5A-10F2-74DCB8B50B8F}"/>
                  </a:ext>
                </a:extLst>
              </p:cNvPr>
              <p:cNvSpPr/>
              <p:nvPr/>
            </p:nvSpPr>
            <p:spPr>
              <a:xfrm>
                <a:off x="9576437" y="268031"/>
                <a:ext cx="446744" cy="3184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0" lang="en-US" sz="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US" sz="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𝒖</m:t>
                        </m:r>
                      </m:e>
                    </m:acc>
                  </m:oMath>
                </a14:m>
                <a:endPara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3B9FAFCD-805C-9E5A-10F2-74DCB8B50B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6437" y="268031"/>
                <a:ext cx="446744" cy="318400"/>
              </a:xfrm>
              <a:prstGeom prst="rect">
                <a:avLst/>
              </a:prstGeom>
              <a:blipFill>
                <a:blip r:embed="rId2"/>
                <a:stretch>
                  <a:fillRect r="-20270"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6DF8FF1D-1636-4CCE-F9B0-6A95538240CF}"/>
              </a:ext>
            </a:extLst>
          </p:cNvPr>
          <p:cNvCxnSpPr>
            <a:cxnSpLocks/>
            <a:stCxn id="17" idx="1"/>
            <a:endCxn id="94" idx="3"/>
          </p:cNvCxnSpPr>
          <p:nvPr/>
        </p:nvCxnSpPr>
        <p:spPr>
          <a:xfrm flipH="1">
            <a:off x="902845" y="2183460"/>
            <a:ext cx="282402" cy="0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4893191-DFFD-D543-5F9E-307F442A21AE}"/>
                  </a:ext>
                </a:extLst>
              </p:cNvPr>
              <p:cNvSpPr/>
              <p:nvPr/>
            </p:nvSpPr>
            <p:spPr>
              <a:xfrm>
                <a:off x="1944079" y="3417584"/>
                <a:ext cx="432955" cy="3184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𝜼</m:t>
                    </m:r>
                  </m:oMath>
                </a14:m>
                <a:endPara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4893191-DFFD-D543-5F9E-307F442A21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079" y="3417584"/>
                <a:ext cx="432955" cy="318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DCB70C34-8765-C935-118D-CA888DB1F9F7}"/>
              </a:ext>
            </a:extLst>
          </p:cNvPr>
          <p:cNvCxnSpPr>
            <a:cxnSpLocks/>
            <a:stCxn id="359" idx="1"/>
            <a:endCxn id="2" idx="3"/>
          </p:cNvCxnSpPr>
          <p:nvPr/>
        </p:nvCxnSpPr>
        <p:spPr>
          <a:xfrm flipH="1">
            <a:off x="3324860" y="4703799"/>
            <a:ext cx="234475" cy="1527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DE0C79E7-6D62-25AC-6B0E-432759E50377}"/>
                  </a:ext>
                </a:extLst>
              </p:cNvPr>
              <p:cNvSpPr/>
              <p:nvPr/>
            </p:nvSpPr>
            <p:spPr>
              <a:xfrm>
                <a:off x="3559335" y="4544599"/>
                <a:ext cx="502966" cy="3184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lvl="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0" lang="en-US" sz="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[</m:t>
                    </m:r>
                    <m:f>
                      <m:fPr>
                        <m:ctrlPr>
                          <a:rPr lang="en-US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num>
                      <m:den>
                        <m:r>
                          <a:rPr lang="en-US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𝝏𝜼</m:t>
                        </m:r>
                      </m:den>
                    </m:f>
                    <m:r>
                      <a:rPr kumimoji="0" 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]</m:t>
                    </m:r>
                  </m:oMath>
                </a14:m>
                <a:endParaRPr kumimoji="0" lang="en-US" sz="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DE0C79E7-6D62-25AC-6B0E-432759E50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335" y="4544599"/>
                <a:ext cx="502966" cy="318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6" name="TextBox 385">
            <a:extLst>
              <a:ext uri="{FF2B5EF4-FFF2-40B4-BE49-F238E27FC236}">
                <a16:creationId xmlns:a16="http://schemas.microsoft.com/office/drawing/2014/main" id="{CA6CDC21-8C30-C53D-C3D0-D04FB12A6889}"/>
              </a:ext>
            </a:extLst>
          </p:cNvPr>
          <p:cNvSpPr txBox="1"/>
          <p:nvPr/>
        </p:nvSpPr>
        <p:spPr>
          <a:xfrm>
            <a:off x="192467" y="342418"/>
            <a:ext cx="3618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Bubble charts: key functions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HW3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77F78AD-3A10-2649-6A44-2817BEA520BE}"/>
              </a:ext>
            </a:extLst>
          </p:cNvPr>
          <p:cNvSpPr/>
          <p:nvPr/>
        </p:nvSpPr>
        <p:spPr>
          <a:xfrm>
            <a:off x="996253" y="4171471"/>
            <a:ext cx="2328607" cy="1067710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solidFill>
                  <a:srgbClr val="FF0000"/>
                </a:solidFill>
              </a:rPr>
              <a:t>compute_dN</a:t>
            </a:r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natural_grid</a:t>
            </a:r>
            <a:r>
              <a:rPr lang="en-US" sz="1000" dirty="0">
                <a:solidFill>
                  <a:schemeClr val="tx1"/>
                </a:solidFill>
              </a:rPr>
              <a:t>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2 x 1)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4 x </a:t>
            </a:r>
            <a:r>
              <a:rPr lang="en-US" sz="1000" dirty="0" err="1">
                <a:solidFill>
                  <a:schemeClr val="tx1"/>
                </a:solidFill>
              </a:rPr>
              <a:t>nnodes</a:t>
            </a:r>
            <a:r>
              <a:rPr lang="en-US" sz="1000" dirty="0">
                <a:solidFill>
                  <a:schemeClr val="tx1"/>
                </a:solidFill>
              </a:rPr>
              <a:t>*2)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E2A36D-50E4-1815-3F2A-6AEBDB0910ED}"/>
              </a:ext>
            </a:extLst>
          </p:cNvPr>
          <p:cNvSpPr/>
          <p:nvPr/>
        </p:nvSpPr>
        <p:spPr>
          <a:xfrm>
            <a:off x="4313783" y="1570786"/>
            <a:ext cx="2466875" cy="1225348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solidFill>
                  <a:srgbClr val="FF0000"/>
                </a:solidFill>
              </a:rPr>
              <a:t>compute_B</a:t>
            </a:r>
            <a:endParaRPr lang="en-US" sz="1000" b="1" dirty="0">
              <a:solidFill>
                <a:srgbClr val="FF0000"/>
              </a:solidFill>
            </a:endParaRPr>
          </a:p>
          <a:p>
            <a:endParaRPr lang="en-US" sz="1000" b="1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dN</a:t>
            </a:r>
            <a:r>
              <a:rPr lang="en-US" sz="1000" dirty="0">
                <a:solidFill>
                  <a:schemeClr val="tx1"/>
                </a:solidFill>
              </a:rPr>
              <a:t>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4 x </a:t>
            </a:r>
            <a:r>
              <a:rPr lang="en-US" sz="1000" dirty="0" err="1">
                <a:solidFill>
                  <a:schemeClr val="tx1"/>
                </a:solidFill>
              </a:rPr>
              <a:t>nnodes</a:t>
            </a:r>
            <a:r>
              <a:rPr lang="en-US" sz="1000" dirty="0">
                <a:solidFill>
                  <a:schemeClr val="tx1"/>
                </a:solidFill>
              </a:rPr>
              <a:t>*2)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J: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4 x 4)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3 x </a:t>
            </a:r>
            <a:r>
              <a:rPr lang="en-US" sz="1000" dirty="0" err="1">
                <a:solidFill>
                  <a:schemeClr val="tx1"/>
                </a:solidFill>
              </a:rPr>
              <a:t>nnodes</a:t>
            </a:r>
            <a:r>
              <a:rPr lang="en-US" sz="1000" dirty="0">
                <a:solidFill>
                  <a:schemeClr val="tx1"/>
                </a:solidFill>
              </a:rPr>
              <a:t>*2)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9BDEBDF-4F94-CCA6-A95B-EA66799177AF}"/>
              </a:ext>
            </a:extLst>
          </p:cNvPr>
          <p:cNvSpPr/>
          <p:nvPr/>
        </p:nvSpPr>
        <p:spPr>
          <a:xfrm>
            <a:off x="4420705" y="4171470"/>
            <a:ext cx="2253032" cy="1064658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solidFill>
                  <a:srgbClr val="FF0000"/>
                </a:solidFill>
              </a:rPr>
              <a:t>compute_J</a:t>
            </a:r>
            <a:endParaRPr lang="en-US" sz="1000" b="1" dirty="0">
              <a:solidFill>
                <a:srgbClr val="FF0000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dN</a:t>
            </a:r>
            <a:r>
              <a:rPr lang="en-US" sz="1000" dirty="0">
                <a:solidFill>
                  <a:schemeClr val="tx1"/>
                </a:solidFill>
              </a:rPr>
              <a:t>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4 x </a:t>
            </a:r>
            <a:r>
              <a:rPr lang="en-US" sz="1000" dirty="0" err="1">
                <a:solidFill>
                  <a:schemeClr val="tx1"/>
                </a:solidFill>
              </a:rPr>
              <a:t>nnodes</a:t>
            </a:r>
            <a:r>
              <a:rPr lang="en-US" sz="1000" dirty="0">
                <a:solidFill>
                  <a:schemeClr val="tx1"/>
                </a:solidFill>
              </a:rPr>
              <a:t>*2) 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4 x 4)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978A34-12AE-6E8F-847E-D48A40C613A1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547221" y="2796134"/>
            <a:ext cx="0" cy="1375336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8732A25-F7AF-1C43-EDF5-62E8AA858B99}"/>
                  </a:ext>
                </a:extLst>
              </p:cNvPr>
              <p:cNvSpPr/>
              <p:nvPr/>
            </p:nvSpPr>
            <p:spPr>
              <a:xfrm>
                <a:off x="5295737" y="3414634"/>
                <a:ext cx="502966" cy="3184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lvl="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0" lang="en-US" sz="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[</m:t>
                    </m:r>
                    <m:r>
                      <a:rPr lang="en-US" sz="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𝑱</m:t>
                    </m:r>
                    <m:r>
                      <a:rPr lang="en-US" sz="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0" lang="en-US" sz="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8732A25-F7AF-1C43-EDF5-62E8AA858B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737" y="3414634"/>
                <a:ext cx="502966" cy="318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C3550C7-07D7-AB50-2339-95DBC40BC67A}"/>
              </a:ext>
            </a:extLst>
          </p:cNvPr>
          <p:cNvSpPr/>
          <p:nvPr/>
        </p:nvSpPr>
        <p:spPr>
          <a:xfrm>
            <a:off x="8716584" y="832733"/>
            <a:ext cx="2166451" cy="1225349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compute_strain</a:t>
            </a:r>
            <a:endParaRPr lang="en-US" sz="1000" b="1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B: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3 x </a:t>
            </a:r>
            <a:r>
              <a:rPr lang="en-US" sz="1000" dirty="0" err="1">
                <a:solidFill>
                  <a:schemeClr val="tx1"/>
                </a:solidFill>
              </a:rPr>
              <a:t>nnodes</a:t>
            </a:r>
            <a:r>
              <a:rPr lang="en-US" sz="1000" dirty="0">
                <a:solidFill>
                  <a:schemeClr val="tx1"/>
                </a:solidFill>
              </a:rPr>
              <a:t>*2)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q: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</a:t>
            </a:r>
            <a:r>
              <a:rPr lang="en-US" sz="1000" dirty="0" err="1">
                <a:solidFill>
                  <a:schemeClr val="tx1"/>
                </a:solidFill>
              </a:rPr>
              <a:t>nnodes</a:t>
            </a:r>
            <a:r>
              <a:rPr lang="en-US" sz="1000" dirty="0">
                <a:solidFill>
                  <a:schemeClr val="tx1"/>
                </a:solidFill>
              </a:rPr>
              <a:t>*2 x 1)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3 x 1)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714171C-6C69-E803-BAAD-90D910BE018F}"/>
              </a:ext>
            </a:extLst>
          </p:cNvPr>
          <p:cNvCxnSpPr>
            <a:cxnSpLocks/>
            <a:stCxn id="31" idx="1"/>
            <a:endCxn id="7" idx="3"/>
          </p:cNvCxnSpPr>
          <p:nvPr/>
        </p:nvCxnSpPr>
        <p:spPr>
          <a:xfrm flipH="1">
            <a:off x="6780658" y="1445408"/>
            <a:ext cx="1935926" cy="738052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0A659CB2-118D-8AB6-ABC3-E7124D04B9A7}"/>
                  </a:ext>
                </a:extLst>
              </p:cNvPr>
              <p:cNvSpPr/>
              <p:nvPr/>
            </p:nvSpPr>
            <p:spPr>
              <a:xfrm>
                <a:off x="7457037" y="1699185"/>
                <a:ext cx="432955" cy="3184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[</m:t>
                    </m:r>
                    <m:r>
                      <a:rPr kumimoji="0" lang="en-US" sz="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𝑩</m:t>
                    </m:r>
                    <m:r>
                      <a:rPr kumimoji="0" lang="en-US" sz="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]</m:t>
                    </m:r>
                  </m:oMath>
                </a14:m>
                <a:endPara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0A659CB2-118D-8AB6-ABC3-E7124D04B9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037" y="1699185"/>
                <a:ext cx="432955" cy="318400"/>
              </a:xfrm>
              <a:prstGeom prst="rect">
                <a:avLst/>
              </a:prstGeom>
              <a:blipFill>
                <a:blip r:embed="rId6"/>
                <a:stretch>
                  <a:fillRect r="-5556"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AF02E8C-4D71-3FD4-619F-0FE24D39494F}"/>
              </a:ext>
            </a:extLst>
          </p:cNvPr>
          <p:cNvCxnSpPr>
            <a:cxnSpLocks/>
            <a:stCxn id="31" idx="0"/>
            <a:endCxn id="154" idx="2"/>
          </p:cNvCxnSpPr>
          <p:nvPr/>
        </p:nvCxnSpPr>
        <p:spPr>
          <a:xfrm flipH="1" flipV="1">
            <a:off x="9799809" y="586431"/>
            <a:ext cx="1" cy="246302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34A5E84-8275-B5F9-40E8-72CBD63ACB5E}"/>
              </a:ext>
            </a:extLst>
          </p:cNvPr>
          <p:cNvSpPr/>
          <p:nvPr/>
        </p:nvSpPr>
        <p:spPr>
          <a:xfrm>
            <a:off x="8566372" y="2720837"/>
            <a:ext cx="2466874" cy="1144404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compute_stress</a:t>
            </a:r>
            <a:endParaRPr lang="en-US" sz="1000" b="1" dirty="0">
              <a:solidFill>
                <a:schemeClr val="tx1"/>
              </a:solidFill>
            </a:endParaRPr>
          </a:p>
          <a:p>
            <a:endParaRPr lang="en-US" sz="1000" b="1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D: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3 x 3)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eps: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3 x 1)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3 x 1)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EAC769E-15BD-6F10-B613-BA3B0CBEF7FA}"/>
              </a:ext>
            </a:extLst>
          </p:cNvPr>
          <p:cNvCxnSpPr>
            <a:cxnSpLocks/>
            <a:stCxn id="47" idx="0"/>
            <a:endCxn id="31" idx="2"/>
          </p:cNvCxnSpPr>
          <p:nvPr/>
        </p:nvCxnSpPr>
        <p:spPr>
          <a:xfrm flipV="1">
            <a:off x="9799809" y="2058082"/>
            <a:ext cx="1" cy="662755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8A59D81-D940-5020-CD35-7540780D285B}"/>
                  </a:ext>
                </a:extLst>
              </p:cNvPr>
              <p:cNvSpPr/>
              <p:nvPr/>
            </p:nvSpPr>
            <p:spPr>
              <a:xfrm>
                <a:off x="9548326" y="2152684"/>
                <a:ext cx="502966" cy="3184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[</m:t>
                    </m:r>
                    <m:r>
                      <a:rPr kumimoji="0" lang="en-US" sz="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𝜺</m:t>
                    </m:r>
                    <m:r>
                      <a:rPr kumimoji="0" lang="en-US" sz="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]</m:t>
                    </m:r>
                  </m:oMath>
                </a14:m>
                <a:endPara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8A59D81-D940-5020-CD35-7540780D28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326" y="2152684"/>
                <a:ext cx="502966" cy="3184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8D93882C-EF64-3E51-6F02-1768FC08257F}"/>
              </a:ext>
            </a:extLst>
          </p:cNvPr>
          <p:cNvSpPr/>
          <p:nvPr/>
        </p:nvSpPr>
        <p:spPr>
          <a:xfrm>
            <a:off x="7176457" y="4653375"/>
            <a:ext cx="2370266" cy="1150935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compute_D_isotropic_plane_stress</a:t>
            </a:r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E: float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nu: float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(3 x 3)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01CEB1EF-BDCD-BB05-8A3F-35D158274349}"/>
              </a:ext>
            </a:extLst>
          </p:cNvPr>
          <p:cNvSpPr/>
          <p:nvPr/>
        </p:nvSpPr>
        <p:spPr>
          <a:xfrm>
            <a:off x="9718731" y="4653376"/>
            <a:ext cx="2328608" cy="1150935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compute_D_isotropic_plane_strain</a:t>
            </a:r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E: float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nu: float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(3 x 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FBDD826C-674D-49F3-9B3B-431ECB2FEA25}"/>
                  </a:ext>
                </a:extLst>
              </p:cNvPr>
              <p:cNvSpPr/>
              <p:nvPr/>
            </p:nvSpPr>
            <p:spPr>
              <a:xfrm>
                <a:off x="9537906" y="4160771"/>
                <a:ext cx="523806" cy="3184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lvl="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0" lang="en-US" sz="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[</m:t>
                    </m:r>
                    <m:r>
                      <a:rPr lang="en-US" sz="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0" lang="en-US" sz="80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FBDD826C-674D-49F3-9B3B-431ECB2FEA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7906" y="4160771"/>
                <a:ext cx="523806" cy="3184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EF09D57-E077-2C80-34EE-01A4961E0D5F}"/>
              </a:ext>
            </a:extLst>
          </p:cNvPr>
          <p:cNvCxnSpPr>
            <a:cxnSpLocks/>
            <a:stCxn id="47" idx="2"/>
            <a:endCxn id="70" idx="0"/>
          </p:cNvCxnSpPr>
          <p:nvPr/>
        </p:nvCxnSpPr>
        <p:spPr>
          <a:xfrm>
            <a:off x="9799809" y="3865241"/>
            <a:ext cx="0" cy="295530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A6606DD0-7C72-A83A-735C-A4DDE8289812}"/>
              </a:ext>
            </a:extLst>
          </p:cNvPr>
          <p:cNvCxnSpPr>
            <a:cxnSpLocks/>
            <a:stCxn id="7" idx="1"/>
            <a:endCxn id="359" idx="0"/>
          </p:cNvCxnSpPr>
          <p:nvPr/>
        </p:nvCxnSpPr>
        <p:spPr>
          <a:xfrm rot="10800000" flipV="1">
            <a:off x="3810819" y="2183459"/>
            <a:ext cx="502965" cy="2361139"/>
          </a:xfrm>
          <a:prstGeom prst="bentConnector2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C777E0F-F6A7-7C26-3CBC-2B0F83AB6C9D}"/>
              </a:ext>
            </a:extLst>
          </p:cNvPr>
          <p:cNvCxnSpPr>
            <a:cxnSpLocks/>
            <a:stCxn id="8" idx="1"/>
            <a:endCxn id="359" idx="3"/>
          </p:cNvCxnSpPr>
          <p:nvPr/>
        </p:nvCxnSpPr>
        <p:spPr>
          <a:xfrm flipH="1">
            <a:off x="4062301" y="4703799"/>
            <a:ext cx="358404" cy="0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5D35CA6B-E147-8425-C159-2D4F6A106365}"/>
              </a:ext>
            </a:extLst>
          </p:cNvPr>
          <p:cNvCxnSpPr>
            <a:cxnSpLocks/>
            <a:stCxn id="70" idx="1"/>
            <a:endCxn id="56" idx="0"/>
          </p:cNvCxnSpPr>
          <p:nvPr/>
        </p:nvCxnSpPr>
        <p:spPr>
          <a:xfrm rot="10800000" flipV="1">
            <a:off x="8361590" y="4319971"/>
            <a:ext cx="1176316" cy="333404"/>
          </a:xfrm>
          <a:prstGeom prst="bentConnector2">
            <a:avLst/>
          </a:prstGeom>
          <a:ln cmpd="dbl">
            <a:solidFill>
              <a:schemeClr val="accent5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3051C1BB-5516-4BEC-21EC-DB3A7810E48D}"/>
              </a:ext>
            </a:extLst>
          </p:cNvPr>
          <p:cNvCxnSpPr>
            <a:cxnSpLocks/>
            <a:stCxn id="70" idx="3"/>
            <a:endCxn id="57" idx="0"/>
          </p:cNvCxnSpPr>
          <p:nvPr/>
        </p:nvCxnSpPr>
        <p:spPr>
          <a:xfrm>
            <a:off x="10061712" y="4319971"/>
            <a:ext cx="821323" cy="333405"/>
          </a:xfrm>
          <a:prstGeom prst="bentConnector2">
            <a:avLst/>
          </a:prstGeom>
          <a:ln cmpd="dbl">
            <a:solidFill>
              <a:schemeClr val="accent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0E41804D-C787-97BA-7333-2B516C2A6EF4}"/>
                  </a:ext>
                </a:extLst>
              </p:cNvPr>
              <p:cNvSpPr/>
              <p:nvPr/>
            </p:nvSpPr>
            <p:spPr>
              <a:xfrm>
                <a:off x="7128877" y="3152645"/>
                <a:ext cx="1232713" cy="28078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sz="1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0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0E41804D-C787-97BA-7333-2B516C2A6E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77" y="3152645"/>
                <a:ext cx="1232713" cy="28078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63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0A3E73D-D66A-83CF-9FEF-ED8B17623955}"/>
              </a:ext>
            </a:extLst>
          </p:cNvPr>
          <p:cNvCxnSpPr>
            <a:cxnSpLocks/>
            <a:stCxn id="118" idx="6"/>
            <a:endCxn id="47" idx="1"/>
          </p:cNvCxnSpPr>
          <p:nvPr/>
        </p:nvCxnSpPr>
        <p:spPr>
          <a:xfrm flipV="1">
            <a:off x="8361590" y="3293039"/>
            <a:ext cx="204782" cy="1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5B1B83A9-5DD6-22FB-B147-38DC0D2AC2F2}"/>
                  </a:ext>
                </a:extLst>
              </p:cNvPr>
              <p:cNvSpPr/>
              <p:nvPr/>
            </p:nvSpPr>
            <p:spPr>
              <a:xfrm>
                <a:off x="9392876" y="6137715"/>
                <a:ext cx="523806" cy="39188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lvl="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0" lang="en-US" sz="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</m:t>
                    </m:r>
                  </m:oMath>
                </a14:m>
                <a:endParaRPr kumimoji="0" lang="en-US" sz="80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0" lang="en-US" sz="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𝜈</m:t>
                    </m:r>
                  </m:oMath>
                </a14:m>
                <a:endParaRPr kumimoji="0" lang="en-US" sz="80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5B1B83A9-5DD6-22FB-B147-38DC0D2AC2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876" y="6137715"/>
                <a:ext cx="523806" cy="3918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6B589692-8CE7-0A4B-BC04-D4BE5C910F76}"/>
              </a:ext>
            </a:extLst>
          </p:cNvPr>
          <p:cNvCxnSpPr>
            <a:cxnSpLocks/>
            <a:stCxn id="57" idx="2"/>
            <a:endCxn id="123" idx="3"/>
          </p:cNvCxnSpPr>
          <p:nvPr/>
        </p:nvCxnSpPr>
        <p:spPr>
          <a:xfrm rot="5400000">
            <a:off x="10135186" y="5585808"/>
            <a:ext cx="529347" cy="966353"/>
          </a:xfrm>
          <a:prstGeom prst="bentConnector2">
            <a:avLst/>
          </a:prstGeom>
          <a:ln cmpd="dbl">
            <a:solidFill>
              <a:schemeClr val="accent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A1654818-60CE-F9D3-AF63-3234243F895E}"/>
              </a:ext>
            </a:extLst>
          </p:cNvPr>
          <p:cNvCxnSpPr>
            <a:cxnSpLocks/>
            <a:stCxn id="56" idx="2"/>
            <a:endCxn id="123" idx="1"/>
          </p:cNvCxnSpPr>
          <p:nvPr/>
        </p:nvCxnSpPr>
        <p:spPr>
          <a:xfrm rot="16200000" flipH="1">
            <a:off x="8612559" y="5553341"/>
            <a:ext cx="529348" cy="1031286"/>
          </a:xfrm>
          <a:prstGeom prst="bentConnector2">
            <a:avLst/>
          </a:prstGeom>
          <a:ln cmpd="dbl">
            <a:solidFill>
              <a:schemeClr val="accent5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A876AE7-C6C5-EAA0-B5C2-1A034F2A080A}"/>
              </a:ext>
            </a:extLst>
          </p:cNvPr>
          <p:cNvSpPr/>
          <p:nvPr/>
        </p:nvSpPr>
        <p:spPr>
          <a:xfrm flipH="1">
            <a:off x="426786" y="5997320"/>
            <a:ext cx="1225665" cy="28078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0" lang="en-US" sz="8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Isotropic plane stress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AEF941F-5DF9-9068-5E77-DD1DF20184B6}"/>
              </a:ext>
            </a:extLst>
          </p:cNvPr>
          <p:cNvCxnSpPr>
            <a:cxnSpLocks/>
            <a:endCxn id="142" idx="1"/>
          </p:cNvCxnSpPr>
          <p:nvPr/>
        </p:nvCxnSpPr>
        <p:spPr>
          <a:xfrm flipH="1">
            <a:off x="1652451" y="6137715"/>
            <a:ext cx="349191" cy="0"/>
          </a:xfrm>
          <a:prstGeom prst="straightConnector1">
            <a:avLst/>
          </a:prstGeom>
          <a:ln cmpd="dbl">
            <a:solidFill>
              <a:schemeClr val="accent5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B3860BBB-FEB8-F584-3C4F-5ED213DFC703}"/>
              </a:ext>
            </a:extLst>
          </p:cNvPr>
          <p:cNvSpPr/>
          <p:nvPr/>
        </p:nvSpPr>
        <p:spPr>
          <a:xfrm flipH="1">
            <a:off x="426786" y="6359995"/>
            <a:ext cx="1225665" cy="28078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0" lang="en-US" sz="8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Isotropic plane strain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DB089F3-2E04-9DFF-FA4D-C057A91E2CE9}"/>
              </a:ext>
            </a:extLst>
          </p:cNvPr>
          <p:cNvCxnSpPr>
            <a:cxnSpLocks/>
            <a:endCxn id="151" idx="1"/>
          </p:cNvCxnSpPr>
          <p:nvPr/>
        </p:nvCxnSpPr>
        <p:spPr>
          <a:xfrm flipH="1">
            <a:off x="1652451" y="6500390"/>
            <a:ext cx="349191" cy="0"/>
          </a:xfrm>
          <a:prstGeom prst="straightConnector1">
            <a:avLst/>
          </a:prstGeom>
          <a:ln cmpd="dbl">
            <a:solidFill>
              <a:schemeClr val="accent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225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B81A5D00-C373-14B9-D78F-72F076C07DE3}"/>
              </a:ext>
            </a:extLst>
          </p:cNvPr>
          <p:cNvSpPr/>
          <p:nvPr/>
        </p:nvSpPr>
        <p:spPr>
          <a:xfrm>
            <a:off x="6296527" y="603689"/>
            <a:ext cx="1611332" cy="318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Instance: Element2D class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ngrid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CA6CDC21-8C30-C53D-C3D0-D04FB12A6889}"/>
              </a:ext>
            </a:extLst>
          </p:cNvPr>
          <p:cNvSpPr txBox="1"/>
          <p:nvPr/>
        </p:nvSpPr>
        <p:spPr>
          <a:xfrm>
            <a:off x="192467" y="342418"/>
            <a:ext cx="4121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Bubble charts: unit test functions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HW3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8D93882C-EF64-3E51-6F02-1768FC08257F}"/>
              </a:ext>
            </a:extLst>
          </p:cNvPr>
          <p:cNvSpPr/>
          <p:nvPr/>
        </p:nvSpPr>
        <p:spPr>
          <a:xfrm>
            <a:off x="2965434" y="3387961"/>
            <a:ext cx="2370266" cy="1150935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compute_D_isotropic_plane_stress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Input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E: float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nu: float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Output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ndarray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(3 x 3)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01CEB1EF-BDCD-BB05-8A3F-35D158274349}"/>
              </a:ext>
            </a:extLst>
          </p:cNvPr>
          <p:cNvSpPr/>
          <p:nvPr/>
        </p:nvSpPr>
        <p:spPr>
          <a:xfrm>
            <a:off x="2986263" y="4672370"/>
            <a:ext cx="2328608" cy="1150935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compute_D_isotropic_plane_strain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Input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E: float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nu: float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Output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ndarray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(3 x 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FBDD826C-674D-49F3-9B3B-431ECB2FEA25}"/>
                  </a:ext>
                </a:extLst>
              </p:cNvPr>
              <p:cNvSpPr/>
              <p:nvPr/>
            </p:nvSpPr>
            <p:spPr>
              <a:xfrm>
                <a:off x="5570706" y="4449219"/>
                <a:ext cx="523806" cy="3184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[</m:t>
                    </m:r>
                    <m:r>
                      <a:rPr kumimoji="0" lang="en-US" sz="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𝑫</m:t>
                    </m:r>
                    <m:r>
                      <a:rPr kumimoji="0" lang="en-US" sz="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]</m:t>
                    </m:r>
                  </m:oMath>
                </a14:m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FBDD826C-674D-49F3-9B3B-431ECB2FEA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706" y="4449219"/>
                <a:ext cx="523806" cy="318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5D35CA6B-E147-8425-C159-2D4F6A106365}"/>
              </a:ext>
            </a:extLst>
          </p:cNvPr>
          <p:cNvCxnSpPr>
            <a:cxnSpLocks/>
            <a:stCxn id="70" idx="0"/>
            <a:endCxn id="56" idx="3"/>
          </p:cNvCxnSpPr>
          <p:nvPr/>
        </p:nvCxnSpPr>
        <p:spPr>
          <a:xfrm rot="16200000" flipV="1">
            <a:off x="5341260" y="3957869"/>
            <a:ext cx="485790" cy="496909"/>
          </a:xfrm>
          <a:prstGeom prst="bentConnector2">
            <a:avLst/>
          </a:prstGeom>
          <a:ln cmpd="dbl">
            <a:solidFill>
              <a:schemeClr val="accent5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3051C1BB-5516-4BEC-21EC-DB3A7810E48D}"/>
              </a:ext>
            </a:extLst>
          </p:cNvPr>
          <p:cNvCxnSpPr>
            <a:cxnSpLocks/>
            <a:stCxn id="70" idx="2"/>
            <a:endCxn id="57" idx="3"/>
          </p:cNvCxnSpPr>
          <p:nvPr/>
        </p:nvCxnSpPr>
        <p:spPr>
          <a:xfrm rot="5400000">
            <a:off x="5333631" y="4748859"/>
            <a:ext cx="480219" cy="517738"/>
          </a:xfrm>
          <a:prstGeom prst="bentConnector2">
            <a:avLst/>
          </a:prstGeom>
          <a:ln cmpd="dbl">
            <a:solidFill>
              <a:schemeClr val="accent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5B1B83A9-5DD6-22FB-B147-38DC0D2AC2F2}"/>
                  </a:ext>
                </a:extLst>
              </p:cNvPr>
              <p:cNvSpPr/>
              <p:nvPr/>
            </p:nvSpPr>
            <p:spPr>
              <a:xfrm>
                <a:off x="2001642" y="4280484"/>
                <a:ext cx="523806" cy="39188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</m:t>
                    </m:r>
                  </m:oMath>
                </a14:m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𝜈</m:t>
                    </m:r>
                  </m:oMath>
                </a14:m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5B1B83A9-5DD6-22FB-B147-38DC0D2AC2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642" y="4280484"/>
                <a:ext cx="523806" cy="391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6B589692-8CE7-0A4B-BC04-D4BE5C910F76}"/>
              </a:ext>
            </a:extLst>
          </p:cNvPr>
          <p:cNvCxnSpPr>
            <a:cxnSpLocks/>
            <a:stCxn id="57" idx="1"/>
            <a:endCxn id="123" idx="2"/>
          </p:cNvCxnSpPr>
          <p:nvPr/>
        </p:nvCxnSpPr>
        <p:spPr>
          <a:xfrm rot="10800000">
            <a:off x="2263545" y="4672370"/>
            <a:ext cx="722718" cy="575468"/>
          </a:xfrm>
          <a:prstGeom prst="bentConnector2">
            <a:avLst/>
          </a:prstGeom>
          <a:ln cmpd="dbl">
            <a:solidFill>
              <a:schemeClr val="accent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A1654818-60CE-F9D3-AF63-3234243F895E}"/>
              </a:ext>
            </a:extLst>
          </p:cNvPr>
          <p:cNvCxnSpPr>
            <a:cxnSpLocks/>
            <a:stCxn id="56" idx="1"/>
            <a:endCxn id="123" idx="0"/>
          </p:cNvCxnSpPr>
          <p:nvPr/>
        </p:nvCxnSpPr>
        <p:spPr>
          <a:xfrm rot="10800000" flipV="1">
            <a:off x="2263546" y="3963428"/>
            <a:ext cx="701889" cy="317055"/>
          </a:xfrm>
          <a:prstGeom prst="bentConnector2">
            <a:avLst/>
          </a:prstGeom>
          <a:ln cmpd="dbl">
            <a:solidFill>
              <a:schemeClr val="accent5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A876AE7-C6C5-EAA0-B5C2-1A034F2A080A}"/>
              </a:ext>
            </a:extLst>
          </p:cNvPr>
          <p:cNvSpPr/>
          <p:nvPr/>
        </p:nvSpPr>
        <p:spPr>
          <a:xfrm flipH="1">
            <a:off x="426786" y="5997320"/>
            <a:ext cx="1225665" cy="28078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Isotropic plane stress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AEF941F-5DF9-9068-5E77-DD1DF20184B6}"/>
              </a:ext>
            </a:extLst>
          </p:cNvPr>
          <p:cNvCxnSpPr>
            <a:cxnSpLocks/>
            <a:endCxn id="142" idx="1"/>
          </p:cNvCxnSpPr>
          <p:nvPr/>
        </p:nvCxnSpPr>
        <p:spPr>
          <a:xfrm flipH="1">
            <a:off x="1652451" y="6137715"/>
            <a:ext cx="349191" cy="0"/>
          </a:xfrm>
          <a:prstGeom prst="straightConnector1">
            <a:avLst/>
          </a:prstGeom>
          <a:ln cmpd="dbl">
            <a:solidFill>
              <a:schemeClr val="accent5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B3860BBB-FEB8-F584-3C4F-5ED213DFC703}"/>
              </a:ext>
            </a:extLst>
          </p:cNvPr>
          <p:cNvSpPr/>
          <p:nvPr/>
        </p:nvSpPr>
        <p:spPr>
          <a:xfrm flipH="1">
            <a:off x="426786" y="6359995"/>
            <a:ext cx="1225665" cy="28078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Isotropic plane strain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DB089F3-2E04-9DFF-FA4D-C057A91E2CE9}"/>
              </a:ext>
            </a:extLst>
          </p:cNvPr>
          <p:cNvCxnSpPr>
            <a:cxnSpLocks/>
            <a:endCxn id="151" idx="1"/>
          </p:cNvCxnSpPr>
          <p:nvPr/>
        </p:nvCxnSpPr>
        <p:spPr>
          <a:xfrm flipH="1">
            <a:off x="1652451" y="6500390"/>
            <a:ext cx="349191" cy="0"/>
          </a:xfrm>
          <a:prstGeom prst="straightConnector1">
            <a:avLst/>
          </a:prstGeom>
          <a:ln cmpd="dbl">
            <a:solidFill>
              <a:schemeClr val="accent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B298F5F-E859-B294-1506-362B3A0774E3}"/>
              </a:ext>
            </a:extLst>
          </p:cNvPr>
          <p:cNvSpPr/>
          <p:nvPr/>
        </p:nvSpPr>
        <p:spPr>
          <a:xfrm>
            <a:off x="1388691" y="1748407"/>
            <a:ext cx="2310351" cy="1161197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test_2D_shape_functions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Input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elem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mfe.baseclasses.Element2D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(optional)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ngrid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Output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None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64E12CF-F3F3-8062-A98D-14F748F6FC8D}"/>
              </a:ext>
            </a:extLst>
          </p:cNvPr>
          <p:cNvSpPr/>
          <p:nvPr/>
        </p:nvSpPr>
        <p:spPr>
          <a:xfrm>
            <a:off x="4004858" y="1748407"/>
            <a:ext cx="2291669" cy="1146165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test_2D_shape_function_derivatives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Input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elem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mfe.baseclasses.Element2D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(optional)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ngrid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Output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None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762D8CE-8069-9D6F-A7C0-2F9BBC59FC3E}"/>
              </a:ext>
            </a:extLst>
          </p:cNvPr>
          <p:cNvSpPr/>
          <p:nvPr/>
        </p:nvSpPr>
        <p:spPr>
          <a:xfrm>
            <a:off x="6546222" y="1740890"/>
            <a:ext cx="2310351" cy="1161197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test_2D_jacobian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Input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elem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mfe.baseclasses.Element2D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(optional)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ngrid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Output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None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C2A49C6-6773-939B-6FF5-68F5FEA27397}"/>
              </a:ext>
            </a:extLst>
          </p:cNvPr>
          <p:cNvSpPr/>
          <p:nvPr/>
        </p:nvSpPr>
        <p:spPr>
          <a:xfrm>
            <a:off x="9230909" y="1755922"/>
            <a:ext cx="2335675" cy="1146165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test_2D_B_matrix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Input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elem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mfe.baseclasses.Element2D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(optional)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ngrid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Output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None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98010C-B1F2-12FC-B7E1-26513195F762}"/>
              </a:ext>
            </a:extLst>
          </p:cNvPr>
          <p:cNvSpPr/>
          <p:nvPr/>
        </p:nvSpPr>
        <p:spPr>
          <a:xfrm>
            <a:off x="6494240" y="3861881"/>
            <a:ext cx="2298478" cy="1493076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inspect_2D_element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Input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elem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mfe.baseclasses.Element2D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D: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ndarray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(3 x 3)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q: (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nnodes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*2 x 1)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(optional)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ngrid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Output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Figures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EB3BA4-4535-7C42-978B-5194C9AAEBA7}"/>
              </a:ext>
            </a:extLst>
          </p:cNvPr>
          <p:cNvCxnSpPr>
            <a:cxnSpLocks/>
            <a:stCxn id="3" idx="0"/>
            <a:endCxn id="94" idx="2"/>
          </p:cNvCxnSpPr>
          <p:nvPr/>
        </p:nvCxnSpPr>
        <p:spPr>
          <a:xfrm flipV="1">
            <a:off x="2543867" y="922089"/>
            <a:ext cx="4558326" cy="826318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70E1CC-9E9C-3E31-AB64-5A7F6AF058DF}"/>
              </a:ext>
            </a:extLst>
          </p:cNvPr>
          <p:cNvCxnSpPr>
            <a:cxnSpLocks/>
            <a:stCxn id="4" idx="0"/>
            <a:endCxn id="94" idx="2"/>
          </p:cNvCxnSpPr>
          <p:nvPr/>
        </p:nvCxnSpPr>
        <p:spPr>
          <a:xfrm flipV="1">
            <a:off x="5150693" y="922089"/>
            <a:ext cx="1951500" cy="826318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AEEFD7-7E11-139E-A1DC-DAFA1BEB8F4B}"/>
              </a:ext>
            </a:extLst>
          </p:cNvPr>
          <p:cNvCxnSpPr>
            <a:cxnSpLocks/>
            <a:stCxn id="5" idx="0"/>
            <a:endCxn id="94" idx="2"/>
          </p:cNvCxnSpPr>
          <p:nvPr/>
        </p:nvCxnSpPr>
        <p:spPr>
          <a:xfrm flipH="1" flipV="1">
            <a:off x="7102193" y="922089"/>
            <a:ext cx="599205" cy="818801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165A1B2-9E75-7D8E-044A-F64E659F9EBD}"/>
              </a:ext>
            </a:extLst>
          </p:cNvPr>
          <p:cNvCxnSpPr>
            <a:cxnSpLocks/>
            <a:stCxn id="6" idx="0"/>
            <a:endCxn id="94" idx="2"/>
          </p:cNvCxnSpPr>
          <p:nvPr/>
        </p:nvCxnSpPr>
        <p:spPr>
          <a:xfrm flipH="1" flipV="1">
            <a:off x="7102193" y="922089"/>
            <a:ext cx="3296554" cy="833833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D2F61C0-F684-9259-2F4C-E51BE59C54F3}"/>
              </a:ext>
            </a:extLst>
          </p:cNvPr>
          <p:cNvCxnSpPr>
            <a:cxnSpLocks/>
            <a:stCxn id="9" idx="1"/>
            <a:endCxn id="70" idx="3"/>
          </p:cNvCxnSpPr>
          <p:nvPr/>
        </p:nvCxnSpPr>
        <p:spPr>
          <a:xfrm flipH="1">
            <a:off x="6094512" y="4608419"/>
            <a:ext cx="399728" cy="0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A8175599-BCFB-BBC2-E622-A3902F4C7B66}"/>
                  </a:ext>
                </a:extLst>
              </p:cNvPr>
              <p:cNvSpPr/>
              <p:nvPr/>
            </p:nvSpPr>
            <p:spPr>
              <a:xfrm>
                <a:off x="6781521" y="5607802"/>
                <a:ext cx="1723915" cy="43100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kumimoji="0" lang="en-US" sz="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Instance: Element2D class</a:t>
                </a:r>
                <a:endParaRPr kumimoji="0" lang="en-US" sz="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0" lang="en-US" sz="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US" sz="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𝒒</m:t>
                        </m:r>
                      </m:e>
                    </m:acc>
                  </m:oMath>
                </a14:m>
                <a:endPara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ngrid</a:t>
                </a:r>
                <a:endPara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A8175599-BCFB-BBC2-E622-A3902F4C7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521" y="5607802"/>
                <a:ext cx="1723915" cy="431006"/>
              </a:xfrm>
              <a:prstGeom prst="rect">
                <a:avLst/>
              </a:prstGeom>
              <a:blipFill>
                <a:blip r:embed="rId4"/>
                <a:stretch>
                  <a:fillRect b="-5556"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549A2DD-231A-8B7E-ED82-B36AF26C0A67}"/>
              </a:ext>
            </a:extLst>
          </p:cNvPr>
          <p:cNvCxnSpPr>
            <a:cxnSpLocks/>
            <a:stCxn id="9" idx="2"/>
            <a:endCxn id="86" idx="0"/>
          </p:cNvCxnSpPr>
          <p:nvPr/>
        </p:nvCxnSpPr>
        <p:spPr>
          <a:xfrm>
            <a:off x="7643479" y="5354957"/>
            <a:ext cx="0" cy="252845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D545B107-BF89-F910-128A-C4E0F1EF41A1}"/>
              </a:ext>
            </a:extLst>
          </p:cNvPr>
          <p:cNvSpPr/>
          <p:nvPr/>
        </p:nvSpPr>
        <p:spPr>
          <a:xfrm>
            <a:off x="9192446" y="4468024"/>
            <a:ext cx="1232713" cy="280789"/>
          </a:xfrm>
          <a:prstGeom prst="ellipse">
            <a:avLst/>
          </a:prstGeom>
          <a:solidFill>
            <a:schemeClr val="tx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Figures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E1B7FED-EBD1-83DB-9418-29FAED334178}"/>
              </a:ext>
            </a:extLst>
          </p:cNvPr>
          <p:cNvCxnSpPr>
            <a:cxnSpLocks/>
            <a:stCxn id="93" idx="2"/>
            <a:endCxn id="9" idx="3"/>
          </p:cNvCxnSpPr>
          <p:nvPr/>
        </p:nvCxnSpPr>
        <p:spPr>
          <a:xfrm flipH="1">
            <a:off x="8792718" y="4608419"/>
            <a:ext cx="399728" cy="0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68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8A4CB8B8-5F78-3915-5B51-42668EBF16FE}"/>
                  </a:ext>
                </a:extLst>
              </p:cNvPr>
              <p:cNvSpPr/>
              <p:nvPr/>
            </p:nvSpPr>
            <p:spPr>
              <a:xfrm>
                <a:off x="1376630" y="1562073"/>
                <a:ext cx="2158737" cy="1911670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compute_strain_energy_density</a:t>
                </a: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strain energy density for a 2D element.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</m:d>
                        </m:e>
                        <m:sup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sigma: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3 x 1)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eps: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3 x 1) 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1 x 1)</a:t>
                </a: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8A4CB8B8-5F78-3915-5B51-42668EBF16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630" y="1562073"/>
                <a:ext cx="2158737" cy="1911670"/>
              </a:xfrm>
              <a:prstGeom prst="roundRect">
                <a:avLst>
                  <a:gd name="adj" fmla="val 1821"/>
                </a:avLst>
              </a:prstGeom>
              <a:blipFill>
                <a:blip r:embed="rId2"/>
                <a:stretch>
                  <a:fillRect b="-1270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5A6AB7E0-3717-172F-53B6-D587AC88C371}"/>
                  </a:ext>
                </a:extLst>
              </p:cNvPr>
              <p:cNvSpPr/>
              <p:nvPr/>
            </p:nvSpPr>
            <p:spPr>
              <a:xfrm>
                <a:off x="7496945" y="1219363"/>
                <a:ext cx="3102806" cy="2554357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compute_k</a:t>
                </a: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stiffness matrix for a 2D element using Gaussian quadrature, where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1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000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are evaluated at the element’s integration points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𝐼𝑃</m:t>
                        </m:r>
                      </m:sup>
                    </m:sSup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𝑰𝑷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𝑰𝑷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d>
                              <m: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0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𝐝𝐞𝐭</m:t>
                              </m:r>
                              <m: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  <m: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ip_grid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num_pts</a:t>
                </a:r>
                <a:r>
                  <a:rPr lang="en-US" sz="1000" dirty="0">
                    <a:solidFill>
                      <a:schemeClr val="tx1"/>
                    </a:solidFill>
                  </a:rPr>
                  <a:t>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num_pts</a:t>
                </a:r>
                <a:r>
                  <a:rPr lang="en-US" sz="1000" dirty="0">
                    <a:solidFill>
                      <a:schemeClr val="tx1"/>
                    </a:solidFill>
                  </a:rPr>
                  <a:t> x 2 x 1)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w_ij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num_pts</a:t>
                </a:r>
                <a:r>
                  <a:rPr lang="en-US" sz="1000" dirty="0">
                    <a:solidFill>
                      <a:schemeClr val="tx1"/>
                    </a:solidFill>
                  </a:rPr>
                  <a:t>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num_pts</a:t>
                </a:r>
                <a:r>
                  <a:rPr lang="en-US" sz="1000" dirty="0">
                    <a:solidFill>
                      <a:schemeClr val="tx1"/>
                    </a:solidFill>
                  </a:rPr>
                  <a:t> x 1 x 1)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D: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(3 x 3)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thickness: float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2*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 x 2*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5A6AB7E0-3717-172F-53B6-D587AC88C3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945" y="1219363"/>
                <a:ext cx="3102806" cy="2554357"/>
              </a:xfrm>
              <a:prstGeom prst="roundRect">
                <a:avLst>
                  <a:gd name="adj" fmla="val 1821"/>
                </a:avLst>
              </a:prstGeom>
              <a:blipFill>
                <a:blip r:embed="rId3"/>
                <a:stretch>
                  <a:fillRect b="-238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A867CC6-1A99-7369-D6FC-3155EE0A325D}"/>
                  </a:ext>
                </a:extLst>
              </p:cNvPr>
              <p:cNvSpPr/>
              <p:nvPr/>
            </p:nvSpPr>
            <p:spPr>
              <a:xfrm>
                <a:off x="508684" y="1122608"/>
                <a:ext cx="505271" cy="42814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A867CC6-1A99-7369-D6FC-3155EE0A3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84" y="1122608"/>
                <a:ext cx="505271" cy="4281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5AC3F475-229C-B739-2807-CA354EBC47D7}"/>
              </a:ext>
            </a:extLst>
          </p:cNvPr>
          <p:cNvCxnSpPr>
            <a:cxnSpLocks/>
            <a:stCxn id="7" idx="3"/>
            <a:endCxn id="5" idx="0"/>
          </p:cNvCxnSpPr>
          <p:nvPr/>
        </p:nvCxnSpPr>
        <p:spPr>
          <a:xfrm>
            <a:off x="1013955" y="1336682"/>
            <a:ext cx="1442044" cy="22539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22BC1A30-6713-BD15-93BA-3B6633CF02A1}"/>
              </a:ext>
            </a:extLst>
          </p:cNvPr>
          <p:cNvCxnSpPr>
            <a:cxnSpLocks/>
            <a:stCxn id="18" idx="3"/>
            <a:endCxn id="6" idx="0"/>
          </p:cNvCxnSpPr>
          <p:nvPr/>
        </p:nvCxnSpPr>
        <p:spPr>
          <a:xfrm>
            <a:off x="7861955" y="656955"/>
            <a:ext cx="1186393" cy="56240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C793517-8DD9-474A-71E4-8560B8118719}"/>
                  </a:ext>
                </a:extLst>
              </p:cNvPr>
              <p:cNvSpPr/>
              <p:nvPr/>
            </p:nvSpPr>
            <p:spPr>
              <a:xfrm>
                <a:off x="7330641" y="413809"/>
                <a:ext cx="531314" cy="48629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C793517-8DD9-474A-71E4-8560B81187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641" y="413809"/>
                <a:ext cx="531314" cy="4862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1701169A-AAD0-EFAC-8A17-2EA4DDECD5D0}"/>
              </a:ext>
            </a:extLst>
          </p:cNvPr>
          <p:cNvSpPr/>
          <p:nvPr/>
        </p:nvSpPr>
        <p:spPr>
          <a:xfrm>
            <a:off x="434633" y="5841497"/>
            <a:ext cx="1158643" cy="451292"/>
          </a:xfrm>
          <a:prstGeom prst="ellipse">
            <a:avLst/>
          </a:prstGeom>
          <a:solidFill>
            <a:schemeClr val="tx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Figure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F9412F93-5B6D-7B58-E2EF-C2E90BC8132E}"/>
              </a:ext>
            </a:extLst>
          </p:cNvPr>
          <p:cNvCxnSpPr>
            <a:cxnSpLocks/>
            <a:stCxn id="34" idx="1"/>
            <a:endCxn id="22" idx="0"/>
          </p:cNvCxnSpPr>
          <p:nvPr/>
        </p:nvCxnSpPr>
        <p:spPr>
          <a:xfrm rot="10800000" flipV="1">
            <a:off x="1013956" y="5145685"/>
            <a:ext cx="1117437" cy="69581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1CBB9D51-9138-DFD9-5683-AA270CFE9572}"/>
              </a:ext>
            </a:extLst>
          </p:cNvPr>
          <p:cNvCxnSpPr>
            <a:cxnSpLocks/>
            <a:stCxn id="6" idx="2"/>
            <a:endCxn id="61" idx="0"/>
          </p:cNvCxnSpPr>
          <p:nvPr/>
        </p:nvCxnSpPr>
        <p:spPr>
          <a:xfrm rot="5400000">
            <a:off x="8006738" y="3496144"/>
            <a:ext cx="764035" cy="131918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16693590-F49F-98C4-5E33-A8BD5F18F51B}"/>
                  </a:ext>
                </a:extLst>
              </p:cNvPr>
              <p:cNvSpPr/>
              <p:nvPr/>
            </p:nvSpPr>
            <p:spPr>
              <a:xfrm>
                <a:off x="2131392" y="4189851"/>
                <a:ext cx="2589406" cy="1911670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plot_element_strain_energy_density</a:t>
                </a: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Plot the strain energy density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for a grid of points for a 2D element as a contour.</a:t>
                </a: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psi: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1 x 1)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grid: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1)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Figure</a:t>
                </a:r>
              </a:p>
            </p:txBody>
          </p:sp>
        </mc:Choice>
        <mc:Fallback xmlns=""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16693590-F49F-98C4-5E33-A8BD5F18F5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392" y="4189851"/>
                <a:ext cx="2589406" cy="1911670"/>
              </a:xfrm>
              <a:prstGeom prst="roundRect">
                <a:avLst>
                  <a:gd name="adj" fmla="val 1821"/>
                </a:avLst>
              </a:prstGeom>
              <a:blipFill>
                <a:blip r:embed="rId6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BBD8BDD5-74A7-7B3C-BCA6-814E07FB62DD}"/>
              </a:ext>
            </a:extLst>
          </p:cNvPr>
          <p:cNvCxnSpPr>
            <a:cxnSpLocks/>
            <a:stCxn id="5" idx="2"/>
            <a:endCxn id="34" idx="0"/>
          </p:cNvCxnSpPr>
          <p:nvPr/>
        </p:nvCxnSpPr>
        <p:spPr>
          <a:xfrm rot="16200000" flipH="1">
            <a:off x="2582993" y="3346749"/>
            <a:ext cx="716108" cy="9700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97909FAA-9CB4-99D2-95DA-0F5F55DB9351}"/>
                  </a:ext>
                </a:extLst>
              </p:cNvPr>
              <p:cNvSpPr/>
              <p:nvPr/>
            </p:nvSpPr>
            <p:spPr>
              <a:xfrm>
                <a:off x="6434458" y="4537755"/>
                <a:ext cx="2589406" cy="1911670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</a:rPr>
                  <a:t>plot_element_stiffness_matrix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Plot the stiffness matrix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for a 2D element as a colormap.</a:t>
                </a: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D: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Figure</a:t>
                </a:r>
              </a:p>
            </p:txBody>
          </p:sp>
        </mc:Choice>
        <mc:Fallback xmlns=""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97909FAA-9CB4-99D2-95DA-0F5F55DB93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458" y="4537755"/>
                <a:ext cx="2589406" cy="1911670"/>
              </a:xfrm>
              <a:prstGeom prst="roundRect">
                <a:avLst>
                  <a:gd name="adj" fmla="val 1821"/>
                </a:avLst>
              </a:prstGeom>
              <a:blipFill>
                <a:blip r:embed="rId7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Oval 76">
            <a:extLst>
              <a:ext uri="{FF2B5EF4-FFF2-40B4-BE49-F238E27FC236}">
                <a16:creationId xmlns:a16="http://schemas.microsoft.com/office/drawing/2014/main" id="{05045344-E53E-5209-BC58-424057F3E638}"/>
              </a:ext>
            </a:extLst>
          </p:cNvPr>
          <p:cNvSpPr/>
          <p:nvPr/>
        </p:nvSpPr>
        <p:spPr>
          <a:xfrm>
            <a:off x="10158202" y="5841496"/>
            <a:ext cx="1158643" cy="451292"/>
          </a:xfrm>
          <a:prstGeom prst="ellipse">
            <a:avLst/>
          </a:prstGeom>
          <a:solidFill>
            <a:schemeClr val="tx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Figure</a:t>
            </a:r>
          </a:p>
        </p:txBody>
      </p: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C425D46E-BAC2-4244-6B8E-0BD277B9B98E}"/>
              </a:ext>
            </a:extLst>
          </p:cNvPr>
          <p:cNvCxnSpPr>
            <a:cxnSpLocks/>
            <a:stCxn id="61" idx="3"/>
            <a:endCxn id="77" idx="2"/>
          </p:cNvCxnSpPr>
          <p:nvPr/>
        </p:nvCxnSpPr>
        <p:spPr>
          <a:xfrm>
            <a:off x="9023864" y="5493590"/>
            <a:ext cx="1134338" cy="57355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ADE5B7FC-EA1B-29DF-112F-A4C5EB4ACFE7}"/>
              </a:ext>
            </a:extLst>
          </p:cNvPr>
          <p:cNvSpPr/>
          <p:nvPr/>
        </p:nvSpPr>
        <p:spPr>
          <a:xfrm>
            <a:off x="3802541" y="319370"/>
            <a:ext cx="2347862" cy="1799986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make_ip_grid</a:t>
            </a:r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Make a grid of integration points and their weights for performing gaussian quadrature on a 2D element.</a:t>
            </a:r>
          </a:p>
          <a:p>
            <a:endParaRPr lang="en-US" sz="1000" b="1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num_pts</a:t>
            </a:r>
            <a:r>
              <a:rPr lang="en-US" sz="1000" dirty="0">
                <a:solidFill>
                  <a:schemeClr val="tx1"/>
                </a:solidFill>
              </a:rPr>
              <a:t>: int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</a:t>
            </a:r>
            <a:r>
              <a:rPr lang="en-US" sz="1000" dirty="0" err="1">
                <a:solidFill>
                  <a:schemeClr val="tx1"/>
                </a:solidFill>
              </a:rPr>
              <a:t>num_pts</a:t>
            </a:r>
            <a:r>
              <a:rPr lang="en-US" sz="1000" dirty="0">
                <a:solidFill>
                  <a:schemeClr val="tx1"/>
                </a:solidFill>
              </a:rPr>
              <a:t> x </a:t>
            </a:r>
            <a:r>
              <a:rPr lang="en-US" sz="1000" dirty="0" err="1">
                <a:solidFill>
                  <a:schemeClr val="tx1"/>
                </a:solidFill>
              </a:rPr>
              <a:t>num_pts</a:t>
            </a:r>
            <a:r>
              <a:rPr lang="en-US" sz="1000" dirty="0">
                <a:solidFill>
                  <a:schemeClr val="tx1"/>
                </a:solidFill>
              </a:rPr>
              <a:t> x 2 x 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</a:t>
            </a:r>
            <a:r>
              <a:rPr lang="en-US" sz="1000" dirty="0" err="1">
                <a:solidFill>
                  <a:schemeClr val="tx1"/>
                </a:solidFill>
              </a:rPr>
              <a:t>num_pts</a:t>
            </a:r>
            <a:r>
              <a:rPr lang="en-US" sz="1000" dirty="0">
                <a:solidFill>
                  <a:schemeClr val="tx1"/>
                </a:solidFill>
              </a:rPr>
              <a:t> x </a:t>
            </a:r>
            <a:r>
              <a:rPr lang="en-US" sz="1000" dirty="0" err="1">
                <a:solidFill>
                  <a:schemeClr val="tx1"/>
                </a:solidFill>
              </a:rPr>
              <a:t>num_pts</a:t>
            </a:r>
            <a:r>
              <a:rPr lang="en-US" sz="1000" dirty="0">
                <a:solidFill>
                  <a:schemeClr val="tx1"/>
                </a:solidFill>
              </a:rPr>
              <a:t> x 1 x 1)</a:t>
            </a:r>
          </a:p>
        </p:txBody>
      </p:sp>
      <p:cxnSp>
        <p:nvCxnSpPr>
          <p:cNvPr id="99" name="Connector: Curved 98">
            <a:extLst>
              <a:ext uri="{FF2B5EF4-FFF2-40B4-BE49-F238E27FC236}">
                <a16:creationId xmlns:a16="http://schemas.microsoft.com/office/drawing/2014/main" id="{F7260FA6-AAC8-30CF-9390-DF70607E8B55}"/>
              </a:ext>
            </a:extLst>
          </p:cNvPr>
          <p:cNvCxnSpPr>
            <a:cxnSpLocks/>
            <a:stCxn id="91" idx="2"/>
            <a:endCxn id="6" idx="1"/>
          </p:cNvCxnSpPr>
          <p:nvPr/>
        </p:nvCxnSpPr>
        <p:spPr>
          <a:xfrm rot="16200000" flipH="1">
            <a:off x="6048115" y="1047712"/>
            <a:ext cx="377186" cy="2520473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9CF245E9-3E2F-C88A-1273-D6EE6DCD80E4}"/>
                  </a:ext>
                </a:extLst>
              </p:cNvPr>
              <p:cNvSpPr/>
              <p:nvPr/>
            </p:nvSpPr>
            <p:spPr>
              <a:xfrm>
                <a:off x="5884525" y="2344286"/>
                <a:ext cx="531755" cy="53545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p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𝑰𝑷</m:t>
                        </m:r>
                      </m:sup>
                    </m:sSup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𝑰𝑷</m:t>
                        </m:r>
                      </m:sup>
                    </m:sSup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9CF245E9-3E2F-C88A-1273-D6EE6DCD80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525" y="2344286"/>
                <a:ext cx="531755" cy="5354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Rectangle 125">
            <a:extLst>
              <a:ext uri="{FF2B5EF4-FFF2-40B4-BE49-F238E27FC236}">
                <a16:creationId xmlns:a16="http://schemas.microsoft.com/office/drawing/2014/main" id="{D0986088-E944-5140-64F7-8BF0F41556C0}"/>
              </a:ext>
            </a:extLst>
          </p:cNvPr>
          <p:cNvSpPr/>
          <p:nvPr/>
        </p:nvSpPr>
        <p:spPr>
          <a:xfrm>
            <a:off x="2475175" y="478248"/>
            <a:ext cx="711085" cy="2955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chemeClr val="tx1"/>
                </a:solidFill>
              </a:rPr>
              <a:t>num_pts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27" name="Connector: Curved 126">
            <a:extLst>
              <a:ext uri="{FF2B5EF4-FFF2-40B4-BE49-F238E27FC236}">
                <a16:creationId xmlns:a16="http://schemas.microsoft.com/office/drawing/2014/main" id="{6E5C2EA0-EF98-84EF-24AB-113388EADC28}"/>
              </a:ext>
            </a:extLst>
          </p:cNvPr>
          <p:cNvCxnSpPr>
            <a:cxnSpLocks/>
            <a:stCxn id="126" idx="3"/>
            <a:endCxn id="91" idx="1"/>
          </p:cNvCxnSpPr>
          <p:nvPr/>
        </p:nvCxnSpPr>
        <p:spPr>
          <a:xfrm>
            <a:off x="3186260" y="626046"/>
            <a:ext cx="616281" cy="59331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5981A39C-0832-9D87-3DE4-92328483ACF2}"/>
                  </a:ext>
                </a:extLst>
              </p:cNvPr>
              <p:cNvSpPr/>
              <p:nvPr/>
            </p:nvSpPr>
            <p:spPr>
              <a:xfrm>
                <a:off x="8170819" y="3942989"/>
                <a:ext cx="531314" cy="37654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5981A39C-0832-9D87-3DE4-92328483AC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819" y="3942989"/>
                <a:ext cx="531314" cy="3765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922BB044-E0C5-978C-E851-178CCD823CBD}"/>
                  </a:ext>
                </a:extLst>
              </p:cNvPr>
              <p:cNvSpPr/>
              <p:nvPr/>
            </p:nvSpPr>
            <p:spPr>
              <a:xfrm>
                <a:off x="2635557" y="3643526"/>
                <a:ext cx="531314" cy="37654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922BB044-E0C5-978C-E851-178CCD823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557" y="3643526"/>
                <a:ext cx="531314" cy="37654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96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3177</Words>
  <Application>Microsoft Office PowerPoint</Application>
  <PresentationFormat>Widescreen</PresentationFormat>
  <Paragraphs>590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Olaya, Michael N</dc:creator>
  <cp:lastModifiedBy>Olaya, Michael N</cp:lastModifiedBy>
  <cp:revision>374</cp:revision>
  <cp:lastPrinted>2024-09-09T13:20:28Z</cp:lastPrinted>
  <dcterms:created xsi:type="dcterms:W3CDTF">2024-08-13T13:17:58Z</dcterms:created>
  <dcterms:modified xsi:type="dcterms:W3CDTF">2024-10-22T20:30:22Z</dcterms:modified>
</cp:coreProperties>
</file>