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3" r:id="rId3"/>
    <p:sldId id="265" r:id="rId4"/>
    <p:sldId id="266" r:id="rId5"/>
    <p:sldId id="271" r:id="rId6"/>
    <p:sldId id="269" r:id="rId7"/>
    <p:sldId id="272" r:id="rId8"/>
    <p:sldId id="258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w1" id="{8EBD4012-3B01-45F5-BE37-826A9C905465}">
          <p14:sldIdLst>
            <p14:sldId id="261"/>
          </p14:sldIdLst>
        </p14:section>
        <p14:section name="hw2" id="{B79C79C5-15CF-4E6C-AA9F-8FBB76C6646C}">
          <p14:sldIdLst>
            <p14:sldId id="263"/>
            <p14:sldId id="265"/>
          </p14:sldIdLst>
        </p14:section>
        <p14:section name="hw3" id="{5C473A04-E9C5-4E8F-8545-0AED8660BACC}">
          <p14:sldIdLst>
            <p14:sldId id="266"/>
            <p14:sldId id="271"/>
          </p14:sldIdLst>
        </p14:section>
        <p14:section name="hw4" id="{59957874-70DC-445A-AA48-EFD6D48CAB8C}">
          <p14:sldIdLst>
            <p14:sldId id="269"/>
          </p14:sldIdLst>
        </p14:section>
        <p14:section name="hw5" id="{E22307EB-5D1D-4B05-8346-F5D105A22FD6}">
          <p14:sldIdLst>
            <p14:sldId id="272"/>
          </p14:sldIdLst>
        </p14:section>
        <p14:section name="old" id="{869306EF-9098-47E5-9500-2CA2F1B0F42B}">
          <p14:sldIdLst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6782C-D12C-4EA6-9B4F-9C632223BD7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1CC9E-75ED-4844-9006-24C688CA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04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AC3B-CC27-C298-5914-DD8BD66E4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CD0CB-CB6C-8E8D-1CB6-9C4A7E2AC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58CCF-4FCE-64D3-B967-4DDFE553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F4856-1FCD-4BB8-90EF-FCAB6056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AC644-11BE-4D11-9187-32676A6F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11EA-4F9B-2316-8739-699E9B1E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0AD70-314A-35E2-0620-74EA3CD28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8629A-E3F9-3CA4-C772-2ECD1163A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39045-469D-1E2E-25A9-617C4831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DCA2B-8978-F12F-1D24-24C36004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4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168F4-874F-8E64-CDA9-69EE1B13A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051B9-F64D-F373-72D8-129B9B4F9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AE07D-C8F8-76E0-B346-96AB00FE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409A1-CBD5-55D6-CF40-AA76C85E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89F19-E48F-D395-1078-C42541A2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5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C06C-1110-74AF-B708-CF956281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17315-DDA0-FB37-FE83-CD8A4B922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8B977-30DD-7B59-9D99-8587481C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8B745-0D63-FC11-2D0A-195EFFA7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D8907-FE65-6718-8504-B0A2A2D0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3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311D-3B2E-7484-624F-AC4A42DF6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9A5B2-567C-1673-D911-AF274B563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E38C8-905B-0B2D-1D5D-0CF283EAE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311B0-2D8D-CF2D-B404-577687DC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7A58F-B62A-FFEC-284E-A4C44552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1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7D25-0D1C-0118-A005-27874545F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28023-096D-9D8E-058F-8827F633D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4B449-DD2A-0AF4-B0FA-2968749BE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8E253-50E1-BD2B-5818-A449B90CC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D8BA0-2D21-0A0D-2DDD-AC58615D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A78C2-F854-9B4F-61A5-DC3BC83B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4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7431-1C1E-3B79-B357-0FCB6CAB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D08DD-8799-E60F-258E-30B949AFE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51077-8BE0-8925-324B-16804BE9A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7AAE0-1114-238A-672A-F10730B47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EE137-2259-8608-A941-B26CE9C08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514DE-F94B-4EF0-8448-5B9F40292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BEE9B-5123-495E-AB46-3A5A5997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0FEA5-DD7D-AAFB-0854-CFFB3D70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D02B-776F-3131-EB57-B2511205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DE0F7-0CBA-DA66-3B90-B757F7EE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395B6-32BE-5579-0216-E60FC655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00000-D404-D293-DBCD-6388B210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E95314-236F-B4F1-66C2-28A7718A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2E282-EA33-4C4B-23DB-08CBA130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8398E-ED16-1451-B052-2CDE4163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5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7498-0717-9862-4F0A-948CB4BD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90D0-66B8-BC89-FA66-38975E689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A139E-8B4F-0B75-FF54-EAA2636E5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34F60-C05D-69DE-1E61-BF997F2F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755C9-A8D9-E8E2-9B5C-366EE46A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32B95-D6E4-963A-D15A-B75E4F4B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1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A367-BFDC-B1C6-3562-0D680F1C9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7E4BF-5C2E-16FD-2A4D-8ADE19F26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B8CD0-AD21-9D21-E47F-433886194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0E481-6703-E3B8-AC57-4B274CE07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FDE6E-762E-4CAC-CC52-B2ECEC66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6347D-C4AD-22F3-E1CC-7B59A22AC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4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145AF-E2DD-AA2A-E1E3-AA6E14D5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48E37-4B37-BA38-915B-83D3F7657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71556-1829-A072-1DF6-F3BFAE7E3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4E2F6-8742-EE91-0909-8ABCBB86F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85EC0-4C90-CCE0-0EFA-4095FA2AE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7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2.png"/><Relationship Id="rId7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100.png"/><Relationship Id="rId7" Type="http://schemas.openxmlformats.org/officeDocument/2006/relationships/image" Target="../media/image200.png"/><Relationship Id="rId12" Type="http://schemas.openxmlformats.org/officeDocument/2006/relationships/image" Target="../media/image90.png"/><Relationship Id="rId17" Type="http://schemas.openxmlformats.org/officeDocument/2006/relationships/image" Target="../media/image140.png"/><Relationship Id="rId2" Type="http://schemas.openxmlformats.org/officeDocument/2006/relationships/image" Target="../media/image190.png"/><Relationship Id="rId16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0.png"/><Relationship Id="rId11" Type="http://schemas.openxmlformats.org/officeDocument/2006/relationships/image" Target="../media/image80.png"/><Relationship Id="rId5" Type="http://schemas.openxmlformats.org/officeDocument/2006/relationships/image" Target="../media/image400.png"/><Relationship Id="rId15" Type="http://schemas.openxmlformats.org/officeDocument/2006/relationships/image" Target="../media/image120.png"/><Relationship Id="rId10" Type="http://schemas.openxmlformats.org/officeDocument/2006/relationships/image" Target="../media/image70.png"/><Relationship Id="rId9" Type="http://schemas.openxmlformats.org/officeDocument/2006/relationships/image" Target="../media/image60.png"/><Relationship Id="rId14" Type="http://schemas.openxmlformats.org/officeDocument/2006/relationships/image" Target="../media/image1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150.png"/><Relationship Id="rId7" Type="http://schemas.openxmlformats.org/officeDocument/2006/relationships/image" Target="../media/image200.png"/><Relationship Id="rId12" Type="http://schemas.openxmlformats.org/officeDocument/2006/relationships/image" Target="../media/image90.png"/><Relationship Id="rId17" Type="http://schemas.openxmlformats.org/officeDocument/2006/relationships/image" Target="../media/image180.png"/><Relationship Id="rId2" Type="http://schemas.openxmlformats.org/officeDocument/2006/relationships/image" Target="../media/image190.png"/><Relationship Id="rId16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0.png"/><Relationship Id="rId11" Type="http://schemas.openxmlformats.org/officeDocument/2006/relationships/image" Target="../media/image80.png"/><Relationship Id="rId5" Type="http://schemas.openxmlformats.org/officeDocument/2006/relationships/image" Target="../media/image400.png"/><Relationship Id="rId15" Type="http://schemas.openxmlformats.org/officeDocument/2006/relationships/image" Target="../media/image120.png"/><Relationship Id="rId10" Type="http://schemas.openxmlformats.org/officeDocument/2006/relationships/image" Target="../media/image70.png"/><Relationship Id="rId9" Type="http://schemas.openxmlformats.org/officeDocument/2006/relationships/image" Target="../media/image60.png"/><Relationship Id="rId14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32E0437-21EB-8687-20FF-E198C441864F}"/>
              </a:ext>
            </a:extLst>
          </p:cNvPr>
          <p:cNvSpPr/>
          <p:nvPr/>
        </p:nvSpPr>
        <p:spPr>
          <a:xfrm>
            <a:off x="117566" y="239453"/>
            <a:ext cx="11956868" cy="1812905"/>
          </a:xfrm>
          <a:prstGeom prst="roundRect">
            <a:avLst>
              <a:gd name="adj" fmla="val 1821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74CB6AA-6AF2-EFA4-111E-4032572F50F8}"/>
              </a:ext>
            </a:extLst>
          </p:cNvPr>
          <p:cNvGrpSpPr/>
          <p:nvPr/>
        </p:nvGrpSpPr>
        <p:grpSpPr>
          <a:xfrm>
            <a:off x="225334" y="362948"/>
            <a:ext cx="11741333" cy="1338852"/>
            <a:chOff x="180701" y="362948"/>
            <a:chExt cx="11741333" cy="13388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FD912F6A-CB6F-A7EF-E7FC-C86A2D3A07C8}"/>
                    </a:ext>
                  </a:extLst>
                </p:cNvPr>
                <p:cNvSpPr/>
                <p:nvPr/>
              </p:nvSpPr>
              <p:spPr>
                <a:xfrm>
                  <a:off x="180701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func_1</a:t>
                  </a: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dirty="0">
                      <a:solidFill>
                        <a:schemeClr val="tx1"/>
                      </a:solidFill>
                    </a:rPr>
                    <a:t>Solve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00" b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Input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xdata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(n x 1)</a:t>
                  </a: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Output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(n x 1)</a:t>
                  </a:r>
                </a:p>
              </p:txBody>
            </p:sp>
          </mc:Choice>
          <mc:Fallback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FD912F6A-CB6F-A7EF-E7FC-C86A2D3A07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701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blipFill>
                  <a:blip r:embed="rId2"/>
                  <a:stretch>
                    <a:fillRect b="-455"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CD3AB4C7-251F-44C6-006D-F77A21C88689}"/>
                    </a:ext>
                  </a:extLst>
                </p:cNvPr>
                <p:cNvSpPr/>
                <p:nvPr/>
              </p:nvSpPr>
              <p:spPr>
                <a:xfrm>
                  <a:off x="2567394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func_2</a:t>
                  </a: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pPr algn="just"/>
                  <a:r>
                    <a:rPr lang="en-US" sz="1000" dirty="0">
                      <a:solidFill>
                        <a:schemeClr val="tx1"/>
                      </a:solidFill>
                    </a:rPr>
                    <a:t>Solve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1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1000" i="1" dirty="0">
                    <a:solidFill>
                      <a:schemeClr val="tx1"/>
                    </a:solidFill>
                  </a:endParaRP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Input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xdata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(n x 1)</a:t>
                  </a: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Output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(2 x n x 1)</a:t>
                  </a:r>
                </a:p>
              </p:txBody>
            </p:sp>
          </mc:Choice>
          <mc:Fallback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CD3AB4C7-251F-44C6-006D-F77A21C886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7394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blipFill>
                  <a:blip r:embed="rId3"/>
                  <a:stretch>
                    <a:fillRect b="-455"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F5E68FD0-D53B-CACD-1A46-4E8D04D90F49}"/>
                    </a:ext>
                  </a:extLst>
                </p:cNvPr>
                <p:cNvSpPr/>
                <p:nvPr/>
              </p:nvSpPr>
              <p:spPr>
                <a:xfrm>
                  <a:off x="4954087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func_3</a:t>
                  </a: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dirty="0">
                      <a:solidFill>
                        <a:schemeClr val="tx1"/>
                      </a:solidFill>
                    </a:rPr>
                    <a:t>Solve</a:t>
                  </a:r>
                  <a14:m>
                    <m:oMath xmlns:m="http://schemas.openxmlformats.org/officeDocument/2006/math">
                      <m:r>
                        <a:rPr lang="en-US" sz="1000" b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1000" i="1" dirty="0">
                    <a:solidFill>
                      <a:schemeClr val="tx1"/>
                    </a:solidFill>
                  </a:endParaRP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Input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xdata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(n x 1)</a:t>
                  </a: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Output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(3 x n x 1)</a:t>
                  </a:r>
                </a:p>
              </p:txBody>
            </p:sp>
          </mc:Choice>
          <mc:Fallback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F5E68FD0-D53B-CACD-1A46-4E8D04D90F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4087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blipFill>
                  <a:blip r:embed="rId4"/>
                  <a:stretch>
                    <a:fillRect b="-455"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C69DC35-359A-3A13-3B31-73FD9217EE25}"/>
                    </a:ext>
                  </a:extLst>
                </p:cNvPr>
                <p:cNvSpPr/>
                <p:nvPr/>
              </p:nvSpPr>
              <p:spPr>
                <a:xfrm>
                  <a:off x="7340780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func_4</a:t>
                  </a: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dirty="0">
                      <a:solidFill>
                        <a:schemeClr val="tx1"/>
                      </a:solidFill>
                    </a:rPr>
                    <a:t>Solve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1000" i="1" dirty="0">
                    <a:solidFill>
                      <a:schemeClr val="tx1"/>
                    </a:solidFill>
                  </a:endParaRP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Input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xdata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(2 x 1 x n x m)</a:t>
                  </a: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Output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(n x m x 2 x 1)</a:t>
                  </a:r>
                </a:p>
              </p:txBody>
            </p:sp>
          </mc:Choice>
          <mc:Fallback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C69DC35-359A-3A13-3B31-73FD9217EE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0780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blipFill>
                  <a:blip r:embed="rId5"/>
                  <a:stretch>
                    <a:fillRect b="-455"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62D21118-79CC-4F2F-6B95-F5C63570B6EE}"/>
                    </a:ext>
                  </a:extLst>
                </p:cNvPr>
                <p:cNvSpPr/>
                <p:nvPr/>
              </p:nvSpPr>
              <p:spPr>
                <a:xfrm>
                  <a:off x="9727474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func_5</a:t>
                  </a: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dirty="0">
                      <a:solidFill>
                        <a:schemeClr val="tx1"/>
                      </a:solidFill>
                    </a:rPr>
                    <a:t>Solve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1000" i="1" dirty="0">
                    <a:solidFill>
                      <a:schemeClr val="tx1"/>
                    </a:solidFill>
                  </a:endParaRPr>
                </a:p>
                <a:p>
                  <a:endParaRPr lang="en-US" sz="1000" i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Input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xdata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(2 x 1 x n x m)</a:t>
                  </a: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Output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(n x m x 3 x 1)</a:t>
                  </a:r>
                </a:p>
              </p:txBody>
            </p:sp>
          </mc:Choice>
          <mc:Fallback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62D21118-79CC-4F2F-6B95-F5C63570B6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474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blipFill>
                  <a:blip r:embed="rId6"/>
                  <a:stretch>
                    <a:fillRect b="-455"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470B5C-4963-C8C4-64D9-F78186BC42A8}"/>
              </a:ext>
            </a:extLst>
          </p:cNvPr>
          <p:cNvSpPr/>
          <p:nvPr/>
        </p:nvSpPr>
        <p:spPr>
          <a:xfrm>
            <a:off x="4286333" y="3807444"/>
            <a:ext cx="2948396" cy="1640856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plotter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Compute injected function and make line or contour plot(s) for resulting </a:t>
            </a:r>
            <a:r>
              <a:rPr lang="en-US" sz="1000" dirty="0" err="1">
                <a:solidFill>
                  <a:schemeClr val="tx1"/>
                </a:solidFill>
              </a:rPr>
              <a:t>ydata</a:t>
            </a:r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xdata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1) or (2 x 1 x n x 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function: Callable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Figures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00691B-43E5-A49A-389A-211CA8D6D08D}"/>
              </a:ext>
            </a:extLst>
          </p:cNvPr>
          <p:cNvSpPr/>
          <p:nvPr/>
        </p:nvSpPr>
        <p:spPr>
          <a:xfrm>
            <a:off x="9155750" y="4667804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Figure(s)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887A9B-A418-A5A0-E758-9B41B69F59CB}"/>
              </a:ext>
            </a:extLst>
          </p:cNvPr>
          <p:cNvSpPr/>
          <p:nvPr/>
        </p:nvSpPr>
        <p:spPr>
          <a:xfrm>
            <a:off x="2006600" y="3019562"/>
            <a:ext cx="1208738" cy="409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err="1">
                <a:solidFill>
                  <a:schemeClr val="tx1"/>
                </a:solidFill>
              </a:rPr>
              <a:t>xdata</a:t>
            </a:r>
            <a:endParaRPr lang="en-US" sz="8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function callable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705CB6-FB49-025D-5B95-FE0A5F66D4BB}"/>
              </a:ext>
            </a:extLst>
          </p:cNvPr>
          <p:cNvSpPr txBox="1"/>
          <p:nvPr/>
        </p:nvSpPr>
        <p:spPr>
          <a:xfrm>
            <a:off x="173375" y="1763163"/>
            <a:ext cx="1613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Functions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859B730D-08DF-B7E1-90B7-BA5AFAD1F147}"/>
              </a:ext>
            </a:extLst>
          </p:cNvPr>
          <p:cNvCxnSpPr>
            <a:cxnSpLocks/>
            <a:stCxn id="24" idx="3"/>
            <a:endCxn id="7" idx="1"/>
          </p:cNvCxnSpPr>
          <p:nvPr/>
        </p:nvCxnSpPr>
        <p:spPr>
          <a:xfrm>
            <a:off x="3215338" y="3224281"/>
            <a:ext cx="1070995" cy="140359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FD35D1A5-76EE-FCCA-4222-CAA671438C4E}"/>
              </a:ext>
            </a:extLst>
          </p:cNvPr>
          <p:cNvCxnSpPr>
            <a:cxnSpLocks/>
            <a:stCxn id="7" idx="0"/>
            <a:endCxn id="39" idx="2"/>
          </p:cNvCxnSpPr>
          <p:nvPr/>
        </p:nvCxnSpPr>
        <p:spPr>
          <a:xfrm rot="16200000" flipV="1">
            <a:off x="5059921" y="3106834"/>
            <a:ext cx="756260" cy="6449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E712A51-7BC2-DA72-C347-86DC9EEC2C5D}"/>
              </a:ext>
            </a:extLst>
          </p:cNvPr>
          <p:cNvSpPr/>
          <p:nvPr/>
        </p:nvSpPr>
        <p:spPr>
          <a:xfrm>
            <a:off x="4806587" y="2867436"/>
            <a:ext cx="617967" cy="1837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err="1">
                <a:solidFill>
                  <a:schemeClr val="tx1"/>
                </a:solidFill>
              </a:rPr>
              <a:t>xdata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8E836FB4-0B1D-B623-98FC-712731B3BBAF}"/>
              </a:ext>
            </a:extLst>
          </p:cNvPr>
          <p:cNvCxnSpPr>
            <a:cxnSpLocks/>
            <a:stCxn id="39" idx="0"/>
            <a:endCxn id="34" idx="2"/>
          </p:cNvCxnSpPr>
          <p:nvPr/>
        </p:nvCxnSpPr>
        <p:spPr>
          <a:xfrm rot="5400000" flipH="1" flipV="1">
            <a:off x="5198246" y="1969683"/>
            <a:ext cx="815078" cy="9804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184A8FC1-09DC-97AF-8B1C-C456ED7E5217}"/>
              </a:ext>
            </a:extLst>
          </p:cNvPr>
          <p:cNvCxnSpPr>
            <a:cxnSpLocks/>
            <a:stCxn id="34" idx="2"/>
            <a:endCxn id="79" idx="0"/>
          </p:cNvCxnSpPr>
          <p:nvPr/>
        </p:nvCxnSpPr>
        <p:spPr>
          <a:xfrm rot="16200000" flipH="1">
            <a:off x="5993871" y="2154487"/>
            <a:ext cx="815078" cy="6108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6F5C9A6B-3839-2337-9C31-D5647409406E}"/>
              </a:ext>
            </a:extLst>
          </p:cNvPr>
          <p:cNvSpPr/>
          <p:nvPr/>
        </p:nvSpPr>
        <p:spPr>
          <a:xfrm>
            <a:off x="6397836" y="2867436"/>
            <a:ext cx="617967" cy="1837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err="1">
                <a:solidFill>
                  <a:schemeClr val="tx1"/>
                </a:solidFill>
              </a:rPr>
              <a:t>ydata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BA9C9BC9-47B7-DFDB-54DA-9793ADB256B4}"/>
              </a:ext>
            </a:extLst>
          </p:cNvPr>
          <p:cNvCxnSpPr>
            <a:cxnSpLocks/>
            <a:stCxn id="79" idx="2"/>
            <a:endCxn id="7" idx="0"/>
          </p:cNvCxnSpPr>
          <p:nvPr/>
        </p:nvCxnSpPr>
        <p:spPr>
          <a:xfrm rot="5400000">
            <a:off x="5855546" y="2956170"/>
            <a:ext cx="756260" cy="9462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7E668F1C-D199-153B-9660-A47EED4D3384}"/>
              </a:ext>
            </a:extLst>
          </p:cNvPr>
          <p:cNvSpPr/>
          <p:nvPr/>
        </p:nvSpPr>
        <p:spPr>
          <a:xfrm>
            <a:off x="7759790" y="3916431"/>
            <a:ext cx="824046" cy="409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err="1">
                <a:solidFill>
                  <a:schemeClr val="tx1"/>
                </a:solidFill>
              </a:rPr>
              <a:t>xdata</a:t>
            </a:r>
            <a:endParaRPr lang="en-US" sz="8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function</a:t>
            </a:r>
          </a:p>
        </p:txBody>
      </p: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4E878152-E051-1126-0A57-3C3BFD233946}"/>
              </a:ext>
            </a:extLst>
          </p:cNvPr>
          <p:cNvCxnSpPr>
            <a:cxnSpLocks/>
            <a:stCxn id="99" idx="3"/>
            <a:endCxn id="8" idx="2"/>
          </p:cNvCxnSpPr>
          <p:nvPr/>
        </p:nvCxnSpPr>
        <p:spPr>
          <a:xfrm>
            <a:off x="8583836" y="4121150"/>
            <a:ext cx="571914" cy="6870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8C3940A7-F48D-AAC6-DF2A-99EE05AADE34}"/>
              </a:ext>
            </a:extLst>
          </p:cNvPr>
          <p:cNvCxnSpPr>
            <a:cxnSpLocks/>
            <a:stCxn id="7" idx="3"/>
            <a:endCxn id="99" idx="1"/>
          </p:cNvCxnSpPr>
          <p:nvPr/>
        </p:nvCxnSpPr>
        <p:spPr>
          <a:xfrm flipV="1">
            <a:off x="7234729" y="4121150"/>
            <a:ext cx="525061" cy="50672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26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CA19465-4B1C-F16E-9352-F261CA1E1D24}"/>
                  </a:ext>
                </a:extLst>
              </p:cNvPr>
              <p:cNvSpPr/>
              <p:nvPr/>
            </p:nvSpPr>
            <p:spPr>
              <a:xfrm>
                <a:off x="374169" y="1812404"/>
                <a:ext cx="2935661" cy="212422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Function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compute_N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Compute the shape function matrix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for a 2D element, one for each point in the input grid of natural coordinates</a:t>
                </a: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natural_grid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2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200" dirty="0">
                    <a:solidFill>
                      <a:schemeClr val="tx1"/>
                    </a:solidFill>
                  </a:rPr>
                  <a:t> (n x m x 2 x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200" dirty="0">
                    <a:solidFill>
                      <a:schemeClr val="tx1"/>
                    </a:solidFill>
                  </a:rPr>
                  <a:t>*2)</a:t>
                </a:r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CA19465-4B1C-F16E-9352-F261CA1E1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69" y="1812404"/>
                <a:ext cx="2935661" cy="2124220"/>
              </a:xfrm>
              <a:prstGeom prst="roundRect">
                <a:avLst>
                  <a:gd name="adj" fmla="val 1821"/>
                </a:avLst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0C4DDE4-3944-90ED-B652-1EFE710EE44D}"/>
              </a:ext>
            </a:extLst>
          </p:cNvPr>
          <p:cNvSpPr/>
          <p:nvPr/>
        </p:nvSpPr>
        <p:spPr>
          <a:xfrm>
            <a:off x="3733704" y="4121024"/>
            <a:ext cx="3029930" cy="2124220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Function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</a:rPr>
              <a:t>plot_element_shape_functions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Make a grid of plots for individual shape functions for an element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N: </a:t>
            </a:r>
            <a:r>
              <a:rPr lang="en-US" sz="1200" dirty="0" err="1">
                <a:solidFill>
                  <a:schemeClr val="tx1"/>
                </a:solidFill>
              </a:rPr>
              <a:t>ndarray</a:t>
            </a:r>
            <a:r>
              <a:rPr lang="en-US" sz="1200" dirty="0">
                <a:solidFill>
                  <a:schemeClr val="tx1"/>
                </a:solidFill>
              </a:rPr>
              <a:t> (n x m x 2 x </a:t>
            </a:r>
            <a:r>
              <a:rPr lang="en-US" sz="1200" dirty="0" err="1">
                <a:solidFill>
                  <a:schemeClr val="tx1"/>
                </a:solidFill>
              </a:rPr>
              <a:t>nnodes</a:t>
            </a:r>
            <a:r>
              <a:rPr lang="en-US" sz="1200" dirty="0">
                <a:solidFill>
                  <a:schemeClr val="tx1"/>
                </a:solidFill>
              </a:rPr>
              <a:t>*2)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grid: </a:t>
            </a:r>
            <a:r>
              <a:rPr lang="en-US" sz="1200" dirty="0" err="1">
                <a:solidFill>
                  <a:schemeClr val="tx1"/>
                </a:solidFill>
              </a:rPr>
              <a:t>ndarray</a:t>
            </a:r>
            <a:r>
              <a:rPr lang="en-US" sz="1200" dirty="0">
                <a:solidFill>
                  <a:schemeClr val="tx1"/>
                </a:solidFill>
              </a:rPr>
              <a:t> (n x m x 2 x 1)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Figures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6A89281-178A-6D59-F64A-2D7FDDFB8D1B}"/>
              </a:ext>
            </a:extLst>
          </p:cNvPr>
          <p:cNvSpPr/>
          <p:nvPr/>
        </p:nvSpPr>
        <p:spPr>
          <a:xfrm>
            <a:off x="3923133" y="471251"/>
            <a:ext cx="2325842" cy="2124220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Function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</a:rPr>
              <a:t>make_natural_grid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Make </a:t>
            </a:r>
            <a:r>
              <a:rPr lang="en-US" sz="1200" dirty="0" err="1">
                <a:solidFill>
                  <a:schemeClr val="tx1"/>
                </a:solidFill>
              </a:rPr>
              <a:t>ngrid</a:t>
            </a:r>
            <a:r>
              <a:rPr lang="en-US" sz="1200" dirty="0">
                <a:solidFill>
                  <a:schemeClr val="tx1"/>
                </a:solidFill>
              </a:rPr>
              <a:t> x </a:t>
            </a:r>
            <a:r>
              <a:rPr lang="en-US" sz="1200" dirty="0" err="1">
                <a:solidFill>
                  <a:schemeClr val="tx1"/>
                </a:solidFill>
              </a:rPr>
              <a:t>ngrid</a:t>
            </a:r>
            <a:r>
              <a:rPr lang="en-US" sz="1200" dirty="0">
                <a:solidFill>
                  <a:schemeClr val="tx1"/>
                </a:solidFill>
              </a:rPr>
              <a:t> array of coordinates in the natural coordinate system from (-1, 1)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(optional) </a:t>
            </a:r>
            <a:r>
              <a:rPr lang="en-US" sz="1200" dirty="0" err="1">
                <a:solidFill>
                  <a:schemeClr val="tx1"/>
                </a:solidFill>
              </a:rPr>
              <a:t>ngrid</a:t>
            </a:r>
            <a:r>
              <a:rPr lang="en-US" sz="1200" dirty="0">
                <a:solidFill>
                  <a:schemeClr val="tx1"/>
                </a:solidFill>
              </a:rPr>
              <a:t>: int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ndarray</a:t>
            </a:r>
            <a:r>
              <a:rPr lang="en-US" sz="1200" dirty="0">
                <a:solidFill>
                  <a:schemeClr val="tx1"/>
                </a:solidFill>
              </a:rPr>
              <a:t> (</a:t>
            </a:r>
            <a:r>
              <a:rPr lang="en-US" sz="1200" dirty="0" err="1">
                <a:solidFill>
                  <a:schemeClr val="tx1"/>
                </a:solidFill>
              </a:rPr>
              <a:t>ngrid</a:t>
            </a:r>
            <a:r>
              <a:rPr lang="en-US" sz="1200" dirty="0">
                <a:solidFill>
                  <a:schemeClr val="tx1"/>
                </a:solidFill>
              </a:rPr>
              <a:t> x </a:t>
            </a:r>
            <a:r>
              <a:rPr lang="en-US" sz="1200" dirty="0" err="1">
                <a:solidFill>
                  <a:schemeClr val="tx1"/>
                </a:solidFill>
              </a:rPr>
              <a:t>ngrid</a:t>
            </a:r>
            <a:r>
              <a:rPr lang="en-US" sz="1200" dirty="0">
                <a:solidFill>
                  <a:schemeClr val="tx1"/>
                </a:solidFill>
              </a:rPr>
              <a:t> x 2 x 1)</a:t>
            </a: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C82F4380-1A15-DFF7-29AC-238F71E246F9}"/>
              </a:ext>
            </a:extLst>
          </p:cNvPr>
          <p:cNvCxnSpPr>
            <a:cxnSpLocks/>
            <a:stCxn id="21" idx="2"/>
            <a:endCxn id="67" idx="1"/>
          </p:cNvCxnSpPr>
          <p:nvPr/>
        </p:nvCxnSpPr>
        <p:spPr>
          <a:xfrm rot="16200000" flipH="1">
            <a:off x="2164597" y="3614027"/>
            <a:ext cx="1246510" cy="1891704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FB41A4C6-7B1A-2016-E459-C4DD7950F72C}"/>
              </a:ext>
            </a:extLst>
          </p:cNvPr>
          <p:cNvCxnSpPr>
            <a:cxnSpLocks/>
            <a:stCxn id="77" idx="1"/>
            <a:endCxn id="21" idx="3"/>
          </p:cNvCxnSpPr>
          <p:nvPr/>
        </p:nvCxnSpPr>
        <p:spPr>
          <a:xfrm rot="10800000">
            <a:off x="3309831" y="2874514"/>
            <a:ext cx="1567927" cy="554486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41527B36-E42D-00AC-2FE4-EE9FC36D64C0}"/>
                  </a:ext>
                </a:extLst>
              </p:cNvPr>
              <p:cNvSpPr/>
              <p:nvPr/>
            </p:nvSpPr>
            <p:spPr>
              <a:xfrm>
                <a:off x="8329399" y="1812404"/>
                <a:ext cx="2624546" cy="212422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Function</a:t>
                </a:r>
                <a:r>
                  <a:rPr lang="en-US" sz="1200" dirty="0">
                    <a:solidFill>
                      <a:schemeClr val="tx1"/>
                    </a:solidFill>
                  </a:rPr>
                  <a:t>: interpolate</a:t>
                </a: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Solve </a:t>
                </a:r>
                <a14:m>
                  <m:oMath xmlns:m="http://schemas.openxmlformats.org/officeDocument/2006/math">
                    <m:r>
                      <a:rPr lang="en-US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nodal_vec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200" dirty="0">
                    <a:solidFill>
                      <a:schemeClr val="tx1"/>
                    </a:solidFill>
                  </a:rPr>
                  <a:t>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200" dirty="0">
                    <a:solidFill>
                      <a:schemeClr val="tx1"/>
                    </a:solidFill>
                  </a:rPr>
                  <a:t>*2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natural_grid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2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200" dirty="0">
                    <a:solidFill>
                      <a:schemeClr val="tx1"/>
                    </a:solidFill>
                  </a:rPr>
                  <a:t> (n x m x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200" dirty="0">
                    <a:solidFill>
                      <a:schemeClr val="tx1"/>
                    </a:solidFill>
                  </a:rPr>
                  <a:t>*2 x 1)</a:t>
                </a:r>
              </a:p>
            </p:txBody>
          </p:sp>
        </mc:Choice>
        <mc:Fallback xmlns=""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41527B36-E42D-00AC-2FE4-EE9FC36D64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399" y="1812404"/>
                <a:ext cx="2624546" cy="2124220"/>
              </a:xfrm>
              <a:prstGeom prst="roundRect">
                <a:avLst>
                  <a:gd name="adj" fmla="val 1821"/>
                </a:avLst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D8BFAB53-5AB7-218F-27D2-6E8125B05731}"/>
              </a:ext>
            </a:extLst>
          </p:cNvPr>
          <p:cNvCxnSpPr>
            <a:cxnSpLocks/>
            <a:stCxn id="94" idx="3"/>
            <a:endCxn id="44" idx="1"/>
          </p:cNvCxnSpPr>
          <p:nvPr/>
        </p:nvCxnSpPr>
        <p:spPr>
          <a:xfrm>
            <a:off x="3197897" y="909494"/>
            <a:ext cx="725236" cy="62386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F9371C8B-C1EC-06BC-1105-5E979307344F}"/>
              </a:ext>
            </a:extLst>
          </p:cNvPr>
          <p:cNvCxnSpPr>
            <a:cxnSpLocks/>
            <a:stCxn id="64" idx="2"/>
            <a:endCxn id="67" idx="3"/>
          </p:cNvCxnSpPr>
          <p:nvPr/>
        </p:nvCxnSpPr>
        <p:spPr>
          <a:xfrm rot="5400000">
            <a:off x="7579398" y="3120860"/>
            <a:ext cx="1246510" cy="2878038"/>
          </a:xfrm>
          <a:prstGeom prst="curvedConnector2">
            <a:avLst/>
          </a:prstGeom>
          <a:ln>
            <a:solidFill>
              <a:schemeClr val="accent5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733B838D-3A6D-3AE5-5985-F01FC851AE4B}"/>
                  </a:ext>
                </a:extLst>
              </p:cNvPr>
              <p:cNvSpPr/>
              <p:nvPr/>
            </p:nvSpPr>
            <p:spPr>
              <a:xfrm>
                <a:off x="7862936" y="4735287"/>
                <a:ext cx="932925" cy="40011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grid in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733B838D-3A6D-3AE5-5985-F01FC851AE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936" y="4735287"/>
                <a:ext cx="932925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D100ECF-6299-FE45-1F12-25CD95FB00D6}"/>
                  </a:ext>
                </a:extLst>
              </p:cNvPr>
              <p:cNvSpPr/>
              <p:nvPr/>
            </p:nvSpPr>
            <p:spPr>
              <a:xfrm>
                <a:off x="4877757" y="3228945"/>
                <a:ext cx="1318722" cy="40011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grid in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D100ECF-6299-FE45-1F12-25CD95FB00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757" y="3228945"/>
                <a:ext cx="1318722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C2F00CA-EF21-20F9-6A2C-D41C978CE6E3}"/>
                  </a:ext>
                </a:extLst>
              </p:cNvPr>
              <p:cNvSpPr/>
              <p:nvPr/>
            </p:nvSpPr>
            <p:spPr>
              <a:xfrm>
                <a:off x="2391446" y="4680334"/>
                <a:ext cx="405562" cy="40011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C2F00CA-EF21-20F9-6A2C-D41C978CE6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446" y="4680334"/>
                <a:ext cx="40556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B81A5D00-C373-14B9-D78F-72F076C07DE3}"/>
              </a:ext>
            </a:extLst>
          </p:cNvPr>
          <p:cNvSpPr/>
          <p:nvPr/>
        </p:nvSpPr>
        <p:spPr>
          <a:xfrm>
            <a:off x="2510921" y="750294"/>
            <a:ext cx="686976" cy="318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ngrid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7E385E95-49E5-2626-BB19-5A99FAAAC37B}"/>
              </a:ext>
            </a:extLst>
          </p:cNvPr>
          <p:cNvCxnSpPr>
            <a:cxnSpLocks/>
            <a:stCxn id="77" idx="2"/>
            <a:endCxn id="67" idx="0"/>
          </p:cNvCxnSpPr>
          <p:nvPr/>
        </p:nvCxnSpPr>
        <p:spPr>
          <a:xfrm rot="5400000">
            <a:off x="5146910" y="3730815"/>
            <a:ext cx="491969" cy="288449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9437F4B0-B051-0195-9F09-64DCFD07BDF7}"/>
              </a:ext>
            </a:extLst>
          </p:cNvPr>
          <p:cNvCxnSpPr>
            <a:cxnSpLocks/>
            <a:stCxn id="77" idx="3"/>
            <a:endCxn id="64" idx="1"/>
          </p:cNvCxnSpPr>
          <p:nvPr/>
        </p:nvCxnSpPr>
        <p:spPr>
          <a:xfrm flipV="1">
            <a:off x="6196479" y="2874514"/>
            <a:ext cx="2132920" cy="554486"/>
          </a:xfrm>
          <a:prstGeom prst="curvedConnector3">
            <a:avLst>
              <a:gd name="adj1" fmla="val 50000"/>
            </a:avLst>
          </a:prstGeom>
          <a:ln>
            <a:solidFill>
              <a:schemeClr val="accent5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Curved 137">
            <a:extLst>
              <a:ext uri="{FF2B5EF4-FFF2-40B4-BE49-F238E27FC236}">
                <a16:creationId xmlns:a16="http://schemas.microsoft.com/office/drawing/2014/main" id="{BA9BA739-FA90-4B64-0AB0-32C1CDA68D9F}"/>
              </a:ext>
            </a:extLst>
          </p:cNvPr>
          <p:cNvCxnSpPr>
            <a:cxnSpLocks/>
            <a:stCxn id="44" idx="2"/>
            <a:endCxn id="77" idx="0"/>
          </p:cNvCxnSpPr>
          <p:nvPr/>
        </p:nvCxnSpPr>
        <p:spPr>
          <a:xfrm rot="16200000" flipH="1">
            <a:off x="4994849" y="2686676"/>
            <a:ext cx="633474" cy="4510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Curved 169">
            <a:extLst>
              <a:ext uri="{FF2B5EF4-FFF2-40B4-BE49-F238E27FC236}">
                <a16:creationId xmlns:a16="http://schemas.microsoft.com/office/drawing/2014/main" id="{3D7612DB-5381-367A-D49E-F3560F992F9B}"/>
              </a:ext>
            </a:extLst>
          </p:cNvPr>
          <p:cNvCxnSpPr>
            <a:cxnSpLocks/>
            <a:stCxn id="173" idx="3"/>
            <a:endCxn id="64" idx="0"/>
          </p:cNvCxnSpPr>
          <p:nvPr/>
        </p:nvCxnSpPr>
        <p:spPr>
          <a:xfrm>
            <a:off x="8229460" y="1120380"/>
            <a:ext cx="1412212" cy="6920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D1736650-A217-4ECE-FC19-CCCBC5B05E05}"/>
                  </a:ext>
                </a:extLst>
              </p:cNvPr>
              <p:cNvSpPr/>
              <p:nvPr/>
            </p:nvSpPr>
            <p:spPr>
              <a:xfrm>
                <a:off x="6974211" y="996770"/>
                <a:ext cx="1255249" cy="24721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nodal coords in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D1736650-A217-4ECE-FC19-CCCBC5B05E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211" y="996770"/>
                <a:ext cx="1255249" cy="247219"/>
              </a:xfrm>
              <a:prstGeom prst="rect">
                <a:avLst/>
              </a:prstGeom>
              <a:blipFill>
                <a:blip r:embed="rId7"/>
                <a:stretch>
                  <a:fillRect b="-9756"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Rectangle 182">
            <a:extLst>
              <a:ext uri="{FF2B5EF4-FFF2-40B4-BE49-F238E27FC236}">
                <a16:creationId xmlns:a16="http://schemas.microsoft.com/office/drawing/2014/main" id="{1641163D-910B-69E6-5196-99A36FAE6D30}"/>
              </a:ext>
            </a:extLst>
          </p:cNvPr>
          <p:cNvSpPr/>
          <p:nvPr/>
        </p:nvSpPr>
        <p:spPr>
          <a:xfrm>
            <a:off x="9832157" y="869543"/>
            <a:ext cx="2243577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Plot in natural coordinate sys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5A1F077-382D-51BD-A08C-029F5F121FD7}"/>
              </a:ext>
            </a:extLst>
          </p:cNvPr>
          <p:cNvSpPr/>
          <p:nvPr/>
        </p:nvSpPr>
        <p:spPr>
          <a:xfrm>
            <a:off x="9832157" y="313698"/>
            <a:ext cx="224357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Plot in local element coordinate sys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C006BE4-6F4B-836E-128E-BD302AA51189}"/>
              </a:ext>
            </a:extLst>
          </p:cNvPr>
          <p:cNvSpPr/>
          <p:nvPr/>
        </p:nvSpPr>
        <p:spPr>
          <a:xfrm>
            <a:off x="8329398" y="6104849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Figure(s)</a:t>
            </a:r>
          </a:p>
        </p:txBody>
      </p:sp>
      <p:cxnSp>
        <p:nvCxnSpPr>
          <p:cNvPr id="199" name="Connector: Curved 198">
            <a:extLst>
              <a:ext uri="{FF2B5EF4-FFF2-40B4-BE49-F238E27FC236}">
                <a16:creationId xmlns:a16="http://schemas.microsoft.com/office/drawing/2014/main" id="{5D37B270-C74C-D10D-F344-56ED8B9838CA}"/>
              </a:ext>
            </a:extLst>
          </p:cNvPr>
          <p:cNvCxnSpPr>
            <a:cxnSpLocks/>
            <a:stCxn id="67" idx="2"/>
            <a:endCxn id="198" idx="3"/>
          </p:cNvCxnSpPr>
          <p:nvPr/>
        </p:nvCxnSpPr>
        <p:spPr>
          <a:xfrm rot="16200000" flipH="1">
            <a:off x="6829661" y="4664252"/>
            <a:ext cx="99273" cy="3261256"/>
          </a:xfrm>
          <a:prstGeom prst="curvedConnector3">
            <a:avLst>
              <a:gd name="adj1" fmla="val 3716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5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6A89281-178A-6D59-F64A-2D7FDDFB8D1B}"/>
              </a:ext>
            </a:extLst>
          </p:cNvPr>
          <p:cNvSpPr/>
          <p:nvPr/>
        </p:nvSpPr>
        <p:spPr>
          <a:xfrm>
            <a:off x="2315488" y="313698"/>
            <a:ext cx="2325842" cy="2124220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Function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</a:rPr>
              <a:t>make_natural_grid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Make </a:t>
            </a:r>
            <a:r>
              <a:rPr lang="en-US" sz="1200" dirty="0" err="1">
                <a:solidFill>
                  <a:schemeClr val="tx1"/>
                </a:solidFill>
              </a:rPr>
              <a:t>ngrid</a:t>
            </a:r>
            <a:r>
              <a:rPr lang="en-US" sz="1200" dirty="0">
                <a:solidFill>
                  <a:schemeClr val="tx1"/>
                </a:solidFill>
              </a:rPr>
              <a:t> x </a:t>
            </a:r>
            <a:r>
              <a:rPr lang="en-US" sz="1200" dirty="0" err="1">
                <a:solidFill>
                  <a:schemeClr val="tx1"/>
                </a:solidFill>
              </a:rPr>
              <a:t>ngrid</a:t>
            </a:r>
            <a:r>
              <a:rPr lang="en-US" sz="1200" dirty="0">
                <a:solidFill>
                  <a:schemeClr val="tx1"/>
                </a:solidFill>
              </a:rPr>
              <a:t> array of coordinates in the natural coordinate system from (-1, 1)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(optional) </a:t>
            </a:r>
            <a:r>
              <a:rPr lang="en-US" sz="1200" dirty="0" err="1">
                <a:solidFill>
                  <a:schemeClr val="tx1"/>
                </a:solidFill>
              </a:rPr>
              <a:t>ngrid</a:t>
            </a:r>
            <a:r>
              <a:rPr lang="en-US" sz="1200" dirty="0">
                <a:solidFill>
                  <a:schemeClr val="tx1"/>
                </a:solidFill>
              </a:rPr>
              <a:t>: int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ndarray</a:t>
            </a:r>
            <a:r>
              <a:rPr lang="en-US" sz="1200" dirty="0">
                <a:solidFill>
                  <a:schemeClr val="tx1"/>
                </a:solidFill>
              </a:rPr>
              <a:t> (</a:t>
            </a:r>
            <a:r>
              <a:rPr lang="en-US" sz="1200" dirty="0" err="1">
                <a:solidFill>
                  <a:schemeClr val="tx1"/>
                </a:solidFill>
              </a:rPr>
              <a:t>ngrid</a:t>
            </a:r>
            <a:r>
              <a:rPr lang="en-US" sz="1200" dirty="0">
                <a:solidFill>
                  <a:schemeClr val="tx1"/>
                </a:solidFill>
              </a:rPr>
              <a:t> x </a:t>
            </a:r>
            <a:r>
              <a:rPr lang="en-US" sz="1200" dirty="0" err="1">
                <a:solidFill>
                  <a:schemeClr val="tx1"/>
                </a:solidFill>
              </a:rPr>
              <a:t>ngrid</a:t>
            </a:r>
            <a:r>
              <a:rPr lang="en-US" sz="1200" dirty="0">
                <a:solidFill>
                  <a:schemeClr val="tx1"/>
                </a:solidFill>
              </a:rPr>
              <a:t> x 2 x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41527B36-E42D-00AC-2FE4-EE9FC36D64C0}"/>
                  </a:ext>
                </a:extLst>
              </p:cNvPr>
              <p:cNvSpPr/>
              <p:nvPr/>
            </p:nvSpPr>
            <p:spPr>
              <a:xfrm>
                <a:off x="1301908" y="3670874"/>
                <a:ext cx="2624546" cy="212422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Function</a:t>
                </a:r>
                <a:r>
                  <a:rPr lang="en-US" sz="1200" dirty="0">
                    <a:solidFill>
                      <a:schemeClr val="tx1"/>
                    </a:solidFill>
                  </a:rPr>
                  <a:t>: interpolate</a:t>
                </a: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Solve </a:t>
                </a:r>
                <a14:m>
                  <m:oMath xmlns:m="http://schemas.openxmlformats.org/officeDocument/2006/math">
                    <m:r>
                      <a:rPr lang="en-US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nodal_vec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200" dirty="0">
                    <a:solidFill>
                      <a:schemeClr val="tx1"/>
                    </a:solidFill>
                  </a:rPr>
                  <a:t>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200" dirty="0">
                    <a:solidFill>
                      <a:schemeClr val="tx1"/>
                    </a:solidFill>
                  </a:rPr>
                  <a:t>*2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natural_grid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2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200" dirty="0">
                    <a:solidFill>
                      <a:schemeClr val="tx1"/>
                    </a:solidFill>
                  </a:rPr>
                  <a:t> (n x m x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200" dirty="0">
                    <a:solidFill>
                      <a:schemeClr val="tx1"/>
                    </a:solidFill>
                  </a:rPr>
                  <a:t>*2 x 1)</a:t>
                </a:r>
              </a:p>
            </p:txBody>
          </p:sp>
        </mc:Choice>
        <mc:Fallback xmlns=""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41527B36-E42D-00AC-2FE4-EE9FC36D64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908" y="3670874"/>
                <a:ext cx="2624546" cy="2124220"/>
              </a:xfrm>
              <a:prstGeom prst="roundRect">
                <a:avLst>
                  <a:gd name="adj" fmla="val 1821"/>
                </a:avLst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D8BFAB53-5AB7-218F-27D2-6E8125B05731}"/>
              </a:ext>
            </a:extLst>
          </p:cNvPr>
          <p:cNvCxnSpPr>
            <a:cxnSpLocks/>
            <a:stCxn id="94" idx="3"/>
            <a:endCxn id="44" idx="1"/>
          </p:cNvCxnSpPr>
          <p:nvPr/>
        </p:nvCxnSpPr>
        <p:spPr>
          <a:xfrm>
            <a:off x="1863937" y="1089538"/>
            <a:ext cx="451551" cy="2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B81A5D00-C373-14B9-D78F-72F076C07DE3}"/>
              </a:ext>
            </a:extLst>
          </p:cNvPr>
          <p:cNvSpPr/>
          <p:nvPr/>
        </p:nvSpPr>
        <p:spPr>
          <a:xfrm>
            <a:off x="975566" y="889483"/>
            <a:ext cx="888371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ngrid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38" name="Connector: Curved 137">
            <a:extLst>
              <a:ext uri="{FF2B5EF4-FFF2-40B4-BE49-F238E27FC236}">
                <a16:creationId xmlns:a16="http://schemas.microsoft.com/office/drawing/2014/main" id="{BA9BA739-FA90-4B64-0AB0-32C1CDA68D9F}"/>
              </a:ext>
            </a:extLst>
          </p:cNvPr>
          <p:cNvCxnSpPr>
            <a:cxnSpLocks/>
            <a:stCxn id="19" idx="1"/>
            <a:endCxn id="64" idx="0"/>
          </p:cNvCxnSpPr>
          <p:nvPr/>
        </p:nvCxnSpPr>
        <p:spPr>
          <a:xfrm rot="10800000" flipV="1">
            <a:off x="2614182" y="3210574"/>
            <a:ext cx="1213019" cy="46029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Curved 169">
            <a:extLst>
              <a:ext uri="{FF2B5EF4-FFF2-40B4-BE49-F238E27FC236}">
                <a16:creationId xmlns:a16="http://schemas.microsoft.com/office/drawing/2014/main" id="{3D7612DB-5381-367A-D49E-F3560F992F9B}"/>
              </a:ext>
            </a:extLst>
          </p:cNvPr>
          <p:cNvCxnSpPr>
            <a:cxnSpLocks/>
            <a:stCxn id="173" idx="2"/>
            <a:endCxn id="64" idx="1"/>
          </p:cNvCxnSpPr>
          <p:nvPr/>
        </p:nvCxnSpPr>
        <p:spPr>
          <a:xfrm rot="16200000" flipH="1">
            <a:off x="328548" y="3759624"/>
            <a:ext cx="1303984" cy="64273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1736650-A217-4ECE-FC19-CCCBC5B05E05}"/>
              </a:ext>
            </a:extLst>
          </p:cNvPr>
          <p:cNvSpPr/>
          <p:nvPr/>
        </p:nvSpPr>
        <p:spPr>
          <a:xfrm>
            <a:off x="125115" y="2992150"/>
            <a:ext cx="1068114" cy="4368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nodal displacements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0C7373A-09BB-BE84-3965-FA1D9F95E933}"/>
                  </a:ext>
                </a:extLst>
              </p:cNvPr>
              <p:cNvSpPr/>
              <p:nvPr/>
            </p:nvSpPr>
            <p:spPr>
              <a:xfrm>
                <a:off x="3827200" y="3010520"/>
                <a:ext cx="1318722" cy="40011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grid in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0C7373A-09BB-BE84-3965-FA1D9F95E9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200" y="3010520"/>
                <a:ext cx="131872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5CA9A5DF-89CD-7C5B-85CA-E2706BD2BE8A}"/>
                  </a:ext>
                </a:extLst>
              </p:cNvPr>
              <p:cNvSpPr/>
              <p:nvPr/>
            </p:nvSpPr>
            <p:spPr>
              <a:xfrm>
                <a:off x="6657307" y="1383356"/>
                <a:ext cx="2624546" cy="212422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Function</a:t>
                </a:r>
                <a:r>
                  <a:rPr lang="en-US" sz="1200" dirty="0">
                    <a:solidFill>
                      <a:schemeClr val="tx1"/>
                    </a:solidFill>
                  </a:rPr>
                  <a:t>: interpolate</a:t>
                </a: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Solve </a:t>
                </a:r>
                <a14:m>
                  <m:oMath xmlns:m="http://schemas.openxmlformats.org/officeDocument/2006/math">
                    <m:r>
                      <a:rPr lang="en-US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nodal_vec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200" dirty="0">
                    <a:solidFill>
                      <a:schemeClr val="tx1"/>
                    </a:solidFill>
                  </a:rPr>
                  <a:t>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200" dirty="0">
                    <a:solidFill>
                      <a:schemeClr val="tx1"/>
                    </a:solidFill>
                  </a:rPr>
                  <a:t>*2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natural_grid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2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200" dirty="0">
                    <a:solidFill>
                      <a:schemeClr val="tx1"/>
                    </a:solidFill>
                  </a:rPr>
                  <a:t> (n x m x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200" dirty="0">
                    <a:solidFill>
                      <a:schemeClr val="tx1"/>
                    </a:solidFill>
                  </a:rPr>
                  <a:t>*2 x 1)</a:t>
                </a:r>
              </a:p>
            </p:txBody>
          </p:sp>
        </mc:Choice>
        <mc:Fallback xmlns="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5CA9A5DF-89CD-7C5B-85CA-E2706BD2B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307" y="1383356"/>
                <a:ext cx="2624546" cy="2124220"/>
              </a:xfrm>
              <a:prstGeom prst="roundRect">
                <a:avLst>
                  <a:gd name="adj" fmla="val 1821"/>
                </a:avLst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33EC8463-66C5-3A41-322E-EC1BF10C394C}"/>
              </a:ext>
            </a:extLst>
          </p:cNvPr>
          <p:cNvCxnSpPr>
            <a:cxnSpLocks/>
            <a:stCxn id="64" idx="3"/>
            <a:endCxn id="47" idx="1"/>
          </p:cNvCxnSpPr>
          <p:nvPr/>
        </p:nvCxnSpPr>
        <p:spPr>
          <a:xfrm>
            <a:off x="3926454" y="4732984"/>
            <a:ext cx="1841380" cy="62239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E84390F-EE23-891F-50EF-C60EA5F896C8}"/>
              </a:ext>
            </a:extLst>
          </p:cNvPr>
          <p:cNvSpPr/>
          <p:nvPr/>
        </p:nvSpPr>
        <p:spPr>
          <a:xfrm>
            <a:off x="5767834" y="4293266"/>
            <a:ext cx="2935661" cy="2124220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Function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</a:rPr>
              <a:t>plot_element_displacement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Make a grid of plots for displacements on the element, one for each component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u: </a:t>
            </a:r>
            <a:r>
              <a:rPr lang="en-US" sz="1200" dirty="0" err="1">
                <a:solidFill>
                  <a:schemeClr val="tx1"/>
                </a:solidFill>
              </a:rPr>
              <a:t>ndarray</a:t>
            </a:r>
            <a:r>
              <a:rPr lang="en-US" sz="1200" dirty="0">
                <a:solidFill>
                  <a:schemeClr val="tx1"/>
                </a:solidFill>
              </a:rPr>
              <a:t> (n x m x </a:t>
            </a:r>
            <a:r>
              <a:rPr lang="en-US" sz="1200" dirty="0" err="1">
                <a:solidFill>
                  <a:schemeClr val="tx1"/>
                </a:solidFill>
              </a:rPr>
              <a:t>nnodes</a:t>
            </a:r>
            <a:r>
              <a:rPr lang="en-US" sz="1200" dirty="0">
                <a:solidFill>
                  <a:schemeClr val="tx1"/>
                </a:solidFill>
              </a:rPr>
              <a:t>*2 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grid: </a:t>
            </a:r>
            <a:r>
              <a:rPr lang="en-US" sz="1200" dirty="0" err="1">
                <a:solidFill>
                  <a:schemeClr val="tx1"/>
                </a:solidFill>
              </a:rPr>
              <a:t>ndarray</a:t>
            </a:r>
            <a:r>
              <a:rPr lang="en-US" sz="1200" dirty="0">
                <a:solidFill>
                  <a:schemeClr val="tx1"/>
                </a:solidFill>
              </a:rPr>
              <a:t> (n x m x 2 x 1)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Figures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C244818-A153-13C0-5DDE-ECCF737D1B43}"/>
              </a:ext>
            </a:extLst>
          </p:cNvPr>
          <p:cNvSpPr/>
          <p:nvPr/>
        </p:nvSpPr>
        <p:spPr>
          <a:xfrm>
            <a:off x="4263074" y="4825755"/>
            <a:ext cx="1068114" cy="4368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element displacements</a:t>
            </a: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DFFCFC1D-269B-3C44-E4F5-8348C5E6C058}"/>
              </a:ext>
            </a:extLst>
          </p:cNvPr>
          <p:cNvCxnSpPr>
            <a:cxnSpLocks/>
            <a:stCxn id="19" idx="2"/>
            <a:endCxn id="47" idx="0"/>
          </p:cNvCxnSpPr>
          <p:nvPr/>
        </p:nvCxnSpPr>
        <p:spPr>
          <a:xfrm rot="16200000" flipH="1">
            <a:off x="5419795" y="2477396"/>
            <a:ext cx="882636" cy="2749104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221FD7AC-0407-6358-FB61-DEC0DE810A84}"/>
              </a:ext>
            </a:extLst>
          </p:cNvPr>
          <p:cNvCxnSpPr>
            <a:cxnSpLocks/>
            <a:stCxn id="19" idx="3"/>
            <a:endCxn id="32" idx="1"/>
          </p:cNvCxnSpPr>
          <p:nvPr/>
        </p:nvCxnSpPr>
        <p:spPr>
          <a:xfrm flipV="1">
            <a:off x="5145922" y="2445466"/>
            <a:ext cx="1511385" cy="765109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AC68CAAF-9146-2828-4A67-EBC064F02A0E}"/>
              </a:ext>
            </a:extLst>
          </p:cNvPr>
          <p:cNvCxnSpPr>
            <a:cxnSpLocks/>
            <a:stCxn id="32" idx="3"/>
            <a:endCxn id="47" idx="3"/>
          </p:cNvCxnSpPr>
          <p:nvPr/>
        </p:nvCxnSpPr>
        <p:spPr>
          <a:xfrm flipH="1">
            <a:off x="8703495" y="2445466"/>
            <a:ext cx="578358" cy="2909910"/>
          </a:xfrm>
          <a:prstGeom prst="curvedConnector3">
            <a:avLst>
              <a:gd name="adj1" fmla="val -39526"/>
            </a:avLst>
          </a:prstGeom>
          <a:ln>
            <a:solidFill>
              <a:schemeClr val="accent5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474FAEB-8AB8-6B91-06E2-F72EE5DCE8AC}"/>
                  </a:ext>
                </a:extLst>
              </p:cNvPr>
              <p:cNvSpPr/>
              <p:nvPr/>
            </p:nvSpPr>
            <p:spPr>
              <a:xfrm>
                <a:off x="8992674" y="4031366"/>
                <a:ext cx="932925" cy="40011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grid in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474FAEB-8AB8-6B91-06E2-F72EE5DCE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674" y="4031366"/>
                <a:ext cx="93292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0A1AD73F-8779-D338-607F-564F29B10A18}"/>
              </a:ext>
            </a:extLst>
          </p:cNvPr>
          <p:cNvCxnSpPr>
            <a:cxnSpLocks/>
            <a:stCxn id="101" idx="3"/>
            <a:endCxn id="32" idx="0"/>
          </p:cNvCxnSpPr>
          <p:nvPr/>
        </p:nvCxnSpPr>
        <p:spPr>
          <a:xfrm>
            <a:off x="6885327" y="746665"/>
            <a:ext cx="1084253" cy="63669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C165465-1D99-9123-89E0-A27142C98831}"/>
                  </a:ext>
                </a:extLst>
              </p:cNvPr>
              <p:cNvSpPr/>
              <p:nvPr/>
            </p:nvSpPr>
            <p:spPr>
              <a:xfrm>
                <a:off x="5688123" y="586965"/>
                <a:ext cx="1197204" cy="319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nodal coords in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C165465-1D99-9123-89E0-A27142C988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123" y="586965"/>
                <a:ext cx="1197204" cy="319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ectangle 107">
            <a:extLst>
              <a:ext uri="{FF2B5EF4-FFF2-40B4-BE49-F238E27FC236}">
                <a16:creationId xmlns:a16="http://schemas.microsoft.com/office/drawing/2014/main" id="{AC9934D5-AF5D-DEF7-41B3-883B1B9A498F}"/>
              </a:ext>
            </a:extLst>
          </p:cNvPr>
          <p:cNvSpPr/>
          <p:nvPr/>
        </p:nvSpPr>
        <p:spPr>
          <a:xfrm>
            <a:off x="9832157" y="869543"/>
            <a:ext cx="2243577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Plot in natural coordinate sys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9B05260-97C0-070A-6D47-5E46DFC633C9}"/>
              </a:ext>
            </a:extLst>
          </p:cNvPr>
          <p:cNvSpPr/>
          <p:nvPr/>
        </p:nvSpPr>
        <p:spPr>
          <a:xfrm>
            <a:off x="9832157" y="313698"/>
            <a:ext cx="224357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Plot in local element coordinate sys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C2EA6392-BA48-8793-E78D-32290022DEA6}"/>
              </a:ext>
            </a:extLst>
          </p:cNvPr>
          <p:cNvSpPr/>
          <p:nvPr/>
        </p:nvSpPr>
        <p:spPr>
          <a:xfrm>
            <a:off x="10224185" y="5879166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Figure(s)</a:t>
            </a:r>
          </a:p>
        </p:txBody>
      </p: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83C3E245-9F05-465E-A76D-AD073FFB7AC2}"/>
              </a:ext>
            </a:extLst>
          </p:cNvPr>
          <p:cNvCxnSpPr>
            <a:cxnSpLocks/>
            <a:stCxn id="47" idx="2"/>
            <a:endCxn id="111" idx="3"/>
          </p:cNvCxnSpPr>
          <p:nvPr/>
        </p:nvCxnSpPr>
        <p:spPr>
          <a:xfrm rot="5400000" flipH="1" flipV="1">
            <a:off x="8670862" y="4683636"/>
            <a:ext cx="298652" cy="3169047"/>
          </a:xfrm>
          <a:prstGeom prst="curvedConnector3">
            <a:avLst>
              <a:gd name="adj1" fmla="val -76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36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Rectangle: Rounded Corners 257">
                <a:extLst>
                  <a:ext uri="{FF2B5EF4-FFF2-40B4-BE49-F238E27FC236}">
                    <a16:creationId xmlns:a16="http://schemas.microsoft.com/office/drawing/2014/main" id="{704872B0-71D8-9D95-A822-F96BFF2FC7B3}"/>
                  </a:ext>
                </a:extLst>
              </p:cNvPr>
              <p:cNvSpPr/>
              <p:nvPr/>
            </p:nvSpPr>
            <p:spPr>
              <a:xfrm>
                <a:off x="6683050" y="1372276"/>
                <a:ext cx="2158366" cy="191167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compute_strain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strains for a 2D element.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B: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q: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1)</a:t>
                </a:r>
              </a:p>
            </p:txBody>
          </p:sp>
        </mc:Choice>
        <mc:Fallback xmlns="">
          <p:sp>
            <p:nvSpPr>
              <p:cNvPr id="258" name="Rectangle: Rounded Corners 257">
                <a:extLst>
                  <a:ext uri="{FF2B5EF4-FFF2-40B4-BE49-F238E27FC236}">
                    <a16:creationId xmlns:a16="http://schemas.microsoft.com/office/drawing/2014/main" id="{704872B0-71D8-9D95-A822-F96BFF2FC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050" y="1372276"/>
                <a:ext cx="2158366" cy="1911670"/>
              </a:xfrm>
              <a:prstGeom prst="roundRect">
                <a:avLst>
                  <a:gd name="adj" fmla="val 1821"/>
                </a:avLst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Rectangle: Rounded Corners 287">
                <a:extLst>
                  <a:ext uri="{FF2B5EF4-FFF2-40B4-BE49-F238E27FC236}">
                    <a16:creationId xmlns:a16="http://schemas.microsoft.com/office/drawing/2014/main" id="{B08F733C-0410-D78A-B47E-F26867215242}"/>
                  </a:ext>
                </a:extLst>
              </p:cNvPr>
              <p:cNvSpPr/>
              <p:nvPr/>
            </p:nvSpPr>
            <p:spPr>
              <a:xfrm>
                <a:off x="9542652" y="1113917"/>
                <a:ext cx="2335853" cy="191167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compute_stress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strains for a 2D element.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D: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3)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eps: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1)</a:t>
                </a:r>
              </a:p>
            </p:txBody>
          </p:sp>
        </mc:Choice>
        <mc:Fallback xmlns="">
          <p:sp>
            <p:nvSpPr>
              <p:cNvPr id="288" name="Rectangle: Rounded Corners 287">
                <a:extLst>
                  <a:ext uri="{FF2B5EF4-FFF2-40B4-BE49-F238E27FC236}">
                    <a16:creationId xmlns:a16="http://schemas.microsoft.com/office/drawing/2014/main" id="{B08F733C-0410-D78A-B47E-F26867215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2652" y="1113917"/>
                <a:ext cx="2335853" cy="1911670"/>
              </a:xfrm>
              <a:prstGeom prst="roundRect">
                <a:avLst>
                  <a:gd name="adj" fmla="val 1821"/>
                </a:avLst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6A89281-178A-6D59-F64A-2D7FDDFB8D1B}"/>
              </a:ext>
            </a:extLst>
          </p:cNvPr>
          <p:cNvSpPr/>
          <p:nvPr/>
        </p:nvSpPr>
        <p:spPr>
          <a:xfrm>
            <a:off x="1071860" y="518076"/>
            <a:ext cx="2062066" cy="1810036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make_natural_grid</a:t>
            </a:r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Make 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 array of coordinates in the natural coordinate system from (-1, 1)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(optional) 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: int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 x 2 x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016FF25-48CB-76BD-EEBC-8AAC835882EA}"/>
                  </a:ext>
                </a:extLst>
              </p:cNvPr>
              <p:cNvSpPr/>
              <p:nvPr/>
            </p:nvSpPr>
            <p:spPr>
              <a:xfrm>
                <a:off x="249600" y="3476711"/>
                <a:ext cx="2604466" cy="1911294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compute_dN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shape function derivative matrix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den>
                    </m:f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for a 2D element, one for each point in the input grid of natural coordinates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natural_grid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4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016FF25-48CB-76BD-EEBC-8AAC83588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00" y="3476711"/>
                <a:ext cx="2604466" cy="1911294"/>
              </a:xfrm>
              <a:prstGeom prst="roundRect">
                <a:avLst>
                  <a:gd name="adj" fmla="val 1821"/>
                </a:avLst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3950099-EFDE-7969-8FC1-B312DAD0AE49}"/>
                  </a:ext>
                </a:extLst>
              </p:cNvPr>
              <p:cNvSpPr/>
              <p:nvPr/>
            </p:nvSpPr>
            <p:spPr>
              <a:xfrm>
                <a:off x="4258079" y="3752946"/>
                <a:ext cx="2383062" cy="1911294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compute_jacobian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full Jacobian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for a 2D element, one for each point in the input grid of shape function derivative matrices.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dN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4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 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4 x 4)</a:t>
                </a: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3950099-EFDE-7969-8FC1-B312DAD0AE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079" y="3752946"/>
                <a:ext cx="2383062" cy="1911294"/>
              </a:xfrm>
              <a:prstGeom prst="roundRect">
                <a:avLst>
                  <a:gd name="adj" fmla="val 1821"/>
                </a:avLst>
              </a:prstGeom>
              <a:blipFill>
                <a:blip r:embed="rId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53AD49D-D245-7197-5E4B-3B157336DD93}"/>
                  </a:ext>
                </a:extLst>
              </p:cNvPr>
              <p:cNvSpPr/>
              <p:nvPr/>
            </p:nvSpPr>
            <p:spPr>
              <a:xfrm>
                <a:off x="3463171" y="583548"/>
                <a:ext cx="2466875" cy="2376347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compute_B_matrix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matrix for a 2D element, one for each point in the one for each point in the input grid of shape function derivative/full Jacobian matrices.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sSup>
                        <m:s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</m:e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num>
                        <m:den>
                          <m:r>
                            <a:rPr lang="en-US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den>
                      </m:f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dN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4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J: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4 x 4)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</a:t>
                </a: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53AD49D-D245-7197-5E4B-3B157336D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171" y="583548"/>
                <a:ext cx="2466875" cy="2376347"/>
              </a:xfrm>
              <a:prstGeom prst="roundRect">
                <a:avLst>
                  <a:gd name="adj" fmla="val 1821"/>
                </a:avLst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3CBD1AB0-4EC4-2E41-33F8-315563C5BB14}"/>
              </a:ext>
            </a:extLst>
          </p:cNvPr>
          <p:cNvCxnSpPr>
            <a:cxnSpLocks/>
            <a:stCxn id="11" idx="3"/>
            <a:endCxn id="44" idx="1"/>
          </p:cNvCxnSpPr>
          <p:nvPr/>
        </p:nvCxnSpPr>
        <p:spPr>
          <a:xfrm>
            <a:off x="761936" y="698856"/>
            <a:ext cx="309924" cy="72423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55FB82B-0AAD-2DEC-3797-28846907D7BB}"/>
              </a:ext>
            </a:extLst>
          </p:cNvPr>
          <p:cNvSpPr/>
          <p:nvPr/>
        </p:nvSpPr>
        <p:spPr>
          <a:xfrm>
            <a:off x="74960" y="539656"/>
            <a:ext cx="686976" cy="318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ngrid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C75EA326-7DB1-F73D-3F58-360339F5AD04}"/>
              </a:ext>
            </a:extLst>
          </p:cNvPr>
          <p:cNvCxnSpPr>
            <a:cxnSpLocks/>
            <a:stCxn id="44" idx="2"/>
            <a:endCxn id="5" idx="0"/>
          </p:cNvCxnSpPr>
          <p:nvPr/>
        </p:nvCxnSpPr>
        <p:spPr>
          <a:xfrm rot="5400000">
            <a:off x="1253064" y="2626881"/>
            <a:ext cx="1148599" cy="5510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198D88B-8F7A-66C9-B974-518FE6EB8BCB}"/>
                  </a:ext>
                </a:extLst>
              </p:cNvPr>
              <p:cNvSpPr/>
              <p:nvPr/>
            </p:nvSpPr>
            <p:spPr>
              <a:xfrm>
                <a:off x="1416723" y="2683594"/>
                <a:ext cx="821280" cy="40011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grid in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198D88B-8F7A-66C9-B974-518FE6EB8B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723" y="2683594"/>
                <a:ext cx="82128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CF89F645-9653-578D-0B1D-7A532D2A474C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 flipV="1">
            <a:off x="2854066" y="3543148"/>
            <a:ext cx="347902" cy="8892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41C2E41-2E61-F196-6DFC-EDCC915AE5F2}"/>
                  </a:ext>
                </a:extLst>
              </p:cNvPr>
              <p:cNvSpPr/>
              <p:nvPr/>
            </p:nvSpPr>
            <p:spPr>
              <a:xfrm>
                <a:off x="3201968" y="3343093"/>
                <a:ext cx="821280" cy="40011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num>
                        <m:den>
                          <m:r>
                            <a:rPr lang="en-US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𝝏𝜼</m:t>
                          </m:r>
                        </m:den>
                      </m:f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41C2E41-2E61-F196-6DFC-EDCC915AE5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68" y="3343093"/>
                <a:ext cx="821280" cy="400110"/>
              </a:xfrm>
              <a:prstGeom prst="rect">
                <a:avLst/>
              </a:prstGeom>
              <a:blipFill>
                <a:blip r:embed="rId8"/>
                <a:stretch>
                  <a:fillRect b="-1493"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5D4CCB8E-31D1-3527-9501-DBBDDB99219D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V="1">
            <a:off x="4676585" y="2979920"/>
            <a:ext cx="793051" cy="75300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0E97D2B6-668E-4F16-195B-774E1A1DB4B7}"/>
              </a:ext>
            </a:extLst>
          </p:cNvPr>
          <p:cNvCxnSpPr>
            <a:cxnSpLocks/>
            <a:stCxn id="23" idx="0"/>
            <a:endCxn id="7" idx="2"/>
          </p:cNvCxnSpPr>
          <p:nvPr/>
        </p:nvCxnSpPr>
        <p:spPr>
          <a:xfrm rot="5400000" flipH="1" flipV="1">
            <a:off x="3963009" y="2609494"/>
            <a:ext cx="383198" cy="108400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BCAEA10B-0268-B77D-4F5E-FF7A4860D789}"/>
              </a:ext>
            </a:extLst>
          </p:cNvPr>
          <p:cNvCxnSpPr>
            <a:cxnSpLocks/>
            <a:stCxn id="23" idx="2"/>
            <a:endCxn id="6" idx="1"/>
          </p:cNvCxnSpPr>
          <p:nvPr/>
        </p:nvCxnSpPr>
        <p:spPr>
          <a:xfrm rot="16200000" flipH="1">
            <a:off x="3452648" y="3903162"/>
            <a:ext cx="965390" cy="64547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4B4B896-8EF9-D41A-E87A-3ED925DB4927}"/>
                  </a:ext>
                </a:extLst>
              </p:cNvPr>
              <p:cNvSpPr/>
              <p:nvPr/>
            </p:nvSpPr>
            <p:spPr>
              <a:xfrm>
                <a:off x="5001656" y="3225029"/>
                <a:ext cx="334724" cy="40011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4B4B896-8EF9-D41A-E87A-3ED925DB4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656" y="3225029"/>
                <a:ext cx="334724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425E0841-A47D-A1BB-93DB-59157364AE5B}"/>
                  </a:ext>
                </a:extLst>
              </p:cNvPr>
              <p:cNvSpPr/>
              <p:nvPr/>
            </p:nvSpPr>
            <p:spPr>
              <a:xfrm>
                <a:off x="6900293" y="4219863"/>
                <a:ext cx="2496939" cy="177681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compute_D_isotropic_plane_stress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2D stiffness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for an isotropic material assuming plane stress.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E: float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nu: float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(3 x 3)</a:t>
                </a:r>
              </a:p>
            </p:txBody>
          </p:sp>
        </mc:Choice>
        <mc:Fallback xmlns="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425E0841-A47D-A1BB-93DB-59157364AE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293" y="4219863"/>
                <a:ext cx="2496939" cy="1776810"/>
              </a:xfrm>
              <a:prstGeom prst="roundRect">
                <a:avLst>
                  <a:gd name="adj" fmla="val 1821"/>
                </a:avLst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50990D8C-08C9-892F-A2E8-EABB8B34407E}"/>
                  </a:ext>
                </a:extLst>
              </p:cNvPr>
              <p:cNvSpPr/>
              <p:nvPr/>
            </p:nvSpPr>
            <p:spPr>
              <a:xfrm>
                <a:off x="9484050" y="4219863"/>
                <a:ext cx="2453055" cy="1761284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compute_D_isotropic_plane_strain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2D stiffness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for an isotropic material assuming plane strain.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E: float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nu: float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(3 x 3)</a:t>
                </a:r>
              </a:p>
            </p:txBody>
          </p:sp>
        </mc:Choice>
        <mc:Fallback xmlns=""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50990D8C-08C9-892F-A2E8-EABB8B3440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4050" y="4219863"/>
                <a:ext cx="2453055" cy="1761284"/>
              </a:xfrm>
              <a:prstGeom prst="roundRect">
                <a:avLst>
                  <a:gd name="adj" fmla="val 1821"/>
                </a:avLst>
              </a:prstGeom>
              <a:blipFill>
                <a:blip r:embed="rId11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E306B3C4-7CB2-4BF4-273B-FB37E82CEAEE}"/>
                  </a:ext>
                </a:extLst>
              </p:cNvPr>
              <p:cNvSpPr/>
              <p:nvPr/>
            </p:nvSpPr>
            <p:spPr>
              <a:xfrm>
                <a:off x="10464294" y="3392509"/>
                <a:ext cx="1660496" cy="347655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bg1"/>
                    </a:solidFill>
                  </a:rPr>
                  <a:t>Element stress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US" sz="1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E306B3C4-7CB2-4BF4-273B-FB37E82CEA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4294" y="3392509"/>
                <a:ext cx="1660496" cy="3476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63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CACC011C-CF63-0704-9C09-21AD19114812}"/>
              </a:ext>
            </a:extLst>
          </p:cNvPr>
          <p:cNvCxnSpPr>
            <a:cxnSpLocks/>
            <a:stCxn id="258" idx="3"/>
            <a:endCxn id="288" idx="1"/>
          </p:cNvCxnSpPr>
          <p:nvPr/>
        </p:nvCxnSpPr>
        <p:spPr>
          <a:xfrm flipV="1">
            <a:off x="8841416" y="2069752"/>
            <a:ext cx="701236" cy="2583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8FB18EEC-76AD-9DFB-D51B-43C758C9D1E8}"/>
              </a:ext>
            </a:extLst>
          </p:cNvPr>
          <p:cNvCxnSpPr>
            <a:cxnSpLocks/>
            <a:stCxn id="7" idx="3"/>
            <a:endCxn id="258" idx="1"/>
          </p:cNvCxnSpPr>
          <p:nvPr/>
        </p:nvCxnSpPr>
        <p:spPr>
          <a:xfrm>
            <a:off x="5930046" y="1771722"/>
            <a:ext cx="753004" cy="5563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Curved 133">
            <a:extLst>
              <a:ext uri="{FF2B5EF4-FFF2-40B4-BE49-F238E27FC236}">
                <a16:creationId xmlns:a16="http://schemas.microsoft.com/office/drawing/2014/main" id="{E511A033-2003-92A7-207E-594826E7CB8B}"/>
              </a:ext>
            </a:extLst>
          </p:cNvPr>
          <p:cNvCxnSpPr>
            <a:cxnSpLocks/>
            <a:stCxn id="137" idx="2"/>
            <a:endCxn id="258" idx="0"/>
          </p:cNvCxnSpPr>
          <p:nvPr/>
        </p:nvCxnSpPr>
        <p:spPr>
          <a:xfrm rot="16200000" flipH="1">
            <a:off x="7230153" y="840196"/>
            <a:ext cx="337964" cy="7261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FA2B9BD-C382-8FAC-6151-66BF261BF40C}"/>
              </a:ext>
            </a:extLst>
          </p:cNvPr>
          <p:cNvSpPr/>
          <p:nvPr/>
        </p:nvSpPr>
        <p:spPr>
          <a:xfrm>
            <a:off x="6501980" y="597462"/>
            <a:ext cx="1068114" cy="4368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nodal displacements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C8589E7A-6F7E-39C9-64DE-3F734BCB5572}"/>
                  </a:ext>
                </a:extLst>
              </p:cNvPr>
              <p:cNvSpPr/>
              <p:nvPr/>
            </p:nvSpPr>
            <p:spPr>
              <a:xfrm>
                <a:off x="6100436" y="1839915"/>
                <a:ext cx="334724" cy="40011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C8589E7A-6F7E-39C9-64DE-3F734BCB55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436" y="1839915"/>
                <a:ext cx="334724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Footer Placeholder 157">
            <a:extLst>
              <a:ext uri="{FF2B5EF4-FFF2-40B4-BE49-F238E27FC236}">
                <a16:creationId xmlns:a16="http://schemas.microsoft.com/office/drawing/2014/main" id="{2BF3537B-BABA-6971-B6FE-D1895060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220" y="6339924"/>
            <a:ext cx="5546380" cy="381552"/>
          </a:xfrm>
        </p:spPr>
        <p:txBody>
          <a:bodyPr/>
          <a:lstStyle/>
          <a:p>
            <a:pPr algn="l"/>
            <a:r>
              <a:rPr lang="en-US" sz="1050" b="1" dirty="0">
                <a:solidFill>
                  <a:srgbClr val="FF0000"/>
                </a:solidFill>
              </a:rPr>
              <a:t>Here, the “full” Jacobian is the matrix with the 2 x 2 zero matrix in the upper right and lower quadrants and the 2 x 2 Jacobian in the upper left and lower right quadrants.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58DCAD4-F0D2-9817-F94F-57B9182DF6DD}"/>
                  </a:ext>
                </a:extLst>
              </p:cNvPr>
              <p:cNvSpPr/>
              <p:nvPr/>
            </p:nvSpPr>
            <p:spPr>
              <a:xfrm>
                <a:off x="8921944" y="1966244"/>
                <a:ext cx="334724" cy="40011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58DCAD4-F0D2-9817-F94F-57B9182DF6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1944" y="1966244"/>
                <a:ext cx="334724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4267E50B-7164-981A-B88B-9C63CD798C67}"/>
              </a:ext>
            </a:extLst>
          </p:cNvPr>
          <p:cNvCxnSpPr>
            <a:cxnSpLocks/>
            <a:stCxn id="188" idx="0"/>
            <a:endCxn id="288" idx="2"/>
          </p:cNvCxnSpPr>
          <p:nvPr/>
        </p:nvCxnSpPr>
        <p:spPr>
          <a:xfrm rot="5400000" flipH="1" flipV="1">
            <a:off x="9819678" y="2581199"/>
            <a:ext cx="446512" cy="13352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44A0C0E-AB4E-F475-F1A6-413BABDAE3AD}"/>
                  </a:ext>
                </a:extLst>
              </p:cNvPr>
              <p:cNvSpPr/>
              <p:nvPr/>
            </p:nvSpPr>
            <p:spPr>
              <a:xfrm>
                <a:off x="9207928" y="3472099"/>
                <a:ext cx="334724" cy="40011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44A0C0E-AB4E-F475-F1A6-413BABDAE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928" y="3472099"/>
                <a:ext cx="334724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2" name="Connector: Curved 191">
            <a:extLst>
              <a:ext uri="{FF2B5EF4-FFF2-40B4-BE49-F238E27FC236}">
                <a16:creationId xmlns:a16="http://schemas.microsoft.com/office/drawing/2014/main" id="{CE001E1D-EB86-7354-36F3-41EB9D3A3047}"/>
              </a:ext>
            </a:extLst>
          </p:cNvPr>
          <p:cNvCxnSpPr>
            <a:cxnSpLocks/>
            <a:stCxn id="61" idx="0"/>
            <a:endCxn id="188" idx="1"/>
          </p:cNvCxnSpPr>
          <p:nvPr/>
        </p:nvCxnSpPr>
        <p:spPr>
          <a:xfrm rot="5400000" flipH="1" flipV="1">
            <a:off x="8404491" y="3416427"/>
            <a:ext cx="547709" cy="1059165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Curved 194">
            <a:extLst>
              <a:ext uri="{FF2B5EF4-FFF2-40B4-BE49-F238E27FC236}">
                <a16:creationId xmlns:a16="http://schemas.microsoft.com/office/drawing/2014/main" id="{8BD45D4F-4E9E-07DC-D631-CC65E37C136E}"/>
              </a:ext>
            </a:extLst>
          </p:cNvPr>
          <p:cNvCxnSpPr>
            <a:cxnSpLocks/>
            <a:stCxn id="62" idx="0"/>
            <a:endCxn id="188" idx="2"/>
          </p:cNvCxnSpPr>
          <p:nvPr/>
        </p:nvCxnSpPr>
        <p:spPr>
          <a:xfrm rot="16200000" flipV="1">
            <a:off x="9869107" y="3378392"/>
            <a:ext cx="347654" cy="1335288"/>
          </a:xfrm>
          <a:prstGeom prst="curved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25BC1CDA-2A88-D154-431A-C3AB8119396E}"/>
              </a:ext>
            </a:extLst>
          </p:cNvPr>
          <p:cNvSpPr/>
          <p:nvPr/>
        </p:nvSpPr>
        <p:spPr>
          <a:xfrm>
            <a:off x="9832157" y="542693"/>
            <a:ext cx="2243577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Isotropic plane strain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79BE83BA-D3B7-685C-0C33-15535E4D12B6}"/>
              </a:ext>
            </a:extLst>
          </p:cNvPr>
          <p:cNvSpPr/>
          <p:nvPr/>
        </p:nvSpPr>
        <p:spPr>
          <a:xfrm>
            <a:off x="9832157" y="105258"/>
            <a:ext cx="224357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Isotropic plane stress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2B2ED596-DCCF-F13D-D759-6CCFF3DAF184}"/>
                  </a:ext>
                </a:extLst>
              </p:cNvPr>
              <p:cNvSpPr/>
              <p:nvPr/>
            </p:nvSpPr>
            <p:spPr>
              <a:xfrm>
                <a:off x="9008595" y="6252517"/>
                <a:ext cx="1068114" cy="43685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tx1"/>
                    </a:solidFill>
                  </a:rPr>
                  <a:t>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𝝂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2B2ED596-DCCF-F13D-D759-6CCFF3DAF1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595" y="6252517"/>
                <a:ext cx="1068114" cy="43685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9" name="Connector: Curved 238">
            <a:extLst>
              <a:ext uri="{FF2B5EF4-FFF2-40B4-BE49-F238E27FC236}">
                <a16:creationId xmlns:a16="http://schemas.microsoft.com/office/drawing/2014/main" id="{F4F7A536-0FCB-C38C-52C8-A1D8216D9BAA}"/>
              </a:ext>
            </a:extLst>
          </p:cNvPr>
          <p:cNvCxnSpPr>
            <a:cxnSpLocks/>
            <a:stCxn id="238" idx="1"/>
            <a:endCxn id="61" idx="2"/>
          </p:cNvCxnSpPr>
          <p:nvPr/>
        </p:nvCxnSpPr>
        <p:spPr>
          <a:xfrm rot="10800000">
            <a:off x="8148763" y="5996674"/>
            <a:ext cx="859832" cy="474269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: Curved 242">
            <a:extLst>
              <a:ext uri="{FF2B5EF4-FFF2-40B4-BE49-F238E27FC236}">
                <a16:creationId xmlns:a16="http://schemas.microsoft.com/office/drawing/2014/main" id="{7E37226D-6C90-7BE7-B98E-B33811DE87C2}"/>
              </a:ext>
            </a:extLst>
          </p:cNvPr>
          <p:cNvCxnSpPr>
            <a:cxnSpLocks/>
            <a:stCxn id="238" idx="3"/>
            <a:endCxn id="62" idx="2"/>
          </p:cNvCxnSpPr>
          <p:nvPr/>
        </p:nvCxnSpPr>
        <p:spPr>
          <a:xfrm flipV="1">
            <a:off x="10076709" y="5981147"/>
            <a:ext cx="633869" cy="489795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Connector: Curved 343">
            <a:extLst>
              <a:ext uri="{FF2B5EF4-FFF2-40B4-BE49-F238E27FC236}">
                <a16:creationId xmlns:a16="http://schemas.microsoft.com/office/drawing/2014/main" id="{93F46D07-0D75-75E5-B26B-BA9885584277}"/>
              </a:ext>
            </a:extLst>
          </p:cNvPr>
          <p:cNvCxnSpPr>
            <a:cxnSpLocks/>
            <a:stCxn id="288" idx="3"/>
            <a:endCxn id="108" idx="0"/>
          </p:cNvCxnSpPr>
          <p:nvPr/>
        </p:nvCxnSpPr>
        <p:spPr>
          <a:xfrm flipH="1">
            <a:off x="11294542" y="2069752"/>
            <a:ext cx="583963" cy="1322757"/>
          </a:xfrm>
          <a:prstGeom prst="curvedConnector4">
            <a:avLst>
              <a:gd name="adj1" fmla="val -39146"/>
              <a:gd name="adj2" fmla="val 861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94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46A89281-178A-6D59-F64A-2D7FDDFB8D1B}"/>
                  </a:ext>
                </a:extLst>
              </p:cNvPr>
              <p:cNvSpPr/>
              <p:nvPr/>
            </p:nvSpPr>
            <p:spPr>
              <a:xfrm>
                <a:off x="134351" y="1188144"/>
                <a:ext cx="2433309" cy="212422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test_2D_shape_functions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Run tests to verify the shape function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computations for an instantiated class of base type Element2D.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elem</a:t>
                </a:r>
                <a:r>
                  <a:rPr lang="en-US" sz="1000" dirty="0">
                    <a:solidFill>
                      <a:schemeClr val="tx1"/>
                    </a:solidFill>
                  </a:rPr>
                  <a:t>: mfe.baseclasses.Element2D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(optional)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int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None</a:t>
                </a:r>
              </a:p>
            </p:txBody>
          </p:sp>
        </mc:Choice>
        <mc:Fallback xmlns="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46A89281-178A-6D59-F64A-2D7FDDFB8D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51" y="1188144"/>
                <a:ext cx="2433309" cy="2124220"/>
              </a:xfrm>
              <a:prstGeom prst="roundRect">
                <a:avLst>
                  <a:gd name="adj" fmla="val 1821"/>
                </a:avLst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3CBD1AB0-4EC4-2E41-33F8-315563C5BB14}"/>
              </a:ext>
            </a:extLst>
          </p:cNvPr>
          <p:cNvCxnSpPr>
            <a:cxnSpLocks/>
            <a:stCxn id="11" idx="1"/>
            <a:endCxn id="44" idx="3"/>
          </p:cNvCxnSpPr>
          <p:nvPr/>
        </p:nvCxnSpPr>
        <p:spPr>
          <a:xfrm rot="10800000">
            <a:off x="2567660" y="2250254"/>
            <a:ext cx="924034" cy="9916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55FB82B-0AAD-2DEC-3797-28846907D7BB}"/>
              </a:ext>
            </a:extLst>
          </p:cNvPr>
          <p:cNvSpPr/>
          <p:nvPr/>
        </p:nvSpPr>
        <p:spPr>
          <a:xfrm>
            <a:off x="3491694" y="3027810"/>
            <a:ext cx="2243579" cy="4281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1"/>
                </a:solidFill>
              </a:rPr>
              <a:t>Instance: Element2D base class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err="1">
                <a:solidFill>
                  <a:schemeClr val="tx1"/>
                </a:solidFill>
              </a:rPr>
              <a:t>ngrid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7F84FD2D-F637-6C81-D575-320EF908C0A2}"/>
                  </a:ext>
                </a:extLst>
              </p:cNvPr>
              <p:cNvSpPr/>
              <p:nvPr/>
            </p:nvSpPr>
            <p:spPr>
              <a:xfrm>
                <a:off x="1072341" y="4162841"/>
                <a:ext cx="2314615" cy="212422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test_2D_shape_function_derivatives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Run tests to verify the shape function derivative matrix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𝝏𝜼</m:t>
                        </m:r>
                      </m:den>
                    </m:f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computations for an instantiated class of base type Element2D.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elem</a:t>
                </a:r>
                <a:r>
                  <a:rPr lang="en-US" sz="1000" dirty="0">
                    <a:solidFill>
                      <a:schemeClr val="tx1"/>
                    </a:solidFill>
                  </a:rPr>
                  <a:t>: mfe.baseclasses.Element2D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(optional)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int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None</a:t>
                </a:r>
              </a:p>
            </p:txBody>
          </p:sp>
        </mc:Choice>
        <mc:Fallback xmlns=""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7F84FD2D-F637-6C81-D575-320EF908C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341" y="4162841"/>
                <a:ext cx="2314615" cy="2124220"/>
              </a:xfrm>
              <a:prstGeom prst="roundRect">
                <a:avLst>
                  <a:gd name="adj" fmla="val 1821"/>
                </a:avLst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6FDD3368-2CE9-CFE3-00C7-EDFE1F110406}"/>
                  </a:ext>
                </a:extLst>
              </p:cNvPr>
              <p:cNvSpPr/>
              <p:nvPr/>
            </p:nvSpPr>
            <p:spPr>
              <a:xfrm>
                <a:off x="3080596" y="337667"/>
                <a:ext cx="2310351" cy="212422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test_2D_jacobian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Run tests to verify the full Jacobian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computations for an instantiated class of base type Element2D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elem</a:t>
                </a:r>
                <a:r>
                  <a:rPr lang="en-US" sz="1000" dirty="0">
                    <a:solidFill>
                      <a:schemeClr val="tx1"/>
                    </a:solidFill>
                  </a:rPr>
                  <a:t>: mfe.baseclasses.Element2D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(optional)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int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None</a:t>
                </a:r>
              </a:p>
            </p:txBody>
          </p:sp>
        </mc:Choice>
        <mc:Fallback xmlns=""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6FDD3368-2CE9-CFE3-00C7-EDFE1F1104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596" y="337667"/>
                <a:ext cx="2310351" cy="2124220"/>
              </a:xfrm>
              <a:prstGeom prst="roundRect">
                <a:avLst>
                  <a:gd name="adj" fmla="val 1821"/>
                </a:avLst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4F3D5AC4-D6AA-6EF5-8B21-F59927714ADB}"/>
                  </a:ext>
                </a:extLst>
              </p:cNvPr>
              <p:cNvSpPr/>
              <p:nvPr/>
            </p:nvSpPr>
            <p:spPr>
              <a:xfrm>
                <a:off x="3862015" y="4426250"/>
                <a:ext cx="2100164" cy="212422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test_2D_B_matrix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Run tests to verify the full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matrix computations for an instantiated class of base type Element2D.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elem</a:t>
                </a:r>
                <a:r>
                  <a:rPr lang="en-US" sz="1000" dirty="0">
                    <a:solidFill>
                      <a:schemeClr val="tx1"/>
                    </a:solidFill>
                  </a:rPr>
                  <a:t>: mfe.baseclasses.Element2D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(optional)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int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None</a:t>
                </a:r>
              </a:p>
            </p:txBody>
          </p:sp>
        </mc:Choice>
        <mc:Fallback xmlns=""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4F3D5AC4-D6AA-6EF5-8B21-F59927714A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015" y="4426250"/>
                <a:ext cx="2100164" cy="2124220"/>
              </a:xfrm>
              <a:prstGeom prst="roundRect">
                <a:avLst>
                  <a:gd name="adj" fmla="val 1821"/>
                </a:avLst>
              </a:prstGeom>
              <a:blipFill>
                <a:blip r:embed="rId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BEC1D445-A255-2234-C706-813B439F8237}"/>
              </a:ext>
            </a:extLst>
          </p:cNvPr>
          <p:cNvCxnSpPr>
            <a:cxnSpLocks/>
            <a:stCxn id="11" idx="2"/>
            <a:endCxn id="37" idx="0"/>
          </p:cNvCxnSpPr>
          <p:nvPr/>
        </p:nvCxnSpPr>
        <p:spPr>
          <a:xfrm rot="16200000" flipH="1">
            <a:off x="4277644" y="3791797"/>
            <a:ext cx="970292" cy="2986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7843CBA7-2D1B-0CE2-249C-29880341B5A1}"/>
              </a:ext>
            </a:extLst>
          </p:cNvPr>
          <p:cNvCxnSpPr>
            <a:cxnSpLocks/>
            <a:stCxn id="11" idx="2"/>
            <a:endCxn id="35" idx="0"/>
          </p:cNvCxnSpPr>
          <p:nvPr/>
        </p:nvCxnSpPr>
        <p:spPr>
          <a:xfrm rot="5400000">
            <a:off x="3068126" y="2617482"/>
            <a:ext cx="706883" cy="238383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8B7D50C1-FBF2-E41B-94DB-A9516F5DA95C}"/>
                  </a:ext>
                </a:extLst>
              </p:cNvPr>
              <p:cNvSpPr/>
              <p:nvPr/>
            </p:nvSpPr>
            <p:spPr>
              <a:xfrm>
                <a:off x="6248209" y="149173"/>
                <a:ext cx="3460235" cy="2647409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inspect_2D_element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Given a 2D element, 2D stiffness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and nodal displacements, compute the stresses and strains on the element for a grid of points in both the local element and natural coordinate systems. Generate a collection of contours for the element: 1) shape functions, 2) displacements, 3) Jacobian, 4) stresses and strains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elem</a:t>
                </a:r>
                <a:r>
                  <a:rPr lang="en-US" sz="1000" dirty="0">
                    <a:solidFill>
                      <a:schemeClr val="tx1"/>
                    </a:solidFill>
                  </a:rPr>
                  <a:t>: mfe.baseclasses.Element2D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D: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(3 x 3)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q: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(optional)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int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Figures</a:t>
                </a:r>
              </a:p>
            </p:txBody>
          </p:sp>
        </mc:Choice>
        <mc:Fallback xmlns=""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8B7D50C1-FBF2-E41B-94DB-A9516F5DA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209" y="149173"/>
                <a:ext cx="3460235" cy="2647409"/>
              </a:xfrm>
              <a:prstGeom prst="roundRect">
                <a:avLst>
                  <a:gd name="adj" fmla="val 1821"/>
                </a:avLst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A7C19F57-2257-41A6-CC9E-9D087B96F4A0}"/>
              </a:ext>
            </a:extLst>
          </p:cNvPr>
          <p:cNvCxnSpPr>
            <a:cxnSpLocks/>
            <a:stCxn id="11" idx="3"/>
            <a:endCxn id="69" idx="1"/>
          </p:cNvCxnSpPr>
          <p:nvPr/>
        </p:nvCxnSpPr>
        <p:spPr>
          <a:xfrm flipV="1">
            <a:off x="5735273" y="1472878"/>
            <a:ext cx="512936" cy="176900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AD3C593C-F90D-2036-7510-89E2D46FC5B5}"/>
                  </a:ext>
                </a:extLst>
              </p:cNvPr>
              <p:cNvSpPr/>
              <p:nvPr/>
            </p:nvSpPr>
            <p:spPr>
              <a:xfrm>
                <a:off x="6229822" y="4183315"/>
                <a:ext cx="2496939" cy="177681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compute_D_isotropic_plane_stress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2D stiffness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for an isotropic material assuming plane stress.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E: float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nu: float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(3 x 3)</a:t>
                </a:r>
              </a:p>
            </p:txBody>
          </p:sp>
        </mc:Choice>
        <mc:Fallback xmlns=""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AD3C593C-F90D-2036-7510-89E2D46FC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822" y="4183315"/>
                <a:ext cx="2496939" cy="1776810"/>
              </a:xfrm>
              <a:prstGeom prst="roundRect">
                <a:avLst>
                  <a:gd name="adj" fmla="val 1821"/>
                </a:avLst>
              </a:prstGeom>
              <a:blipFill>
                <a:blip r:embed="rId7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DE249F0F-7585-0EB5-DFEB-D53E92DE196C}"/>
                  </a:ext>
                </a:extLst>
              </p:cNvPr>
              <p:cNvSpPr/>
              <p:nvPr/>
            </p:nvSpPr>
            <p:spPr>
              <a:xfrm>
                <a:off x="9708444" y="4183315"/>
                <a:ext cx="2453055" cy="1761284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compute_D_isotropic_plane_strain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2D stiffness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for an isotropic material assuming plane strain.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E: float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nu: float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(3 x 3)</a:t>
                </a:r>
              </a:p>
            </p:txBody>
          </p:sp>
        </mc:Choice>
        <mc:Fallback xmlns=""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DE249F0F-7585-0EB5-DFEB-D53E92DE1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8444" y="4183315"/>
                <a:ext cx="2453055" cy="1761284"/>
              </a:xfrm>
              <a:prstGeom prst="roundRect">
                <a:avLst>
                  <a:gd name="adj" fmla="val 1821"/>
                </a:avLst>
              </a:prstGeom>
              <a:blipFill>
                <a:blip r:embed="rId8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C0DA393D-0F15-812F-E5F1-B36739E5AC31}"/>
              </a:ext>
            </a:extLst>
          </p:cNvPr>
          <p:cNvCxnSpPr>
            <a:cxnSpLocks/>
            <a:stCxn id="48" idx="0"/>
            <a:endCxn id="69" idx="2"/>
          </p:cNvCxnSpPr>
          <p:nvPr/>
        </p:nvCxnSpPr>
        <p:spPr>
          <a:xfrm rot="16200000" flipV="1">
            <a:off x="8175664" y="2599245"/>
            <a:ext cx="892800" cy="12874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9CB1E07-1FA2-5873-B6E8-DF6AB78B2633}"/>
                  </a:ext>
                </a:extLst>
              </p:cNvPr>
              <p:cNvSpPr/>
              <p:nvPr/>
            </p:nvSpPr>
            <p:spPr>
              <a:xfrm>
                <a:off x="9098438" y="3689382"/>
                <a:ext cx="334724" cy="40011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9CB1E07-1FA2-5873-B6E8-DF6AB78B2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438" y="3689382"/>
                <a:ext cx="334724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8CE7B118-7519-112F-B5F8-A1C0962F1DAA}"/>
              </a:ext>
            </a:extLst>
          </p:cNvPr>
          <p:cNvCxnSpPr>
            <a:cxnSpLocks/>
            <a:stCxn id="45" idx="0"/>
            <a:endCxn id="48" idx="1"/>
          </p:cNvCxnSpPr>
          <p:nvPr/>
        </p:nvCxnSpPr>
        <p:spPr>
          <a:xfrm rot="5400000" flipH="1" flipV="1">
            <a:off x="8141426" y="3226303"/>
            <a:ext cx="293878" cy="1620146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744A4253-2D7E-DC43-97B4-CE304DA902D5}"/>
              </a:ext>
            </a:extLst>
          </p:cNvPr>
          <p:cNvCxnSpPr>
            <a:cxnSpLocks/>
            <a:stCxn id="46" idx="0"/>
            <a:endCxn id="48" idx="3"/>
          </p:cNvCxnSpPr>
          <p:nvPr/>
        </p:nvCxnSpPr>
        <p:spPr>
          <a:xfrm rot="16200000" flipV="1">
            <a:off x="10037128" y="3285471"/>
            <a:ext cx="293878" cy="1501810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6C02294-4388-3ACF-9BDC-C673E617F32A}"/>
                  </a:ext>
                </a:extLst>
              </p:cNvPr>
              <p:cNvSpPr/>
              <p:nvPr/>
            </p:nvSpPr>
            <p:spPr>
              <a:xfrm>
                <a:off x="9008595" y="6121499"/>
                <a:ext cx="1068114" cy="43685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tx1"/>
                    </a:solidFill>
                  </a:rPr>
                  <a:t>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𝝂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6C02294-4388-3ACF-9BDC-C673E617F3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595" y="6121499"/>
                <a:ext cx="1068114" cy="4368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ED55EE54-9392-32B6-D526-A9F1D5A1168A}"/>
              </a:ext>
            </a:extLst>
          </p:cNvPr>
          <p:cNvCxnSpPr>
            <a:cxnSpLocks/>
            <a:stCxn id="52" idx="1"/>
            <a:endCxn id="45" idx="2"/>
          </p:cNvCxnSpPr>
          <p:nvPr/>
        </p:nvCxnSpPr>
        <p:spPr>
          <a:xfrm rot="10800000">
            <a:off x="7478293" y="5960126"/>
            <a:ext cx="1530303" cy="379799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BF5E00E4-D35D-05A1-D2C3-E342E643DA9E}"/>
              </a:ext>
            </a:extLst>
          </p:cNvPr>
          <p:cNvCxnSpPr>
            <a:cxnSpLocks/>
            <a:stCxn id="52" idx="3"/>
            <a:endCxn id="46" idx="2"/>
          </p:cNvCxnSpPr>
          <p:nvPr/>
        </p:nvCxnSpPr>
        <p:spPr>
          <a:xfrm flipV="1">
            <a:off x="10076709" y="5944599"/>
            <a:ext cx="858263" cy="395325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499B979-7E70-1937-3742-9A3A9882C0D8}"/>
              </a:ext>
            </a:extLst>
          </p:cNvPr>
          <p:cNvSpPr/>
          <p:nvPr/>
        </p:nvSpPr>
        <p:spPr>
          <a:xfrm>
            <a:off x="6488690" y="3234162"/>
            <a:ext cx="1068114" cy="4368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nodal displacements</a:t>
            </a:r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A1F212D9-749C-5D7E-4B5D-2A565F3BA141}"/>
              </a:ext>
            </a:extLst>
          </p:cNvPr>
          <p:cNvCxnSpPr>
            <a:cxnSpLocks/>
            <a:stCxn id="105" idx="0"/>
            <a:endCxn id="69" idx="2"/>
          </p:cNvCxnSpPr>
          <p:nvPr/>
        </p:nvCxnSpPr>
        <p:spPr>
          <a:xfrm rot="5400000" flipH="1" flipV="1">
            <a:off x="7281747" y="2537582"/>
            <a:ext cx="437580" cy="9555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9558C178-D564-EE78-099F-AAC4E072F5CF}"/>
              </a:ext>
            </a:extLst>
          </p:cNvPr>
          <p:cNvSpPr/>
          <p:nvPr/>
        </p:nvSpPr>
        <p:spPr>
          <a:xfrm>
            <a:off x="10505840" y="2080326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Figure(s)</a:t>
            </a:r>
          </a:p>
        </p:txBody>
      </p: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3A2A8AB8-D43F-DCA1-9B20-72DE1055C0D2}"/>
              </a:ext>
            </a:extLst>
          </p:cNvPr>
          <p:cNvCxnSpPr>
            <a:cxnSpLocks/>
            <a:stCxn id="69" idx="3"/>
            <a:endCxn id="113" idx="2"/>
          </p:cNvCxnSpPr>
          <p:nvPr/>
        </p:nvCxnSpPr>
        <p:spPr>
          <a:xfrm>
            <a:off x="9708444" y="1472878"/>
            <a:ext cx="797396" cy="74784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Curved 132">
            <a:extLst>
              <a:ext uri="{FF2B5EF4-FFF2-40B4-BE49-F238E27FC236}">
                <a16:creationId xmlns:a16="http://schemas.microsoft.com/office/drawing/2014/main" id="{6F691DAD-A6CA-1E06-D052-5C3E69C01C1C}"/>
              </a:ext>
            </a:extLst>
          </p:cNvPr>
          <p:cNvCxnSpPr>
            <a:cxnSpLocks/>
            <a:stCxn id="11" idx="0"/>
            <a:endCxn id="36" idx="2"/>
          </p:cNvCxnSpPr>
          <p:nvPr/>
        </p:nvCxnSpPr>
        <p:spPr>
          <a:xfrm rot="16200000" flipV="1">
            <a:off x="4141667" y="2555993"/>
            <a:ext cx="565923" cy="37771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5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A4CB8B8-5F78-3915-5B51-42668EBF16FE}"/>
                  </a:ext>
                </a:extLst>
              </p:cNvPr>
              <p:cNvSpPr/>
              <p:nvPr/>
            </p:nvSpPr>
            <p:spPr>
              <a:xfrm>
                <a:off x="1376630" y="1562073"/>
                <a:ext cx="2158737" cy="191167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compute_strain_energy_density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strain energy density for a 2D element.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</m:d>
                        </m:e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sigma: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1)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eps: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1) 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1 x 1)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A4CB8B8-5F78-3915-5B51-42668EBF16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630" y="1562073"/>
                <a:ext cx="2158737" cy="1911670"/>
              </a:xfrm>
              <a:prstGeom prst="roundRect">
                <a:avLst>
                  <a:gd name="adj" fmla="val 1821"/>
                </a:avLst>
              </a:prstGeom>
              <a:blipFill>
                <a:blip r:embed="rId2"/>
                <a:stretch>
                  <a:fillRect b="-1270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A6AB7E0-3717-172F-53B6-D587AC88C371}"/>
                  </a:ext>
                </a:extLst>
              </p:cNvPr>
              <p:cNvSpPr/>
              <p:nvPr/>
            </p:nvSpPr>
            <p:spPr>
              <a:xfrm>
                <a:off x="7496945" y="1219363"/>
                <a:ext cx="3102806" cy="2554357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compute_k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stiffness matrix for a 2D element using Gaussian quadrature, where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are evaluated at the element’s integration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𝐼𝑃</m:t>
                        </m:r>
                      </m:sup>
                    </m:sSup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𝑰𝑷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𝑰𝑷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𝐝𝐞𝐭</m:t>
                              </m:r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ip_grid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w_ij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1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D: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(3 x 3)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thickness: float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2*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2*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A6AB7E0-3717-172F-53B6-D587AC88C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945" y="1219363"/>
                <a:ext cx="3102806" cy="2554357"/>
              </a:xfrm>
              <a:prstGeom prst="roundRect">
                <a:avLst>
                  <a:gd name="adj" fmla="val 1821"/>
                </a:avLst>
              </a:prstGeom>
              <a:blipFill>
                <a:blip r:embed="rId3"/>
                <a:stretch>
                  <a:fillRect b="-238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A867CC6-1A99-7369-D6FC-3155EE0A325D}"/>
                  </a:ext>
                </a:extLst>
              </p:cNvPr>
              <p:cNvSpPr/>
              <p:nvPr/>
            </p:nvSpPr>
            <p:spPr>
              <a:xfrm>
                <a:off x="508684" y="1122608"/>
                <a:ext cx="505271" cy="42814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A867CC6-1A99-7369-D6FC-3155EE0A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84" y="1122608"/>
                <a:ext cx="505271" cy="428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5AC3F475-229C-B739-2807-CA354EBC47D7}"/>
              </a:ext>
            </a:extLst>
          </p:cNvPr>
          <p:cNvCxnSpPr>
            <a:cxnSpLocks/>
            <a:stCxn id="7" idx="3"/>
            <a:endCxn id="5" idx="0"/>
          </p:cNvCxnSpPr>
          <p:nvPr/>
        </p:nvCxnSpPr>
        <p:spPr>
          <a:xfrm>
            <a:off x="1013955" y="1336682"/>
            <a:ext cx="1442044" cy="22539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2BC1A30-6713-BD15-93BA-3B6633CF02A1}"/>
              </a:ext>
            </a:extLst>
          </p:cNvPr>
          <p:cNvCxnSpPr>
            <a:cxnSpLocks/>
            <a:stCxn id="18" idx="3"/>
            <a:endCxn id="6" idx="0"/>
          </p:cNvCxnSpPr>
          <p:nvPr/>
        </p:nvCxnSpPr>
        <p:spPr>
          <a:xfrm>
            <a:off x="7861955" y="656955"/>
            <a:ext cx="1186393" cy="56240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C793517-8DD9-474A-71E4-8560B8118719}"/>
                  </a:ext>
                </a:extLst>
              </p:cNvPr>
              <p:cNvSpPr/>
              <p:nvPr/>
            </p:nvSpPr>
            <p:spPr>
              <a:xfrm>
                <a:off x="7330641" y="413809"/>
                <a:ext cx="531314" cy="48629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C793517-8DD9-474A-71E4-8560B8118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641" y="413809"/>
                <a:ext cx="531314" cy="4862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1701169A-AAD0-EFAC-8A17-2EA4DDECD5D0}"/>
              </a:ext>
            </a:extLst>
          </p:cNvPr>
          <p:cNvSpPr/>
          <p:nvPr/>
        </p:nvSpPr>
        <p:spPr>
          <a:xfrm>
            <a:off x="434633" y="5841497"/>
            <a:ext cx="1158643" cy="45129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Figure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F9412F93-5B6D-7B58-E2EF-C2E90BC8132E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V="1">
            <a:off x="1013956" y="5145685"/>
            <a:ext cx="1117437" cy="69581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1CBB9D51-9138-DFD9-5683-AA270CFE9572}"/>
              </a:ext>
            </a:extLst>
          </p:cNvPr>
          <p:cNvCxnSpPr>
            <a:cxnSpLocks/>
            <a:stCxn id="6" idx="2"/>
            <a:endCxn id="61" idx="0"/>
          </p:cNvCxnSpPr>
          <p:nvPr/>
        </p:nvCxnSpPr>
        <p:spPr>
          <a:xfrm rot="5400000">
            <a:off x="8006738" y="3496144"/>
            <a:ext cx="764035" cy="131918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16693590-F49F-98C4-5E33-A8BD5F18F51B}"/>
                  </a:ext>
                </a:extLst>
              </p:cNvPr>
              <p:cNvSpPr/>
              <p:nvPr/>
            </p:nvSpPr>
            <p:spPr>
              <a:xfrm>
                <a:off x="2131392" y="4189851"/>
                <a:ext cx="2589406" cy="191167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plot_element_strain_energy_density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Plot the strain energy density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for a grid of points for a 2D element as a contour.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psi: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1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grid: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Figure</a:t>
                </a:r>
              </a:p>
            </p:txBody>
          </p:sp>
        </mc:Choice>
        <mc:Fallback xmlns="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16693590-F49F-98C4-5E33-A8BD5F18F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392" y="4189851"/>
                <a:ext cx="2589406" cy="1911670"/>
              </a:xfrm>
              <a:prstGeom prst="roundRect">
                <a:avLst>
                  <a:gd name="adj" fmla="val 1821"/>
                </a:avLst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BBD8BDD5-74A7-7B3C-BCA6-814E07FB62DD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 rot="16200000" flipH="1">
            <a:off x="2582993" y="3346749"/>
            <a:ext cx="716108" cy="9700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97909FAA-9CB4-99D2-95DA-0F5F55DB9351}"/>
                  </a:ext>
                </a:extLst>
              </p:cNvPr>
              <p:cNvSpPr/>
              <p:nvPr/>
            </p:nvSpPr>
            <p:spPr>
              <a:xfrm>
                <a:off x="6434458" y="4537755"/>
                <a:ext cx="2589406" cy="191167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plot_element_stiffness_matrix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Plot the stiffness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for a 2D element as a colormap.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D: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Figure</a:t>
                </a:r>
              </a:p>
            </p:txBody>
          </p:sp>
        </mc:Choice>
        <mc:Fallback xmlns="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97909FAA-9CB4-99D2-95DA-0F5F55DB93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458" y="4537755"/>
                <a:ext cx="2589406" cy="1911670"/>
              </a:xfrm>
              <a:prstGeom prst="roundRect">
                <a:avLst>
                  <a:gd name="adj" fmla="val 1821"/>
                </a:avLst>
              </a:prstGeom>
              <a:blipFill>
                <a:blip r:embed="rId7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05045344-E53E-5209-BC58-424057F3E638}"/>
              </a:ext>
            </a:extLst>
          </p:cNvPr>
          <p:cNvSpPr/>
          <p:nvPr/>
        </p:nvSpPr>
        <p:spPr>
          <a:xfrm>
            <a:off x="10158202" y="5841496"/>
            <a:ext cx="1158643" cy="45129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Figure</a:t>
            </a:r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C425D46E-BAC2-4244-6B8E-0BD277B9B98E}"/>
              </a:ext>
            </a:extLst>
          </p:cNvPr>
          <p:cNvCxnSpPr>
            <a:cxnSpLocks/>
            <a:stCxn id="61" idx="3"/>
            <a:endCxn id="77" idx="2"/>
          </p:cNvCxnSpPr>
          <p:nvPr/>
        </p:nvCxnSpPr>
        <p:spPr>
          <a:xfrm>
            <a:off x="9023864" y="5493590"/>
            <a:ext cx="1134338" cy="5735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ADE5B7FC-EA1B-29DF-112F-A4C5EB4ACFE7}"/>
              </a:ext>
            </a:extLst>
          </p:cNvPr>
          <p:cNvSpPr/>
          <p:nvPr/>
        </p:nvSpPr>
        <p:spPr>
          <a:xfrm>
            <a:off x="3802541" y="319370"/>
            <a:ext cx="2347862" cy="1799986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make_ip_grid</a:t>
            </a:r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Make a grid of integration points and their weights for performing gaussian quadrature on a 2D element.</a:t>
            </a:r>
          </a:p>
          <a:p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: int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2 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1 x 1)</a:t>
            </a:r>
          </a:p>
        </p:txBody>
      </p: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F7260FA6-AAC8-30CF-9390-DF70607E8B55}"/>
              </a:ext>
            </a:extLst>
          </p:cNvPr>
          <p:cNvCxnSpPr>
            <a:cxnSpLocks/>
            <a:stCxn id="91" idx="2"/>
            <a:endCxn id="6" idx="1"/>
          </p:cNvCxnSpPr>
          <p:nvPr/>
        </p:nvCxnSpPr>
        <p:spPr>
          <a:xfrm rot="16200000" flipH="1">
            <a:off x="6048115" y="1047712"/>
            <a:ext cx="377186" cy="252047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CF245E9-3E2F-C88A-1273-D6EE6DCD80E4}"/>
                  </a:ext>
                </a:extLst>
              </p:cNvPr>
              <p:cNvSpPr/>
              <p:nvPr/>
            </p:nvSpPr>
            <p:spPr>
              <a:xfrm>
                <a:off x="5884525" y="2344286"/>
                <a:ext cx="531755" cy="5354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p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𝑰𝑷</m:t>
                        </m:r>
                      </m:sup>
                    </m:sSup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𝑰𝑷</m:t>
                        </m:r>
                      </m:sup>
                    </m:sSup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CF245E9-3E2F-C88A-1273-D6EE6DCD80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525" y="2344286"/>
                <a:ext cx="531755" cy="5354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ectangle 125">
            <a:extLst>
              <a:ext uri="{FF2B5EF4-FFF2-40B4-BE49-F238E27FC236}">
                <a16:creationId xmlns:a16="http://schemas.microsoft.com/office/drawing/2014/main" id="{D0986088-E944-5140-64F7-8BF0F41556C0}"/>
              </a:ext>
            </a:extLst>
          </p:cNvPr>
          <p:cNvSpPr/>
          <p:nvPr/>
        </p:nvSpPr>
        <p:spPr>
          <a:xfrm>
            <a:off x="2475175" y="478248"/>
            <a:ext cx="711085" cy="2955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tx1"/>
                </a:solidFill>
              </a:rPr>
              <a:t>num_pts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6E5C2EA0-EF98-84EF-24AB-113388EADC28}"/>
              </a:ext>
            </a:extLst>
          </p:cNvPr>
          <p:cNvCxnSpPr>
            <a:cxnSpLocks/>
            <a:stCxn id="126" idx="3"/>
            <a:endCxn id="91" idx="1"/>
          </p:cNvCxnSpPr>
          <p:nvPr/>
        </p:nvCxnSpPr>
        <p:spPr>
          <a:xfrm>
            <a:off x="3186260" y="626046"/>
            <a:ext cx="616281" cy="59331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981A39C-0832-9D87-3DE4-92328483ACF2}"/>
                  </a:ext>
                </a:extLst>
              </p:cNvPr>
              <p:cNvSpPr/>
              <p:nvPr/>
            </p:nvSpPr>
            <p:spPr>
              <a:xfrm>
                <a:off x="8170819" y="3942989"/>
                <a:ext cx="531314" cy="37654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981A39C-0832-9D87-3DE4-92328483A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819" y="3942989"/>
                <a:ext cx="531314" cy="3765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922BB044-E0C5-978C-E851-178CCD823CBD}"/>
                  </a:ext>
                </a:extLst>
              </p:cNvPr>
              <p:cNvSpPr/>
              <p:nvPr/>
            </p:nvSpPr>
            <p:spPr>
              <a:xfrm>
                <a:off x="2635557" y="3643526"/>
                <a:ext cx="531314" cy="37654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922BB044-E0C5-978C-E851-178CCD823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557" y="3643526"/>
                <a:ext cx="531314" cy="3765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96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D72F6443-EC27-9C4C-3E89-0722C8D6887C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5400000">
            <a:off x="9620354" y="3307365"/>
            <a:ext cx="1053274" cy="149177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13E24E08-DF0B-7BF3-1266-524B598FF487}"/>
              </a:ext>
            </a:extLst>
          </p:cNvPr>
          <p:cNvCxnSpPr>
            <a:cxnSpLocks/>
            <a:stCxn id="30" idx="3"/>
            <a:endCxn id="26" idx="1"/>
          </p:cNvCxnSpPr>
          <p:nvPr/>
        </p:nvCxnSpPr>
        <p:spPr>
          <a:xfrm flipV="1">
            <a:off x="4594396" y="1298626"/>
            <a:ext cx="2131618" cy="11299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F4341CDA-317E-BC52-EF38-FF225318C9BA}"/>
                  </a:ext>
                </a:extLst>
              </p:cNvPr>
              <p:cNvSpPr/>
              <p:nvPr/>
            </p:nvSpPr>
            <p:spPr>
              <a:xfrm>
                <a:off x="6726014" y="473812"/>
                <a:ext cx="2604466" cy="1649627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compute</a:t>
                </a:r>
                <a:r>
                  <a:rPr lang="en-US" sz="1000" b="1" dirty="0" err="1">
                    <a:solidFill>
                      <a:schemeClr val="tx1"/>
                    </a:solidFill>
                  </a:rPr>
                  <a:t>_N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shape function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for a 2D element, one for each point in the input grid of natural coordinates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natural_grid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</a:t>
                </a: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F4341CDA-317E-BC52-EF38-FF225318C9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014" y="473812"/>
                <a:ext cx="2604466" cy="1649627"/>
              </a:xfrm>
              <a:prstGeom prst="roundRect">
                <a:avLst>
                  <a:gd name="adj" fmla="val 1821"/>
                </a:avLst>
              </a:prstGeom>
              <a:blipFill>
                <a:blip r:embed="rId2"/>
                <a:stretch>
                  <a:fillRect b="-738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33409580-05FE-9B4C-0655-84E5428E2063}"/>
                  </a:ext>
                </a:extLst>
              </p:cNvPr>
              <p:cNvSpPr/>
              <p:nvPr/>
            </p:nvSpPr>
            <p:spPr>
              <a:xfrm>
                <a:off x="9580605" y="1951103"/>
                <a:ext cx="2624546" cy="1575512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interpolate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Solve</a:t>
                </a:r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sz="1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begChr m:val="["/>
                        <m:endChr m:val="]"/>
                        <m:ctrlP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sz="1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nodal_vec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natural_grid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 x 1)</a:t>
                </a: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33409580-05FE-9B4C-0655-84E5428E2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0605" y="1951103"/>
                <a:ext cx="2624546" cy="1575512"/>
              </a:xfrm>
              <a:prstGeom prst="roundRect">
                <a:avLst>
                  <a:gd name="adj" fmla="val 1821"/>
                </a:avLst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7758EFAA-018C-EC15-38D5-808A6A2C16D4}"/>
                  </a:ext>
                </a:extLst>
              </p:cNvPr>
              <p:cNvSpPr/>
              <p:nvPr/>
            </p:nvSpPr>
            <p:spPr>
              <a:xfrm>
                <a:off x="8004738" y="4579889"/>
                <a:ext cx="2792731" cy="2066987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compute_fs</a:t>
                </a: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surface traction polynomials at all integration points on the surface in the local element coordinate system</a:t>
                </a:r>
              </a:p>
              <a:p>
                <a:endParaRPr lang="en-US" sz="1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sz="1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sup>
                          </m:sSup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p>
                        <m:s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sSup>
                        <m:s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p>
                      </m:s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  <a:endParaRPr lang="en-US" sz="1000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elem_coords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</p:txBody>
          </p:sp>
        </mc:Choice>
        <mc:Fallback xmlns="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7758EFAA-018C-EC15-38D5-808A6A2C1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738" y="4579889"/>
                <a:ext cx="2792731" cy="2066987"/>
              </a:xfrm>
              <a:prstGeom prst="roundRect">
                <a:avLst>
                  <a:gd name="adj" fmla="val 1821"/>
                </a:avLst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041BC120-DAD6-6470-231A-CFFF87FA8BDC}"/>
                  </a:ext>
                </a:extLst>
              </p:cNvPr>
              <p:cNvSpPr/>
              <p:nvPr/>
            </p:nvSpPr>
            <p:spPr>
              <a:xfrm>
                <a:off x="3886262" y="4058185"/>
                <a:ext cx="3149957" cy="2588691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compute_J_det_surf</a:t>
                </a: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Jacobi-determinant along the traction surface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if the traction is applied on a face where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component is varied, and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where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component is varied.</a:t>
                </a:r>
              </a:p>
              <a:p>
                <a:endParaRPr lang="en-US" sz="1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sup>
                          </m:sSup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</m:sup>
                      </m:sSup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J: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4 x 4)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grid_shape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face: str (+x, -x, +y, -y)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1 x 1)</a:t>
                </a:r>
              </a:p>
            </p:txBody>
          </p:sp>
        </mc:Choice>
        <mc:Fallback xmlns="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041BC120-DAD6-6470-231A-CFFF87FA8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62" y="4058185"/>
                <a:ext cx="3149957" cy="2588691"/>
              </a:xfrm>
              <a:prstGeom prst="roundRect">
                <a:avLst>
                  <a:gd name="adj" fmla="val 1821"/>
                </a:avLst>
              </a:prstGeom>
              <a:blipFill>
                <a:blip r:embed="rId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8CF66D9B-9024-EFBA-4005-E8AD3936B5FA}"/>
                  </a:ext>
                </a:extLst>
              </p:cNvPr>
              <p:cNvSpPr/>
              <p:nvPr/>
            </p:nvSpPr>
            <p:spPr>
              <a:xfrm>
                <a:off x="1242294" y="1010330"/>
                <a:ext cx="3352102" cy="283658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compute</a:t>
                </a:r>
                <a:r>
                  <a:rPr lang="en-US" sz="1000" b="1" dirty="0" err="1">
                    <a:solidFill>
                      <a:schemeClr val="tx1"/>
                    </a:solidFill>
                  </a:rPr>
                  <a:t>_force_vector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force vector due to a surface traction for a 2D element using Gaussian quadrature, where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1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are evaluated at the element’s integration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𝐼𝑃</m:t>
                        </m:r>
                      </m:sup>
                    </m:sSup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along the traction surface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𝑰𝑷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𝑰𝑷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unc>
                                    <m:funcPr>
                                      <m:ctrlPr>
                                        <a:rPr lang="en-US" sz="1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det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0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00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0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000" b="0" i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Γ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p>
                                      <m: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ip_grid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w_ij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1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face: str (+x, -x, +y, -y)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thickness: float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2*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2*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8CF66D9B-9024-EFBA-4005-E8AD3936B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294" y="1010330"/>
                <a:ext cx="3352102" cy="2836580"/>
              </a:xfrm>
              <a:prstGeom prst="roundRect">
                <a:avLst>
                  <a:gd name="adj" fmla="val 1821"/>
                </a:avLst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60E90688-4472-B0C4-A1CC-34138CEF5B6D}"/>
              </a:ext>
            </a:extLst>
          </p:cNvPr>
          <p:cNvCxnSpPr>
            <a:cxnSpLocks/>
            <a:stCxn id="33" idx="3"/>
            <a:endCxn id="30" idx="0"/>
          </p:cNvCxnSpPr>
          <p:nvPr/>
        </p:nvCxnSpPr>
        <p:spPr>
          <a:xfrm>
            <a:off x="2545314" y="440045"/>
            <a:ext cx="373031" cy="57028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22EDD0F-83E1-0779-F14E-6CC84747F2CE}"/>
                  </a:ext>
                </a:extLst>
              </p:cNvPr>
              <p:cNvSpPr/>
              <p:nvPr/>
            </p:nvSpPr>
            <p:spPr>
              <a:xfrm>
                <a:off x="175118" y="1837949"/>
                <a:ext cx="664602" cy="44650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tx1"/>
                    </a:solidFill>
                  </a:rPr>
                  <a:t>face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22EDD0F-83E1-0779-F14E-6CC84747F2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18" y="1837949"/>
                <a:ext cx="664602" cy="4465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32148C3F-606B-0BD3-2CCE-4096697E47E7}"/>
              </a:ext>
            </a:extLst>
          </p:cNvPr>
          <p:cNvSpPr/>
          <p:nvPr/>
        </p:nvSpPr>
        <p:spPr>
          <a:xfrm>
            <a:off x="230439" y="300486"/>
            <a:ext cx="2314875" cy="2791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1"/>
                </a:solidFill>
              </a:rPr>
              <a:t>Instance: Element2D base class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082C496F-2F87-583D-BF90-1F2DC21ED23A}"/>
              </a:ext>
            </a:extLst>
          </p:cNvPr>
          <p:cNvCxnSpPr>
            <a:cxnSpLocks/>
            <a:stCxn id="30" idx="2"/>
            <a:endCxn id="29" idx="1"/>
          </p:cNvCxnSpPr>
          <p:nvPr/>
        </p:nvCxnSpPr>
        <p:spPr>
          <a:xfrm rot="16200000" flipH="1">
            <a:off x="2649493" y="4115761"/>
            <a:ext cx="1505621" cy="96791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59D62AF-B4EA-ABA4-54C2-66B7F113304B}"/>
                  </a:ext>
                </a:extLst>
              </p:cNvPr>
              <p:cNvSpPr/>
              <p:nvPr/>
            </p:nvSpPr>
            <p:spPr>
              <a:xfrm>
                <a:off x="5471682" y="3047560"/>
                <a:ext cx="808506" cy="4199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59D62AF-B4EA-ABA4-54C2-66B7F11330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682" y="3047560"/>
                <a:ext cx="808506" cy="4199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ABB739C0-4C8B-06A3-48E5-EF167921FBBA}"/>
              </a:ext>
            </a:extLst>
          </p:cNvPr>
          <p:cNvCxnSpPr>
            <a:cxnSpLocks/>
            <a:stCxn id="29" idx="0"/>
            <a:endCxn id="49" idx="2"/>
          </p:cNvCxnSpPr>
          <p:nvPr/>
        </p:nvCxnSpPr>
        <p:spPr>
          <a:xfrm rot="5400000" flipH="1" flipV="1">
            <a:off x="5373240" y="3555490"/>
            <a:ext cx="590697" cy="4146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29AF604-9EE9-03F6-0910-2D37E9C67B7C}"/>
                  </a:ext>
                </a:extLst>
              </p:cNvPr>
              <p:cNvSpPr/>
              <p:nvPr/>
            </p:nvSpPr>
            <p:spPr>
              <a:xfrm>
                <a:off x="5648344" y="1641274"/>
                <a:ext cx="557458" cy="4199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p>
                        <m: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𝑰𝑷</m:t>
                        </m:r>
                      </m:sup>
                    </m:sSup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29AF604-9EE9-03F6-0910-2D37E9C67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344" y="1641274"/>
                <a:ext cx="557458" cy="41992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9E475FE0-C1E5-B660-39F1-B451CF43D24C}"/>
              </a:ext>
            </a:extLst>
          </p:cNvPr>
          <p:cNvCxnSpPr>
            <a:cxnSpLocks/>
            <a:stCxn id="26" idx="3"/>
            <a:endCxn id="27" idx="0"/>
          </p:cNvCxnSpPr>
          <p:nvPr/>
        </p:nvCxnSpPr>
        <p:spPr>
          <a:xfrm>
            <a:off x="9330480" y="1298626"/>
            <a:ext cx="1562398" cy="65247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9E408AB-0BBF-C2B0-5D25-B96E45AEA720}"/>
                  </a:ext>
                </a:extLst>
              </p:cNvPr>
              <p:cNvSpPr/>
              <p:nvPr/>
            </p:nvSpPr>
            <p:spPr>
              <a:xfrm>
                <a:off x="9832950" y="1206472"/>
                <a:ext cx="557458" cy="4199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9E408AB-0BBF-C2B0-5D25-B96E45AEA7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50" y="1206472"/>
                <a:ext cx="557458" cy="41992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21C02B9-536E-9873-137A-BAD08CAA3AFD}"/>
                  </a:ext>
                </a:extLst>
              </p:cNvPr>
              <p:cNvSpPr/>
              <p:nvPr/>
            </p:nvSpPr>
            <p:spPr>
              <a:xfrm>
                <a:off x="9580605" y="3803243"/>
                <a:ext cx="557458" cy="4199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𝑰𝑷</m:t>
                        </m:r>
                      </m:sup>
                    </m:sSup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21C02B9-536E-9873-137A-BAD08CAA3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0605" y="3803243"/>
                <a:ext cx="557458" cy="41992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F0F79400-AF3C-EE55-5E4C-764CB913BD85}"/>
              </a:ext>
            </a:extLst>
          </p:cNvPr>
          <p:cNvCxnSpPr>
            <a:cxnSpLocks/>
            <a:stCxn id="28" idx="1"/>
            <a:endCxn id="93" idx="2"/>
          </p:cNvCxnSpPr>
          <p:nvPr/>
        </p:nvCxnSpPr>
        <p:spPr>
          <a:xfrm rot="10800000">
            <a:off x="7464066" y="4156727"/>
            <a:ext cx="540673" cy="145665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6431EC6-E61F-A2BE-EB6B-452DAF12FE71}"/>
                  </a:ext>
                </a:extLst>
              </p:cNvPr>
              <p:cNvSpPr/>
              <p:nvPr/>
            </p:nvSpPr>
            <p:spPr>
              <a:xfrm>
                <a:off x="7185336" y="3736798"/>
                <a:ext cx="557458" cy="4199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6431EC6-E61F-A2BE-EB6B-452DAF12F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336" y="3736798"/>
                <a:ext cx="557458" cy="41992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Connector: Curved 169">
            <a:extLst>
              <a:ext uri="{FF2B5EF4-FFF2-40B4-BE49-F238E27FC236}">
                <a16:creationId xmlns:a16="http://schemas.microsoft.com/office/drawing/2014/main" id="{A11CC4E8-9377-0778-0792-E9523BE24671}"/>
              </a:ext>
            </a:extLst>
          </p:cNvPr>
          <p:cNvCxnSpPr>
            <a:cxnSpLocks/>
            <a:stCxn id="49" idx="0"/>
            <a:endCxn id="30" idx="3"/>
          </p:cNvCxnSpPr>
          <p:nvPr/>
        </p:nvCxnSpPr>
        <p:spPr>
          <a:xfrm rot="16200000" flipV="1">
            <a:off x="4925696" y="2097320"/>
            <a:ext cx="618940" cy="128153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Curved 172">
            <a:extLst>
              <a:ext uri="{FF2B5EF4-FFF2-40B4-BE49-F238E27FC236}">
                <a16:creationId xmlns:a16="http://schemas.microsoft.com/office/drawing/2014/main" id="{30ED5FBA-CA04-965D-0743-1B685779D77E}"/>
              </a:ext>
            </a:extLst>
          </p:cNvPr>
          <p:cNvCxnSpPr>
            <a:cxnSpLocks/>
            <a:stCxn id="93" idx="0"/>
            <a:endCxn id="30" idx="3"/>
          </p:cNvCxnSpPr>
          <p:nvPr/>
        </p:nvCxnSpPr>
        <p:spPr>
          <a:xfrm rot="16200000" flipV="1">
            <a:off x="5375142" y="1647874"/>
            <a:ext cx="1308178" cy="286966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F15A041-9E60-B065-2A96-D1DC5AE6E623}"/>
                  </a:ext>
                </a:extLst>
              </p:cNvPr>
              <p:cNvSpPr/>
              <p:nvPr/>
            </p:nvSpPr>
            <p:spPr>
              <a:xfrm>
                <a:off x="2572324" y="4191795"/>
                <a:ext cx="1114915" cy="60457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err="1">
                    <a:solidFill>
                      <a:schemeClr val="tx1"/>
                    </a:solidFill>
                  </a:rPr>
                  <a:t>grid_shape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tx1"/>
                    </a:solidFill>
                  </a:rPr>
                  <a:t>face</a:t>
                </a: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F15A041-9E60-B065-2A96-D1DC5AE6E6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324" y="4191795"/>
                <a:ext cx="1114915" cy="6045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289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5931F8-D19E-2D97-1B7A-FB7DB44CF63A}"/>
              </a:ext>
            </a:extLst>
          </p:cNvPr>
          <p:cNvSpPr/>
          <p:nvPr/>
        </p:nvSpPr>
        <p:spPr>
          <a:xfrm>
            <a:off x="164592" y="498743"/>
            <a:ext cx="7822964" cy="5860513"/>
          </a:xfrm>
          <a:prstGeom prst="roundRect">
            <a:avLst>
              <a:gd name="adj" fmla="val 1385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6D55D5-9F41-1944-D013-01B6957EED6A}"/>
              </a:ext>
            </a:extLst>
          </p:cNvPr>
          <p:cNvGrpSpPr/>
          <p:nvPr/>
        </p:nvGrpSpPr>
        <p:grpSpPr>
          <a:xfrm>
            <a:off x="427664" y="925862"/>
            <a:ext cx="2390504" cy="1047597"/>
            <a:chOff x="891539" y="1333106"/>
            <a:chExt cx="2390504" cy="10475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45BDECC0-7F20-8D4A-4EFC-7AEB83CEE0AB}"/>
                    </a:ext>
                  </a:extLst>
                </p:cNvPr>
                <p:cNvSpPr/>
                <p:nvPr/>
              </p:nvSpPr>
              <p:spPr>
                <a:xfrm>
                  <a:off x="891539" y="1433256"/>
                  <a:ext cx="2390504" cy="947447"/>
                </a:xfrm>
                <a:prstGeom prst="roundRect">
                  <a:avLst>
                    <a:gd name="adj" fmla="val 4292"/>
                  </a:avLst>
                </a:prstGeom>
                <a:solidFill>
                  <a:schemeClr val="bg1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2"/>
                      </a:solidFill>
                    </a:rPr>
                    <a:t>Compute the value of the shape function for node 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as a function of position within the element in terms of the natural coordinate system 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</m:oMath>
                  </a14:m>
                  <a:endParaRPr lang="en-US" sz="1000" b="1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45BDECC0-7F20-8D4A-4EFC-7AEB83CEE0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39" y="1433256"/>
                  <a:ext cx="2390504" cy="947447"/>
                </a:xfrm>
                <a:prstGeom prst="roundRect">
                  <a:avLst>
                    <a:gd name="adj" fmla="val 4292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7092B8B5-8164-F02A-51ED-5F47EF1A458C}"/>
                    </a:ext>
                  </a:extLst>
                </p:cNvPr>
                <p:cNvSpPr/>
                <p:nvPr/>
              </p:nvSpPr>
              <p:spPr>
                <a:xfrm>
                  <a:off x="1227909" y="1333106"/>
                  <a:ext cx="1861457" cy="20029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err="1">
                      <a:solidFill>
                        <a:schemeClr val="bg1"/>
                      </a:solidFill>
                    </a:rPr>
                    <a:t>self.shape_n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endParaRPr lang="en-US" sz="1000" b="1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7092B8B5-8164-F02A-51ED-5F47EF1A45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909" y="1333106"/>
                  <a:ext cx="1861457" cy="200299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5"/>
                  <a:stretch>
                    <a:fillRect t="-8824" b="-23529"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E1A6F5-466C-5CDD-0DAA-F320B92768AB}"/>
              </a:ext>
            </a:extLst>
          </p:cNvPr>
          <p:cNvGrpSpPr/>
          <p:nvPr/>
        </p:nvGrpSpPr>
        <p:grpSpPr>
          <a:xfrm>
            <a:off x="2141188" y="2363455"/>
            <a:ext cx="3333699" cy="1210586"/>
            <a:chOff x="3672346" y="1273933"/>
            <a:chExt cx="3333699" cy="12105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84DB9DED-2D6D-559B-A613-D5CC9CD6CDFF}"/>
                    </a:ext>
                  </a:extLst>
                </p:cNvPr>
                <p:cNvSpPr/>
                <p:nvPr/>
              </p:nvSpPr>
              <p:spPr>
                <a:xfrm>
                  <a:off x="3672346" y="1375565"/>
                  <a:ext cx="3333699" cy="1108954"/>
                </a:xfrm>
                <a:prstGeom prst="roundRect">
                  <a:avLst>
                    <a:gd name="adj" fmla="val 4292"/>
                  </a:avLst>
                </a:prstGeom>
                <a:solidFill>
                  <a:schemeClr val="bg1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2"/>
                      </a:solidFill>
                    </a:rPr>
                    <a:t>Compute the shape function matrix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for a 2D element with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nodes in terms of the natural coordinate system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</m:oMath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 algn="ctr"/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  <m:d>
                          <m:dPr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d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84DB9DED-2D6D-559B-A613-D5CC9CD6CD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346" y="1375565"/>
                  <a:ext cx="3333699" cy="1108954"/>
                </a:xfrm>
                <a:prstGeom prst="roundRect">
                  <a:avLst>
                    <a:gd name="adj" fmla="val 4292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54819B0-D793-F908-0A6B-B61EC5B0B600}"/>
                </a:ext>
              </a:extLst>
            </p:cNvPr>
            <p:cNvSpPr/>
            <p:nvPr/>
          </p:nvSpPr>
          <p:spPr>
            <a:xfrm>
              <a:off x="4408467" y="1273933"/>
              <a:ext cx="1861457" cy="20029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2"/>
                  </a:solidFill>
                </a:rPr>
                <a:t>self.N</a:t>
              </a:r>
              <a:endParaRPr lang="en-US" sz="10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8A87B16-00A1-13DE-0C47-02C4B4A85CC3}"/>
              </a:ext>
            </a:extLst>
          </p:cNvPr>
          <p:cNvGrpSpPr/>
          <p:nvPr/>
        </p:nvGrpSpPr>
        <p:grpSpPr>
          <a:xfrm>
            <a:off x="5087907" y="4724026"/>
            <a:ext cx="2592979" cy="1429452"/>
            <a:chOff x="758731" y="2978905"/>
            <a:chExt cx="2592979" cy="14294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0190D99D-C06E-897E-3F2F-35D62AF4B7AE}"/>
                    </a:ext>
                  </a:extLst>
                </p:cNvPr>
                <p:cNvSpPr/>
                <p:nvPr/>
              </p:nvSpPr>
              <p:spPr>
                <a:xfrm>
                  <a:off x="758731" y="3079055"/>
                  <a:ext cx="2592979" cy="1329302"/>
                </a:xfrm>
                <a:prstGeom prst="roundRect">
                  <a:avLst>
                    <a:gd name="adj" fmla="val 4292"/>
                  </a:avLst>
                </a:prstGeom>
                <a:solidFill>
                  <a:schemeClr val="bg1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2"/>
                      </a:solidFill>
                    </a:rPr>
                    <a:t>Interpolate the value of quantity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𝝓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as a function of position within the element given a vector of nodal values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</m:acc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for a grid of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coordinates in the natural coordinate system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using shape functions</a:t>
                  </a:r>
                </a:p>
                <a:p>
                  <a:pPr algn="ctr"/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  <m:d>
                          <m:dPr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d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acc>
                          <m:accPr>
                            <m:chr m:val="̂"/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</m:acc>
                      </m:oMath>
                    </m:oMathPara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0190D99D-C06E-897E-3F2F-35D62AF4B7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731" y="3079055"/>
                  <a:ext cx="2592979" cy="1329302"/>
                </a:xfrm>
                <a:prstGeom prst="roundRect">
                  <a:avLst>
                    <a:gd name="adj" fmla="val 4292"/>
                  </a:avLst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2D0B35E-7B2E-7EEF-9EE6-7C7C5433E8B8}"/>
                </a:ext>
              </a:extLst>
            </p:cNvPr>
            <p:cNvSpPr/>
            <p:nvPr/>
          </p:nvSpPr>
          <p:spPr>
            <a:xfrm>
              <a:off x="1124492" y="2978905"/>
              <a:ext cx="1861457" cy="20029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2"/>
                  </a:solidFill>
                </a:rPr>
                <a:t>self.interpolate</a:t>
              </a:r>
              <a:endParaRPr lang="en-US" sz="1000" b="1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84B0EF12-34C9-7EF1-BA43-1BC0F24C4639}"/>
                  </a:ext>
                </a:extLst>
              </p:cNvPr>
              <p:cNvSpPr/>
              <p:nvPr/>
            </p:nvSpPr>
            <p:spPr>
              <a:xfrm>
                <a:off x="429471" y="4548635"/>
                <a:ext cx="2530333" cy="649524"/>
              </a:xfrm>
              <a:prstGeom prst="roundRect">
                <a:avLst>
                  <a:gd name="adj" fmla="val 4292"/>
                </a:avLst>
              </a:prstGeom>
              <a:solidFill>
                <a:schemeClr val="bg1"/>
              </a:solidFill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2"/>
                    </a:solidFill>
                  </a:rPr>
                  <a:t>Return a list of 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 shape functions for the element ordered by local node number</a:t>
                </a: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84B0EF12-34C9-7EF1-BA43-1BC0F24C46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71" y="4548635"/>
                <a:ext cx="2530333" cy="649524"/>
              </a:xfrm>
              <a:prstGeom prst="roundRect">
                <a:avLst>
                  <a:gd name="adj" fmla="val 4292"/>
                </a:avLst>
              </a:prstGeom>
              <a:blipFill>
                <a:blip r:embed="rId8"/>
                <a:stretch>
                  <a:fillRect/>
                </a:stretch>
              </a:blipFill>
              <a:ln w="635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553ACE8-6182-77B6-D51D-2C0E3FBF0512}"/>
              </a:ext>
            </a:extLst>
          </p:cNvPr>
          <p:cNvSpPr/>
          <p:nvPr/>
        </p:nvSpPr>
        <p:spPr>
          <a:xfrm>
            <a:off x="763909" y="4448485"/>
            <a:ext cx="1861457" cy="200299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self.get_shape_funcs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FD12610E-1B4D-6AA4-8019-F6F2FF52B66E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 rot="16200000" flipH="1">
            <a:off x="1359000" y="2237375"/>
            <a:ext cx="1046105" cy="518272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CDE52AFC-6FED-BB7A-25A9-E7448CC4CDDC}"/>
              </a:ext>
            </a:extLst>
          </p:cNvPr>
          <p:cNvCxnSpPr>
            <a:cxnSpLocks/>
            <a:stCxn id="18" idx="0"/>
            <a:endCxn id="9" idx="0"/>
          </p:cNvCxnSpPr>
          <p:nvPr/>
        </p:nvCxnSpPr>
        <p:spPr>
          <a:xfrm rot="16200000" flipV="1">
            <a:off x="2032605" y="588021"/>
            <a:ext cx="1437593" cy="2113275"/>
          </a:xfrm>
          <a:prstGeom prst="curvedConnector3">
            <a:avLst>
              <a:gd name="adj1" fmla="val 11590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01288E9-D128-DA8D-1A9C-FD0AC7802881}"/>
                  </a:ext>
                </a:extLst>
              </p:cNvPr>
              <p:cNvSpPr/>
              <p:nvPr/>
            </p:nvSpPr>
            <p:spPr>
              <a:xfrm>
                <a:off x="3082732" y="1315102"/>
                <a:ext cx="824046" cy="1828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01288E9-D128-DA8D-1A9C-FD0AC7802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732" y="1315102"/>
                <a:ext cx="824046" cy="182880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E1326CD-7339-F634-8215-D1962CDE049C}"/>
                  </a:ext>
                </a:extLst>
              </p:cNvPr>
              <p:cNvSpPr/>
              <p:nvPr/>
            </p:nvSpPr>
            <p:spPr>
              <a:xfrm>
                <a:off x="1333819" y="2371685"/>
                <a:ext cx="731520" cy="182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E1326CD-7339-F634-8215-D1962CDE0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819" y="2371685"/>
                <a:ext cx="731520" cy="182880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49F4A0CC-69B2-6979-7E6E-B518F57F60D0}"/>
              </a:ext>
            </a:extLst>
          </p:cNvPr>
          <p:cNvCxnSpPr>
            <a:cxnSpLocks/>
            <a:stCxn id="28" idx="0"/>
            <a:endCxn id="4" idx="1"/>
          </p:cNvCxnSpPr>
          <p:nvPr/>
        </p:nvCxnSpPr>
        <p:spPr>
          <a:xfrm rot="5400000" flipH="1" flipV="1">
            <a:off x="1203453" y="3510750"/>
            <a:ext cx="1428921" cy="446550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88AB291-B167-7830-6978-BA10A00B81CC}"/>
                  </a:ext>
                </a:extLst>
              </p:cNvPr>
              <p:cNvSpPr/>
              <p:nvPr/>
            </p:nvSpPr>
            <p:spPr>
              <a:xfrm>
                <a:off x="1330967" y="3792376"/>
                <a:ext cx="966651" cy="182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..,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88AB291-B167-7830-6978-BA10A00B8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967" y="3792376"/>
                <a:ext cx="966651" cy="182880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86FFCDFE-29E8-1506-F117-7B026A61C2EF}"/>
              </a:ext>
            </a:extLst>
          </p:cNvPr>
          <p:cNvCxnSpPr>
            <a:cxnSpLocks/>
            <a:stCxn id="25" idx="0"/>
            <a:endCxn id="4" idx="3"/>
          </p:cNvCxnSpPr>
          <p:nvPr/>
        </p:nvCxnSpPr>
        <p:spPr>
          <a:xfrm rot="16200000" flipV="1">
            <a:off x="5077411" y="3417040"/>
            <a:ext cx="1704462" cy="90951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CBA653CE-DB91-F9AF-6C81-C2724CA035B8}"/>
              </a:ext>
            </a:extLst>
          </p:cNvPr>
          <p:cNvCxnSpPr>
            <a:cxnSpLocks/>
            <a:stCxn id="4" idx="2"/>
            <a:endCxn id="3" idx="1"/>
          </p:cNvCxnSpPr>
          <p:nvPr/>
        </p:nvCxnSpPr>
        <p:spPr>
          <a:xfrm rot="16200000" flipH="1">
            <a:off x="3490579" y="3891499"/>
            <a:ext cx="1914786" cy="1279869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D658CDF-8F56-A113-7C7D-3D829332C147}"/>
                  </a:ext>
                </a:extLst>
              </p:cNvPr>
              <p:cNvSpPr/>
              <p:nvPr/>
            </p:nvSpPr>
            <p:spPr>
              <a:xfrm>
                <a:off x="3623926" y="4462322"/>
                <a:ext cx="824046" cy="182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en-US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D658CDF-8F56-A113-7C7D-3D829332C1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926" y="4462322"/>
                <a:ext cx="824046" cy="182880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C710B8A-6EE8-B392-1B23-818A844BDE04}"/>
              </a:ext>
            </a:extLst>
          </p:cNvPr>
          <p:cNvSpPr/>
          <p:nvPr/>
        </p:nvSpPr>
        <p:spPr>
          <a:xfrm>
            <a:off x="6031655" y="566972"/>
            <a:ext cx="1861458" cy="25975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Generic 2D element class</a:t>
            </a:r>
            <a:endParaRPr lang="en-US" sz="11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7F703718-46E1-C9C3-74EA-E80EA3511113}"/>
                  </a:ext>
                </a:extLst>
              </p:cNvPr>
              <p:cNvSpPr/>
              <p:nvPr/>
            </p:nvSpPr>
            <p:spPr>
              <a:xfrm>
                <a:off x="9050790" y="1584227"/>
                <a:ext cx="2053048" cy="1049836"/>
              </a:xfrm>
              <a:prstGeom prst="roundRect">
                <a:avLst>
                  <a:gd name="adj" fmla="val 429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2"/>
                    </a:solidFill>
                  </a:rPr>
                  <a:t>Plot the value of each shape function for the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 in either the natural (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) or local (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) coordinate systems for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 grid of coordinates</a:t>
                </a:r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7F703718-46E1-C9C3-74EA-E80EA3511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790" y="1584227"/>
                <a:ext cx="2053048" cy="1049836"/>
              </a:xfrm>
              <a:prstGeom prst="roundRect">
                <a:avLst>
                  <a:gd name="adj" fmla="val 4292"/>
                </a:avLst>
              </a:prstGeom>
              <a:blipFill>
                <a:blip r:embed="rId13"/>
                <a:stretch>
                  <a:fillRect/>
                </a:stretch>
              </a:blipFill>
              <a:ln w="63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B692998-8BA8-64BF-74AE-86E4CFC5C414}"/>
              </a:ext>
            </a:extLst>
          </p:cNvPr>
          <p:cNvSpPr/>
          <p:nvPr/>
        </p:nvSpPr>
        <p:spPr>
          <a:xfrm>
            <a:off x="9146586" y="1484078"/>
            <a:ext cx="1861457" cy="20029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plot_shape_functions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CF4F8DA-D040-A216-076C-B74EFE685A5F}"/>
              </a:ext>
            </a:extLst>
          </p:cNvPr>
          <p:cNvCxnSpPr>
            <a:cxnSpLocks/>
            <a:stCxn id="17" idx="2"/>
            <a:endCxn id="3" idx="3"/>
          </p:cNvCxnSpPr>
          <p:nvPr/>
        </p:nvCxnSpPr>
        <p:spPr>
          <a:xfrm rot="5400000">
            <a:off x="7451718" y="2863231"/>
            <a:ext cx="2854764" cy="239642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081628-EE62-E6A4-3D52-BB83408CA877}"/>
                  </a:ext>
                </a:extLst>
              </p:cNvPr>
              <p:cNvSpPr/>
              <p:nvPr/>
            </p:nvSpPr>
            <p:spPr>
              <a:xfrm>
                <a:off x="9085952" y="4139196"/>
                <a:ext cx="824046" cy="40943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𝒈𝒓𝒊𝒅</m:t>
                      </m:r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𝒔𝒊𝒛𝒆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𝒄𝒐𝒐𝒓𝒅</m:t>
                      </m:r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𝒔𝒚𝒔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081628-EE62-E6A4-3D52-BB83408CA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952" y="4139196"/>
                <a:ext cx="824046" cy="40943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E87D520-32EF-158C-63CC-8308CDDF29E0}"/>
              </a:ext>
            </a:extLst>
          </p:cNvPr>
          <p:cNvCxnSpPr>
            <a:cxnSpLocks/>
            <a:stCxn id="25" idx="0"/>
            <a:endCxn id="17" idx="1"/>
          </p:cNvCxnSpPr>
          <p:nvPr/>
        </p:nvCxnSpPr>
        <p:spPr>
          <a:xfrm rot="5400000" flipH="1" flipV="1">
            <a:off x="6410153" y="2083390"/>
            <a:ext cx="2614881" cy="2666393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552B1DD-6B37-FDE2-E648-967C903B202C}"/>
                  </a:ext>
                </a:extLst>
              </p:cNvPr>
              <p:cNvSpPr/>
              <p:nvPr/>
            </p:nvSpPr>
            <p:spPr>
              <a:xfrm>
                <a:off x="5661590" y="3391160"/>
                <a:ext cx="824046" cy="1828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552B1DD-6B37-FDE2-E648-967C903B20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590" y="3391160"/>
                <a:ext cx="824046" cy="182880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270D549-046F-EC4F-1E4B-9A045C3FB6FE}"/>
                  </a:ext>
                </a:extLst>
              </p:cNvPr>
              <p:cNvSpPr/>
              <p:nvPr/>
            </p:nvSpPr>
            <p:spPr>
              <a:xfrm>
                <a:off x="6599331" y="2634062"/>
                <a:ext cx="1431588" cy="38200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9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sz="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d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9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9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positions within the element</a:t>
                </a: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270D549-046F-EC4F-1E4B-9A045C3FB6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31" y="2634062"/>
                <a:ext cx="1431588" cy="382005"/>
              </a:xfrm>
              <a:prstGeom prst="rect">
                <a:avLst/>
              </a:prstGeom>
              <a:blipFill>
                <a:blip r:embed="rId16"/>
                <a:stretch>
                  <a:fillRect b="-4762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4876F95-09A7-3F08-B230-FD44CE4ECA3F}"/>
              </a:ext>
            </a:extLst>
          </p:cNvPr>
          <p:cNvCxnSpPr>
            <a:cxnSpLocks/>
            <a:stCxn id="17" idx="3"/>
            <a:endCxn id="58" idx="0"/>
          </p:cNvCxnSpPr>
          <p:nvPr/>
        </p:nvCxnSpPr>
        <p:spPr>
          <a:xfrm>
            <a:off x="11103838" y="2109145"/>
            <a:ext cx="217416" cy="1769768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02C5E808-FE5F-623E-BA07-6C55860B08D9}"/>
              </a:ext>
            </a:extLst>
          </p:cNvPr>
          <p:cNvSpPr/>
          <p:nvPr/>
        </p:nvSpPr>
        <p:spPr>
          <a:xfrm>
            <a:off x="10704897" y="3878913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Figure(s)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BF6B8E9-2654-5425-7A87-C62BA0FF4EB3}"/>
                  </a:ext>
                </a:extLst>
              </p:cNvPr>
              <p:cNvSpPr/>
              <p:nvPr/>
            </p:nvSpPr>
            <p:spPr>
              <a:xfrm>
                <a:off x="10737720" y="3085188"/>
                <a:ext cx="1167066" cy="38200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within the element</a:t>
                </a: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BF6B8E9-2654-5425-7A87-C62BA0FF4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720" y="3085188"/>
                <a:ext cx="1167066" cy="382005"/>
              </a:xfrm>
              <a:prstGeom prst="rect">
                <a:avLst/>
              </a:prstGeom>
              <a:blipFill>
                <a:blip r:embed="rId17"/>
                <a:stretch>
                  <a:fillRect b="-4762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571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5931F8-D19E-2D97-1B7A-FB7DB44CF63A}"/>
              </a:ext>
            </a:extLst>
          </p:cNvPr>
          <p:cNvSpPr/>
          <p:nvPr/>
        </p:nvSpPr>
        <p:spPr>
          <a:xfrm>
            <a:off x="164592" y="498743"/>
            <a:ext cx="7822964" cy="5860513"/>
          </a:xfrm>
          <a:prstGeom prst="roundRect">
            <a:avLst>
              <a:gd name="adj" fmla="val 1385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6D55D5-9F41-1944-D013-01B6957EED6A}"/>
              </a:ext>
            </a:extLst>
          </p:cNvPr>
          <p:cNvGrpSpPr/>
          <p:nvPr/>
        </p:nvGrpSpPr>
        <p:grpSpPr>
          <a:xfrm>
            <a:off x="427664" y="925862"/>
            <a:ext cx="2390504" cy="1047597"/>
            <a:chOff x="891539" y="1333106"/>
            <a:chExt cx="2390504" cy="10475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45BDECC0-7F20-8D4A-4EFC-7AEB83CEE0AB}"/>
                    </a:ext>
                  </a:extLst>
                </p:cNvPr>
                <p:cNvSpPr/>
                <p:nvPr/>
              </p:nvSpPr>
              <p:spPr>
                <a:xfrm>
                  <a:off x="891539" y="1433256"/>
                  <a:ext cx="2390504" cy="947447"/>
                </a:xfrm>
                <a:prstGeom prst="roundRect">
                  <a:avLst>
                    <a:gd name="adj" fmla="val 4292"/>
                  </a:avLst>
                </a:prstGeom>
                <a:solidFill>
                  <a:schemeClr val="bg1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2"/>
                      </a:solidFill>
                    </a:rPr>
                    <a:t>Compute the value of the shape function for node 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as a function of position within the element in terms of the natural coordinate system 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</m:oMath>
                  </a14:m>
                  <a:endParaRPr lang="en-US" sz="1000" b="1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45BDECC0-7F20-8D4A-4EFC-7AEB83CEE0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39" y="1433256"/>
                  <a:ext cx="2390504" cy="947447"/>
                </a:xfrm>
                <a:prstGeom prst="roundRect">
                  <a:avLst>
                    <a:gd name="adj" fmla="val 4292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7092B8B5-8164-F02A-51ED-5F47EF1A458C}"/>
                    </a:ext>
                  </a:extLst>
                </p:cNvPr>
                <p:cNvSpPr/>
                <p:nvPr/>
              </p:nvSpPr>
              <p:spPr>
                <a:xfrm>
                  <a:off x="1227909" y="1333106"/>
                  <a:ext cx="1861457" cy="20029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err="1">
                      <a:solidFill>
                        <a:schemeClr val="bg1"/>
                      </a:solidFill>
                    </a:rPr>
                    <a:t>self.shape_n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endParaRPr lang="en-US" sz="1000" b="1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7092B8B5-8164-F02A-51ED-5F47EF1A45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909" y="1333106"/>
                  <a:ext cx="1861457" cy="200299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5"/>
                  <a:stretch>
                    <a:fillRect t="-8824" b="-23529"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E1A6F5-466C-5CDD-0DAA-F320B92768AB}"/>
              </a:ext>
            </a:extLst>
          </p:cNvPr>
          <p:cNvGrpSpPr/>
          <p:nvPr/>
        </p:nvGrpSpPr>
        <p:grpSpPr>
          <a:xfrm>
            <a:off x="2141188" y="2363455"/>
            <a:ext cx="3333699" cy="1210586"/>
            <a:chOff x="3672346" y="1273933"/>
            <a:chExt cx="3333699" cy="12105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84DB9DED-2D6D-559B-A613-D5CC9CD6CDFF}"/>
                    </a:ext>
                  </a:extLst>
                </p:cNvPr>
                <p:cNvSpPr/>
                <p:nvPr/>
              </p:nvSpPr>
              <p:spPr>
                <a:xfrm>
                  <a:off x="3672346" y="1375565"/>
                  <a:ext cx="3333699" cy="1108954"/>
                </a:xfrm>
                <a:prstGeom prst="roundRect">
                  <a:avLst>
                    <a:gd name="adj" fmla="val 4292"/>
                  </a:avLst>
                </a:prstGeom>
                <a:solidFill>
                  <a:schemeClr val="bg1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2"/>
                      </a:solidFill>
                    </a:rPr>
                    <a:t>Compute the shape function matrix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for a 2D element with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nodes in terms of the natural coordinate system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</m:oMath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 algn="ctr"/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  <m:d>
                          <m:dPr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d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84DB9DED-2D6D-559B-A613-D5CC9CD6CD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346" y="1375565"/>
                  <a:ext cx="3333699" cy="1108954"/>
                </a:xfrm>
                <a:prstGeom prst="roundRect">
                  <a:avLst>
                    <a:gd name="adj" fmla="val 4292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54819B0-D793-F908-0A6B-B61EC5B0B600}"/>
                </a:ext>
              </a:extLst>
            </p:cNvPr>
            <p:cNvSpPr/>
            <p:nvPr/>
          </p:nvSpPr>
          <p:spPr>
            <a:xfrm>
              <a:off x="4408467" y="1273933"/>
              <a:ext cx="1861457" cy="20029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2"/>
                  </a:solidFill>
                </a:rPr>
                <a:t>self.N</a:t>
              </a:r>
              <a:endParaRPr lang="en-US" sz="10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8A87B16-00A1-13DE-0C47-02C4B4A85CC3}"/>
              </a:ext>
            </a:extLst>
          </p:cNvPr>
          <p:cNvGrpSpPr/>
          <p:nvPr/>
        </p:nvGrpSpPr>
        <p:grpSpPr>
          <a:xfrm>
            <a:off x="5087907" y="4724026"/>
            <a:ext cx="2592979" cy="1429452"/>
            <a:chOff x="758731" y="2978905"/>
            <a:chExt cx="2592979" cy="14294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0190D99D-C06E-897E-3F2F-35D62AF4B7AE}"/>
                    </a:ext>
                  </a:extLst>
                </p:cNvPr>
                <p:cNvSpPr/>
                <p:nvPr/>
              </p:nvSpPr>
              <p:spPr>
                <a:xfrm>
                  <a:off x="758731" y="3079055"/>
                  <a:ext cx="2592979" cy="1329302"/>
                </a:xfrm>
                <a:prstGeom prst="roundRect">
                  <a:avLst>
                    <a:gd name="adj" fmla="val 4292"/>
                  </a:avLst>
                </a:prstGeom>
                <a:solidFill>
                  <a:schemeClr val="bg1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2"/>
                      </a:solidFill>
                    </a:rPr>
                    <a:t>Interpolate the value of quantity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𝝓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as a function of position within the element given a vector of nodal values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</m:acc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for a grid of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coordinates in the natural coordinate system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using shape functions</a:t>
                  </a:r>
                </a:p>
                <a:p>
                  <a:pPr algn="ctr"/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  <m:d>
                          <m:dPr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d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acc>
                          <m:accPr>
                            <m:chr m:val="̂"/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</m:acc>
                      </m:oMath>
                    </m:oMathPara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0190D99D-C06E-897E-3F2F-35D62AF4B7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731" y="3079055"/>
                  <a:ext cx="2592979" cy="1329302"/>
                </a:xfrm>
                <a:prstGeom prst="roundRect">
                  <a:avLst>
                    <a:gd name="adj" fmla="val 4292"/>
                  </a:avLst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2D0B35E-7B2E-7EEF-9EE6-7C7C5433E8B8}"/>
                </a:ext>
              </a:extLst>
            </p:cNvPr>
            <p:cNvSpPr/>
            <p:nvPr/>
          </p:nvSpPr>
          <p:spPr>
            <a:xfrm>
              <a:off x="1124492" y="2978905"/>
              <a:ext cx="1861457" cy="20029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2"/>
                  </a:solidFill>
                </a:rPr>
                <a:t>self.interpolate</a:t>
              </a:r>
              <a:endParaRPr lang="en-US" sz="1000" b="1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84B0EF12-34C9-7EF1-BA43-1BC0F24C4639}"/>
                  </a:ext>
                </a:extLst>
              </p:cNvPr>
              <p:cNvSpPr/>
              <p:nvPr/>
            </p:nvSpPr>
            <p:spPr>
              <a:xfrm>
                <a:off x="429471" y="4548635"/>
                <a:ext cx="2530333" cy="649524"/>
              </a:xfrm>
              <a:prstGeom prst="roundRect">
                <a:avLst>
                  <a:gd name="adj" fmla="val 4292"/>
                </a:avLst>
              </a:prstGeom>
              <a:solidFill>
                <a:schemeClr val="bg1"/>
              </a:solidFill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2"/>
                    </a:solidFill>
                  </a:rPr>
                  <a:t>Return a list of 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 shape functions for the element ordered by local node number</a:t>
                </a: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84B0EF12-34C9-7EF1-BA43-1BC0F24C46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71" y="4548635"/>
                <a:ext cx="2530333" cy="649524"/>
              </a:xfrm>
              <a:prstGeom prst="roundRect">
                <a:avLst>
                  <a:gd name="adj" fmla="val 4292"/>
                </a:avLst>
              </a:prstGeom>
              <a:blipFill>
                <a:blip r:embed="rId8"/>
                <a:stretch>
                  <a:fillRect/>
                </a:stretch>
              </a:blipFill>
              <a:ln w="635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553ACE8-6182-77B6-D51D-2C0E3FBF0512}"/>
              </a:ext>
            </a:extLst>
          </p:cNvPr>
          <p:cNvSpPr/>
          <p:nvPr/>
        </p:nvSpPr>
        <p:spPr>
          <a:xfrm>
            <a:off x="763909" y="4448485"/>
            <a:ext cx="1861457" cy="200299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self.get_shape_funcs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FD12610E-1B4D-6AA4-8019-F6F2FF52B66E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 rot="16200000" flipH="1">
            <a:off x="1359000" y="2237375"/>
            <a:ext cx="1046105" cy="518272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CDE52AFC-6FED-BB7A-25A9-E7448CC4CDDC}"/>
              </a:ext>
            </a:extLst>
          </p:cNvPr>
          <p:cNvCxnSpPr>
            <a:cxnSpLocks/>
            <a:stCxn id="18" idx="0"/>
            <a:endCxn id="9" idx="0"/>
          </p:cNvCxnSpPr>
          <p:nvPr/>
        </p:nvCxnSpPr>
        <p:spPr>
          <a:xfrm rot="16200000" flipV="1">
            <a:off x="2032605" y="588021"/>
            <a:ext cx="1437593" cy="2113275"/>
          </a:xfrm>
          <a:prstGeom prst="curvedConnector3">
            <a:avLst>
              <a:gd name="adj1" fmla="val 11590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01288E9-D128-DA8D-1A9C-FD0AC7802881}"/>
                  </a:ext>
                </a:extLst>
              </p:cNvPr>
              <p:cNvSpPr/>
              <p:nvPr/>
            </p:nvSpPr>
            <p:spPr>
              <a:xfrm>
                <a:off x="3082732" y="1315102"/>
                <a:ext cx="824046" cy="1828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01288E9-D128-DA8D-1A9C-FD0AC7802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732" y="1315102"/>
                <a:ext cx="824046" cy="182880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E1326CD-7339-F634-8215-D1962CDE049C}"/>
                  </a:ext>
                </a:extLst>
              </p:cNvPr>
              <p:cNvSpPr/>
              <p:nvPr/>
            </p:nvSpPr>
            <p:spPr>
              <a:xfrm>
                <a:off x="1333819" y="2371685"/>
                <a:ext cx="731520" cy="182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E1326CD-7339-F634-8215-D1962CDE0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819" y="2371685"/>
                <a:ext cx="731520" cy="182880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49F4A0CC-69B2-6979-7E6E-B518F57F60D0}"/>
              </a:ext>
            </a:extLst>
          </p:cNvPr>
          <p:cNvCxnSpPr>
            <a:cxnSpLocks/>
            <a:stCxn id="28" idx="0"/>
            <a:endCxn id="4" idx="1"/>
          </p:cNvCxnSpPr>
          <p:nvPr/>
        </p:nvCxnSpPr>
        <p:spPr>
          <a:xfrm rot="5400000" flipH="1" flipV="1">
            <a:off x="1203453" y="3510750"/>
            <a:ext cx="1428921" cy="446550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88AB291-B167-7830-6978-BA10A00B81CC}"/>
                  </a:ext>
                </a:extLst>
              </p:cNvPr>
              <p:cNvSpPr/>
              <p:nvPr/>
            </p:nvSpPr>
            <p:spPr>
              <a:xfrm>
                <a:off x="1330967" y="3792376"/>
                <a:ext cx="966651" cy="182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..,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88AB291-B167-7830-6978-BA10A00B8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967" y="3792376"/>
                <a:ext cx="966651" cy="182880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86FFCDFE-29E8-1506-F117-7B026A61C2EF}"/>
              </a:ext>
            </a:extLst>
          </p:cNvPr>
          <p:cNvCxnSpPr>
            <a:cxnSpLocks/>
            <a:stCxn id="25" idx="0"/>
            <a:endCxn id="4" idx="3"/>
          </p:cNvCxnSpPr>
          <p:nvPr/>
        </p:nvCxnSpPr>
        <p:spPr>
          <a:xfrm rot="16200000" flipV="1">
            <a:off x="5077411" y="3417040"/>
            <a:ext cx="1704462" cy="90951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CBA653CE-DB91-F9AF-6C81-C2724CA035B8}"/>
              </a:ext>
            </a:extLst>
          </p:cNvPr>
          <p:cNvCxnSpPr>
            <a:cxnSpLocks/>
            <a:stCxn id="4" idx="2"/>
            <a:endCxn id="3" idx="1"/>
          </p:cNvCxnSpPr>
          <p:nvPr/>
        </p:nvCxnSpPr>
        <p:spPr>
          <a:xfrm rot="16200000" flipH="1">
            <a:off x="3490579" y="3891499"/>
            <a:ext cx="1914786" cy="1279869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D658CDF-8F56-A113-7C7D-3D829332C147}"/>
                  </a:ext>
                </a:extLst>
              </p:cNvPr>
              <p:cNvSpPr/>
              <p:nvPr/>
            </p:nvSpPr>
            <p:spPr>
              <a:xfrm>
                <a:off x="3623926" y="4462322"/>
                <a:ext cx="824046" cy="182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en-US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D658CDF-8F56-A113-7C7D-3D829332C1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926" y="4462322"/>
                <a:ext cx="824046" cy="182880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C710B8A-6EE8-B392-1B23-818A844BDE04}"/>
              </a:ext>
            </a:extLst>
          </p:cNvPr>
          <p:cNvSpPr/>
          <p:nvPr/>
        </p:nvSpPr>
        <p:spPr>
          <a:xfrm>
            <a:off x="6031655" y="566972"/>
            <a:ext cx="1861458" cy="25975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Generic 2D element class</a:t>
            </a:r>
            <a:endParaRPr lang="en-US" sz="11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7F703718-46E1-C9C3-74EA-E80EA3511113}"/>
                  </a:ext>
                </a:extLst>
              </p:cNvPr>
              <p:cNvSpPr/>
              <p:nvPr/>
            </p:nvSpPr>
            <p:spPr>
              <a:xfrm>
                <a:off x="9050790" y="1584226"/>
                <a:ext cx="2053048" cy="1292323"/>
              </a:xfrm>
              <a:prstGeom prst="roundRect">
                <a:avLst>
                  <a:gd name="adj" fmla="val 429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2"/>
                    </a:solidFill>
                  </a:rPr>
                  <a:t>Plot the value of interpolated quantity 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US" sz="1000" b="1" dirty="0">
                    <a:solidFill>
                      <a:schemeClr val="tx2"/>
                    </a:solidFill>
                  </a:rPr>
                  <a:t> </a:t>
                </a:r>
                <a:r>
                  <a:rPr lang="en-US" sz="1000" dirty="0">
                    <a:solidFill>
                      <a:schemeClr val="tx2"/>
                    </a:solidFill>
                  </a:rPr>
                  <a:t>within the element in either the natural (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) or local (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) coordinate systems for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 grid of coordinates given a given a vector of nodal values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</m:acc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7F703718-46E1-C9C3-74EA-E80EA3511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790" y="1584226"/>
                <a:ext cx="2053048" cy="1292323"/>
              </a:xfrm>
              <a:prstGeom prst="roundRect">
                <a:avLst>
                  <a:gd name="adj" fmla="val 4292"/>
                </a:avLst>
              </a:prstGeom>
              <a:blipFill>
                <a:blip r:embed="rId13"/>
                <a:stretch>
                  <a:fillRect/>
                </a:stretch>
              </a:blipFill>
              <a:ln w="63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B692998-8BA8-64BF-74AE-86E4CFC5C414}"/>
              </a:ext>
            </a:extLst>
          </p:cNvPr>
          <p:cNvSpPr/>
          <p:nvPr/>
        </p:nvSpPr>
        <p:spPr>
          <a:xfrm>
            <a:off x="9146586" y="1484078"/>
            <a:ext cx="1861457" cy="20029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plot_element_field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CF4F8DA-D040-A216-076C-B74EFE685A5F}"/>
              </a:ext>
            </a:extLst>
          </p:cNvPr>
          <p:cNvCxnSpPr>
            <a:cxnSpLocks/>
            <a:stCxn id="17" idx="2"/>
            <a:endCxn id="3" idx="3"/>
          </p:cNvCxnSpPr>
          <p:nvPr/>
        </p:nvCxnSpPr>
        <p:spPr>
          <a:xfrm rot="5400000">
            <a:off x="7572961" y="2984474"/>
            <a:ext cx="2612278" cy="239642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081628-EE62-E6A4-3D52-BB83408CA877}"/>
                  </a:ext>
                </a:extLst>
              </p:cNvPr>
              <p:cNvSpPr/>
              <p:nvPr/>
            </p:nvSpPr>
            <p:spPr>
              <a:xfrm>
                <a:off x="8897065" y="4139196"/>
                <a:ext cx="1012933" cy="58483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𝒈𝒓𝒊𝒅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𝒔𝒊𝒛𝒆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𝒄𝒐𝒐𝒓𝒅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𝒔𝒚𝒔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𝒏𝒐𝒅𝒂𝒍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𝒗𝒂𝒍𝒖𝒆𝒔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081628-EE62-E6A4-3D52-BB83408CA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065" y="4139196"/>
                <a:ext cx="1012933" cy="58483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E87D520-32EF-158C-63CC-8308CDDF29E0}"/>
              </a:ext>
            </a:extLst>
          </p:cNvPr>
          <p:cNvCxnSpPr>
            <a:cxnSpLocks/>
            <a:stCxn id="25" idx="0"/>
            <a:endCxn id="17" idx="1"/>
          </p:cNvCxnSpPr>
          <p:nvPr/>
        </p:nvCxnSpPr>
        <p:spPr>
          <a:xfrm rot="5400000" flipH="1" flipV="1">
            <a:off x="6470774" y="2144011"/>
            <a:ext cx="2493638" cy="2666393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552B1DD-6B37-FDE2-E648-967C903B202C}"/>
                  </a:ext>
                </a:extLst>
              </p:cNvPr>
              <p:cNvSpPr/>
              <p:nvPr/>
            </p:nvSpPr>
            <p:spPr>
              <a:xfrm>
                <a:off x="5661590" y="3391160"/>
                <a:ext cx="824046" cy="1828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552B1DD-6B37-FDE2-E648-967C903B20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590" y="3391160"/>
                <a:ext cx="824046" cy="182880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270D549-046F-EC4F-1E4B-9A045C3FB6FE}"/>
                  </a:ext>
                </a:extLst>
              </p:cNvPr>
              <p:cNvSpPr/>
              <p:nvPr/>
            </p:nvSpPr>
            <p:spPr>
              <a:xfrm>
                <a:off x="6599331" y="2634062"/>
                <a:ext cx="1431588" cy="66158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9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sz="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d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: displacements within the element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9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sz="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d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9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9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positions within the element</a:t>
                </a: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270D549-046F-EC4F-1E4B-9A045C3FB6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31" y="2634062"/>
                <a:ext cx="1431588" cy="661588"/>
              </a:xfrm>
              <a:prstGeom prst="rect">
                <a:avLst/>
              </a:prstGeom>
              <a:blipFill>
                <a:blip r:embed="rId16"/>
                <a:stretch>
                  <a:fillRect b="-1835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4876F95-09A7-3F08-B230-FD44CE4ECA3F}"/>
              </a:ext>
            </a:extLst>
          </p:cNvPr>
          <p:cNvCxnSpPr>
            <a:cxnSpLocks/>
            <a:stCxn id="17" idx="3"/>
            <a:endCxn id="58" idx="0"/>
          </p:cNvCxnSpPr>
          <p:nvPr/>
        </p:nvCxnSpPr>
        <p:spPr>
          <a:xfrm>
            <a:off x="11103838" y="2230388"/>
            <a:ext cx="217416" cy="1648525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02C5E808-FE5F-623E-BA07-6C55860B08D9}"/>
              </a:ext>
            </a:extLst>
          </p:cNvPr>
          <p:cNvSpPr/>
          <p:nvPr/>
        </p:nvSpPr>
        <p:spPr>
          <a:xfrm>
            <a:off x="10704897" y="3878913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Figure(s)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BF6B8E9-2654-5425-7A87-C62BA0FF4EB3}"/>
                  </a:ext>
                </a:extLst>
              </p:cNvPr>
              <p:cNvSpPr/>
              <p:nvPr/>
            </p:nvSpPr>
            <p:spPr>
              <a:xfrm>
                <a:off x="10653394" y="3138471"/>
                <a:ext cx="1327231" cy="4263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9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sz="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d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9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displacements within the element</a:t>
                </a: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BF6B8E9-2654-5425-7A87-C62BA0FF4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394" y="3138471"/>
                <a:ext cx="1327231" cy="426304"/>
              </a:xfrm>
              <a:prstGeom prst="rect">
                <a:avLst/>
              </a:prstGeom>
              <a:blipFill>
                <a:blip r:embed="rId17"/>
                <a:stretch>
                  <a:fillRect t="-8571" b="-14286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182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2679</Words>
  <Application>Microsoft Office PowerPoint</Application>
  <PresentationFormat>Widescreen</PresentationFormat>
  <Paragraphs>477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Olaya, Michael N</dc:creator>
  <cp:lastModifiedBy>Olaya, Michael N</cp:lastModifiedBy>
  <cp:revision>265</cp:revision>
  <cp:lastPrinted>2024-09-09T13:20:28Z</cp:lastPrinted>
  <dcterms:created xsi:type="dcterms:W3CDTF">2024-08-13T13:17:58Z</dcterms:created>
  <dcterms:modified xsi:type="dcterms:W3CDTF">2024-10-22T13:05:31Z</dcterms:modified>
</cp:coreProperties>
</file>