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6" r:id="rId10"/>
    <p:sldId id="264" r:id="rId11"/>
    <p:sldId id="269" r:id="rId12"/>
    <p:sldId id="267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224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B6569-4C35-4E2E-80C6-950726506F8E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B6EF1-45EA-4F50-9FD9-EA3375C8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45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B6EF1-45EA-4F50-9FD9-EA3375C805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1279E-C1C4-9D26-8EB9-E26E9328E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44018A-65DA-A1A4-A948-72C92CAA26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4E8BFE-97F7-F903-8C86-74B3F56F7F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98B56-2168-190A-2BF7-8F856EAA83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B6EF1-45EA-4F50-9FD9-EA3375C8056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58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E6A-3BD6-7997-065E-0B98BD7AA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F295C-D9D6-5D13-0731-C7AE97A4D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CFAE2-651D-EDDA-A982-51CE4D44D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8854-F1B3-460B-B331-044691EE6A65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B2DB7-5593-05F4-94D2-65D8603B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0EF08-A080-58BC-0A67-1CDE5D51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CA3E-4D65-4C92-ADDC-DF2DADC5D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3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EC96-3357-0F09-10FD-10807BB8E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C9DE2-9A24-9655-41DB-57C24E1D2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10130-1CE0-C1C6-6B20-752BDF1E7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8854-F1B3-460B-B331-044691EE6A65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40CAF-D74A-7AE0-B0D2-BEE55BC6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65DF4-8383-DB9B-63FD-205578CE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CA3E-4D65-4C92-ADDC-DF2DADC5D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6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E5F530-F833-437F-FF6F-7B3E3B554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9EAFF-0674-C971-E85F-FC2F547BC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2477B-5ADE-3500-7CE1-0AE7467AB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8854-F1B3-460B-B331-044691EE6A65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AEDA2-21C3-A36B-0D1F-0129F1EC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3C680-FBCE-0C7D-BCAC-77B764C8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CA3E-4D65-4C92-ADDC-DF2DADC5D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2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22B50-A63C-E6D9-D0A7-4149AA1C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506ED-6521-5ABF-3332-76B1414F1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0772A-AA61-36FC-BE3D-3E9A9291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8854-F1B3-460B-B331-044691EE6A65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DC8C2-4A53-6DE9-B824-8F0E837D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6AAEB-B190-0F99-E321-7AE809E8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CA3E-4D65-4C92-ADDC-DF2DADC5D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09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C1EE3-0FCE-433C-3434-CA14484E1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838E7-ABA5-136E-61C1-0D5099C6A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DF3CE-4C3A-9777-9658-6664AC0E0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8854-F1B3-460B-B331-044691EE6A65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C23AC-78BC-5046-D9D5-3A001E2B4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FF014-28FE-76D0-63FB-9C970D57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CA3E-4D65-4C92-ADDC-DF2DADC5D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9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CFE5D-DD92-CA64-65E8-EDBB0E900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A837C-729C-BA04-AD23-8512F7D13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06D6E-A3C7-1A71-E43C-40032601B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8C848-05F3-92DA-E5CC-4D6B213D1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8854-F1B3-460B-B331-044691EE6A65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40D80-84F7-30F9-E100-1CE78726D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728E2-DA24-4CA7-C946-D4FE372C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CA3E-4D65-4C92-ADDC-DF2DADC5D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9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0595D-587E-590F-058F-195C3D03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D8C-FC88-E621-72EA-B322E230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59D71-346D-E5B5-7CE4-EEC7593C9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1D7BF-9A5A-6448-474C-CD087EC2C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46D9D-B96A-43CB-64B7-51EF89861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FFAA1-5192-D712-D64F-9E5DF74F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8854-F1B3-460B-B331-044691EE6A65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A87A88-CC1F-A5BC-F51B-F7BCDCB13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7DF057-6355-7865-3414-7FAB8E2E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CA3E-4D65-4C92-ADDC-DF2DADC5D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3641-F8F9-7327-B7A6-1001739F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5FDDA-EE83-A233-17E6-3AC6B1FB3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8854-F1B3-460B-B331-044691EE6A65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C5ED9-B950-8FFA-D825-2BAFC743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6C651-1CB9-008F-0510-19EF00FB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CA3E-4D65-4C92-ADDC-DF2DADC5D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01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54176-B37B-DE39-A514-FE376569F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8854-F1B3-460B-B331-044691EE6A65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829F19-A54C-B325-F5B6-6FFA8609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18E08-A898-4B9B-F4E7-3382D91DB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CA3E-4D65-4C92-ADDC-DF2DADC5D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2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F8C07-87A7-FC17-D930-EDC374C5E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18F92-E1D7-6A0E-7C7A-E4BF96359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3C2E2-C834-E639-8A92-C777E7534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F5195-4D58-0FCE-77C8-CA2AC6C9A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8854-F1B3-460B-B331-044691EE6A65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837FE-056A-0297-1EEC-76FE620E5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5D1BD-1A86-77CA-954F-3BA5FA00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CA3E-4D65-4C92-ADDC-DF2DADC5D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7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105B1-A6E3-1FDE-8FAE-6CC940FC2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A2C9AC-BCD7-56FE-4E1A-F2390BA6D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4E529-6042-7050-6D25-AF644FD22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72CD6-C987-BE4E-9CF4-A76EF917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8854-F1B3-460B-B331-044691EE6A65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579E2-1844-8ABC-50BB-1D0B5F771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44BA6-5891-89B1-7B4F-6BDA87D9C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CA3E-4D65-4C92-ADDC-DF2DADC5D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7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E1CBB4-507F-F2B6-D0D1-FC92AC60C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76358-3D38-844F-7DE2-59BF9B3CB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1EA0E-05A3-A4FB-893E-C33054937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588854-F1B3-460B-B331-044691EE6A65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D251A-7F80-0D84-2190-EF38DDCFE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24DD7-B087-EC9F-B6CB-633C741E2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5BCA3E-4D65-4C92-ADDC-DF2DADC5D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9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svg"/><Relationship Id="rId7" Type="http://schemas.openxmlformats.org/officeDocument/2006/relationships/image" Target="../media/image41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sv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214C-12F9-C571-6F23-5B2B204266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04B62-A923-C9BA-5327-6909CE7342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MECH.5130: Theory of Finite Element Analysis</a:t>
            </a:r>
          </a:p>
          <a:p>
            <a:endParaRPr lang="en-US" dirty="0"/>
          </a:p>
          <a:p>
            <a:r>
              <a:rPr lang="en-US" dirty="0"/>
              <a:t>Michael N. Olaya</a:t>
            </a:r>
          </a:p>
        </p:txBody>
      </p:sp>
    </p:spTree>
    <p:extLst>
      <p:ext uri="{BB962C8B-B14F-4D97-AF65-F5344CB8AC3E}">
        <p14:creationId xmlns:p14="http://schemas.microsoft.com/office/powerpoint/2010/main" val="3830560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B0F83-1B63-986B-5538-D8E7B8936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through finite elements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F3FAB2-29EA-783D-8199-7E7CF7226D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3750" r="44063"/>
          <a:stretch/>
        </p:blipFill>
        <p:spPr>
          <a:xfrm>
            <a:off x="8201162" y="2659063"/>
            <a:ext cx="1105514" cy="36400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C2819E-2CB8-0462-6F72-3930810BA87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3750" r="44063"/>
          <a:stretch/>
        </p:blipFill>
        <p:spPr>
          <a:xfrm>
            <a:off x="349488" y="2659063"/>
            <a:ext cx="1105514" cy="36400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F3A2D9-BFD2-405F-592A-EA7489588B6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3749" r="44064"/>
          <a:stretch/>
        </p:blipFill>
        <p:spPr>
          <a:xfrm>
            <a:off x="1976489" y="2659063"/>
            <a:ext cx="1105514" cy="36400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162473-3E99-3E3C-E5C5-F488CB5C294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43750" r="44063"/>
          <a:stretch/>
        </p:blipFill>
        <p:spPr>
          <a:xfrm>
            <a:off x="3507312" y="2659063"/>
            <a:ext cx="1105514" cy="36400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7A7FB9-D983-E5C6-5A00-2C26013CB52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43750" r="44063"/>
          <a:stretch/>
        </p:blipFill>
        <p:spPr>
          <a:xfrm>
            <a:off x="4955287" y="2659063"/>
            <a:ext cx="1105514" cy="36400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E5ED06-EAB0-B672-0328-E8C1F4BAB1A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43750" r="44063"/>
          <a:stretch/>
        </p:blipFill>
        <p:spPr>
          <a:xfrm>
            <a:off x="6578224" y="2659063"/>
            <a:ext cx="1105514" cy="36400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514EC79-56F3-8969-0D71-63B4391F3ABC}"/>
              </a:ext>
            </a:extLst>
          </p:cNvPr>
          <p:cNvSpPr txBox="1">
            <a:spLocks noChangeAspect="1"/>
          </p:cNvSpPr>
          <p:nvPr/>
        </p:nvSpPr>
        <p:spPr>
          <a:xfrm>
            <a:off x="0" y="6395235"/>
            <a:ext cx="180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95EAF1-FAF7-D453-86B0-56C8B02E4CCD}"/>
              </a:ext>
            </a:extLst>
          </p:cNvPr>
          <p:cNvSpPr txBox="1">
            <a:spLocks noChangeAspect="1"/>
          </p:cNvSpPr>
          <p:nvPr/>
        </p:nvSpPr>
        <p:spPr>
          <a:xfrm>
            <a:off x="1627001" y="6395235"/>
            <a:ext cx="180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E1541A-8D78-FF6A-022F-4A8EDE277DEF}"/>
              </a:ext>
            </a:extLst>
          </p:cNvPr>
          <p:cNvSpPr txBox="1">
            <a:spLocks noChangeAspect="1"/>
          </p:cNvSpPr>
          <p:nvPr/>
        </p:nvSpPr>
        <p:spPr>
          <a:xfrm>
            <a:off x="3152805" y="6395235"/>
            <a:ext cx="180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80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ED89A7-6343-3ADD-3528-4F10D6C711BD}"/>
              </a:ext>
            </a:extLst>
          </p:cNvPr>
          <p:cNvSpPr txBox="1">
            <a:spLocks noChangeAspect="1"/>
          </p:cNvSpPr>
          <p:nvPr/>
        </p:nvSpPr>
        <p:spPr>
          <a:xfrm>
            <a:off x="4605799" y="6395235"/>
            <a:ext cx="180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320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3CBF49-FE97-BE71-11AF-D2B2051875BD}"/>
              </a:ext>
            </a:extLst>
          </p:cNvPr>
          <p:cNvSpPr txBox="1">
            <a:spLocks noChangeAspect="1"/>
          </p:cNvSpPr>
          <p:nvPr/>
        </p:nvSpPr>
        <p:spPr>
          <a:xfrm>
            <a:off x="6228736" y="6395235"/>
            <a:ext cx="180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1280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D54973-A0F1-DEB0-C0A5-F7787B7D9BD7}"/>
              </a:ext>
            </a:extLst>
          </p:cNvPr>
          <p:cNvSpPr txBox="1">
            <a:spLocks noChangeAspect="1"/>
          </p:cNvSpPr>
          <p:nvPr/>
        </p:nvSpPr>
        <p:spPr>
          <a:xfrm>
            <a:off x="7858264" y="6395235"/>
            <a:ext cx="180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5120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17DC11-573A-E189-7148-81D566A6CC63}"/>
              </a:ext>
            </a:extLst>
          </p:cNvPr>
          <p:cNvSpPr txBox="1"/>
          <p:nvPr/>
        </p:nvSpPr>
        <p:spPr>
          <a:xfrm>
            <a:off x="838200" y="1732567"/>
            <a:ext cx="1026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 finite element models generated with increasing mesh density (linear elements)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material properties of AS4-carbon fibers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C8E4F114-28F2-F7E2-DB09-77B9D5F4CC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2496752"/>
                  </p:ext>
                </p:extLst>
              </p:nvPr>
            </p:nvGraphicFramePr>
            <p:xfrm>
              <a:off x="9474200" y="3698399"/>
              <a:ext cx="25781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9050">
                      <a:extLst>
                        <a:ext uri="{9D8B030D-6E8A-4147-A177-3AD203B41FA5}">
                          <a16:colId xmlns:a16="http://schemas.microsoft.com/office/drawing/2014/main" val="3683094923"/>
                        </a:ext>
                      </a:extLst>
                    </a:gridCol>
                    <a:gridCol w="1289050">
                      <a:extLst>
                        <a:ext uri="{9D8B030D-6E8A-4147-A177-3AD203B41FA5}">
                          <a16:colId xmlns:a16="http://schemas.microsoft.com/office/drawing/2014/main" val="3327801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Property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336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231,000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41751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489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5207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15,800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46287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C8E4F114-28F2-F7E2-DB09-77B9D5F4CC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2496752"/>
                  </p:ext>
                </p:extLst>
              </p:nvPr>
            </p:nvGraphicFramePr>
            <p:xfrm>
              <a:off x="9474200" y="3698399"/>
              <a:ext cx="25781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9050">
                      <a:extLst>
                        <a:ext uri="{9D8B030D-6E8A-4147-A177-3AD203B41FA5}">
                          <a16:colId xmlns:a16="http://schemas.microsoft.com/office/drawing/2014/main" val="3683094923"/>
                        </a:ext>
                      </a:extLst>
                    </a:gridCol>
                    <a:gridCol w="1289050">
                      <a:extLst>
                        <a:ext uri="{9D8B030D-6E8A-4147-A177-3AD203B41FA5}">
                          <a16:colId xmlns:a16="http://schemas.microsoft.com/office/drawing/2014/main" val="3327801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Property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336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472" t="-108197" r="-10188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231,000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41751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472" t="-208197" r="-10188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489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472" t="-308197" r="-10188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5207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472" t="-408197" r="-10188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15,800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46287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70816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AF56C-32D2-3CC1-AC93-6F13D352C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6C33-0441-D8B5-C5A6-E92851F8B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F67B69-6123-7CC4-8324-6BD4F0CD7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991" y="2424226"/>
            <a:ext cx="2322672" cy="35480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85182B-F540-A3C9-3C53-D4C4D704C619}"/>
              </a:ext>
            </a:extLst>
          </p:cNvPr>
          <p:cNvSpPr txBox="1"/>
          <p:nvPr/>
        </p:nvSpPr>
        <p:spPr>
          <a:xfrm>
            <a:off x="3560932" y="5044105"/>
            <a:ext cx="54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29088-140B-F7C2-FC11-4FDCB29A803B}"/>
              </a:ext>
            </a:extLst>
          </p:cNvPr>
          <p:cNvSpPr txBox="1"/>
          <p:nvPr/>
        </p:nvSpPr>
        <p:spPr>
          <a:xfrm>
            <a:off x="3560932" y="2964331"/>
            <a:ext cx="54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7F0811-A3C1-F32F-D113-B8FD1B8AF385}"/>
              </a:ext>
            </a:extLst>
          </p:cNvPr>
          <p:cNvSpPr/>
          <p:nvPr/>
        </p:nvSpPr>
        <p:spPr>
          <a:xfrm>
            <a:off x="2377618" y="3429000"/>
            <a:ext cx="1183314" cy="1538514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043BAB-4393-1B88-28E1-7105E41731FE}"/>
              </a:ext>
            </a:extLst>
          </p:cNvPr>
          <p:cNvCxnSpPr>
            <a:cxnSpLocks/>
          </p:cNvCxnSpPr>
          <p:nvPr/>
        </p:nvCxnSpPr>
        <p:spPr>
          <a:xfrm flipV="1">
            <a:off x="3596977" y="2906486"/>
            <a:ext cx="0" cy="522514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22FAD8-50CC-3A53-23A5-65C389D4D741}"/>
              </a:ext>
            </a:extLst>
          </p:cNvPr>
          <p:cNvCxnSpPr>
            <a:cxnSpLocks/>
          </p:cNvCxnSpPr>
          <p:nvPr/>
        </p:nvCxnSpPr>
        <p:spPr>
          <a:xfrm flipV="1">
            <a:off x="3611651" y="4967514"/>
            <a:ext cx="0" cy="445923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3DA109A-3072-E55E-2233-1450383B7A4A}"/>
              </a:ext>
            </a:extLst>
          </p:cNvPr>
          <p:cNvSpPr txBox="1"/>
          <p:nvPr/>
        </p:nvSpPr>
        <p:spPr>
          <a:xfrm>
            <a:off x="3639694" y="3802114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Gauge area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F9E7CD-012F-C5F1-BF16-E2B624AFE5CC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344346" y="3986780"/>
            <a:ext cx="295348" cy="36101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789D44-A166-D149-00E8-8F80ED9EF378}"/>
                  </a:ext>
                </a:extLst>
              </p:cNvPr>
              <p:cNvSpPr txBox="1"/>
              <p:nvPr/>
            </p:nvSpPr>
            <p:spPr>
              <a:xfrm>
                <a:off x="5985044" y="2764522"/>
                <a:ext cx="4826000" cy="3016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b="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0" dirty="0"/>
                  <a:t>Thickness = 0.001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Bottom edge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0" dirty="0"/>
                  <a:t>Top edge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b="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789D44-A166-D149-00E8-8F80ED9EF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044" y="2764522"/>
                <a:ext cx="4826000" cy="3016147"/>
              </a:xfrm>
              <a:prstGeom prst="rect">
                <a:avLst/>
              </a:prstGeom>
              <a:blipFill>
                <a:blip r:embed="rId4"/>
                <a:stretch>
                  <a:fillRect l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5384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51BB6-C72A-D3F0-B616-C635D7B4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study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12962A-0CBC-BDCB-3789-947412DF5FD9}"/>
              </a:ext>
            </a:extLst>
          </p:cNvPr>
          <p:cNvSpPr txBox="1"/>
          <p:nvPr/>
        </p:nvSpPr>
        <p:spPr>
          <a:xfrm>
            <a:off x="723900" y="1909309"/>
            <a:ext cx="709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Simulations performed with my FE solver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shown are average from gauge area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3EA2B65-3A57-6561-E878-3C59F688C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587" y="2872896"/>
            <a:ext cx="3817913" cy="2791304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0B7C2754-F95E-D748-3DDF-6F60D5538F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77802" y="2872896"/>
            <a:ext cx="3817913" cy="279130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817AA726-10A4-207E-377E-1C455CCCA6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25868" y="2879198"/>
            <a:ext cx="3972240" cy="27913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B136053-D1B9-FCBC-9B48-28062C6968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01200" y="365125"/>
            <a:ext cx="2170181" cy="22716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840764-F49F-4622-0BE1-D8BDFCE24CF6}"/>
                  </a:ext>
                </a:extLst>
              </p:cNvPr>
              <p:cNvSpPr txBox="1"/>
              <p:nvPr/>
            </p:nvSpPr>
            <p:spPr>
              <a:xfrm>
                <a:off x="5973888" y="3918045"/>
                <a:ext cx="708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840764-F49F-4622-0BE1-D8BDFCE24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888" y="3918045"/>
                <a:ext cx="708848" cy="276999"/>
              </a:xfrm>
              <a:prstGeom prst="rect">
                <a:avLst/>
              </a:prstGeom>
              <a:blipFill>
                <a:blip r:embed="rId9"/>
                <a:stretch>
                  <a:fillRect l="-7759" r="-689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BA0DD27-A249-7F7B-F656-1A04D8BBD0E4}"/>
                  </a:ext>
                </a:extLst>
              </p:cNvPr>
              <p:cNvSpPr txBox="1"/>
              <p:nvPr/>
            </p:nvSpPr>
            <p:spPr>
              <a:xfrm>
                <a:off x="2091543" y="3918044"/>
                <a:ext cx="8370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BA0DD27-A249-7F7B-F656-1A04D8BBD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543" y="3918044"/>
                <a:ext cx="837089" cy="276999"/>
              </a:xfrm>
              <a:prstGeom prst="rect">
                <a:avLst/>
              </a:prstGeom>
              <a:blipFill>
                <a:blip r:embed="rId10"/>
                <a:stretch>
                  <a:fillRect l="-5839" r="-656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FB4D828-60F6-F410-CF96-F19EFBE0569C}"/>
                  </a:ext>
                </a:extLst>
              </p:cNvPr>
              <p:cNvSpPr txBox="1"/>
              <p:nvPr/>
            </p:nvSpPr>
            <p:spPr>
              <a:xfrm>
                <a:off x="10012164" y="3918044"/>
                <a:ext cx="8370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=45°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FB4D828-60F6-F410-CF96-F19EFBE05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2164" y="3918044"/>
                <a:ext cx="837089" cy="276999"/>
              </a:xfrm>
              <a:prstGeom prst="rect">
                <a:avLst/>
              </a:prstGeom>
              <a:blipFill>
                <a:blip r:embed="rId11"/>
                <a:stretch>
                  <a:fillRect l="-5797" r="-579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4C9F795-B6C8-B248-43BF-98C9EB5A6079}"/>
              </a:ext>
            </a:extLst>
          </p:cNvPr>
          <p:cNvSpPr txBox="1"/>
          <p:nvPr/>
        </p:nvSpPr>
        <p:spPr>
          <a:xfrm>
            <a:off x="441705" y="5905913"/>
            <a:ext cx="11308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Stress/strain convergence for all cases (% change &lt; 5%) at approximately 320 elements  </a:t>
            </a:r>
          </a:p>
        </p:txBody>
      </p:sp>
    </p:spTree>
    <p:extLst>
      <p:ext uri="{BB962C8B-B14F-4D97-AF65-F5344CB8AC3E}">
        <p14:creationId xmlns:p14="http://schemas.microsoft.com/office/powerpoint/2010/main" val="3738623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E82EB1E-517D-6506-79F4-7B99D193050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Compared with Abaqus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=45°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E82EB1E-517D-6506-79F4-7B99D19305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B60D713-062B-FAB6-0923-FFDC07E970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r="49478"/>
          <a:stretch/>
        </p:blipFill>
        <p:spPr>
          <a:xfrm>
            <a:off x="0" y="2549622"/>
            <a:ext cx="2927407" cy="28853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D02CE2-FAB1-1BED-DF09-3DDA09F8C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646" y="2626232"/>
            <a:ext cx="3027770" cy="27145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249623-22E5-BC60-7866-108545A91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8001" y="2626231"/>
            <a:ext cx="2822740" cy="27145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E3DAC2-49A1-60B0-424E-38F312C17FF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728" r="-399"/>
          <a:stretch/>
        </p:blipFill>
        <p:spPr>
          <a:xfrm>
            <a:off x="6331655" y="2549622"/>
            <a:ext cx="2878107" cy="288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90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0B07-0F3C-509D-8D78-82BE9A2A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study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60F729-4A2C-F422-B1BD-932A659C2D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36880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1% variation applied to stiffness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Error decreases &gt;1% for all properties as number of elements increases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most sensitive to measurement errors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60F729-4A2C-F422-B1BD-932A659C2D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368800" cy="4351338"/>
              </a:xfrm>
              <a:blipFill>
                <a:blip r:embed="rId2"/>
                <a:stretch>
                  <a:fillRect l="-2235" t="-2101" r="-3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>
            <a:extLst>
              <a:ext uri="{FF2B5EF4-FFF2-40B4-BE49-F238E27FC236}">
                <a16:creationId xmlns:a16="http://schemas.microsoft.com/office/drawing/2014/main" id="{6F5BDEEA-3C42-896B-C9DC-964C6CAAD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7000" y="1336675"/>
            <a:ext cx="6892636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05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0A76D-7200-85A9-45C8-0F367737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dominated by the fiber direction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700025-3B66-2F9C-B987-CBC1616292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676275"/>
              </a:xfrm>
            </p:spPr>
            <p:txBody>
              <a:bodyPr/>
              <a:lstStyle/>
              <a:p>
                <a:r>
                  <a:rPr lang="en-US" dirty="0"/>
                  <a:t>Transform to angle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and get stresses in fiber direction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700025-3B66-2F9C-B987-CBC1616292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676275"/>
              </a:xfrm>
              <a:blipFill>
                <a:blip r:embed="rId2"/>
                <a:stretch>
                  <a:fillRect l="-1043" t="-15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A2C50214-AB93-C42C-5252-6B561F300A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6458"/>
          <a:stretch/>
        </p:blipFill>
        <p:spPr>
          <a:xfrm>
            <a:off x="8631006" y="2988990"/>
            <a:ext cx="3281896" cy="3235103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E4C84CF7-2AF6-D685-36CA-F4E880527D54}"/>
              </a:ext>
            </a:extLst>
          </p:cNvPr>
          <p:cNvSpPr/>
          <p:nvPr/>
        </p:nvSpPr>
        <p:spPr>
          <a:xfrm>
            <a:off x="7937500" y="4357204"/>
            <a:ext cx="501650" cy="2493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BAFD8EC-10A3-2F16-EC48-FE527DE0480E}"/>
                  </a:ext>
                </a:extLst>
              </p:cNvPr>
              <p:cNvSpPr txBox="1"/>
              <p:nvPr/>
            </p:nvSpPr>
            <p:spPr>
              <a:xfrm>
                <a:off x="3752850" y="2501900"/>
                <a:ext cx="4686300" cy="396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𝑐𝑟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𝑚𝑛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BAFD8EC-10A3-2F16-EC48-FE527DE04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850" y="2501900"/>
                <a:ext cx="4686300" cy="396775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0677C23D-F8BA-E456-B99D-33C3F4C1F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27512"/>
            <a:ext cx="7745644" cy="25592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09C0F4-CD4A-01AB-BAE2-D9ED76A4CA89}"/>
                  </a:ext>
                </a:extLst>
              </p:cNvPr>
              <p:cNvSpPr txBox="1"/>
              <p:nvPr/>
            </p:nvSpPr>
            <p:spPr>
              <a:xfrm>
                <a:off x="838200" y="3318039"/>
                <a:ext cx="38779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09C0F4-CD4A-01AB-BAE2-D9ED76A4C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18039"/>
                <a:ext cx="387798" cy="276999"/>
              </a:xfrm>
              <a:prstGeom prst="rect">
                <a:avLst/>
              </a:prstGeom>
              <a:blipFill>
                <a:blip r:embed="rId6"/>
                <a:stretch>
                  <a:fillRect l="-7937" r="-158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7C1AE22-8C14-B7F4-D23C-370F22CC8217}"/>
                  </a:ext>
                </a:extLst>
              </p:cNvPr>
              <p:cNvSpPr txBox="1"/>
              <p:nvPr/>
            </p:nvSpPr>
            <p:spPr>
              <a:xfrm>
                <a:off x="3485024" y="3297951"/>
                <a:ext cx="403444" cy="29892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7C1AE22-8C14-B7F4-D23C-370F22CC8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024" y="3297951"/>
                <a:ext cx="403444" cy="298928"/>
              </a:xfrm>
              <a:prstGeom prst="rect">
                <a:avLst/>
              </a:prstGeom>
              <a:blipFill>
                <a:blip r:embed="rId7"/>
                <a:stretch>
                  <a:fillRect l="-7576" r="-6061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E3A4850-ECB2-306D-FBCE-1887B04C2391}"/>
                  </a:ext>
                </a:extLst>
              </p:cNvPr>
              <p:cNvSpPr txBox="1"/>
              <p:nvPr/>
            </p:nvSpPr>
            <p:spPr>
              <a:xfrm>
                <a:off x="6147494" y="3291052"/>
                <a:ext cx="395429" cy="29892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E3A4850-ECB2-306D-FBCE-1887B04C2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494" y="3291052"/>
                <a:ext cx="395429" cy="298928"/>
              </a:xfrm>
              <a:prstGeom prst="rect">
                <a:avLst/>
              </a:prstGeom>
              <a:blipFill>
                <a:blip r:embed="rId8"/>
                <a:stretch>
                  <a:fillRect l="-7692" r="-6154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256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FE04-E9EB-6B41-058D-E5136573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6F0CB1-7991-978F-9369-DC56773CF6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Minimum three angles required to fully characterize material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=0°,45°,90°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Measurement error in stiffness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influences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most prominently</a:t>
                </a:r>
              </a:p>
              <a:p>
                <a:pPr lvl="1"/>
                <a:r>
                  <a:rPr lang="en-US" dirty="0"/>
                  <a:t>Coarse mesh error as high as 15%</a:t>
                </a:r>
              </a:p>
              <a:p>
                <a:pPr lvl="1"/>
                <a:r>
                  <a:rPr lang="en-US" dirty="0"/>
                  <a:t>Increasing mesh reduces all property error to ~1%</a:t>
                </a:r>
              </a:p>
              <a:p>
                <a:r>
                  <a:rPr lang="en-US" dirty="0"/>
                  <a:t>Rotate global stress state to material system and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/>
                  <a:t> to determine strength if failure is dominated by fiber direction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6F0CB1-7991-978F-9369-DC56773CF6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350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1709-8218-99E9-D5CE-B2FAFD7E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5BF95-DBC7-C8B1-25BB-9FE644BC7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D5FCA-74B4-052D-88D2-6B946F773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Transversely isotropic materials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EA9491-46A6-BB3B-419D-9FD258C6C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8" y="2143125"/>
            <a:ext cx="2322672" cy="35480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7EE1EC-9038-24E2-EA34-75CC6430F9BF}"/>
                  </a:ext>
                </a:extLst>
              </p:cNvPr>
              <p:cNvSpPr txBox="1"/>
              <p:nvPr/>
            </p:nvSpPr>
            <p:spPr>
              <a:xfrm>
                <a:off x="2933700" y="2727325"/>
                <a:ext cx="29337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Thin rectangular specimen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7EE1EC-9038-24E2-EA34-75CC6430F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700" y="2727325"/>
                <a:ext cx="2933700" cy="646331"/>
              </a:xfrm>
              <a:prstGeom prst="rect">
                <a:avLst/>
              </a:prstGeom>
              <a:blipFill>
                <a:blip r:embed="rId3"/>
                <a:stretch>
                  <a:fillRect l="-1660" t="-4717" r="-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46455F-9F21-4725-C330-8293A7D99DAA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463800" y="3050491"/>
            <a:ext cx="469900" cy="226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603D9B-106D-A400-486D-2507FAB492DD}"/>
                  </a:ext>
                </a:extLst>
              </p:cNvPr>
              <p:cNvSpPr txBox="1"/>
              <p:nvPr/>
            </p:nvSpPr>
            <p:spPr>
              <a:xfrm>
                <a:off x="6096000" y="1893966"/>
                <a:ext cx="5753100" cy="4196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What are the minimum angles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required to full characterize the in-plane properties of the material?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What are the tolerances for the material properties if there is a +/- 1% measurement variation for stiffness?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If tested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and assuming fiber direction tensile stresses drive failure, how to find failure stress of the material based on the failure load of the tensile test?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603D9B-106D-A400-486D-2507FAB49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93966"/>
                <a:ext cx="5753100" cy="4196855"/>
              </a:xfrm>
              <a:prstGeom prst="rect">
                <a:avLst/>
              </a:prstGeom>
              <a:blipFill>
                <a:blip r:embed="rId4"/>
                <a:stretch>
                  <a:fillRect l="-742" b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9424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688B8-AB36-93B7-F317-604160CA3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8213BE-5EC8-7E62-7CA2-239B0F4AD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8" y="2143125"/>
            <a:ext cx="2322672" cy="35480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EB34214-D022-373A-AE03-B029CDA67F70}"/>
              </a:ext>
            </a:extLst>
          </p:cNvPr>
          <p:cNvSpPr txBox="1"/>
          <p:nvPr/>
        </p:nvSpPr>
        <p:spPr>
          <a:xfrm>
            <a:off x="2315429" y="4763004"/>
            <a:ext cx="54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F3DDF8-3CCF-4B33-CFEA-41407B97F371}"/>
              </a:ext>
            </a:extLst>
          </p:cNvPr>
          <p:cNvSpPr txBox="1"/>
          <p:nvPr/>
        </p:nvSpPr>
        <p:spPr>
          <a:xfrm>
            <a:off x="2315429" y="2683230"/>
            <a:ext cx="54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81950-E574-7BFE-0BC8-90C560AC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Assumptions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918F9-EE54-7DD5-F8C1-E8A5EFE5CDDE}"/>
                  </a:ext>
                </a:extLst>
              </p:cNvPr>
              <p:cNvSpPr txBox="1"/>
              <p:nvPr/>
            </p:nvSpPr>
            <p:spPr>
              <a:xfrm>
                <a:off x="4339772" y="1746369"/>
                <a:ext cx="7380740" cy="4341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Prescribed displacement test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Known specimen longitudinal displacement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Tensile test measures…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specimen transverse displacement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: reaction load due to tensile displacement along axis of pull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Specimen is very 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plane stress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Gauge area used to compute stresses/strains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Assuming boundary effects are small in gauge area…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</m:oMath>
                </a14:m>
                <a:endParaRPr lang="en-US" dirty="0"/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918F9-EE54-7DD5-F8C1-E8A5EFE5C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772" y="1746369"/>
                <a:ext cx="7380740" cy="4341573"/>
              </a:xfrm>
              <a:prstGeom prst="rect">
                <a:avLst/>
              </a:prstGeom>
              <a:blipFill>
                <a:blip r:embed="rId3"/>
                <a:stretch>
                  <a:fillRect l="-578" b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4CECDB4-ED6E-8670-ED93-D1D03079B9C5}"/>
              </a:ext>
            </a:extLst>
          </p:cNvPr>
          <p:cNvSpPr/>
          <p:nvPr/>
        </p:nvSpPr>
        <p:spPr>
          <a:xfrm>
            <a:off x="1132115" y="3147899"/>
            <a:ext cx="1183314" cy="1538514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928FB3-ABFF-0416-8301-AE01E8D24F4D}"/>
              </a:ext>
            </a:extLst>
          </p:cNvPr>
          <p:cNvCxnSpPr>
            <a:cxnSpLocks/>
          </p:cNvCxnSpPr>
          <p:nvPr/>
        </p:nvCxnSpPr>
        <p:spPr>
          <a:xfrm flipV="1">
            <a:off x="2351474" y="2625385"/>
            <a:ext cx="0" cy="522514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58664E-88EB-E6DE-1A9F-385B5E47C40F}"/>
              </a:ext>
            </a:extLst>
          </p:cNvPr>
          <p:cNvCxnSpPr>
            <a:cxnSpLocks/>
          </p:cNvCxnSpPr>
          <p:nvPr/>
        </p:nvCxnSpPr>
        <p:spPr>
          <a:xfrm flipV="1">
            <a:off x="2366148" y="4686413"/>
            <a:ext cx="0" cy="445923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29D7252-7892-EC04-86B5-CE35B08DC055}"/>
              </a:ext>
            </a:extLst>
          </p:cNvPr>
          <p:cNvSpPr txBox="1"/>
          <p:nvPr/>
        </p:nvSpPr>
        <p:spPr>
          <a:xfrm>
            <a:off x="2394191" y="3521013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Gauge area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3A047A-056D-8467-B878-44E9C0372626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2098843" y="3705679"/>
            <a:ext cx="295348" cy="36101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45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FDB7-6B94-9D21-A5AD-848D86FA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F9F2F4-8312-FD27-230B-728426B4EB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Four properties to be characterized in 2D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  <a:p>
                <a:pPr marL="0" indent="0">
                  <a:buNone/>
                </a:pPr>
                <a:endParaRPr lang="en-US" sz="2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𝑉𝑜𝑖𝑔𝑡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𝑛𝑜𝑡𝑎𝑡𝑖𝑜𝑛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5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500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500" b="0" i="1" smtClean="0">
                                            <a:latin typeface="Cambria Math" panose="02040503050406030204" pitchFamily="18" charset="0"/>
                                          </a:rPr>
                                          <m:t>𝜈</m:t>
                                        </m:r>
                                      </m:e>
                                      <m:sub>
                                        <m:r>
                                          <a:rPr lang="en-US" sz="2500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5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500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500" b="0" i="1" smtClean="0">
                                            <a:latin typeface="Cambria Math" panose="02040503050406030204" pitchFamily="18" charset="0"/>
                                          </a:rPr>
                                          <m:t>𝜈</m:t>
                                        </m:r>
                                      </m:e>
                                      <m:sub>
                                        <m:r>
                                          <a:rPr lang="en-US" sz="2500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5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500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5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5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500" b="0" i="1" smtClean="0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en-US" sz="2500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US" sz="250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Properties are with respect to the material directions: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11, 22, 12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Test results are with respect to global directions: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 algn="ctr">
                  <a:buNone/>
                </a:pPr>
                <a:r>
                  <a:rPr lang="en-US" b="1" dirty="0"/>
                  <a:t>NEED TO TRANSFORM STRESS-STRAIN RESPONSE MEASURED BY TEST TO MATERIAL FRAME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F9F2F4-8312-FD27-230B-728426B4EB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2381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932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FE36-7D3B-26BE-F4BF-C2F49CEEE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stress and strain in 2D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376317-C1CA-12FA-E3AB-164561931CB5}"/>
                  </a:ext>
                </a:extLst>
              </p:cNvPr>
              <p:cNvSpPr txBox="1"/>
              <p:nvPr/>
            </p:nvSpPr>
            <p:spPr>
              <a:xfrm>
                <a:off x="602789" y="2709848"/>
                <a:ext cx="396865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𝐶𝐶𝑊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376317-C1CA-12FA-E3AB-164561931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89" y="2709848"/>
                <a:ext cx="3968659" cy="276999"/>
              </a:xfrm>
              <a:prstGeom prst="rect">
                <a:avLst/>
              </a:prstGeom>
              <a:blipFill>
                <a:blip r:embed="rId2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6C5496-6A0E-142D-66A4-F7754F099F7C}"/>
                  </a:ext>
                </a:extLst>
              </p:cNvPr>
              <p:cNvSpPr txBox="1"/>
              <p:nvPr/>
            </p:nvSpPr>
            <p:spPr>
              <a:xfrm>
                <a:off x="1089795" y="3436086"/>
                <a:ext cx="2994646" cy="7679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𝑚𝑛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𝑚𝑛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𝑚𝑛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6C5496-6A0E-142D-66A4-F7754F099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795" y="3436086"/>
                <a:ext cx="2994646" cy="7679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F0F63E-9CC5-C9C9-9722-6F7E57A6DBEC}"/>
                  </a:ext>
                </a:extLst>
              </p:cNvPr>
              <p:cNvSpPr txBox="1"/>
              <p:nvPr/>
            </p:nvSpPr>
            <p:spPr>
              <a:xfrm>
                <a:off x="782628" y="1991236"/>
                <a:ext cx="36089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Transformation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F0F63E-9CC5-C9C9-9722-6F7E57A6D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28" y="1991236"/>
                <a:ext cx="3608980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A9CFD41C-AD6B-F0B6-6406-DE5B658A27A4}"/>
              </a:ext>
            </a:extLst>
          </p:cNvPr>
          <p:cNvGrpSpPr/>
          <p:nvPr/>
        </p:nvGrpSpPr>
        <p:grpSpPr>
          <a:xfrm>
            <a:off x="5845096" y="1894824"/>
            <a:ext cx="4936733" cy="2203614"/>
            <a:chOff x="5395895" y="1830465"/>
            <a:chExt cx="4936733" cy="220361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E9F8CD5-BC6E-33FC-3F9B-0D702CD683C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07315" y="2214982"/>
              <a:ext cx="781649" cy="781649"/>
              <a:chOff x="6197600" y="2647351"/>
              <a:chExt cx="781649" cy="781649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798E971B-E118-EDC4-8FFA-AAF4E7BC081F}"/>
                  </a:ext>
                </a:extLst>
              </p:cNvPr>
              <p:cNvCxnSpPr/>
              <p:nvPr/>
            </p:nvCxnSpPr>
            <p:spPr>
              <a:xfrm flipV="1">
                <a:off x="6197600" y="2647351"/>
                <a:ext cx="0" cy="7816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0640B56-5962-3F39-DB0E-847DDC3356A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6588425" y="3035609"/>
                <a:ext cx="0" cy="7816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0A05870D-6718-111F-DDBB-4A4E0F846C53}"/>
                </a:ext>
              </a:extLst>
            </p:cNvPr>
            <p:cNvSpPr/>
            <p:nvPr/>
          </p:nvSpPr>
          <p:spPr>
            <a:xfrm>
              <a:off x="7286172" y="2509957"/>
              <a:ext cx="943429" cy="26802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858F0E-0536-399D-9161-CC2AD24F4000}"/>
                </a:ext>
              </a:extLst>
            </p:cNvPr>
            <p:cNvSpPr txBox="1"/>
            <p:nvPr/>
          </p:nvSpPr>
          <p:spPr>
            <a:xfrm>
              <a:off x="5395895" y="3387748"/>
              <a:ext cx="18044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Global</a:t>
              </a:r>
            </a:p>
            <a:p>
              <a:pPr algn="ctr"/>
              <a:r>
                <a:rPr lang="en-US" b="1" dirty="0"/>
                <a:t>(x, y)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770C5B-9506-4088-063B-5AC854B93171}"/>
                </a:ext>
              </a:extLst>
            </p:cNvPr>
            <p:cNvGrpSpPr>
              <a:grpSpLocks noChangeAspect="1"/>
            </p:cNvGrpSpPr>
            <p:nvPr/>
          </p:nvGrpSpPr>
          <p:grpSpPr>
            <a:xfrm rot="18900000">
              <a:off x="8941861" y="2047966"/>
              <a:ext cx="781649" cy="781649"/>
              <a:chOff x="6197600" y="2647351"/>
              <a:chExt cx="781649" cy="781649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AD29FDA-2CBD-2958-A91B-6A9A023E63A7}"/>
                  </a:ext>
                </a:extLst>
              </p:cNvPr>
              <p:cNvCxnSpPr/>
              <p:nvPr/>
            </p:nvCxnSpPr>
            <p:spPr>
              <a:xfrm flipV="1">
                <a:off x="6197600" y="2647351"/>
                <a:ext cx="0" cy="7816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2B86F401-D44C-2263-26E1-BE3E28FCFAE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6588425" y="3035609"/>
                <a:ext cx="0" cy="7816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3FE4608-B64E-3802-E513-78C6D0B63A7C}"/>
                </a:ext>
              </a:extLst>
            </p:cNvPr>
            <p:cNvSpPr txBox="1"/>
            <p:nvPr/>
          </p:nvSpPr>
          <p:spPr>
            <a:xfrm>
              <a:off x="8329113" y="3385182"/>
              <a:ext cx="20035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Local/material</a:t>
              </a:r>
            </a:p>
            <a:p>
              <a:pPr algn="ctr"/>
              <a:r>
                <a:rPr lang="en-US" b="1" dirty="0"/>
                <a:t>(1, 2)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9F2C22B-DB70-53F4-16DA-9E82339D8B1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330871" y="2208037"/>
              <a:ext cx="781649" cy="781649"/>
              <a:chOff x="6197600" y="2647351"/>
              <a:chExt cx="781649" cy="781649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1924288-F650-09E1-168F-11C5A7DCA13E}"/>
                  </a:ext>
                </a:extLst>
              </p:cNvPr>
              <p:cNvCxnSpPr/>
              <p:nvPr/>
            </p:nvCxnSpPr>
            <p:spPr>
              <a:xfrm flipV="1">
                <a:off x="6197600" y="2647351"/>
                <a:ext cx="0" cy="781649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78C72BEE-937B-C0E0-D388-6966879609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6588425" y="3035609"/>
                <a:ext cx="0" cy="781649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01729D1-D22F-8AFE-BF22-39C6107677ED}"/>
                </a:ext>
              </a:extLst>
            </p:cNvPr>
            <p:cNvSpPr txBox="1"/>
            <p:nvPr/>
          </p:nvSpPr>
          <p:spPr>
            <a:xfrm>
              <a:off x="6652680" y="2840175"/>
              <a:ext cx="5477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A151C6A-1D2D-6B66-4E0A-C9F883B93C1B}"/>
                </a:ext>
              </a:extLst>
            </p:cNvPr>
            <p:cNvSpPr txBox="1"/>
            <p:nvPr/>
          </p:nvSpPr>
          <p:spPr>
            <a:xfrm>
              <a:off x="5633462" y="1830465"/>
              <a:ext cx="5477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1712705-F20C-6803-9F07-9A5AC8A4CA2C}"/>
                </a:ext>
              </a:extLst>
            </p:cNvPr>
            <p:cNvSpPr txBox="1"/>
            <p:nvPr/>
          </p:nvSpPr>
          <p:spPr>
            <a:xfrm>
              <a:off x="9721696" y="2149004"/>
              <a:ext cx="5477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ED6181-9EC8-F6C5-94B5-0488089EC6CB}"/>
                </a:ext>
              </a:extLst>
            </p:cNvPr>
            <p:cNvSpPr txBox="1"/>
            <p:nvPr/>
          </p:nvSpPr>
          <p:spPr>
            <a:xfrm>
              <a:off x="8461147" y="2111543"/>
              <a:ext cx="5477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55DA48E-593F-8597-7F8F-8AD5019C2BF1}"/>
                    </a:ext>
                  </a:extLst>
                </p:cNvPr>
                <p:cNvSpPr txBox="1"/>
                <p:nvPr/>
              </p:nvSpPr>
              <p:spPr>
                <a:xfrm>
                  <a:off x="9616511" y="2701675"/>
                  <a:ext cx="1926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55DA48E-593F-8597-7F8F-8AD5019C2B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6511" y="2701675"/>
                  <a:ext cx="19268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5000" r="-25000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D89A68E-F757-5C5B-AB3C-D626116EC434}"/>
                  </a:ext>
                </a:extLst>
              </p:cNvPr>
              <p:cNvSpPr txBox="1"/>
              <p:nvPr/>
            </p:nvSpPr>
            <p:spPr>
              <a:xfrm>
                <a:off x="6785426" y="5313894"/>
                <a:ext cx="2994646" cy="282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𝑙𝑜𝑐𝑎𝑙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𝑙𝑜𝑐𝑎𝑙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D89A68E-F757-5C5B-AB3C-D626116EC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426" y="5313894"/>
                <a:ext cx="2994646" cy="282257"/>
              </a:xfrm>
              <a:prstGeom prst="rect">
                <a:avLst/>
              </a:prstGeom>
              <a:blipFill>
                <a:blip r:embed="rId6"/>
                <a:stretch>
                  <a:fillRect t="-4348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88EE8AE-A336-BCE2-E1E5-2BA213B8D71C}"/>
                  </a:ext>
                </a:extLst>
              </p:cNvPr>
              <p:cNvSpPr txBox="1"/>
              <p:nvPr/>
            </p:nvSpPr>
            <p:spPr>
              <a:xfrm>
                <a:off x="1089795" y="4574022"/>
                <a:ext cx="2994646" cy="2819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𝑙𝑜𝑐𝑎𝑙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𝑔𝑙𝑜𝑏𝑎𝑙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88EE8AE-A336-BCE2-E1E5-2BA213B8D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795" y="4574022"/>
                <a:ext cx="2994646" cy="281937"/>
              </a:xfrm>
              <a:prstGeom prst="rect">
                <a:avLst/>
              </a:prstGeom>
              <a:blipFill>
                <a:blip r:embed="rId7"/>
                <a:stretch>
                  <a:fillRect t="-4255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7BF1B02-C4F5-3298-0E09-A59613CD17ED}"/>
                  </a:ext>
                </a:extLst>
              </p:cNvPr>
              <p:cNvSpPr txBox="1"/>
              <p:nvPr/>
            </p:nvSpPr>
            <p:spPr>
              <a:xfrm>
                <a:off x="1089795" y="5170457"/>
                <a:ext cx="2994646" cy="2819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𝑙𝑜𝑐𝑎𝑙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𝑔𝑙𝑜𝑏𝑎𝑙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7BF1B02-C4F5-3298-0E09-A59613CD1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795" y="5170457"/>
                <a:ext cx="2994646" cy="281937"/>
              </a:xfrm>
              <a:prstGeom prst="rect">
                <a:avLst/>
              </a:prstGeom>
              <a:blipFill>
                <a:blip r:embed="rId8"/>
                <a:stretch>
                  <a:fillRect t="-6522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78A3ECB-BBBF-E736-3A43-95DC26A523AD}"/>
                  </a:ext>
                </a:extLst>
              </p:cNvPr>
              <p:cNvSpPr txBox="1"/>
              <p:nvPr/>
            </p:nvSpPr>
            <p:spPr>
              <a:xfrm>
                <a:off x="5320021" y="4377942"/>
                <a:ext cx="59254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Coupling local material properties in local system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dirty="0"/>
                  <a:t> with stress-strain response in global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78A3ECB-BBBF-E736-3A43-95DC26A52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021" y="4377942"/>
                <a:ext cx="5925456" cy="646331"/>
              </a:xfrm>
              <a:prstGeom prst="rect">
                <a:avLst/>
              </a:prstGeom>
              <a:blipFill>
                <a:blip r:embed="rId9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F717EB0-202C-BC34-5C9C-F6399A060E94}"/>
                  </a:ext>
                </a:extLst>
              </p:cNvPr>
              <p:cNvSpPr txBox="1"/>
              <p:nvPr/>
            </p:nvSpPr>
            <p:spPr>
              <a:xfrm>
                <a:off x="6785426" y="5878458"/>
                <a:ext cx="2994646" cy="282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𝑔𝑙𝑜𝑏𝑎𝑙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𝑔𝑙𝑜𝑏𝑎𝑙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F717EB0-202C-BC34-5C9C-F6399A060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426" y="5878458"/>
                <a:ext cx="2994646" cy="282257"/>
              </a:xfrm>
              <a:prstGeom prst="rect">
                <a:avLst/>
              </a:prstGeom>
              <a:blipFill>
                <a:blip r:embed="rId10"/>
                <a:stretch>
                  <a:fillRect t="-4255" b="-38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D2329C6E-0D70-A715-D312-52317EBB0F2E}"/>
              </a:ext>
            </a:extLst>
          </p:cNvPr>
          <p:cNvSpPr/>
          <p:nvPr/>
        </p:nvSpPr>
        <p:spPr>
          <a:xfrm>
            <a:off x="6489700" y="5702300"/>
            <a:ext cx="3768693" cy="646331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60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571468-1659-0048-3CB9-92AFE1DD345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Obtaining properties analytically: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571468-1659-0048-3CB9-92AFE1DD34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A3D993-503B-90F4-A0DA-93796A6EAC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4531616" cy="4667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A3D993-503B-90F4-A0DA-93796A6EAC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4531616" cy="466724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5DD92A-229B-4517-3ED6-BCDE1F587469}"/>
                  </a:ext>
                </a:extLst>
              </p:cNvPr>
              <p:cNvSpPr txBox="1"/>
              <p:nvPr/>
            </p:nvSpPr>
            <p:spPr>
              <a:xfrm>
                <a:off x="5822147" y="1690688"/>
                <a:ext cx="6096000" cy="26382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</m:oMath>
                  </m:oMathPara>
                </a14:m>
                <a:endParaRPr lang="en-US" sz="18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5DD92A-229B-4517-3ED6-BCDE1F587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147" y="1690688"/>
                <a:ext cx="6096000" cy="26382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148CD5EA-4162-0FA1-308D-7D11C6403A70}"/>
              </a:ext>
            </a:extLst>
          </p:cNvPr>
          <p:cNvGrpSpPr>
            <a:grpSpLocks noChangeAspect="1"/>
          </p:cNvGrpSpPr>
          <p:nvPr/>
        </p:nvGrpSpPr>
        <p:grpSpPr>
          <a:xfrm>
            <a:off x="1542866" y="4555328"/>
            <a:ext cx="781649" cy="781649"/>
            <a:chOff x="6197600" y="2647351"/>
            <a:chExt cx="781649" cy="781649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8370B42-1E2D-4F36-1B05-9DBCDBF42995}"/>
                </a:ext>
              </a:extLst>
            </p:cNvPr>
            <p:cNvCxnSpPr/>
            <p:nvPr/>
          </p:nvCxnSpPr>
          <p:spPr>
            <a:xfrm flipV="1">
              <a:off x="6197600" y="2647351"/>
              <a:ext cx="0" cy="78164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7BCF283-6A90-930C-A735-C0076D917C7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588425" y="3035609"/>
              <a:ext cx="0" cy="78164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7AB90E2-1A8F-F545-2BB4-3292E6E0FC03}"/>
              </a:ext>
            </a:extLst>
          </p:cNvPr>
          <p:cNvSpPr>
            <a:spLocks noChangeAspect="1"/>
          </p:cNvSpPr>
          <p:nvPr/>
        </p:nvSpPr>
        <p:spPr>
          <a:xfrm>
            <a:off x="2921723" y="4850303"/>
            <a:ext cx="943429" cy="2680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F36CB5-BEC9-7C83-F21A-CA6958DEC4BC}"/>
              </a:ext>
            </a:extLst>
          </p:cNvPr>
          <p:cNvSpPr txBox="1">
            <a:spLocks noChangeAspect="1"/>
          </p:cNvSpPr>
          <p:nvPr/>
        </p:nvSpPr>
        <p:spPr>
          <a:xfrm>
            <a:off x="1031446" y="5728094"/>
            <a:ext cx="1804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Global</a:t>
            </a:r>
          </a:p>
          <a:p>
            <a:pPr algn="ctr"/>
            <a:r>
              <a:rPr lang="en-US" b="1" dirty="0"/>
              <a:t>(x, y)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FB6E0AC-819D-E025-03D8-903C7FB95A67}"/>
              </a:ext>
            </a:extLst>
          </p:cNvPr>
          <p:cNvGrpSpPr>
            <a:grpSpLocks noChangeAspect="1"/>
          </p:cNvGrpSpPr>
          <p:nvPr/>
        </p:nvGrpSpPr>
        <p:grpSpPr>
          <a:xfrm>
            <a:off x="4841854" y="4552760"/>
            <a:ext cx="781649" cy="781649"/>
            <a:chOff x="6197600" y="2647351"/>
            <a:chExt cx="781649" cy="781649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E42DCD0-9640-4D26-0A92-4065EAF90641}"/>
                </a:ext>
              </a:extLst>
            </p:cNvPr>
            <p:cNvCxnSpPr/>
            <p:nvPr/>
          </p:nvCxnSpPr>
          <p:spPr>
            <a:xfrm flipV="1">
              <a:off x="6197600" y="2647351"/>
              <a:ext cx="0" cy="78164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29ACFB1-EBEC-1160-805E-6E46C5FD86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588425" y="3035609"/>
              <a:ext cx="0" cy="78164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7F378A8-FC0F-B928-0D00-7C03FDF3D8A7}"/>
              </a:ext>
            </a:extLst>
          </p:cNvPr>
          <p:cNvSpPr txBox="1">
            <a:spLocks noChangeAspect="1"/>
          </p:cNvSpPr>
          <p:nvPr/>
        </p:nvSpPr>
        <p:spPr>
          <a:xfrm>
            <a:off x="3964664" y="5725528"/>
            <a:ext cx="2003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Local/material</a:t>
            </a:r>
          </a:p>
          <a:p>
            <a:pPr algn="ctr"/>
            <a:r>
              <a:rPr lang="en-US" b="1" dirty="0"/>
              <a:t>(1, 2)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FB9EB5-2B07-AD49-9BA4-11DDC4A53C99}"/>
              </a:ext>
            </a:extLst>
          </p:cNvPr>
          <p:cNvSpPr txBox="1">
            <a:spLocks noChangeAspect="1"/>
          </p:cNvSpPr>
          <p:nvPr/>
        </p:nvSpPr>
        <p:spPr>
          <a:xfrm>
            <a:off x="2288231" y="5180521"/>
            <a:ext cx="547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93F4DA-2DAB-2D78-0C53-C84103FB7B8E}"/>
              </a:ext>
            </a:extLst>
          </p:cNvPr>
          <p:cNvSpPr txBox="1">
            <a:spLocks noChangeAspect="1"/>
          </p:cNvSpPr>
          <p:nvPr/>
        </p:nvSpPr>
        <p:spPr>
          <a:xfrm>
            <a:off x="1269013" y="4170811"/>
            <a:ext cx="547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FFD558-4C56-7F07-F325-5D587C3470C8}"/>
              </a:ext>
            </a:extLst>
          </p:cNvPr>
          <p:cNvSpPr txBox="1">
            <a:spLocks noChangeAspect="1"/>
          </p:cNvSpPr>
          <p:nvPr/>
        </p:nvSpPr>
        <p:spPr>
          <a:xfrm>
            <a:off x="5548295" y="5176737"/>
            <a:ext cx="547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6F5E6A-8077-6749-73E6-D3FC459AAF06}"/>
              </a:ext>
            </a:extLst>
          </p:cNvPr>
          <p:cNvSpPr txBox="1">
            <a:spLocks noChangeAspect="1"/>
          </p:cNvSpPr>
          <p:nvPr/>
        </p:nvSpPr>
        <p:spPr>
          <a:xfrm>
            <a:off x="4568001" y="4265820"/>
            <a:ext cx="547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0EB652B-4C6A-EF91-F293-C55A713F9E60}"/>
                  </a:ext>
                </a:extLst>
              </p:cNvPr>
              <p:cNvSpPr txBox="1"/>
              <p:nvPr/>
            </p:nvSpPr>
            <p:spPr>
              <a:xfrm>
                <a:off x="6537458" y="4478588"/>
                <a:ext cx="4898959" cy="2086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From assumptions: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𝒙𝒙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𝒚𝒚</m:t>
                        </m:r>
                      </m:sub>
                    </m:sSub>
                  </m:oMath>
                </a14:m>
                <a:endParaRPr lang="en-US" b="1" dirty="0"/>
              </a:p>
              <a:p>
                <a:pPr algn="ctr"/>
                <a:endParaRPr lang="en-US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  <a:p>
                <a:pPr algn="ctr"/>
                <a:endParaRPr lang="en-US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0EB652B-4C6A-EF91-F293-C55A713F9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458" y="4478588"/>
                <a:ext cx="4898959" cy="2086597"/>
              </a:xfrm>
              <a:prstGeom prst="rect">
                <a:avLst/>
              </a:prstGeom>
              <a:blipFill>
                <a:blip r:embed="rId5"/>
                <a:stretch>
                  <a:fillRect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563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3DBFC-9C65-4453-4694-C5A6416B8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E1D6DED-8B58-494E-B064-99E8FF4D7A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Obtaining properties analytically: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E1D6DED-8B58-494E-B064-99E8FF4D7A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1AE7D4-0818-A537-A066-D2EFCE6798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4531616" cy="4667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𝟗𝟎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1AE7D4-0818-A537-A066-D2EFCE6798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4531616" cy="466724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8F002C4-7CFF-962D-7597-EB869C6E7F80}"/>
                  </a:ext>
                </a:extLst>
              </p:cNvPr>
              <p:cNvSpPr txBox="1"/>
              <p:nvPr/>
            </p:nvSpPr>
            <p:spPr>
              <a:xfrm>
                <a:off x="5822147" y="1690688"/>
                <a:ext cx="6096000" cy="26382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</m:oMath>
                  </m:oMathPara>
                </a14:m>
                <a:endParaRPr lang="en-US" sz="18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8F002C4-7CFF-962D-7597-EB869C6E7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147" y="1690688"/>
                <a:ext cx="6096000" cy="26382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A4F6A851-AEB3-949D-F787-210430658E45}"/>
              </a:ext>
            </a:extLst>
          </p:cNvPr>
          <p:cNvGrpSpPr>
            <a:grpSpLocks noChangeAspect="1"/>
          </p:cNvGrpSpPr>
          <p:nvPr/>
        </p:nvGrpSpPr>
        <p:grpSpPr>
          <a:xfrm>
            <a:off x="1542866" y="4555328"/>
            <a:ext cx="781649" cy="781649"/>
            <a:chOff x="6197600" y="2647351"/>
            <a:chExt cx="781649" cy="781649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4ECA636-C838-2D25-8745-0B534142CD90}"/>
                </a:ext>
              </a:extLst>
            </p:cNvPr>
            <p:cNvCxnSpPr/>
            <p:nvPr/>
          </p:nvCxnSpPr>
          <p:spPr>
            <a:xfrm flipV="1">
              <a:off x="6197600" y="2647351"/>
              <a:ext cx="0" cy="78164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DE34536-F2C0-D046-4B7C-EF7DFE0CB8F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588425" y="3035609"/>
              <a:ext cx="0" cy="78164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2E1461E-A8F6-93CC-41F7-D211DB97E0C0}"/>
              </a:ext>
            </a:extLst>
          </p:cNvPr>
          <p:cNvSpPr>
            <a:spLocks noChangeAspect="1"/>
          </p:cNvSpPr>
          <p:nvPr/>
        </p:nvSpPr>
        <p:spPr>
          <a:xfrm>
            <a:off x="2921723" y="4850303"/>
            <a:ext cx="943429" cy="2680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AE242A-4505-AE88-076A-25CCD7541C36}"/>
              </a:ext>
            </a:extLst>
          </p:cNvPr>
          <p:cNvSpPr txBox="1">
            <a:spLocks noChangeAspect="1"/>
          </p:cNvSpPr>
          <p:nvPr/>
        </p:nvSpPr>
        <p:spPr>
          <a:xfrm>
            <a:off x="1031446" y="5728094"/>
            <a:ext cx="1804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Global</a:t>
            </a:r>
          </a:p>
          <a:p>
            <a:pPr algn="ctr"/>
            <a:r>
              <a:rPr lang="en-US" b="1" dirty="0"/>
              <a:t>(x, y)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78AEA66-DD66-3C76-D6AB-465786BF68A1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4575596" y="4564753"/>
            <a:ext cx="781649" cy="781649"/>
            <a:chOff x="6197600" y="2647351"/>
            <a:chExt cx="781649" cy="781649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C70F808-5FFD-A7E6-DD3B-72A8E2C252AE}"/>
                </a:ext>
              </a:extLst>
            </p:cNvPr>
            <p:cNvCxnSpPr/>
            <p:nvPr/>
          </p:nvCxnSpPr>
          <p:spPr>
            <a:xfrm flipV="1">
              <a:off x="6197600" y="2647351"/>
              <a:ext cx="0" cy="78164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7382D05-935C-FAA2-F393-D166FBB8DAA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588425" y="3035609"/>
              <a:ext cx="0" cy="78164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0289F16-6EAF-C9A7-530A-17C21319DF80}"/>
              </a:ext>
            </a:extLst>
          </p:cNvPr>
          <p:cNvSpPr txBox="1">
            <a:spLocks noChangeAspect="1"/>
          </p:cNvSpPr>
          <p:nvPr/>
        </p:nvSpPr>
        <p:spPr>
          <a:xfrm>
            <a:off x="3964664" y="5725528"/>
            <a:ext cx="2003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Local/material</a:t>
            </a:r>
          </a:p>
          <a:p>
            <a:pPr algn="ctr"/>
            <a:r>
              <a:rPr lang="en-US" b="1" dirty="0"/>
              <a:t>(1, 2)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5B2F4B-06B3-5435-FEF0-CD7BD3788960}"/>
              </a:ext>
            </a:extLst>
          </p:cNvPr>
          <p:cNvSpPr txBox="1">
            <a:spLocks noChangeAspect="1"/>
          </p:cNvSpPr>
          <p:nvPr/>
        </p:nvSpPr>
        <p:spPr>
          <a:xfrm>
            <a:off x="2288231" y="5180521"/>
            <a:ext cx="547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43701B-F5E5-4FA0-F5B4-30443F4408F3}"/>
              </a:ext>
            </a:extLst>
          </p:cNvPr>
          <p:cNvSpPr txBox="1">
            <a:spLocks noChangeAspect="1"/>
          </p:cNvSpPr>
          <p:nvPr/>
        </p:nvSpPr>
        <p:spPr>
          <a:xfrm>
            <a:off x="1269013" y="4170811"/>
            <a:ext cx="547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B595FA-C097-AAD9-71A3-1FE0EAF667DC}"/>
              </a:ext>
            </a:extLst>
          </p:cNvPr>
          <p:cNvSpPr txBox="1">
            <a:spLocks noChangeAspect="1"/>
          </p:cNvSpPr>
          <p:nvPr/>
        </p:nvSpPr>
        <p:spPr>
          <a:xfrm>
            <a:off x="4148008" y="5176737"/>
            <a:ext cx="547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D6B7BB-9A2A-D48E-29BC-5E9642F7AC6C}"/>
              </a:ext>
            </a:extLst>
          </p:cNvPr>
          <p:cNvSpPr txBox="1">
            <a:spLocks noChangeAspect="1"/>
          </p:cNvSpPr>
          <p:nvPr/>
        </p:nvSpPr>
        <p:spPr>
          <a:xfrm>
            <a:off x="5080826" y="4230425"/>
            <a:ext cx="547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9EAD396-433E-F260-A0F3-E56C25907A64}"/>
                  </a:ext>
                </a:extLst>
              </p:cNvPr>
              <p:cNvSpPr txBox="1"/>
              <p:nvPr/>
            </p:nvSpPr>
            <p:spPr>
              <a:xfrm>
                <a:off x="6537458" y="4460910"/>
                <a:ext cx="4898959" cy="2110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From assumptions: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𝒙𝒙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𝒚𝒚</m:t>
                        </m:r>
                      </m:sub>
                    </m:sSub>
                  </m:oMath>
                </a14:m>
                <a:endParaRPr lang="en-US" b="1" dirty="0"/>
              </a:p>
              <a:p>
                <a:pPr algn="ctr"/>
                <a:endParaRPr lang="en-US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  <a:p>
                <a:pPr algn="ctr"/>
                <a:endParaRPr lang="en-US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9EAD396-433E-F260-A0F3-E56C25907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458" y="4460910"/>
                <a:ext cx="4898959" cy="2110129"/>
              </a:xfrm>
              <a:prstGeom prst="rect">
                <a:avLst/>
              </a:prstGeom>
              <a:blipFill>
                <a:blip r:embed="rId5"/>
                <a:stretch>
                  <a:fillRect t="-1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3255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A0A77-D7DA-C290-9DEC-151F73233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B9EB41E-D4C8-ACEA-4697-9371BA37861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Obtaining properties analytically: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B9EB41E-D4C8-ACEA-4697-9371BA3786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EC3592-0EC5-48EC-4B41-5EF7E91709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4531616" cy="4667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𝟒𝟓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EC3592-0EC5-48EC-4B41-5EF7E91709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4531616" cy="466724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EA1F4DA-0ADC-7CCA-F935-2DFEBC2F1E2D}"/>
                  </a:ext>
                </a:extLst>
              </p:cNvPr>
              <p:cNvSpPr txBox="1"/>
              <p:nvPr/>
            </p:nvSpPr>
            <p:spPr>
              <a:xfrm>
                <a:off x="5822147" y="1690688"/>
                <a:ext cx="6096000" cy="1857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𝑦𝑦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EA1F4DA-0ADC-7CCA-F935-2DFEBC2F1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147" y="1690688"/>
                <a:ext cx="6096000" cy="18577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50A801A1-415B-9B42-26DB-DF2ED52D647D}"/>
              </a:ext>
            </a:extLst>
          </p:cNvPr>
          <p:cNvGrpSpPr>
            <a:grpSpLocks noChangeAspect="1"/>
          </p:cNvGrpSpPr>
          <p:nvPr/>
        </p:nvGrpSpPr>
        <p:grpSpPr>
          <a:xfrm>
            <a:off x="1542866" y="4555328"/>
            <a:ext cx="781649" cy="781649"/>
            <a:chOff x="6197600" y="2647351"/>
            <a:chExt cx="781649" cy="781649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8CFAD86-DD1E-F540-00B6-CFB1F617B636}"/>
                </a:ext>
              </a:extLst>
            </p:cNvPr>
            <p:cNvCxnSpPr/>
            <p:nvPr/>
          </p:nvCxnSpPr>
          <p:spPr>
            <a:xfrm flipV="1">
              <a:off x="6197600" y="2647351"/>
              <a:ext cx="0" cy="78164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36CB85C-50BC-EF1B-A679-1EFC36D0C02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588425" y="3035609"/>
              <a:ext cx="0" cy="78164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55D4F6F-BFD2-B72D-6403-2EF84DDCCF9F}"/>
              </a:ext>
            </a:extLst>
          </p:cNvPr>
          <p:cNvSpPr>
            <a:spLocks noChangeAspect="1"/>
          </p:cNvSpPr>
          <p:nvPr/>
        </p:nvSpPr>
        <p:spPr>
          <a:xfrm>
            <a:off x="2921723" y="4850303"/>
            <a:ext cx="943429" cy="2680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EF09FD-9DA2-78AD-A6D5-ACC9170EFC75}"/>
              </a:ext>
            </a:extLst>
          </p:cNvPr>
          <p:cNvSpPr txBox="1">
            <a:spLocks noChangeAspect="1"/>
          </p:cNvSpPr>
          <p:nvPr/>
        </p:nvSpPr>
        <p:spPr>
          <a:xfrm>
            <a:off x="1031446" y="5728094"/>
            <a:ext cx="1804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Global</a:t>
            </a:r>
          </a:p>
          <a:p>
            <a:pPr algn="ctr"/>
            <a:r>
              <a:rPr lang="en-US" b="1" dirty="0"/>
              <a:t>(x, y)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6341FCE-8B23-2B79-3C57-519374A0D705}"/>
              </a:ext>
            </a:extLst>
          </p:cNvPr>
          <p:cNvGrpSpPr>
            <a:grpSpLocks noChangeAspect="1"/>
          </p:cNvGrpSpPr>
          <p:nvPr/>
        </p:nvGrpSpPr>
        <p:grpSpPr>
          <a:xfrm rot="18900000">
            <a:off x="4593974" y="4332695"/>
            <a:ext cx="781649" cy="781649"/>
            <a:chOff x="6197600" y="2647351"/>
            <a:chExt cx="781649" cy="781649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16009FC-2892-2C44-9DE5-98DF38B45F25}"/>
                </a:ext>
              </a:extLst>
            </p:cNvPr>
            <p:cNvCxnSpPr/>
            <p:nvPr/>
          </p:nvCxnSpPr>
          <p:spPr>
            <a:xfrm flipV="1">
              <a:off x="6197600" y="2647351"/>
              <a:ext cx="0" cy="78164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0651C95-D0A9-5DC6-C4CD-82669E779E5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588425" y="3035609"/>
              <a:ext cx="0" cy="78164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12CED23-C4D9-B606-79B1-5D2FB7CC69A9}"/>
              </a:ext>
            </a:extLst>
          </p:cNvPr>
          <p:cNvSpPr txBox="1">
            <a:spLocks noChangeAspect="1"/>
          </p:cNvSpPr>
          <p:nvPr/>
        </p:nvSpPr>
        <p:spPr>
          <a:xfrm>
            <a:off x="3964664" y="5725528"/>
            <a:ext cx="2003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Local/material</a:t>
            </a:r>
          </a:p>
          <a:p>
            <a:pPr algn="ctr"/>
            <a:r>
              <a:rPr lang="en-US" b="1" dirty="0"/>
              <a:t>(1, 2)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8FDC32-4454-74FC-302F-16C59DA1F862}"/>
              </a:ext>
            </a:extLst>
          </p:cNvPr>
          <p:cNvSpPr txBox="1">
            <a:spLocks noChangeAspect="1"/>
          </p:cNvSpPr>
          <p:nvPr/>
        </p:nvSpPr>
        <p:spPr>
          <a:xfrm>
            <a:off x="2288231" y="5180521"/>
            <a:ext cx="547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441237-F65E-E626-7421-036C4682C9F7}"/>
              </a:ext>
            </a:extLst>
          </p:cNvPr>
          <p:cNvSpPr txBox="1">
            <a:spLocks noChangeAspect="1"/>
          </p:cNvSpPr>
          <p:nvPr/>
        </p:nvSpPr>
        <p:spPr>
          <a:xfrm>
            <a:off x="1269013" y="4170811"/>
            <a:ext cx="547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29FC22-5144-5FC7-93AC-B176E18F5BFA}"/>
              </a:ext>
            </a:extLst>
          </p:cNvPr>
          <p:cNvSpPr txBox="1">
            <a:spLocks noChangeAspect="1"/>
          </p:cNvSpPr>
          <p:nvPr/>
        </p:nvSpPr>
        <p:spPr>
          <a:xfrm>
            <a:off x="4047377" y="4401439"/>
            <a:ext cx="547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D6797B-6B37-33F7-7653-353E6E31AAF4}"/>
              </a:ext>
            </a:extLst>
          </p:cNvPr>
          <p:cNvSpPr txBox="1">
            <a:spLocks noChangeAspect="1"/>
          </p:cNvSpPr>
          <p:nvPr/>
        </p:nvSpPr>
        <p:spPr>
          <a:xfrm>
            <a:off x="5369816" y="4412112"/>
            <a:ext cx="547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5B665FF-72CB-B60C-8795-9199371FB069}"/>
                  </a:ext>
                </a:extLst>
              </p:cNvPr>
              <p:cNvSpPr txBox="1"/>
              <p:nvPr/>
            </p:nvSpPr>
            <p:spPr>
              <a:xfrm>
                <a:off x="6537458" y="4063261"/>
                <a:ext cx="4898959" cy="1330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From assumptions: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𝒙𝒙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𝒚𝒚</m:t>
                        </m:r>
                      </m:sub>
                    </m:sSub>
                  </m:oMath>
                </a14:m>
                <a:endParaRPr lang="en-US" b="1" dirty="0"/>
              </a:p>
              <a:p>
                <a:pPr algn="ctr"/>
                <a:endParaRPr lang="en-US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𝑦𝑦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𝒚𝒚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5B665FF-72CB-B60C-8795-9199371FB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458" y="4063261"/>
                <a:ext cx="4898959" cy="1330685"/>
              </a:xfrm>
              <a:prstGeom prst="rect">
                <a:avLst/>
              </a:prstGeom>
              <a:blipFill>
                <a:blip r:embed="rId5"/>
                <a:stretch>
                  <a:fillRect t="-2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957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427A042-6360-F2DF-4FC9-731F4E61DA8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en-US" sz="3000" dirty="0"/>
                  <a:t>Three angles required to fully characterize in-plane properties of transversely isotropic material</a:t>
                </a:r>
                <a:br>
                  <a:rPr lang="en-US" sz="3000" dirty="0"/>
                </a:br>
                <a:br>
                  <a:rPr lang="en-US" sz="3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=0°, 4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5°,90°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427A042-6360-F2DF-4FC9-731F4E61DA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C747E-2A07-3F1A-7643-7C08031254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82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848</Words>
  <Application>Microsoft Office PowerPoint</Application>
  <PresentationFormat>Widescreen</PresentationFormat>
  <Paragraphs>187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Arial</vt:lpstr>
      <vt:lpstr>Cambria Math</vt:lpstr>
      <vt:lpstr>Georgia</vt:lpstr>
      <vt:lpstr>Office Theme</vt:lpstr>
      <vt:lpstr>Final project</vt:lpstr>
      <vt:lpstr>Transversely isotropic materials</vt:lpstr>
      <vt:lpstr>Assumptions</vt:lpstr>
      <vt:lpstr>Material properties</vt:lpstr>
      <vt:lpstr>Transforming stress and strain in 2D</vt:lpstr>
      <vt:lpstr>Obtaining properties analytically: θ=0</vt:lpstr>
      <vt:lpstr>Obtaining properties analytically: θ=90</vt:lpstr>
      <vt:lpstr>Obtaining properties analytically: θ=45</vt:lpstr>
      <vt:lpstr>Three angles required to fully characterize in-plane properties of transversely isotropic material  θ=0°, 45°,90°</vt:lpstr>
      <vt:lpstr>Verification through finite elements</vt:lpstr>
      <vt:lpstr>Boundary conditions</vt:lpstr>
      <vt:lpstr>Convergence study</vt:lpstr>
      <vt:lpstr>Compared with Abaqus for θ=45°</vt:lpstr>
      <vt:lpstr>Sensitivity study</vt:lpstr>
      <vt:lpstr>Strength dominated by the fiber direction</vt:lpstr>
      <vt:lpstr>Conclusion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Olaya, Michael N</dc:creator>
  <cp:lastModifiedBy>Olaya, Michael N</cp:lastModifiedBy>
  <cp:revision>32</cp:revision>
  <dcterms:created xsi:type="dcterms:W3CDTF">2024-12-18T12:45:58Z</dcterms:created>
  <dcterms:modified xsi:type="dcterms:W3CDTF">2024-12-18T14:56:37Z</dcterms:modified>
</cp:coreProperties>
</file>