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3" r:id="rId2"/>
    <p:sldId id="261" r:id="rId3"/>
    <p:sldId id="274" r:id="rId4"/>
    <p:sldId id="263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w1" id="{8EBD4012-3B01-45F5-BE37-826A9C905465}">
          <p14:sldIdLst>
            <p14:sldId id="273"/>
            <p14:sldId id="261"/>
          </p14:sldIdLst>
        </p14:section>
        <p14:section name="hw2" id="{B79C79C5-15CF-4E6C-AA9F-8FBB76C6646C}">
          <p14:sldIdLst>
            <p14:sldId id="274"/>
            <p14:sldId id="263"/>
          </p14:sldIdLst>
        </p14:section>
        <p14:section name="hw3" id="{5C473A04-E9C5-4E8F-8545-0AED8660BACC}">
          <p14:sldIdLst>
            <p14:sldId id="276"/>
            <p14:sldId id="278"/>
            <p14:sldId id="279"/>
            <p14:sldId id="280"/>
          </p14:sldIdLst>
        </p14:section>
        <p14:section name="hw4" id="{59957874-70DC-445A-AA48-EFD6D48CAB8C}">
          <p14:sldIdLst>
            <p14:sldId id="281"/>
            <p14:sldId id="282"/>
          </p14:sldIdLst>
        </p14:section>
        <p14:section name="hw5" id="{E22307EB-5D1D-4B05-8346-F5D105A22FD6}">
          <p14:sldIdLst>
            <p14:sldId id="283"/>
            <p14:sldId id="284"/>
          </p14:sldIdLst>
        </p14:section>
        <p14:section name="old" id="{869306EF-9098-47E5-9500-2CA2F1B0F42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6782C-D12C-4EA6-9B4F-9C632223BD77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CC9E-75ED-4844-9006-24C688CA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AC3B-CC27-C298-5914-DD8BD66E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D0CB-CB6C-8E8D-1CB6-9C4A7E2AC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58CCF-4FCE-64D3-B967-4DDFE553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4856-1FCD-4BB8-90EF-FCAB6056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C644-11BE-4D11-9187-32676A6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11EA-4F9B-2316-8739-699E9B1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0AD70-314A-35E2-0620-74EA3CD28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8629A-E3F9-3CA4-C772-2ECD116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9045-469D-1E2E-25A9-617C4831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CA2B-8978-F12F-1D24-24C36004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68F4-874F-8E64-CDA9-69EE1B13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051B9-F64D-F373-72D8-129B9B4F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E07D-C8F8-76E0-B346-96AB00FE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09A1-CBD5-55D6-CF40-AA76C85E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89F19-E48F-D395-1078-C42541A2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C06C-1110-74AF-B708-CF956281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7315-DDA0-FB37-FE83-CD8A4B92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B977-30DD-7B59-9D99-8587481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B745-0D63-FC11-2D0A-195EFFA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D8907-FE65-6718-8504-B0A2A2D0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311D-3B2E-7484-624F-AC4A42D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A5B2-567C-1673-D911-AF274B56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38C8-905B-0B2D-1D5D-0CF283EA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11B0-2D8D-CF2D-B404-577687DC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A58F-B62A-FFEC-284E-A4C44552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7D25-0D1C-0118-A005-27874545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8023-096D-9D8E-058F-8827F633D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B449-DD2A-0AF4-B0FA-2968749BE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253-50E1-BD2B-5818-A449B90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8BA0-2D21-0A0D-2DDD-AC58615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A78C2-F854-9B4F-61A5-DC3BC83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431-1C1E-3B79-B357-0FCB6CA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08DD-8799-E60F-258E-30B949AF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51077-8BE0-8925-324B-16804BE9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7AAE0-1114-238A-672A-F10730B4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EE137-2259-8608-A941-B26CE9C08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514DE-F94B-4EF0-8448-5B9F4029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BEE9B-5123-495E-AB46-3A5A5997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0FEA5-DD7D-AAFB-0854-CFFB3D7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02B-776F-3131-EB57-B251120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DE0F7-0CBA-DA66-3B90-B757F7EE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395B6-32BE-5579-0216-E60FC65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0000-D404-D293-DBCD-6388B210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95314-236F-B4F1-66C2-28A7718A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2E282-EA33-4C4B-23DB-08CBA13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8398E-ED16-1451-B052-2CDE416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5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7498-0717-9862-4F0A-948CB4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90D0-66B8-BC89-FA66-38975E6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A139E-8B4F-0B75-FF54-EAA2636E5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4F60-C05D-69DE-1E61-BF997F2F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55C9-A8D9-E8E2-9B5C-366EE46A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2B95-D6E4-963A-D15A-B75E4F4B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A367-BFDC-B1C6-3562-0D680F1C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7E4BF-5C2E-16FD-2A4D-8ADE19F2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B8CD0-AD21-9D21-E47F-433886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0E481-6703-E3B8-AC57-4B274CE0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DE6E-762E-4CAC-CC52-B2ECEC66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347D-C4AD-22F3-E1CC-7B59A22A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145AF-E2DD-AA2A-E1E3-AA6E14D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E37-4B37-BA38-915B-83D3F7657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71556-1829-A072-1DF6-F3BFAE7E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2A86-BDE9-42CD-8EB6-8266679404CE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E2F6-8742-EE91-0909-8ABCBB86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5EC0-4C90-CCE0-0EFA-4095FA2AE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B2F4C-55BD-4080-9BD2-937BEBE6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117566" y="1616095"/>
            <a:ext cx="11956868" cy="1812905"/>
          </a:xfrm>
          <a:prstGeom prst="roundRect">
            <a:avLst>
              <a:gd name="adj" fmla="val 1821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4CB6AA-6AF2-EFA4-111E-4032572F50F8}"/>
              </a:ext>
            </a:extLst>
          </p:cNvPr>
          <p:cNvGrpSpPr/>
          <p:nvPr/>
        </p:nvGrpSpPr>
        <p:grpSpPr>
          <a:xfrm>
            <a:off x="225334" y="1739590"/>
            <a:ext cx="11741333" cy="1338852"/>
            <a:chOff x="180701" y="362948"/>
            <a:chExt cx="11741333" cy="1338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/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func_1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</p:txBody>
            </p:sp>
          </mc:Choice>
          <mc:Fallback xmlns="">
            <p:sp>
              <p:nvSpPr>
                <p:cNvPr id="2" name="Rectangle: Rounded Corners 1">
                  <a:extLst>
                    <a:ext uri="{FF2B5EF4-FFF2-40B4-BE49-F238E27FC236}">
                      <a16:creationId xmlns:a16="http://schemas.microsoft.com/office/drawing/2014/main" id="{FD912F6A-CB6F-A7EF-E7FC-C86A2D3A0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01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2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/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func_2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pPr algn="just"/>
                  <a:r>
                    <a:rPr lang="en-US" sz="1000" dirty="0">
                      <a:solidFill>
                        <a:schemeClr val="tx1"/>
                      </a:solidFill>
                    </a:rPr>
                    <a:t>Solve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n x 1)</a:t>
                  </a: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CD3AB4C7-251F-44C6-006D-F77A21C88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39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3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/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func_3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 b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1)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(3 x n x 1)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5E68FD0-D53B-CACD-1A46-4E8D04D90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87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4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/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func_4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2 x 1)</a:t>
                  </a: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C69DC35-359A-3A13-3B31-73FD9217E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780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5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/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func_5</a:t>
                  </a:r>
                </a:p>
                <a:p>
                  <a:endParaRPr lang="en-US" sz="1000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dirty="0">
                      <a:solidFill>
                        <a:schemeClr val="tx1"/>
                      </a:solidFill>
                    </a:rPr>
                    <a:t>Solve</a:t>
                  </a:r>
                  <a14:m>
                    <m:oMath xmlns:m="http://schemas.openxmlformats.org/officeDocument/2006/math">
                      <m:r>
                        <a:rPr lang="en-US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endParaRPr lang="en-US" sz="1000" i="1" dirty="0">
                    <a:solidFill>
                      <a:schemeClr val="tx1"/>
                    </a:solidFill>
                  </a:endParaRP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Input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xdata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(2 x 1 x n x m)</a:t>
                  </a:r>
                </a:p>
                <a:p>
                  <a:r>
                    <a:rPr lang="en-US" sz="1000" b="1" dirty="0">
                      <a:solidFill>
                        <a:schemeClr val="tx1"/>
                      </a:solidFill>
                    </a:rPr>
                    <a:t>Output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000" dirty="0" err="1">
                      <a:solidFill>
                        <a:schemeClr val="tx1"/>
                      </a:solidFill>
                    </a:rPr>
                    <a:t>ndarray</a:t>
                  </a:r>
                  <a:r>
                    <a:rPr lang="en-US" sz="1000" dirty="0">
                      <a:solidFill>
                        <a:schemeClr val="tx1"/>
                      </a:solidFill>
                    </a:rPr>
                    <a:t> (n x m x 3 x 1)</a:t>
                  </a:r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2D21118-79CC-4F2F-6B95-F5C63570B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474" y="362948"/>
                  <a:ext cx="2194560" cy="1338852"/>
                </a:xfrm>
                <a:prstGeom prst="roundRect">
                  <a:avLst>
                    <a:gd name="adj" fmla="val 1821"/>
                  </a:avLst>
                </a:prstGeom>
                <a:blipFill>
                  <a:blip r:embed="rId6"/>
                  <a:stretch>
                    <a:fillRect b="-452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2705CB6-FB49-025D-5B95-FE0A5F66D4BB}"/>
              </a:ext>
            </a:extLst>
          </p:cNvPr>
          <p:cNvSpPr txBox="1"/>
          <p:nvPr/>
        </p:nvSpPr>
        <p:spPr>
          <a:xfrm>
            <a:off x="173375" y="3139805"/>
            <a:ext cx="1613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Callable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CDEF68-B19B-D00C-31A0-F7D58FF92385}"/>
              </a:ext>
            </a:extLst>
          </p:cNvPr>
          <p:cNvSpPr/>
          <p:nvPr/>
        </p:nvSpPr>
        <p:spPr>
          <a:xfrm>
            <a:off x="3984497" y="4156694"/>
            <a:ext cx="2948396" cy="164085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Compute injected function and make line or contour plot(s) for resulting </a:t>
            </a:r>
            <a:r>
              <a:rPr lang="en-US" sz="1000" dirty="0" err="1">
                <a:solidFill>
                  <a:schemeClr val="tx1"/>
                </a:solidFill>
              </a:rPr>
              <a:t>ydata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155699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3B9FAFCD-805C-9E5A-10F2-74DCB8B50B8F}"/>
              </a:ext>
            </a:extLst>
          </p:cNvPr>
          <p:cNvSpPr/>
          <p:nvPr/>
        </p:nvSpPr>
        <p:spPr>
          <a:xfrm>
            <a:off x="5866947" y="1444800"/>
            <a:ext cx="984817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Aptos" panose="02110004020202020204"/>
              </a:rPr>
              <a:t>n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um_itg_pts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3" idx="1"/>
            <a:endCxn id="123" idx="3"/>
          </p:cNvCxnSpPr>
          <p:nvPr/>
        </p:nvCxnSpPr>
        <p:spPr>
          <a:xfrm flipH="1" flipV="1">
            <a:off x="1466428" y="2742841"/>
            <a:ext cx="337531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4171C-6C69-E803-BAAD-90D910BE018F}"/>
              </a:ext>
            </a:extLst>
          </p:cNvPr>
          <p:cNvCxnSpPr>
            <a:cxnSpLocks/>
            <a:stCxn id="4" idx="1"/>
            <a:endCxn id="9" idx="3"/>
          </p:cNvCxnSpPr>
          <p:nvPr/>
        </p:nvCxnSpPr>
        <p:spPr>
          <a:xfrm flipH="1">
            <a:off x="7654059" y="2739556"/>
            <a:ext cx="1068839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7863609" y="2583429"/>
                <a:ext cx="518391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𝜼</m:t>
                        </m:r>
                      </m:e>
                      <m:sup>
                        <m:r>
                          <a:rPr kumimoji="0" lang="en-US" sz="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𝑰𝑷</m:t>
                        </m:r>
                      </m:sup>
                    </m:sSup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𝑰𝑷</m:t>
                        </m:r>
                      </m:sup>
                    </m:sSup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09" y="2583429"/>
                <a:ext cx="518391" cy="318400"/>
              </a:xfrm>
              <a:prstGeom prst="rect">
                <a:avLst/>
              </a:prstGeom>
              <a:blipFill>
                <a:blip r:embed="rId2"/>
                <a:stretch>
                  <a:fillRect b="-566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02E8C-4D71-3FD4-619F-0FE24D39494F}"/>
              </a:ext>
            </a:extLst>
          </p:cNvPr>
          <p:cNvCxnSpPr>
            <a:cxnSpLocks/>
            <a:stCxn id="9" idx="0"/>
            <a:endCxn id="154" idx="2"/>
          </p:cNvCxnSpPr>
          <p:nvPr/>
        </p:nvCxnSpPr>
        <p:spPr>
          <a:xfrm flipV="1">
            <a:off x="6359356" y="1763200"/>
            <a:ext cx="0" cy="37597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A3E73D-D66A-83CF-9FEF-ED8B17623955}"/>
              </a:ext>
            </a:extLst>
          </p:cNvPr>
          <p:cNvCxnSpPr>
            <a:cxnSpLocks/>
            <a:stCxn id="80" idx="0"/>
            <a:endCxn id="6" idx="2"/>
          </p:cNvCxnSpPr>
          <p:nvPr/>
        </p:nvCxnSpPr>
        <p:spPr>
          <a:xfrm flipV="1">
            <a:off x="10274300" y="5531926"/>
            <a:ext cx="4876" cy="396797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942622" y="2546898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𝝈</m:t>
                    </m:r>
                    <m:r>
                      <a:rPr kumimoji="0" lang="en-US" sz="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𝜺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22" y="2546898"/>
                <a:ext cx="523806" cy="39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035613-86B9-F7BA-2601-5B1952A36934}"/>
              </a:ext>
            </a:extLst>
          </p:cNvPr>
          <p:cNvSpPr/>
          <p:nvPr/>
        </p:nvSpPr>
        <p:spPr>
          <a:xfrm>
            <a:off x="1803959" y="2142458"/>
            <a:ext cx="2589406" cy="12007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compute_strain_energy_density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sigma: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eps: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1 x 1)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F44E21-80CC-56EF-265B-DE175A7305D2}"/>
              </a:ext>
            </a:extLst>
          </p:cNvPr>
          <p:cNvSpPr/>
          <p:nvPr/>
        </p:nvSpPr>
        <p:spPr>
          <a:xfrm>
            <a:off x="8722898" y="1997952"/>
            <a:ext cx="3102806" cy="148320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compute_k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ip_grid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w_ij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thickness: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2*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 x 2*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869CA-027B-A876-4E18-8BD01C4FBC10}"/>
              </a:ext>
            </a:extLst>
          </p:cNvPr>
          <p:cNvSpPr/>
          <p:nvPr/>
        </p:nvSpPr>
        <p:spPr>
          <a:xfrm>
            <a:off x="1813234" y="4322240"/>
            <a:ext cx="2589406" cy="131449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plot_element_strain_energy_density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psi: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1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4DB67-8EE3-BDDF-DCF1-339878FAC9A7}"/>
              </a:ext>
            </a:extLst>
          </p:cNvPr>
          <p:cNvSpPr/>
          <p:nvPr/>
        </p:nvSpPr>
        <p:spPr>
          <a:xfrm>
            <a:off x="8984473" y="4427051"/>
            <a:ext cx="2589406" cy="110487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plot_element_stiffness_matrix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0C37C8-D505-71D4-35CA-F892621F586C}"/>
              </a:ext>
            </a:extLst>
          </p:cNvPr>
          <p:cNvSpPr/>
          <p:nvPr/>
        </p:nvSpPr>
        <p:spPr>
          <a:xfrm>
            <a:off x="5064653" y="2139173"/>
            <a:ext cx="2589406" cy="120076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54E628-EAFB-08C2-3ADC-730B05E3CD92}"/>
              </a:ext>
            </a:extLst>
          </p:cNvPr>
          <p:cNvSpPr/>
          <p:nvPr/>
        </p:nvSpPr>
        <p:spPr>
          <a:xfrm>
            <a:off x="2491580" y="603134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65D5F5-E8A3-0537-C4CF-15E4822A8B0A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3098662" y="3343225"/>
            <a:ext cx="9275" cy="97901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887204-A491-D02C-1607-7F4A593ADAE9}"/>
              </a:ext>
            </a:extLst>
          </p:cNvPr>
          <p:cNvCxnSpPr>
            <a:cxnSpLocks/>
            <a:stCxn id="24" idx="0"/>
            <a:endCxn id="5" idx="2"/>
          </p:cNvCxnSpPr>
          <p:nvPr/>
        </p:nvCxnSpPr>
        <p:spPr>
          <a:xfrm flipV="1">
            <a:off x="3107937" y="5636738"/>
            <a:ext cx="0" cy="39461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5A2061-8284-EB80-46C3-023E88E4EB5E}"/>
                  </a:ext>
                </a:extLst>
              </p:cNvPr>
              <p:cNvSpPr/>
              <p:nvPr/>
            </p:nvSpPr>
            <p:spPr>
              <a:xfrm>
                <a:off x="2854524" y="3648403"/>
                <a:ext cx="519942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5A2061-8284-EB80-46C3-023E88E4E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24" y="3648403"/>
                <a:ext cx="519942" cy="391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A89FD75-546C-1620-BD3C-59839F096715}"/>
                  </a:ext>
                </a:extLst>
              </p:cNvPr>
              <p:cNvSpPr/>
              <p:nvPr/>
            </p:nvSpPr>
            <p:spPr>
              <a:xfrm>
                <a:off x="684582" y="4826870"/>
                <a:ext cx="655267" cy="3052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kumimoji="0" lang="en-US" sz="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r>
                  <a:rPr kumimoji="0" lang="en-US" sz="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or </a:t>
                </a: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kumimoji="0" lang="en-US" sz="800" b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A89FD75-546C-1620-BD3C-59839F096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2" y="4826870"/>
                <a:ext cx="655267" cy="305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A9DB3-7390-F975-5DD0-08642C7987F1}"/>
              </a:ext>
            </a:extLst>
          </p:cNvPr>
          <p:cNvCxnSpPr>
            <a:cxnSpLocks/>
            <a:stCxn id="5" idx="1"/>
            <a:endCxn id="38" idx="3"/>
          </p:cNvCxnSpPr>
          <p:nvPr/>
        </p:nvCxnSpPr>
        <p:spPr>
          <a:xfrm flipH="1">
            <a:off x="1339849" y="4979489"/>
            <a:ext cx="4733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0B3C27-128F-0E45-0D32-2076A2D727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10274301" y="3481160"/>
            <a:ext cx="4875" cy="94589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2F1960-BE32-1B46-CF08-F87A6AE2EE06}"/>
                  </a:ext>
                </a:extLst>
              </p:cNvPr>
              <p:cNvSpPr/>
              <p:nvPr/>
            </p:nvSpPr>
            <p:spPr>
              <a:xfrm>
                <a:off x="10015105" y="1444800"/>
                <a:ext cx="518391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e>
                      <m:sub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sub>
                    </m:sSub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2F1960-BE32-1B46-CF08-F87A6AE2E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105" y="1444800"/>
                <a:ext cx="518391" cy="318400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0AA06FB-3DCF-5266-690F-E45DB58C64F1}"/>
              </a:ext>
            </a:extLst>
          </p:cNvPr>
          <p:cNvCxnSpPr>
            <a:cxnSpLocks/>
            <a:stCxn id="4" idx="0"/>
            <a:endCxn id="69" idx="2"/>
          </p:cNvCxnSpPr>
          <p:nvPr/>
        </p:nvCxnSpPr>
        <p:spPr>
          <a:xfrm flipV="1">
            <a:off x="10274301" y="1763200"/>
            <a:ext cx="0" cy="23475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EECE11-BCC9-7754-1657-713660D8C537}"/>
                  </a:ext>
                </a:extLst>
              </p:cNvPr>
              <p:cNvSpPr/>
              <p:nvPr/>
            </p:nvSpPr>
            <p:spPr>
              <a:xfrm>
                <a:off x="10015105" y="3853640"/>
                <a:ext cx="518391" cy="23954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𝒌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0EECE11-BCC9-7754-1657-713660D8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105" y="3853640"/>
                <a:ext cx="518391" cy="2395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 79">
            <a:extLst>
              <a:ext uri="{FF2B5EF4-FFF2-40B4-BE49-F238E27FC236}">
                <a16:creationId xmlns:a16="http://schemas.microsoft.com/office/drawing/2014/main" id="{A5F21726-477A-A88D-A2A3-962E06DA5D3C}"/>
              </a:ext>
            </a:extLst>
          </p:cNvPr>
          <p:cNvSpPr/>
          <p:nvPr/>
        </p:nvSpPr>
        <p:spPr>
          <a:xfrm>
            <a:off x="9657943" y="5928723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337279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CFBE84C-1541-3C5E-FF15-0755CBA10714}"/>
                  </a:ext>
                </a:extLst>
              </p:cNvPr>
              <p:cNvSpPr/>
              <p:nvPr/>
            </p:nvSpPr>
            <p:spPr>
              <a:xfrm>
                <a:off x="8182538" y="2115826"/>
                <a:ext cx="3101412" cy="283657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compute_fs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surface traction polynomials at all integration points on the surface in the local element coordinate system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p>
                      </m:sSup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funcs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of Callable (2 x 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coeff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ncoeff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CFBE84C-1541-3C5E-FF15-0755CBA10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538" y="2115826"/>
                <a:ext cx="3101412" cy="2836579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885CDC-928B-31CC-D6AE-70D05FE00331}"/>
                  </a:ext>
                </a:extLst>
              </p:cNvPr>
              <p:cNvSpPr/>
              <p:nvPr/>
            </p:nvSpPr>
            <p:spPr>
              <a:xfrm>
                <a:off x="4476480" y="2115825"/>
                <a:ext cx="3149957" cy="283658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compute_J_det_surf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Jacobi-determinant along the traction surface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if the traction is applied on a face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varied, and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component is varied.</a:t>
                </a:r>
              </a:p>
              <a:p>
                <a:endParaRPr lang="en-US" sz="1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grid_shape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1885CDC-928B-31CC-D6AE-70D05FE00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80" y="2115825"/>
                <a:ext cx="3149957" cy="2836580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28A6359-23D8-08E8-5B9A-65AA0316147C}"/>
                  </a:ext>
                </a:extLst>
              </p:cNvPr>
              <p:cNvSpPr/>
              <p:nvPr/>
            </p:nvSpPr>
            <p:spPr>
              <a:xfrm>
                <a:off x="568276" y="1880280"/>
                <a:ext cx="3352102" cy="3307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chemeClr val="tx1"/>
                    </a:solidFill>
                  </a:rPr>
                  <a:t>_force_vector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force vector due to a surface traction for a 2D element using Gaussian quadrature,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1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along the traction surface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sup>
                          </m:sSup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en-US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0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0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0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face: str (+x, -x, +y, -y)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funcs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of Callable (2 x 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coeff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ncoeff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elem</a:t>
                </a:r>
                <a:r>
                  <a:rPr lang="en-US" sz="1000" dirty="0">
                    <a:solidFill>
                      <a:schemeClr val="tx1"/>
                    </a:solidFill>
                  </a:rPr>
                  <a:t>: mfe.baseclasses.Element2D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sz="1000">
                    <a:solidFill>
                      <a:schemeClr val="tx1"/>
                    </a:solidFill>
                  </a:rPr>
                  <a:t>x 1)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28A6359-23D8-08E8-5B9A-65AA03161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76" y="1880280"/>
                <a:ext cx="3352102" cy="330767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91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7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F80A2A-3D18-B9BB-BB0E-1A30819B4FAB}"/>
              </a:ext>
            </a:extLst>
          </p:cNvPr>
          <p:cNvSpPr/>
          <p:nvPr/>
        </p:nvSpPr>
        <p:spPr>
          <a:xfrm>
            <a:off x="385848" y="2378681"/>
            <a:ext cx="2792731" cy="13134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compute_fs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  <a:endParaRPr lang="en-US" sz="10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tx1"/>
                </a:solidFill>
              </a:rPr>
              <a:t>funcs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of Callable (2 x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 err="1">
                <a:solidFill>
                  <a:schemeClr val="tx1"/>
                </a:solidFill>
              </a:rPr>
              <a:t>coeff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(2 x </a:t>
            </a:r>
            <a:r>
              <a:rPr lang="en-US" sz="1000" dirty="0" err="1">
                <a:solidFill>
                  <a:schemeClr val="tx1"/>
                </a:solidFill>
              </a:rPr>
              <a:t>ncoeff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D3CD36-447D-E1D0-9D35-26FBB789A88D}"/>
              </a:ext>
            </a:extLst>
          </p:cNvPr>
          <p:cNvSpPr/>
          <p:nvPr/>
        </p:nvSpPr>
        <p:spPr>
          <a:xfrm>
            <a:off x="5741987" y="5065816"/>
            <a:ext cx="3149957" cy="1341623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compute_J_det_surf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J: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grid_shape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face: str (+x, -x, +y, -y)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1 x 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BE93D6-1937-9392-3258-7320461A4372}"/>
              </a:ext>
            </a:extLst>
          </p:cNvPr>
          <p:cNvSpPr/>
          <p:nvPr/>
        </p:nvSpPr>
        <p:spPr>
          <a:xfrm>
            <a:off x="5649402" y="1792184"/>
            <a:ext cx="3352102" cy="2166871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compute</a:t>
            </a:r>
            <a:r>
              <a:rPr lang="en-US" sz="1000" b="1" dirty="0" err="1">
                <a:solidFill>
                  <a:schemeClr val="tx1"/>
                </a:solidFill>
              </a:rPr>
              <a:t>_force_vector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ip_grid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w_ij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face: str (+x, -x, +y, -y)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thickness: float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tx1"/>
                </a:solidFill>
              </a:rPr>
              <a:t>funcs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of Callable (2 x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 err="1">
                <a:solidFill>
                  <a:schemeClr val="tx1"/>
                </a:solidFill>
              </a:rPr>
              <a:t>coeff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(2 x </a:t>
            </a:r>
            <a:r>
              <a:rPr lang="en-US" sz="1000" dirty="0" err="1">
                <a:solidFill>
                  <a:schemeClr val="tx1"/>
                </a:solidFill>
              </a:rPr>
              <a:t>ncoeff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elem</a:t>
            </a:r>
            <a:r>
              <a:rPr lang="en-US" sz="1000" dirty="0">
                <a:solidFill>
                  <a:schemeClr val="tx1"/>
                </a:solidFill>
              </a:rPr>
              <a:t>: mfe.baseclasses.Element2D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2*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 x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7FCCFC-1FED-EE4F-AEAF-5E2E4DE583A4}"/>
                  </a:ext>
                </a:extLst>
              </p:cNvPr>
              <p:cNvSpPr/>
              <p:nvPr/>
            </p:nvSpPr>
            <p:spPr>
              <a:xfrm>
                <a:off x="6496675" y="349341"/>
                <a:ext cx="1657556" cy="1092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p>
                        <m:r>
                          <a:rPr lang="en-US" sz="8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𝑰𝑷</m:t>
                        </m:r>
                      </m:sup>
                    </m:sSup>
                  </m:oMath>
                </a14:m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800" b="1" dirty="0">
                    <a:solidFill>
                      <a:prstClr val="black"/>
                    </a:solidFill>
                  </a:rPr>
                  <a:t>load face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e>
                      <m:sub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sub>
                    </m:sSub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800" b="1" dirty="0">
                    <a:solidFill>
                      <a:prstClr val="black"/>
                    </a:solidFill>
                  </a:rPr>
                  <a:t>function </a:t>
                </a:r>
                <a:r>
                  <a:rPr lang="en-US" sz="800" b="1" dirty="0" err="1">
                    <a:solidFill>
                      <a:prstClr val="black"/>
                    </a:solidFill>
                  </a:rPr>
                  <a:t>callables</a:t>
                </a:r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800" b="1" dirty="0">
                    <a:solidFill>
                      <a:prstClr val="black"/>
                    </a:solidFill>
                    <a:latin typeface="Aptos" panose="02110004020202020204"/>
                  </a:rPr>
                  <a:t>function coefficients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Instance: Element2D class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F7FCCFC-1FED-EE4F-AEAF-5E2E4DE58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75" y="349341"/>
                <a:ext cx="1657556" cy="1092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042579-54B7-E609-B30D-F9B3273A91D6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7325453" y="1442118"/>
            <a:ext cx="0" cy="350066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0FC7B4-6A87-D8C2-2E95-7457F5C6EBA8}"/>
              </a:ext>
            </a:extLst>
          </p:cNvPr>
          <p:cNvCxnSpPr>
            <a:cxnSpLocks/>
          </p:cNvCxnSpPr>
          <p:nvPr/>
        </p:nvCxnSpPr>
        <p:spPr>
          <a:xfrm flipV="1">
            <a:off x="7001319" y="3959055"/>
            <a:ext cx="0" cy="110676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63099-D570-B404-242A-04A54BC3ED7E}"/>
                  </a:ext>
                </a:extLst>
              </p:cNvPr>
              <p:cNvSpPr/>
              <p:nvPr/>
            </p:nvSpPr>
            <p:spPr>
              <a:xfrm>
                <a:off x="5892861" y="4156575"/>
                <a:ext cx="934782" cy="5681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800" b="1" dirty="0">
                    <a:solidFill>
                      <a:prstClr val="black"/>
                    </a:solidFill>
                  </a:rPr>
                  <a:t>load face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800" b="1" dirty="0">
                    <a:solidFill>
                      <a:prstClr val="black"/>
                    </a:solidFill>
                    <a:latin typeface="Aptos" panose="02110004020202020204"/>
                  </a:rPr>
                  <a:t>g</a:t>
                </a: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rid shape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C63099-D570-B404-242A-04A54BC3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61" y="4156575"/>
                <a:ext cx="934782" cy="5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CD3555-D656-592F-3A88-F82EB73F08B4}"/>
              </a:ext>
            </a:extLst>
          </p:cNvPr>
          <p:cNvCxnSpPr>
            <a:cxnSpLocks/>
          </p:cNvCxnSpPr>
          <p:nvPr/>
        </p:nvCxnSpPr>
        <p:spPr>
          <a:xfrm>
            <a:off x="7513306" y="3959055"/>
            <a:ext cx="0" cy="110676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B82CD9-08D3-7D56-FACA-F147FDC87A3D}"/>
                  </a:ext>
                </a:extLst>
              </p:cNvPr>
              <p:cNvSpPr/>
              <p:nvPr/>
            </p:nvSpPr>
            <p:spPr>
              <a:xfrm>
                <a:off x="7712169" y="4289492"/>
                <a:ext cx="745674" cy="30231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sz="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m:rPr>
                            <m:lit/>
                          </m:rPr>
                          <a:rPr lang="en-US" sz="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sup>
                    </m:sSup>
                    <m:r>
                      <a:rPr lang="en-US" sz="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8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B82CD9-08D3-7D56-FACA-F147FDC87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169" y="4289492"/>
                <a:ext cx="745674" cy="302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6505057-CA67-C9A0-3D9D-78489BB46B25}"/>
                  </a:ext>
                </a:extLst>
              </p:cNvPr>
              <p:cNvSpPr/>
              <p:nvPr/>
            </p:nvSpPr>
            <p:spPr>
              <a:xfrm>
                <a:off x="3634363" y="2197552"/>
                <a:ext cx="1402157" cy="5681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:r>
                  <a:rPr lang="en-US" sz="800" b="1" dirty="0">
                    <a:solidFill>
                      <a:prstClr val="black"/>
                    </a:solidFill>
                  </a:rPr>
                  <a:t>function </a:t>
                </a:r>
                <a:r>
                  <a:rPr lang="en-US" sz="800" b="1" dirty="0" err="1">
                    <a:solidFill>
                      <a:prstClr val="black"/>
                    </a:solidFill>
                  </a:rPr>
                  <a:t>callables</a:t>
                </a:r>
                <a:endParaRPr lang="en-US" sz="800" b="1" dirty="0">
                  <a:solidFill>
                    <a:prstClr val="black"/>
                  </a:solidFill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800" b="1" dirty="0">
                    <a:solidFill>
                      <a:prstClr val="black"/>
                    </a:solidFill>
                    <a:latin typeface="Aptos" panose="02110004020202020204"/>
                  </a:rPr>
                  <a:t>function coefficients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-grid</a:t>
                </a: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6505057-CA67-C9A0-3D9D-78489BB46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63" y="2197552"/>
                <a:ext cx="1402157" cy="5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4EBEC5B-9E01-6895-E8C0-4AEA1B60F238}"/>
              </a:ext>
            </a:extLst>
          </p:cNvPr>
          <p:cNvCxnSpPr>
            <a:cxnSpLocks/>
          </p:cNvCxnSpPr>
          <p:nvPr/>
        </p:nvCxnSpPr>
        <p:spPr>
          <a:xfrm flipH="1">
            <a:off x="3178579" y="3314814"/>
            <a:ext cx="247082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347DDE-99AF-A366-4D25-825011165031}"/>
              </a:ext>
            </a:extLst>
          </p:cNvPr>
          <p:cNvCxnSpPr>
            <a:cxnSpLocks/>
            <a:stCxn id="76" idx="2"/>
            <a:endCxn id="8" idx="3"/>
          </p:cNvCxnSpPr>
          <p:nvPr/>
        </p:nvCxnSpPr>
        <p:spPr>
          <a:xfrm flipH="1">
            <a:off x="9001504" y="2875619"/>
            <a:ext cx="339221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236551A-239D-9ED7-215E-8EEC10CB179D}"/>
                  </a:ext>
                </a:extLst>
              </p:cNvPr>
              <p:cNvSpPr/>
              <p:nvPr/>
            </p:nvSpPr>
            <p:spPr>
              <a:xfrm>
                <a:off x="9340725" y="2735224"/>
                <a:ext cx="1232713" cy="28078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sSup>
                        <m:sSupPr>
                          <m:ctrlPr>
                            <a:rPr kumimoji="0" lang="en-US" sz="1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𝒇</m:t>
                          </m:r>
                        </m:e>
                        <m:sup>
                          <m:r>
                            <a:rPr kumimoji="0" lang="en-US" sz="1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𝚪</m:t>
                          </m:r>
                        </m:sup>
                      </m:sSup>
                      <m:r>
                        <a:rPr kumimoji="0" lang="en-US" sz="1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236551A-239D-9ED7-215E-8EEC10CB1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725" y="2735224"/>
                <a:ext cx="1232713" cy="28078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30B9C41-E4BF-C2BE-66FE-06B57E829038}"/>
                  </a:ext>
                </a:extLst>
              </p:cNvPr>
              <p:cNvSpPr/>
              <p:nvPr/>
            </p:nvSpPr>
            <p:spPr>
              <a:xfrm>
                <a:off x="3959327" y="3417108"/>
                <a:ext cx="745674" cy="30231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sz="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endParaRPr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30B9C41-E4BF-C2BE-66FE-06B57E829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27" y="3417108"/>
                <a:ext cx="745674" cy="3023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D6FCFAB-38F2-07E6-0086-48C44FAF5D51}"/>
              </a:ext>
            </a:extLst>
          </p:cNvPr>
          <p:cNvCxnSpPr>
            <a:cxnSpLocks/>
          </p:cNvCxnSpPr>
          <p:nvPr/>
        </p:nvCxnSpPr>
        <p:spPr>
          <a:xfrm>
            <a:off x="3178579" y="2895133"/>
            <a:ext cx="247082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7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32E0437-21EB-8687-20FF-E198C441864F}"/>
              </a:ext>
            </a:extLst>
          </p:cNvPr>
          <p:cNvSpPr/>
          <p:nvPr/>
        </p:nvSpPr>
        <p:spPr>
          <a:xfrm>
            <a:off x="4783571" y="1844477"/>
            <a:ext cx="1350245" cy="32430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Callable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470B5C-4963-C8C4-64D9-F78186BC42A8}"/>
              </a:ext>
            </a:extLst>
          </p:cNvPr>
          <p:cNvSpPr/>
          <p:nvPr/>
        </p:nvSpPr>
        <p:spPr>
          <a:xfrm>
            <a:off x="4248451" y="3540744"/>
            <a:ext cx="2420487" cy="105665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plotter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xdata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1) or (2 x 1 x n x 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function: Callable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00691B-43E5-A49A-389A-211CA8D6D08D}"/>
              </a:ext>
            </a:extLst>
          </p:cNvPr>
          <p:cNvSpPr/>
          <p:nvPr/>
        </p:nvSpPr>
        <p:spPr>
          <a:xfrm>
            <a:off x="8853914" y="440110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Figure(s)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887A9B-A418-A5A0-E758-9B41B69F59CB}"/>
              </a:ext>
            </a:extLst>
          </p:cNvPr>
          <p:cNvSpPr/>
          <p:nvPr/>
        </p:nvSpPr>
        <p:spPr>
          <a:xfrm>
            <a:off x="1704764" y="2752862"/>
            <a:ext cx="1208738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function callable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59B730D-08DF-B7E1-90B7-BA5AFAD1F147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2913502" y="2957581"/>
            <a:ext cx="1334949" cy="11114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35D1A5-76EE-FCCA-4222-CAA671438C4E}"/>
              </a:ext>
            </a:extLst>
          </p:cNvPr>
          <p:cNvCxnSpPr>
            <a:cxnSpLocks/>
            <a:stCxn id="7" idx="0"/>
            <a:endCxn id="39" idx="2"/>
          </p:cNvCxnSpPr>
          <p:nvPr/>
        </p:nvCxnSpPr>
        <p:spPr>
          <a:xfrm rot="16200000" flipV="1">
            <a:off x="4603593" y="2685642"/>
            <a:ext cx="756260" cy="9539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12A51-7BC2-DA72-C347-86DC9EEC2C5D}"/>
              </a:ext>
            </a:extLst>
          </p:cNvPr>
          <p:cNvSpPr/>
          <p:nvPr/>
        </p:nvSpPr>
        <p:spPr>
          <a:xfrm>
            <a:off x="4195767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E836FB4-0B1D-B623-98FC-712731B3BBAF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rot="5400000" flipH="1" flipV="1">
            <a:off x="4765745" y="1907788"/>
            <a:ext cx="431954" cy="9539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184A8FC1-09DC-97AF-8B1C-C456ED7E5217}"/>
              </a:ext>
            </a:extLst>
          </p:cNvPr>
          <p:cNvCxnSpPr>
            <a:cxnSpLocks/>
            <a:stCxn id="34" idx="2"/>
            <a:endCxn id="79" idx="0"/>
          </p:cNvCxnSpPr>
          <p:nvPr/>
        </p:nvCxnSpPr>
        <p:spPr>
          <a:xfrm rot="16200000" flipH="1">
            <a:off x="5715862" y="1911614"/>
            <a:ext cx="431954" cy="9462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C9A6B-3839-2337-9C31-D5647409406E}"/>
              </a:ext>
            </a:extLst>
          </p:cNvPr>
          <p:cNvSpPr/>
          <p:nvPr/>
        </p:nvSpPr>
        <p:spPr>
          <a:xfrm>
            <a:off x="6096000" y="2600736"/>
            <a:ext cx="617967" cy="183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A9C9BC9-47B7-DFDB-54DA-9793ADB256B4}"/>
              </a:ext>
            </a:extLst>
          </p:cNvPr>
          <p:cNvCxnSpPr>
            <a:cxnSpLocks/>
            <a:stCxn id="79" idx="2"/>
            <a:endCxn id="7" idx="0"/>
          </p:cNvCxnSpPr>
          <p:nvPr/>
        </p:nvCxnSpPr>
        <p:spPr>
          <a:xfrm rot="5400000">
            <a:off x="5553710" y="2689470"/>
            <a:ext cx="756260" cy="9462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668F1C-D199-153B-9660-A47EED4D3384}"/>
              </a:ext>
            </a:extLst>
          </p:cNvPr>
          <p:cNvSpPr/>
          <p:nvPr/>
        </p:nvSpPr>
        <p:spPr>
          <a:xfrm>
            <a:off x="7457954" y="3649731"/>
            <a:ext cx="824046" cy="409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xdata</a:t>
            </a:r>
            <a:endParaRPr lang="en-US" sz="8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ydata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E878152-E051-1126-0A57-3C3BFD233946}"/>
              </a:ext>
            </a:extLst>
          </p:cNvPr>
          <p:cNvCxnSpPr>
            <a:cxnSpLocks/>
            <a:stCxn id="99" idx="3"/>
            <a:endCxn id="8" idx="2"/>
          </p:cNvCxnSpPr>
          <p:nvPr/>
        </p:nvCxnSpPr>
        <p:spPr>
          <a:xfrm>
            <a:off x="8282000" y="3854450"/>
            <a:ext cx="571914" cy="687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8C3940A7-F48D-AAC6-DF2A-99EE05AADE34}"/>
              </a:ext>
            </a:extLst>
          </p:cNvPr>
          <p:cNvCxnSpPr>
            <a:cxnSpLocks/>
            <a:stCxn id="7" idx="3"/>
            <a:endCxn id="99" idx="1"/>
          </p:cNvCxnSpPr>
          <p:nvPr/>
        </p:nvCxnSpPr>
        <p:spPr>
          <a:xfrm flipV="1">
            <a:off x="6668938" y="3854450"/>
            <a:ext cx="789016" cy="2146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6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/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5F21C66-4C75-80D9-96CB-6B9A4D698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7" y="2521426"/>
                <a:ext cx="2261716" cy="1807096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/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plot_element_shape_functions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Make a grid of plots showing the value of individual shape functions comprising components of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within an element, one per for each unique shape function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Figures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AD2C037-EC09-8971-EB79-161882A15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76" y="2296075"/>
                <a:ext cx="2161972" cy="2257799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 b="-270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F65C1D-DB11-217A-4F27-CD56E9C9740C}"/>
              </a:ext>
            </a:extLst>
          </p:cNvPr>
          <p:cNvSpPr/>
          <p:nvPr/>
        </p:nvSpPr>
        <p:spPr>
          <a:xfrm>
            <a:off x="5013141" y="2511061"/>
            <a:ext cx="1950618" cy="182782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Construct a 2D array of coordinates in the natural coordinate system from (-1, 1) in each orthogonal direction.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/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map_to_element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,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a column vector of some quantity at the element nodes,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is the shape function matrix for the element, and </a:t>
                </a:r>
                <a14:m>
                  <m:oMath xmlns:m="http://schemas.openxmlformats.org/officeDocument/2006/math"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sz="1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the values of the quantity mapped onto the element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nodal_vec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5937C81-EB25-A8C4-9B8C-CFF1B8E0E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82" y="2307861"/>
                <a:ext cx="2383051" cy="2234226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136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854096-8A65-1BB8-EFF1-F575232D8055}"/>
              </a:ext>
            </a:extLst>
          </p:cNvPr>
          <p:cNvSpPr/>
          <p:nvPr/>
        </p:nvSpPr>
        <p:spPr>
          <a:xfrm>
            <a:off x="7162252" y="2534291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7" y="342418"/>
            <a:ext cx="2557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functions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49425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753298" y="2686531"/>
            <a:ext cx="0" cy="188644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717928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 err="1">
                <a:solidFill>
                  <a:schemeClr val="tx1"/>
                </a:solidFill>
              </a:rPr>
              <a:t>ngrid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1E3724-EC82-A4F8-752B-BE428EEAF3F2}"/>
              </a:ext>
            </a:extLst>
          </p:cNvPr>
          <p:cNvSpPr/>
          <p:nvPr/>
        </p:nvSpPr>
        <p:spPr>
          <a:xfrm>
            <a:off x="1622440" y="4572974"/>
            <a:ext cx="2261716" cy="10687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compute</a:t>
            </a:r>
            <a:r>
              <a:rPr lang="en-US" sz="1000" b="1" dirty="0" err="1">
                <a:solidFill>
                  <a:srgbClr val="FF0000"/>
                </a:solidFill>
              </a:rPr>
              <a:t>_N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777989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make_natural_grid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(optional)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ngrid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E6AF579-3089-4A0D-27CB-900479975E39}"/>
              </a:ext>
            </a:extLst>
          </p:cNvPr>
          <p:cNvSpPr/>
          <p:nvPr/>
        </p:nvSpPr>
        <p:spPr>
          <a:xfrm>
            <a:off x="5015014" y="4522018"/>
            <a:ext cx="2161972" cy="117064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plot_element_shape_functions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628" y="823863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00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C136659-0969-5939-967E-34DC2A77BB2E}"/>
              </a:ext>
            </a:extLst>
          </p:cNvPr>
          <p:cNvSpPr/>
          <p:nvPr/>
        </p:nvSpPr>
        <p:spPr>
          <a:xfrm>
            <a:off x="4965142" y="1598138"/>
            <a:ext cx="2261716" cy="117064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map_to_element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nodal_vec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9982D5F-67B0-6634-67DB-BB9E33700FD8}"/>
              </a:ext>
            </a:extLst>
          </p:cNvPr>
          <p:cNvSpPr/>
          <p:nvPr/>
        </p:nvSpPr>
        <p:spPr>
          <a:xfrm>
            <a:off x="5479644" y="6171858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1404904" y="2183460"/>
            <a:ext cx="373085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21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BFDAD2F-1CF6-A277-17D0-D01A10456FA2}"/>
              </a:ext>
            </a:extLst>
          </p:cNvPr>
          <p:cNvCxnSpPr>
            <a:cxnSpLocks/>
            <a:stCxn id="172" idx="0"/>
            <a:endCxn id="154" idx="2"/>
          </p:cNvCxnSpPr>
          <p:nvPr/>
        </p:nvCxnSpPr>
        <p:spPr>
          <a:xfrm flipV="1">
            <a:off x="6096000" y="1142263"/>
            <a:ext cx="0" cy="45587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AF13773-AD3D-110A-0D74-CA0126794782}"/>
              </a:ext>
            </a:extLst>
          </p:cNvPr>
          <p:cNvCxnSpPr>
            <a:cxnSpLocks/>
            <a:stCxn id="172" idx="1"/>
            <a:endCxn id="17" idx="3"/>
          </p:cNvCxnSpPr>
          <p:nvPr/>
        </p:nvCxnSpPr>
        <p:spPr>
          <a:xfrm flipH="1" flipV="1">
            <a:off x="3728607" y="2183460"/>
            <a:ext cx="1236535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/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5B0866A7-1BE2-83F5-CD46-FEC963D65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692" y="2024260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FD8CABCD-CBCE-4F82-9F34-1655F177DD24}"/>
              </a:ext>
            </a:extLst>
          </p:cNvPr>
          <p:cNvCxnSpPr>
            <a:cxnSpLocks/>
            <a:stCxn id="51" idx="0"/>
            <a:endCxn id="172" idx="2"/>
          </p:cNvCxnSpPr>
          <p:nvPr/>
        </p:nvCxnSpPr>
        <p:spPr>
          <a:xfrm flipV="1">
            <a:off x="6096000" y="2768783"/>
            <a:ext cx="0" cy="175323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51" idx="1"/>
            <a:endCxn id="16" idx="3"/>
          </p:cNvCxnSpPr>
          <p:nvPr/>
        </p:nvCxnSpPr>
        <p:spPr>
          <a:xfrm flipH="1">
            <a:off x="3884156" y="5107341"/>
            <a:ext cx="1130858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6BBB3A3E-0107-92AF-3AE4-01C4C4E7DE2F}"/>
              </a:ext>
            </a:extLst>
          </p:cNvPr>
          <p:cNvSpPr/>
          <p:nvPr/>
        </p:nvSpPr>
        <p:spPr>
          <a:xfrm>
            <a:off x="5809636" y="3429000"/>
            <a:ext cx="572729" cy="231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1EBE50F3-FA3A-E57C-2B67-EFE53199912B}"/>
              </a:ext>
            </a:extLst>
          </p:cNvPr>
          <p:cNvCxnSpPr>
            <a:cxnSpLocks/>
            <a:stCxn id="221" idx="0"/>
            <a:endCxn id="51" idx="2"/>
          </p:cNvCxnSpPr>
          <p:nvPr/>
        </p:nvCxnSpPr>
        <p:spPr>
          <a:xfrm flipH="1" flipV="1">
            <a:off x="6096000" y="5692664"/>
            <a:ext cx="1" cy="479194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E94C595A-6767-3F7F-7670-FF9D9BB32123}"/>
              </a:ext>
            </a:extLst>
          </p:cNvPr>
          <p:cNvSpPr/>
          <p:nvPr/>
        </p:nvSpPr>
        <p:spPr>
          <a:xfrm>
            <a:off x="8733661" y="1292777"/>
            <a:ext cx="2255736" cy="178136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plot_element_displacement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plots for displacements on the element, one for each component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1"/>
                </a:solidFill>
              </a:rPr>
              <a:t>u: ndarray (n x m x nnodes*2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grid: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Figures</a:t>
            </a: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A58A236D-9590-D690-6900-77920C5DE9C4}"/>
              </a:ext>
            </a:extLst>
          </p:cNvPr>
          <p:cNvCxnSpPr>
            <a:cxnSpLocks/>
            <a:stCxn id="346" idx="0"/>
            <a:endCxn id="340" idx="2"/>
          </p:cNvCxnSpPr>
          <p:nvPr/>
        </p:nvCxnSpPr>
        <p:spPr>
          <a:xfrm flipV="1">
            <a:off x="9861529" y="3074144"/>
            <a:ext cx="0" cy="4052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6" name="Oval 345">
            <a:extLst>
              <a:ext uri="{FF2B5EF4-FFF2-40B4-BE49-F238E27FC236}">
                <a16:creationId xmlns:a16="http://schemas.microsoft.com/office/drawing/2014/main" id="{226219DA-D949-821C-2DDF-FBAEBC787BB6}"/>
              </a:ext>
            </a:extLst>
          </p:cNvPr>
          <p:cNvSpPr/>
          <p:nvPr/>
        </p:nvSpPr>
        <p:spPr>
          <a:xfrm>
            <a:off x="9245172" y="3479362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5EAC759-6636-184E-DA6E-1733CCEA6574}"/>
              </a:ext>
            </a:extLst>
          </p:cNvPr>
          <p:cNvCxnSpPr>
            <a:cxnSpLocks/>
            <a:stCxn id="340" idx="1"/>
            <a:endCxn id="172" idx="3"/>
          </p:cNvCxnSpPr>
          <p:nvPr/>
        </p:nvCxnSpPr>
        <p:spPr>
          <a:xfrm flipH="1">
            <a:off x="7226858" y="2183461"/>
            <a:ext cx="1506803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D27CE7E-B12D-0349-659E-347F1D2E8EE6}"/>
              </a:ext>
            </a:extLst>
          </p:cNvPr>
          <p:cNvSpPr/>
          <p:nvPr/>
        </p:nvSpPr>
        <p:spPr>
          <a:xfrm>
            <a:off x="7657042" y="2011524"/>
            <a:ext cx="572729" cy="3438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7E7D0D8-3240-C1F4-6C8B-C9178EC0DF76}"/>
              </a:ext>
            </a:extLst>
          </p:cNvPr>
          <p:cNvCxnSpPr>
            <a:cxnSpLocks/>
          </p:cNvCxnSpPr>
          <p:nvPr/>
        </p:nvCxnSpPr>
        <p:spPr>
          <a:xfrm flipH="1">
            <a:off x="3741979" y="2895635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A01A5418-8827-9E33-FD20-38CC5CA042D7}"/>
              </a:ext>
            </a:extLst>
          </p:cNvPr>
          <p:cNvCxnSpPr>
            <a:cxnSpLocks/>
          </p:cNvCxnSpPr>
          <p:nvPr/>
        </p:nvCxnSpPr>
        <p:spPr>
          <a:xfrm flipH="1">
            <a:off x="3307257" y="2842146"/>
            <a:ext cx="1422489" cy="1555223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07" y="3492865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60" y="3327996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/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2A0D7764-D67F-F4A4-F35D-ECDA279A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11" y="4948141"/>
                <a:ext cx="494382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2890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Bubble charts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15825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119D2C3-3F0B-2303-2B75-D823D73FA709}"/>
                  </a:ext>
                </a:extLst>
              </p:cNvPr>
              <p:cNvSpPr/>
              <p:nvPr/>
            </p:nvSpPr>
            <p:spPr>
              <a:xfrm>
                <a:off x="8890816" y="3642476"/>
                <a:ext cx="2466874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119D2C3-3F0B-2303-2B75-D823D73FA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3642476"/>
                <a:ext cx="2466874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26DC90D-D794-DC17-331C-49E3293F157E}"/>
                  </a:ext>
                </a:extLst>
              </p:cNvPr>
              <p:cNvSpPr/>
              <p:nvPr/>
            </p:nvSpPr>
            <p:spPr>
              <a:xfrm>
                <a:off x="4056869" y="1148589"/>
                <a:ext cx="2328607" cy="2273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compute_dN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𝜼</m:t>
                        </m:r>
                      </m:den>
                    </m:f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26DC90D-D794-DC17-331C-49E3293F1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69" y="1148589"/>
                <a:ext cx="2328607" cy="2273226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11D2E0-E4EF-AAEF-928F-8672A7596E79}"/>
                  </a:ext>
                </a:extLst>
              </p:cNvPr>
              <p:cNvSpPr/>
              <p:nvPr/>
            </p:nvSpPr>
            <p:spPr>
              <a:xfrm>
                <a:off x="6511630" y="1148588"/>
                <a:ext cx="2253032" cy="2280414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compute_J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full Jacobian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shape function derivative matrices.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711D2E0-E4EF-AAEF-928F-8672A7596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30" y="1148588"/>
                <a:ext cx="2253032" cy="2280414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EC9FAF-F704-79FC-E0AE-BAD22B3E3C39}"/>
                  </a:ext>
                </a:extLst>
              </p:cNvPr>
              <p:cNvSpPr/>
              <p:nvPr/>
            </p:nvSpPr>
            <p:spPr>
              <a:xfrm>
                <a:off x="8890816" y="1148587"/>
                <a:ext cx="2466875" cy="2273226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rgbClr val="FF0000"/>
                    </a:solidFill>
                  </a:rPr>
                  <a:t>compute_B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matrix for a 2D element, one for each point in the one for each point in the input grid of shape function derivative/full Jacobian matrices.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den>
                      </m:f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dN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J: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4 x 4)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5EC9FAF-F704-79FC-E0AE-BAD22B3E3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816" y="1148587"/>
                <a:ext cx="2466875" cy="2273226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 b="-26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A370B9-E765-213A-D321-ECBE850A4636}"/>
                  </a:ext>
                </a:extLst>
              </p:cNvPr>
              <p:cNvSpPr/>
              <p:nvPr/>
            </p:nvSpPr>
            <p:spPr>
              <a:xfrm>
                <a:off x="4063288" y="3642477"/>
                <a:ext cx="2496939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compute_D_isotropic_plane_stress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stress.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A370B9-E765-213A-D321-ECBE850A4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88" y="3642477"/>
                <a:ext cx="2496939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D869CC4-8FC4-9D2E-8596-BFF89B801F1A}"/>
                  </a:ext>
                </a:extLst>
              </p:cNvPr>
              <p:cNvSpPr/>
              <p:nvPr/>
            </p:nvSpPr>
            <p:spPr>
              <a:xfrm>
                <a:off x="1539824" y="3642477"/>
                <a:ext cx="2453055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compute_D_isotropic_plane_strain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2D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for an isotropic material assuming plane strain.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E: float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nu: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D869CC4-8FC4-9D2E-8596-BFF89B801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24" y="3642477"/>
                <a:ext cx="2453055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12D9D7D-392C-C808-5B2D-D6AC9A699591}"/>
                  </a:ext>
                </a:extLst>
              </p:cNvPr>
              <p:cNvSpPr/>
              <p:nvPr/>
            </p:nvSpPr>
            <p:spPr>
              <a:xfrm>
                <a:off x="6630636" y="3642476"/>
                <a:ext cx="2158366" cy="19105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compute_strain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strains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B: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q: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</a:t>
                </a: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12D9D7D-392C-C808-5B2D-D6AC9A69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36" y="3642476"/>
                <a:ext cx="2158366" cy="1910557"/>
              </a:xfrm>
              <a:prstGeom prst="roundRect">
                <a:avLst>
                  <a:gd name="adj" fmla="val 1821"/>
                </a:avLst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C5D1B6F-D26A-D250-7FC2-7CB7D0FE3828}"/>
                  </a:ext>
                </a:extLst>
              </p:cNvPr>
              <p:cNvSpPr/>
              <p:nvPr/>
            </p:nvSpPr>
            <p:spPr>
              <a:xfrm>
                <a:off x="1539824" y="1148587"/>
                <a:ext cx="2354750" cy="2280413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rgbClr val="FF0000"/>
                    </a:solidFill>
                  </a:rPr>
                  <a:t>compute</a:t>
                </a:r>
                <a:r>
                  <a:rPr lang="en-US" sz="1000" b="1" dirty="0" err="1">
                    <a:solidFill>
                      <a:srgbClr val="FF0000"/>
                    </a:solidFill>
                  </a:rPr>
                  <a:t>_N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shape function matrix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element, one for each point in the input grid of natural coordinates</a:t>
                </a: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natural_grid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*2)</a:t>
                </a: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C5D1B6F-D26A-D250-7FC2-7CB7D0FE3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24" y="1148587"/>
                <a:ext cx="2354750" cy="2280413"/>
              </a:xfrm>
              <a:prstGeom prst="roundRect">
                <a:avLst>
                  <a:gd name="adj" fmla="val 1821"/>
                </a:avLst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157">
            <a:extLst>
              <a:ext uri="{FF2B5EF4-FFF2-40B4-BE49-F238E27FC236}">
                <a16:creationId xmlns:a16="http://schemas.microsoft.com/office/drawing/2014/main" id="{8E4F4D80-E004-5CDB-4DF7-6BD091B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219" y="5878286"/>
            <a:ext cx="5508529" cy="843190"/>
          </a:xfrm>
          <a:solidFill>
            <a:srgbClr val="FFFF99"/>
          </a:solidFill>
          <a:ln>
            <a:noFill/>
          </a:ln>
        </p:spPr>
        <p:txBody>
          <a:bodyPr/>
          <a:lstStyle/>
          <a:p>
            <a:pPr algn="l"/>
            <a:r>
              <a:rPr lang="en-US" sz="1050" b="1" dirty="0">
                <a:solidFill>
                  <a:schemeClr val="tx1"/>
                </a:solidFill>
              </a:rPr>
              <a:t>Note</a:t>
            </a:r>
          </a:p>
          <a:p>
            <a:pPr algn="l"/>
            <a:endParaRPr lang="en-US" sz="1050" b="1" dirty="0">
              <a:solidFill>
                <a:schemeClr val="tx1"/>
              </a:solidFill>
            </a:endParaRPr>
          </a:p>
          <a:p>
            <a:pPr algn="l"/>
            <a:r>
              <a:rPr lang="en-US" sz="1050" dirty="0">
                <a:solidFill>
                  <a:schemeClr val="tx1"/>
                </a:solidFill>
              </a:rPr>
              <a:t>The “full” Jacobian is the matrix comprised of the 2 x 2 zero matrix in the upper right and lower quadrants, and the 2 x 2 Jacobian in the upper left and lower right quadrants.</a:t>
            </a:r>
          </a:p>
        </p:txBody>
      </p:sp>
    </p:spTree>
    <p:extLst>
      <p:ext uri="{BB962C8B-B14F-4D97-AF65-F5344CB8AC3E}">
        <p14:creationId xmlns:p14="http://schemas.microsoft.com/office/powerpoint/2010/main" val="3505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277298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</a:t>
            </a:r>
            <a:r>
              <a:rPr lang="en-US" sz="2000" b="1" dirty="0">
                <a:solidFill>
                  <a:prstClr val="white"/>
                </a:solidFill>
                <a:latin typeface="Aptos" panose="02110004020202020204"/>
              </a:rPr>
              <a:t>unit test functions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884D0B-C7F1-BE6D-4C96-840398A68688}"/>
                  </a:ext>
                </a:extLst>
              </p:cNvPr>
              <p:cNvSpPr/>
              <p:nvPr/>
            </p:nvSpPr>
            <p:spPr>
              <a:xfrm>
                <a:off x="6505611" y="1954466"/>
                <a:ext cx="2310351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test_2D_shape_functions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shape function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𝑵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884D0B-C7F1-BE6D-4C96-840398A68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611" y="1954466"/>
                <a:ext cx="2310351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320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14AA83-F744-0455-C78C-A0E6D5C83B1A}"/>
                  </a:ext>
                </a:extLst>
              </p:cNvPr>
              <p:cNvSpPr/>
              <p:nvPr/>
            </p:nvSpPr>
            <p:spPr>
              <a:xfrm>
                <a:off x="8858617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test_2D_shape_function_derivatives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shape function derivative matrix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</m:t>
                        </m:r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𝑵</m:t>
                        </m:r>
                      </m:num>
                      <m:den>
                        <m:r>
                          <a:rPr kumimoji="0" lang="en-US" sz="1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𝝏𝜼</m:t>
                        </m:r>
                      </m:den>
                    </m:f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714AA83-F744-0455-C78C-A0E6D5C83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617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56B71D0-BB29-2EA6-E4F3-23696B4E92A6}"/>
                  </a:ext>
                </a:extLst>
              </p:cNvPr>
              <p:cNvSpPr/>
              <p:nvPr/>
            </p:nvSpPr>
            <p:spPr>
              <a:xfrm>
                <a:off x="1362471" y="1954466"/>
                <a:ext cx="2310351" cy="1896319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test_2D_jacobian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full Jacobian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𝑱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computations for an instantiated class of base type Element2D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56B71D0-BB29-2EA6-E4F3-23696B4E9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71" y="1954466"/>
                <a:ext cx="2310351" cy="1896319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 b="-320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7A3FAEE-E6D9-E641-0B7C-2A66F7055083}"/>
                  </a:ext>
                </a:extLst>
              </p:cNvPr>
              <p:cNvSpPr/>
              <p:nvPr/>
            </p:nvSpPr>
            <p:spPr>
              <a:xfrm>
                <a:off x="3715478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test_2D_B_matrix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Run tests to verify the full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𝑩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matrix computations for an instantiated class of base type Element2D.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None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7A3FAEE-E6D9-E641-0B7C-2A66F7055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78" y="1954466"/>
                <a:ext cx="2747477" cy="1896318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ECD200-FF0F-0BD3-2916-7B7C618DC33D}"/>
                  </a:ext>
                </a:extLst>
              </p:cNvPr>
              <p:cNvSpPr/>
              <p:nvPr/>
            </p:nvSpPr>
            <p:spPr>
              <a:xfrm>
                <a:off x="1362471" y="3918820"/>
                <a:ext cx="10243624" cy="1985762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inspect_2D_element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Given a 2D element, 2D stiffness matrix </a:t>
                </a:r>
                <a14:m>
                  <m:oMath xmlns:m="http://schemas.openxmlformats.org/officeDocument/2006/math">
                    <m:r>
                      <a:rPr kumimoji="0" lang="en-US" sz="1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, and nodal displacements, compute the stresses and strains on the element for a grid of points in both the local element and natural coordinate systems. Generate a collection of contours for the element: 1) shape functions, 2) displacements, 3) Jacobian, 4) stresses and strains</a:t>
                </a:r>
                <a:endPara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elem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mfe.baseclasses.Element2D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D: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ndarray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(3 x 3)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q: (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nnodes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*2 x 1)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(optional)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: int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Output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Figures</a:t>
                </a: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8ECD200-FF0F-0BD3-2916-7B7C618DC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471" y="3918820"/>
                <a:ext cx="10243624" cy="1985762"/>
              </a:xfrm>
              <a:prstGeom prst="roundRect">
                <a:avLst>
                  <a:gd name="adj" fmla="val 1821"/>
                </a:avLst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7711AF4-BA27-24A8-AF83-C48DB01F5A1D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2160556" y="2686531"/>
            <a:ext cx="1" cy="1484940"/>
          </a:xfrm>
          <a:prstGeom prst="straightConnector1">
            <a:avLst/>
          </a:prstGeom>
          <a:ln cmpd="dbl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215869" y="2024260"/>
            <a:ext cx="686976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C62ADD-E16D-6B0A-5041-7E6A2558BDB1}"/>
              </a:ext>
            </a:extLst>
          </p:cNvPr>
          <p:cNvSpPr/>
          <p:nvPr/>
        </p:nvSpPr>
        <p:spPr>
          <a:xfrm>
            <a:off x="1185247" y="1680389"/>
            <a:ext cx="1950618" cy="100614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make_natural_grid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x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x 2 x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/>
              <p:nvPr/>
            </p:nvSpPr>
            <p:spPr>
              <a:xfrm>
                <a:off x="9576437" y="268031"/>
                <a:ext cx="446744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𝒖</m:t>
                        </m:r>
                      </m:e>
                    </m:acc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B9FAFCD-805C-9E5A-10F2-74DCB8B50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437" y="268031"/>
                <a:ext cx="446744" cy="318400"/>
              </a:xfrm>
              <a:prstGeom prst="rect">
                <a:avLst/>
              </a:prstGeom>
              <a:blipFill>
                <a:blip r:embed="rId2"/>
                <a:stretch>
                  <a:fillRect r="-20270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F8FF1D-1636-4CCE-F9B0-6A95538240CF}"/>
              </a:ext>
            </a:extLst>
          </p:cNvPr>
          <p:cNvCxnSpPr>
            <a:cxnSpLocks/>
            <a:stCxn id="17" idx="1"/>
            <a:endCxn id="94" idx="3"/>
          </p:cNvCxnSpPr>
          <p:nvPr/>
        </p:nvCxnSpPr>
        <p:spPr>
          <a:xfrm flipH="1">
            <a:off x="902845" y="2183460"/>
            <a:ext cx="282402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/>
              <p:nvPr/>
            </p:nvSpPr>
            <p:spPr>
              <a:xfrm>
                <a:off x="1944079" y="3417584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𝜼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24893191-DFFD-D543-5F9E-307F442A2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79" y="3417584"/>
                <a:ext cx="432955" cy="31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CB70C34-8765-C935-118D-CA888DB1F9F7}"/>
              </a:ext>
            </a:extLst>
          </p:cNvPr>
          <p:cNvCxnSpPr>
            <a:cxnSpLocks/>
            <a:stCxn id="359" idx="1"/>
            <a:endCxn id="2" idx="3"/>
          </p:cNvCxnSpPr>
          <p:nvPr/>
        </p:nvCxnSpPr>
        <p:spPr>
          <a:xfrm flipH="1">
            <a:off x="3324860" y="4703799"/>
            <a:ext cx="234475" cy="1527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/>
              <p:nvPr/>
            </p:nvSpPr>
            <p:spPr>
              <a:xfrm>
                <a:off x="3559335" y="4544599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f>
                      <m:fPr>
                        <m:ctrlP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𝝏𝜼</m:t>
                        </m:r>
                      </m:den>
                    </m:f>
                    <m:r>
                      <a:rPr kumimoji="0" 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DE0C79E7-6D62-25AC-6B0E-432759E50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335" y="4544599"/>
                <a:ext cx="502966" cy="318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3618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charts: 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7F78AD-3A10-2649-6A44-2817BEA520BE}"/>
              </a:ext>
            </a:extLst>
          </p:cNvPr>
          <p:cNvSpPr/>
          <p:nvPr/>
        </p:nvSpPr>
        <p:spPr>
          <a:xfrm>
            <a:off x="996253" y="4171471"/>
            <a:ext cx="2328607" cy="1067710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compute_dN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natural_grid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E2A36D-50E4-1815-3F2A-6AEBDB0910ED}"/>
              </a:ext>
            </a:extLst>
          </p:cNvPr>
          <p:cNvSpPr/>
          <p:nvPr/>
        </p:nvSpPr>
        <p:spPr>
          <a:xfrm>
            <a:off x="4313783" y="1570786"/>
            <a:ext cx="2466875" cy="122534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compute_B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dN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J: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BDEBDF-4F94-CCA6-A95B-EA66799177AF}"/>
              </a:ext>
            </a:extLst>
          </p:cNvPr>
          <p:cNvSpPr/>
          <p:nvPr/>
        </p:nvSpPr>
        <p:spPr>
          <a:xfrm>
            <a:off x="4420705" y="4171470"/>
            <a:ext cx="2253032" cy="1064658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</a:rPr>
              <a:t>compute_J</a:t>
            </a:r>
            <a:endParaRPr lang="en-US" sz="1000" b="1" dirty="0">
              <a:solidFill>
                <a:srgbClr val="FF0000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dN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 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4 x 4)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978A34-12AE-6E8F-847E-D48A40C613A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47221" y="2796134"/>
            <a:ext cx="0" cy="1375336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732A25-F7AF-1C43-EDF5-62E8AA858B99}"/>
                  </a:ext>
                </a:extLst>
              </p:cNvPr>
              <p:cNvSpPr/>
              <p:nvPr/>
            </p:nvSpPr>
            <p:spPr>
              <a:xfrm>
                <a:off x="5295737" y="3414634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8732A25-F7AF-1C43-EDF5-62E8AA858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37" y="3414634"/>
                <a:ext cx="502966" cy="318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3550C7-07D7-AB50-2339-95DBC40BC67A}"/>
              </a:ext>
            </a:extLst>
          </p:cNvPr>
          <p:cNvSpPr/>
          <p:nvPr/>
        </p:nvSpPr>
        <p:spPr>
          <a:xfrm>
            <a:off x="8716584" y="832733"/>
            <a:ext cx="2166451" cy="1225349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compute_strain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q: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</a:t>
            </a:r>
            <a:r>
              <a:rPr lang="en-US" sz="1000" dirty="0" err="1">
                <a:solidFill>
                  <a:schemeClr val="tx1"/>
                </a:solidFill>
              </a:rPr>
              <a:t>nnodes</a:t>
            </a:r>
            <a:r>
              <a:rPr lang="en-US" sz="1000" dirty="0">
                <a:solidFill>
                  <a:schemeClr val="tx1"/>
                </a:solidFill>
              </a:rPr>
              <a:t>*2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14171C-6C69-E803-BAAD-90D910BE018F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>
            <a:off x="6780658" y="1445408"/>
            <a:ext cx="1935926" cy="73805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/>
              <p:nvPr/>
            </p:nvSpPr>
            <p:spPr>
              <a:xfrm>
                <a:off x="7457037" y="1699185"/>
                <a:ext cx="432955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𝑩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0A659CB2-118D-8AB6-ABC3-E7124D04B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037" y="1699185"/>
                <a:ext cx="432955" cy="318400"/>
              </a:xfrm>
              <a:prstGeom prst="rect">
                <a:avLst/>
              </a:prstGeom>
              <a:blipFill>
                <a:blip r:embed="rId6"/>
                <a:stretch>
                  <a:fillRect r="-55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F02E8C-4D71-3FD4-619F-0FE24D39494F}"/>
              </a:ext>
            </a:extLst>
          </p:cNvPr>
          <p:cNvCxnSpPr>
            <a:cxnSpLocks/>
            <a:stCxn id="31" idx="0"/>
            <a:endCxn id="154" idx="2"/>
          </p:cNvCxnSpPr>
          <p:nvPr/>
        </p:nvCxnSpPr>
        <p:spPr>
          <a:xfrm flipH="1" flipV="1">
            <a:off x="9799809" y="586431"/>
            <a:ext cx="1" cy="246302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4A5E84-8275-B5F9-40E8-72CBD63ACB5E}"/>
              </a:ext>
            </a:extLst>
          </p:cNvPr>
          <p:cNvSpPr/>
          <p:nvPr/>
        </p:nvSpPr>
        <p:spPr>
          <a:xfrm>
            <a:off x="8566372" y="2720837"/>
            <a:ext cx="2466874" cy="1144404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compute_stress</a:t>
            </a:r>
            <a:endParaRPr lang="en-US" sz="1000" b="1" dirty="0">
              <a:solidFill>
                <a:schemeClr val="tx1"/>
              </a:solidFill>
            </a:endParaRP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eps: </a:t>
            </a: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(n x m x 3 x 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EAC769E-15BD-6F10-B613-BA3B0CBEF7FA}"/>
              </a:ext>
            </a:extLst>
          </p:cNvPr>
          <p:cNvCxnSpPr>
            <a:cxnSpLocks/>
            <a:stCxn id="47" idx="0"/>
            <a:endCxn id="31" idx="2"/>
          </p:cNvCxnSpPr>
          <p:nvPr/>
        </p:nvCxnSpPr>
        <p:spPr>
          <a:xfrm flipV="1">
            <a:off x="9799809" y="2058082"/>
            <a:ext cx="1" cy="66275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A59D81-D940-5020-CD35-7540780D285B}"/>
                  </a:ext>
                </a:extLst>
              </p:cNvPr>
              <p:cNvSpPr/>
              <p:nvPr/>
            </p:nvSpPr>
            <p:spPr>
              <a:xfrm>
                <a:off x="9548326" y="2152684"/>
                <a:ext cx="50296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𝜺</m:t>
                    </m:r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8A59D81-D940-5020-CD35-7540780D2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326" y="2152684"/>
                <a:ext cx="502966" cy="318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93882C-EF64-3E51-6F02-1768FC08257F}"/>
              </a:ext>
            </a:extLst>
          </p:cNvPr>
          <p:cNvSpPr/>
          <p:nvPr/>
        </p:nvSpPr>
        <p:spPr>
          <a:xfrm>
            <a:off x="7176457" y="4653375"/>
            <a:ext cx="2370266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compute_D_isotropic_plane_stress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E: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nu: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CEB1EF-BDCD-BB05-8A3F-35D158274349}"/>
              </a:ext>
            </a:extLst>
          </p:cNvPr>
          <p:cNvSpPr/>
          <p:nvPr/>
        </p:nvSpPr>
        <p:spPr>
          <a:xfrm>
            <a:off x="9718731" y="4653376"/>
            <a:ext cx="2328608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compute_D_isotropic_plane_strain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E: float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nu: float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(3 x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/>
              <p:nvPr/>
            </p:nvSpPr>
            <p:spPr>
              <a:xfrm>
                <a:off x="9537906" y="4160771"/>
                <a:ext cx="52380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906" y="4160771"/>
                <a:ext cx="523806" cy="318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F09D57-E077-2C80-34EE-01A4961E0D5F}"/>
              </a:ext>
            </a:extLst>
          </p:cNvPr>
          <p:cNvCxnSpPr>
            <a:cxnSpLocks/>
            <a:stCxn id="47" idx="2"/>
            <a:endCxn id="70" idx="0"/>
          </p:cNvCxnSpPr>
          <p:nvPr/>
        </p:nvCxnSpPr>
        <p:spPr>
          <a:xfrm>
            <a:off x="9799809" y="3865241"/>
            <a:ext cx="0" cy="29553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6606DD0-7C72-A83A-735C-A4DDE8289812}"/>
              </a:ext>
            </a:extLst>
          </p:cNvPr>
          <p:cNvCxnSpPr>
            <a:cxnSpLocks/>
            <a:stCxn id="7" idx="1"/>
            <a:endCxn id="359" idx="0"/>
          </p:cNvCxnSpPr>
          <p:nvPr/>
        </p:nvCxnSpPr>
        <p:spPr>
          <a:xfrm rot="10800000" flipV="1">
            <a:off x="3810819" y="2183459"/>
            <a:ext cx="502965" cy="2361139"/>
          </a:xfrm>
          <a:prstGeom prst="bentConnector2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C777E0F-F6A7-7C26-3CBC-2B0F83AB6C9D}"/>
              </a:ext>
            </a:extLst>
          </p:cNvPr>
          <p:cNvCxnSpPr>
            <a:cxnSpLocks/>
            <a:stCxn id="8" idx="1"/>
            <a:endCxn id="359" idx="3"/>
          </p:cNvCxnSpPr>
          <p:nvPr/>
        </p:nvCxnSpPr>
        <p:spPr>
          <a:xfrm flipH="1">
            <a:off x="4062301" y="4703799"/>
            <a:ext cx="358404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D35CA6B-E147-8425-C159-2D4F6A106365}"/>
              </a:ext>
            </a:extLst>
          </p:cNvPr>
          <p:cNvCxnSpPr>
            <a:cxnSpLocks/>
            <a:stCxn id="70" idx="1"/>
            <a:endCxn id="56" idx="0"/>
          </p:cNvCxnSpPr>
          <p:nvPr/>
        </p:nvCxnSpPr>
        <p:spPr>
          <a:xfrm rot="10800000" flipV="1">
            <a:off x="8361590" y="4319971"/>
            <a:ext cx="1176316" cy="333404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051C1BB-5516-4BEC-21EC-DB3A7810E48D}"/>
              </a:ext>
            </a:extLst>
          </p:cNvPr>
          <p:cNvCxnSpPr>
            <a:cxnSpLocks/>
            <a:stCxn id="70" idx="3"/>
            <a:endCxn id="57" idx="0"/>
          </p:cNvCxnSpPr>
          <p:nvPr/>
        </p:nvCxnSpPr>
        <p:spPr>
          <a:xfrm>
            <a:off x="10061712" y="4319971"/>
            <a:ext cx="821323" cy="333405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41804D-C787-97BA-7333-2B516C2A6EF4}"/>
                  </a:ext>
                </a:extLst>
              </p:cNvPr>
              <p:cNvSpPr/>
              <p:nvPr/>
            </p:nvSpPr>
            <p:spPr>
              <a:xfrm>
                <a:off x="7128877" y="3152645"/>
                <a:ext cx="1232713" cy="28078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1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E41804D-C787-97BA-7333-2B516C2A6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3152645"/>
                <a:ext cx="1232713" cy="2807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A3E73D-D66A-83CF-9FEF-ED8B17623955}"/>
              </a:ext>
            </a:extLst>
          </p:cNvPr>
          <p:cNvCxnSpPr>
            <a:cxnSpLocks/>
            <a:stCxn id="118" idx="6"/>
            <a:endCxn id="47" idx="1"/>
          </p:cNvCxnSpPr>
          <p:nvPr/>
        </p:nvCxnSpPr>
        <p:spPr>
          <a:xfrm flipV="1">
            <a:off x="8361590" y="3293039"/>
            <a:ext cx="204782" cy="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9392876" y="6137715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endParaRPr kumimoji="0" lang="en-US" sz="8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76" y="6137715"/>
                <a:ext cx="523806" cy="391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B589692-8CE7-0A4B-BC04-D4BE5C910F76}"/>
              </a:ext>
            </a:extLst>
          </p:cNvPr>
          <p:cNvCxnSpPr>
            <a:cxnSpLocks/>
            <a:stCxn id="57" idx="2"/>
            <a:endCxn id="123" idx="3"/>
          </p:cNvCxnSpPr>
          <p:nvPr/>
        </p:nvCxnSpPr>
        <p:spPr>
          <a:xfrm rot="5400000">
            <a:off x="10135186" y="5585808"/>
            <a:ext cx="529347" cy="966353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1654818-60CE-F9D3-AF63-3234243F895E}"/>
              </a:ext>
            </a:extLst>
          </p:cNvPr>
          <p:cNvCxnSpPr>
            <a:cxnSpLocks/>
            <a:stCxn id="56" idx="2"/>
            <a:endCxn id="123" idx="1"/>
          </p:cNvCxnSpPr>
          <p:nvPr/>
        </p:nvCxnSpPr>
        <p:spPr>
          <a:xfrm rot="16200000" flipH="1">
            <a:off x="8612559" y="5553341"/>
            <a:ext cx="529348" cy="1031286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A876AE7-C6C5-EAA0-B5C2-1A034F2A080A}"/>
              </a:ext>
            </a:extLst>
          </p:cNvPr>
          <p:cNvSpPr/>
          <p:nvPr/>
        </p:nvSpPr>
        <p:spPr>
          <a:xfrm flipH="1">
            <a:off x="426786" y="5997320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Isotropic plane stress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F941F-5DF9-9068-5E77-DD1DF20184B6}"/>
              </a:ext>
            </a:extLst>
          </p:cNvPr>
          <p:cNvCxnSpPr>
            <a:cxnSpLocks/>
            <a:endCxn id="142" idx="1"/>
          </p:cNvCxnSpPr>
          <p:nvPr/>
        </p:nvCxnSpPr>
        <p:spPr>
          <a:xfrm flipH="1">
            <a:off x="1652451" y="6137715"/>
            <a:ext cx="349191" cy="0"/>
          </a:xfrm>
          <a:prstGeom prst="straightConnector1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860BBB-FEB8-F584-3C4F-5ED213DFC703}"/>
              </a:ext>
            </a:extLst>
          </p:cNvPr>
          <p:cNvSpPr/>
          <p:nvPr/>
        </p:nvSpPr>
        <p:spPr>
          <a:xfrm flipH="1">
            <a:off x="426786" y="6359995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0" lang="en-US" sz="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Isotropic plane strain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089F3-2E04-9DFF-FA4D-C057A91E2CE9}"/>
              </a:ext>
            </a:extLst>
          </p:cNvPr>
          <p:cNvCxnSpPr>
            <a:cxnSpLocks/>
            <a:endCxn id="151" idx="1"/>
          </p:cNvCxnSpPr>
          <p:nvPr/>
        </p:nvCxnSpPr>
        <p:spPr>
          <a:xfrm flipH="1">
            <a:off x="1652451" y="6500390"/>
            <a:ext cx="349191" cy="0"/>
          </a:xfrm>
          <a:prstGeom prst="straightConnector1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22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B81A5D00-C373-14B9-D78F-72F076C07DE3}"/>
              </a:ext>
            </a:extLst>
          </p:cNvPr>
          <p:cNvSpPr/>
          <p:nvPr/>
        </p:nvSpPr>
        <p:spPr>
          <a:xfrm>
            <a:off x="6296527" y="603689"/>
            <a:ext cx="1611332" cy="31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Instance: Element2D class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A6CDC21-8C30-C53D-C3D0-D04FB12A6889}"/>
              </a:ext>
            </a:extLst>
          </p:cNvPr>
          <p:cNvSpPr txBox="1"/>
          <p:nvPr/>
        </p:nvSpPr>
        <p:spPr>
          <a:xfrm>
            <a:off x="192467" y="342418"/>
            <a:ext cx="4121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Bubble charts: unit test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D93882C-EF64-3E51-6F02-1768FC08257F}"/>
              </a:ext>
            </a:extLst>
          </p:cNvPr>
          <p:cNvSpPr/>
          <p:nvPr/>
        </p:nvSpPr>
        <p:spPr>
          <a:xfrm>
            <a:off x="2965434" y="3387961"/>
            <a:ext cx="2370266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compute_D_isotropic_plane_stress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E: float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1CEB1EF-BDCD-BB05-8A3F-35D158274349}"/>
              </a:ext>
            </a:extLst>
          </p:cNvPr>
          <p:cNvSpPr/>
          <p:nvPr/>
        </p:nvSpPr>
        <p:spPr>
          <a:xfrm>
            <a:off x="2986263" y="4672370"/>
            <a:ext cx="2328608" cy="115093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compute_D_isotropic_plane_strain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E: float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/>
              <p:nvPr/>
            </p:nvSpPr>
            <p:spPr>
              <a:xfrm>
                <a:off x="5570706" y="4449219"/>
                <a:ext cx="523806" cy="3184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𝑫</m:t>
                    </m:r>
                    <m:r>
                      <a:rPr kumimoji="0" lang="en-US" sz="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BDD826C-674D-49F3-9B3B-431ECB2F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06" y="4449219"/>
                <a:ext cx="523806" cy="318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D35CA6B-E147-8425-C159-2D4F6A106365}"/>
              </a:ext>
            </a:extLst>
          </p:cNvPr>
          <p:cNvCxnSpPr>
            <a:cxnSpLocks/>
            <a:stCxn id="70" idx="0"/>
            <a:endCxn id="56" idx="3"/>
          </p:cNvCxnSpPr>
          <p:nvPr/>
        </p:nvCxnSpPr>
        <p:spPr>
          <a:xfrm rot="16200000" flipV="1">
            <a:off x="5341260" y="3957869"/>
            <a:ext cx="485790" cy="496909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051C1BB-5516-4BEC-21EC-DB3A7810E48D}"/>
              </a:ext>
            </a:extLst>
          </p:cNvPr>
          <p:cNvCxnSpPr>
            <a:cxnSpLocks/>
            <a:stCxn id="70" idx="2"/>
            <a:endCxn id="57" idx="3"/>
          </p:cNvCxnSpPr>
          <p:nvPr/>
        </p:nvCxnSpPr>
        <p:spPr>
          <a:xfrm rot="5400000">
            <a:off x="5333631" y="4748859"/>
            <a:ext cx="480219" cy="517738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/>
              <p:nvPr/>
            </p:nvSpPr>
            <p:spPr>
              <a:xfrm>
                <a:off x="2001642" y="4280484"/>
                <a:ext cx="523806" cy="39188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𝜈</m:t>
                    </m:r>
                  </m:oMath>
                </a14:m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B1B83A9-5DD6-22FB-B147-38DC0D2AC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42" y="4280484"/>
                <a:ext cx="523806" cy="39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B589692-8CE7-0A4B-BC04-D4BE5C910F76}"/>
              </a:ext>
            </a:extLst>
          </p:cNvPr>
          <p:cNvCxnSpPr>
            <a:cxnSpLocks/>
            <a:stCxn id="57" idx="1"/>
            <a:endCxn id="123" idx="2"/>
          </p:cNvCxnSpPr>
          <p:nvPr/>
        </p:nvCxnSpPr>
        <p:spPr>
          <a:xfrm rot="10800000">
            <a:off x="2263545" y="4672370"/>
            <a:ext cx="722718" cy="575468"/>
          </a:xfrm>
          <a:prstGeom prst="bentConnector2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A1654818-60CE-F9D3-AF63-3234243F895E}"/>
              </a:ext>
            </a:extLst>
          </p:cNvPr>
          <p:cNvCxnSpPr>
            <a:cxnSpLocks/>
            <a:stCxn id="56" idx="1"/>
            <a:endCxn id="123" idx="0"/>
          </p:cNvCxnSpPr>
          <p:nvPr/>
        </p:nvCxnSpPr>
        <p:spPr>
          <a:xfrm rot="10800000" flipV="1">
            <a:off x="2263546" y="3963428"/>
            <a:ext cx="701889" cy="317055"/>
          </a:xfrm>
          <a:prstGeom prst="bentConnector2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A876AE7-C6C5-EAA0-B5C2-1A034F2A080A}"/>
              </a:ext>
            </a:extLst>
          </p:cNvPr>
          <p:cNvSpPr/>
          <p:nvPr/>
        </p:nvSpPr>
        <p:spPr>
          <a:xfrm flipH="1">
            <a:off x="426786" y="5997320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Isotropic plane stress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F941F-5DF9-9068-5E77-DD1DF20184B6}"/>
              </a:ext>
            </a:extLst>
          </p:cNvPr>
          <p:cNvCxnSpPr>
            <a:cxnSpLocks/>
            <a:endCxn id="142" idx="1"/>
          </p:cNvCxnSpPr>
          <p:nvPr/>
        </p:nvCxnSpPr>
        <p:spPr>
          <a:xfrm flipH="1">
            <a:off x="1652451" y="6137715"/>
            <a:ext cx="349191" cy="0"/>
          </a:xfrm>
          <a:prstGeom prst="straightConnector1">
            <a:avLst/>
          </a:prstGeom>
          <a:ln cmpd="dbl">
            <a:solidFill>
              <a:schemeClr val="accent5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860BBB-FEB8-F584-3C4F-5ED213DFC703}"/>
              </a:ext>
            </a:extLst>
          </p:cNvPr>
          <p:cNvSpPr/>
          <p:nvPr/>
        </p:nvSpPr>
        <p:spPr>
          <a:xfrm flipH="1">
            <a:off x="426786" y="6359995"/>
            <a:ext cx="1225665" cy="2807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Isotropic plane strain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B089F3-2E04-9DFF-FA4D-C057A91E2CE9}"/>
              </a:ext>
            </a:extLst>
          </p:cNvPr>
          <p:cNvCxnSpPr>
            <a:cxnSpLocks/>
            <a:endCxn id="151" idx="1"/>
          </p:cNvCxnSpPr>
          <p:nvPr/>
        </p:nvCxnSpPr>
        <p:spPr>
          <a:xfrm flipH="1">
            <a:off x="1652451" y="6500390"/>
            <a:ext cx="349191" cy="0"/>
          </a:xfrm>
          <a:prstGeom prst="straightConnector1">
            <a:avLst/>
          </a:prstGeom>
          <a:ln cmpd="dbl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298F5F-E859-B294-1506-362B3A0774E3}"/>
              </a:ext>
            </a:extLst>
          </p:cNvPr>
          <p:cNvSpPr/>
          <p:nvPr/>
        </p:nvSpPr>
        <p:spPr>
          <a:xfrm>
            <a:off x="1388691" y="1748407"/>
            <a:ext cx="2310351" cy="116119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test_2D_shape_functions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4E12CF-F3F3-8062-A98D-14F748F6FC8D}"/>
              </a:ext>
            </a:extLst>
          </p:cNvPr>
          <p:cNvSpPr/>
          <p:nvPr/>
        </p:nvSpPr>
        <p:spPr>
          <a:xfrm>
            <a:off x="4004858" y="1748407"/>
            <a:ext cx="2291669" cy="11461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test_2D_shape_function_derivatives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62D8CE-8069-9D6F-A7C0-2F9BBC59FC3E}"/>
              </a:ext>
            </a:extLst>
          </p:cNvPr>
          <p:cNvSpPr/>
          <p:nvPr/>
        </p:nvSpPr>
        <p:spPr>
          <a:xfrm>
            <a:off x="6546222" y="1740890"/>
            <a:ext cx="2310351" cy="1161197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test_2D_jacobian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A49C6-6773-939B-6FF5-68F5FEA27397}"/>
              </a:ext>
            </a:extLst>
          </p:cNvPr>
          <p:cNvSpPr/>
          <p:nvPr/>
        </p:nvSpPr>
        <p:spPr>
          <a:xfrm>
            <a:off x="9230909" y="1755922"/>
            <a:ext cx="2335675" cy="1146165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test_2D_B_matrix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98010C-B1F2-12FC-B7E1-26513195F762}"/>
              </a:ext>
            </a:extLst>
          </p:cNvPr>
          <p:cNvSpPr/>
          <p:nvPr/>
        </p:nvSpPr>
        <p:spPr>
          <a:xfrm>
            <a:off x="6494240" y="3861881"/>
            <a:ext cx="2298478" cy="1493076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inspect_2D_element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elem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mfe.baseclasses.Element2D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D: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ndarray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(3 x 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q: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nnodes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*2 x 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(optional)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ngrid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EB3BA4-4535-7C42-978B-5194C9AAEBA7}"/>
              </a:ext>
            </a:extLst>
          </p:cNvPr>
          <p:cNvCxnSpPr>
            <a:cxnSpLocks/>
            <a:stCxn id="3" idx="0"/>
            <a:endCxn id="94" idx="2"/>
          </p:cNvCxnSpPr>
          <p:nvPr/>
        </p:nvCxnSpPr>
        <p:spPr>
          <a:xfrm flipV="1">
            <a:off x="2543867" y="922089"/>
            <a:ext cx="4558326" cy="8263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70E1CC-9E9C-3E31-AB64-5A7F6AF058DF}"/>
              </a:ext>
            </a:extLst>
          </p:cNvPr>
          <p:cNvCxnSpPr>
            <a:cxnSpLocks/>
            <a:stCxn id="4" idx="0"/>
            <a:endCxn id="94" idx="2"/>
          </p:cNvCxnSpPr>
          <p:nvPr/>
        </p:nvCxnSpPr>
        <p:spPr>
          <a:xfrm flipV="1">
            <a:off x="5150693" y="922089"/>
            <a:ext cx="1951500" cy="826318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EEFD7-7E11-139E-A1DC-DAFA1BEB8F4B}"/>
              </a:ext>
            </a:extLst>
          </p:cNvPr>
          <p:cNvCxnSpPr>
            <a:cxnSpLocks/>
            <a:stCxn id="5" idx="0"/>
            <a:endCxn id="94" idx="2"/>
          </p:cNvCxnSpPr>
          <p:nvPr/>
        </p:nvCxnSpPr>
        <p:spPr>
          <a:xfrm flipH="1" flipV="1">
            <a:off x="7102193" y="922089"/>
            <a:ext cx="599205" cy="818801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65A1B2-9E75-7D8E-044A-F64E659F9EBD}"/>
              </a:ext>
            </a:extLst>
          </p:cNvPr>
          <p:cNvCxnSpPr>
            <a:cxnSpLocks/>
            <a:stCxn id="6" idx="0"/>
            <a:endCxn id="94" idx="2"/>
          </p:cNvCxnSpPr>
          <p:nvPr/>
        </p:nvCxnSpPr>
        <p:spPr>
          <a:xfrm flipH="1" flipV="1">
            <a:off x="7102193" y="922089"/>
            <a:ext cx="3296554" cy="833833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D2F61C0-F684-9259-2F4C-E51BE59C54F3}"/>
              </a:ext>
            </a:extLst>
          </p:cNvPr>
          <p:cNvCxnSpPr>
            <a:cxnSpLocks/>
            <a:stCxn id="9" idx="1"/>
            <a:endCxn id="70" idx="3"/>
          </p:cNvCxnSpPr>
          <p:nvPr/>
        </p:nvCxnSpPr>
        <p:spPr>
          <a:xfrm flipH="1">
            <a:off x="6094512" y="4608419"/>
            <a:ext cx="399728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175599-BCFB-BBC2-E622-A3902F4C7B66}"/>
                  </a:ext>
                </a:extLst>
              </p:cNvPr>
              <p:cNvSpPr/>
              <p:nvPr/>
            </p:nvSpPr>
            <p:spPr>
              <a:xfrm>
                <a:off x="6781521" y="5607802"/>
                <a:ext cx="1723915" cy="43100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Instance: Element2D class</a:t>
                </a:r>
                <a:endParaRPr kumimoji="0" lang="en-US" sz="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𝒒</m:t>
                        </m:r>
                      </m:e>
                    </m:acc>
                  </m:oMath>
                </a14:m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ngrid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8175599-BCFB-BBC2-E622-A3902F4C7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21" y="5607802"/>
                <a:ext cx="1723915" cy="431006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 w="3175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549A2DD-231A-8B7E-ED82-B36AF26C0A6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7643479" y="5354957"/>
            <a:ext cx="0" cy="252845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545B107-BF89-F910-128A-C4E0F1EF41A1}"/>
              </a:ext>
            </a:extLst>
          </p:cNvPr>
          <p:cNvSpPr/>
          <p:nvPr/>
        </p:nvSpPr>
        <p:spPr>
          <a:xfrm>
            <a:off x="9192446" y="4468024"/>
            <a:ext cx="1232713" cy="280789"/>
          </a:xfrm>
          <a:prstGeom prst="ellipse">
            <a:avLst/>
          </a:prstGeom>
          <a:solidFill>
            <a:schemeClr val="tx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Figures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1B7FED-EBD1-83DB-9418-29FAED334178}"/>
              </a:ext>
            </a:extLst>
          </p:cNvPr>
          <p:cNvCxnSpPr>
            <a:cxnSpLocks/>
            <a:stCxn id="93" idx="2"/>
            <a:endCxn id="9" idx="3"/>
          </p:cNvCxnSpPr>
          <p:nvPr/>
        </p:nvCxnSpPr>
        <p:spPr>
          <a:xfrm flipH="1">
            <a:off x="8792718" y="4608419"/>
            <a:ext cx="399728" cy="0"/>
          </a:xfrm>
          <a:prstGeom prst="straightConnector1">
            <a:avLst/>
          </a:prstGeom>
          <a:ln cmpd="dbl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235319E-87AB-5064-2580-D45C4754C366}"/>
              </a:ext>
            </a:extLst>
          </p:cNvPr>
          <p:cNvSpPr txBox="1"/>
          <p:nvPr/>
        </p:nvSpPr>
        <p:spPr>
          <a:xfrm>
            <a:off x="192466" y="342418"/>
            <a:ext cx="303333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functions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0893368-6F44-6C44-FF82-59573FB933B4}"/>
                  </a:ext>
                </a:extLst>
              </p:cNvPr>
              <p:cNvSpPr/>
              <p:nvPr/>
            </p:nvSpPr>
            <p:spPr>
              <a:xfrm>
                <a:off x="2404442" y="1345583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strain energy density for a 2D element.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d>
                        </m:e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sigma: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eps: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3 x 1) 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0893368-6F44-6C44-FF82-59573FB9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42" y="1345583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2"/>
                <a:stretch>
                  <a:fillRect b="-1592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DB2198F-1320-4210-E3F3-4B295C805E22}"/>
                  </a:ext>
                </a:extLst>
              </p:cNvPr>
              <p:cNvSpPr/>
              <p:nvPr/>
            </p:nvSpPr>
            <p:spPr>
              <a:xfrm>
                <a:off x="8001514" y="2002966"/>
                <a:ext cx="3102806" cy="2554357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compute_k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Compute the stiffness matrix for a 2D element using Gaussian quadrature, where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0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are evaluated at the element’s integration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𝐼𝑃</m:t>
                        </m:r>
                      </m:sup>
                    </m:sSup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𝑰𝑷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𝐝𝐞𝐭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ip_grid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w_ij</a:t>
                </a:r>
                <a:r>
                  <a:rPr lang="en-US" sz="1000" dirty="0">
                    <a:solidFill>
                      <a:schemeClr val="tx1"/>
                    </a:solidFill>
                  </a:rPr>
                  <a:t>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num_pts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(3 x 3)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thickness: float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2*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DB2198F-1320-4210-E3F3-4B295C805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514" y="2002966"/>
                <a:ext cx="3102806" cy="2554357"/>
              </a:xfrm>
              <a:prstGeom prst="roundRect">
                <a:avLst>
                  <a:gd name="adj" fmla="val 1821"/>
                </a:avLst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8C2C052-AABB-6C4E-E2BA-0729F3B26DB9}"/>
                  </a:ext>
                </a:extLst>
              </p:cNvPr>
              <p:cNvSpPr/>
              <p:nvPr/>
            </p:nvSpPr>
            <p:spPr>
              <a:xfrm>
                <a:off x="2404442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plot_element_strain_energy_density</a:t>
                </a: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strain energy density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grid of points for a 2D element as a contour.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psi: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1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grid: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(n x m x 2 x 1)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8C2C052-AABB-6C4E-E2BA-0729F3B26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442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21FD25-0C39-5B46-9E1D-E48619A4F075}"/>
                  </a:ext>
                </a:extLst>
              </p:cNvPr>
              <p:cNvSpPr/>
              <p:nvPr/>
            </p:nvSpPr>
            <p:spPr>
              <a:xfrm>
                <a:off x="5139058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plot_element_stiffness_matrix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r>
                  <a:rPr lang="en-US" sz="1000" dirty="0">
                    <a:solidFill>
                      <a:schemeClr val="tx1"/>
                    </a:solidFill>
                  </a:rPr>
                  <a:t>Plot the stiffness matrix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</a:rPr>
                  <a:t> for a 2D element as a colormap.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Input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D: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ndarray</a:t>
                </a:r>
                <a:r>
                  <a:rPr lang="en-US" sz="1000" dirty="0">
                    <a:solidFill>
                      <a:schemeClr val="tx1"/>
                    </a:solidFill>
                  </a:rPr>
                  <a:t> (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 x </a:t>
                </a:r>
                <a:r>
                  <a:rPr lang="en-US" sz="1000" dirty="0" err="1">
                    <a:solidFill>
                      <a:schemeClr val="tx1"/>
                    </a:solidFill>
                  </a:rPr>
                  <a:t>nnodes</a:t>
                </a:r>
                <a:r>
                  <a:rPr lang="en-US" sz="10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1000" b="1" dirty="0">
                    <a:solidFill>
                      <a:schemeClr val="tx1"/>
                    </a:solidFill>
                  </a:rPr>
                  <a:t>Output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Figure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21FD25-0C39-5B46-9E1D-E48619A4F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58" y="3548501"/>
                <a:ext cx="2589406" cy="1911670"/>
              </a:xfrm>
              <a:prstGeom prst="roundRect">
                <a:avLst>
                  <a:gd name="adj" fmla="val 1821"/>
                </a:avLst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D4BC48-964F-5D45-AA70-F538B87C6DC8}"/>
              </a:ext>
            </a:extLst>
          </p:cNvPr>
          <p:cNvSpPr/>
          <p:nvPr/>
        </p:nvSpPr>
        <p:spPr>
          <a:xfrm>
            <a:off x="5139058" y="1345584"/>
            <a:ext cx="2589406" cy="1953612"/>
          </a:xfrm>
          <a:prstGeom prst="roundRect">
            <a:avLst>
              <a:gd name="adj" fmla="val 182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make_ip_grid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Make a grid of integration points and their weights for performing gaussian quadrature on a 2D element.</a:t>
            </a:r>
          </a:p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: int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2 x 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/>
                </a:solidFill>
              </a:rPr>
              <a:t>ndarray</a:t>
            </a:r>
            <a:r>
              <a:rPr lang="en-US" sz="1000" dirty="0">
                <a:solidFill>
                  <a:schemeClr val="tx1"/>
                </a:solidFill>
              </a:rPr>
              <a:t> (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num_pts</a:t>
            </a:r>
            <a:r>
              <a:rPr lang="en-US" sz="1000" dirty="0">
                <a:solidFill>
                  <a:schemeClr val="tx1"/>
                </a:solidFill>
              </a:rPr>
              <a:t> x 1 x 1)</a:t>
            </a:r>
          </a:p>
        </p:txBody>
      </p:sp>
    </p:spTree>
    <p:extLst>
      <p:ext uri="{BB962C8B-B14F-4D97-AF65-F5344CB8AC3E}">
        <p14:creationId xmlns:p14="http://schemas.microsoft.com/office/powerpoint/2010/main" val="7666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3078</Words>
  <Application>Microsoft Office PowerPoint</Application>
  <PresentationFormat>Widescreen</PresentationFormat>
  <Paragraphs>607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Olaya, Michael N</dc:creator>
  <cp:lastModifiedBy>Olaya, Michael N</cp:lastModifiedBy>
  <cp:revision>421</cp:revision>
  <cp:lastPrinted>2024-09-09T13:20:28Z</cp:lastPrinted>
  <dcterms:created xsi:type="dcterms:W3CDTF">2024-08-13T13:17:58Z</dcterms:created>
  <dcterms:modified xsi:type="dcterms:W3CDTF">2024-10-22T23:34:05Z</dcterms:modified>
</cp:coreProperties>
</file>