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61" r:id="rId3"/>
    <p:sldId id="274" r:id="rId4"/>
    <p:sldId id="263" r:id="rId5"/>
    <p:sldId id="275" r:id="rId6"/>
    <p:sldId id="266" r:id="rId7"/>
    <p:sldId id="271" r:id="rId8"/>
    <p:sldId id="269" r:id="rId9"/>
    <p:sldId id="272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8EBD4012-3B01-45F5-BE37-826A9C905465}">
          <p14:sldIdLst>
            <p14:sldId id="273"/>
            <p14:sldId id="261"/>
          </p14:sldIdLst>
        </p14:section>
        <p14:section name="hw2" id="{B79C79C5-15CF-4E6C-AA9F-8FBB76C6646C}">
          <p14:sldIdLst>
            <p14:sldId id="274"/>
            <p14:sldId id="263"/>
          </p14:sldIdLst>
        </p14:section>
        <p14:section name="hw3" id="{5C473A04-E9C5-4E8F-8545-0AED8660BACC}">
          <p14:sldIdLst>
            <p14:sldId id="275"/>
            <p14:sldId id="266"/>
            <p14:sldId id="271"/>
          </p14:sldIdLst>
        </p14:section>
        <p14:section name="hw4" id="{59957874-70DC-445A-AA48-EFD6D48CAB8C}">
          <p14:sldIdLst>
            <p14:sldId id="269"/>
          </p14:sldIdLst>
        </p14:section>
        <p14:section name="hw5" id="{E22307EB-5D1D-4B05-8346-F5D105A22FD6}">
          <p14:sldIdLst>
            <p14:sldId id="272"/>
          </p14:sldIdLst>
        </p14:section>
        <p14:section name="old" id="{869306EF-9098-47E5-9500-2CA2F1B0F42B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782C-D12C-4EA6-9B4F-9C632223BD7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CC9E-75ED-4844-9006-24C688CA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C3B-CC27-C298-5914-DD8BD66E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D0CB-CB6C-8E8D-1CB6-9C4A7E2A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CCF-4FCE-64D3-B967-4DDFE55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856-1FCD-4BB8-90EF-FCAB605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C644-11BE-4D11-9187-32676A6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1EA-4F9B-2316-8739-699E9B1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AD70-314A-35E2-0620-74EA3CD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629A-E3F9-3CA4-C772-2ECD116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045-469D-1E2E-25A9-617C483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A2B-8978-F12F-1D24-24C3600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68F4-874F-8E64-CDA9-69EE1B13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51B9-F64D-F373-72D8-129B9B4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07D-C8F8-76E0-B346-96AB00F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09A1-CBD5-55D6-CF40-AA76C85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9F19-E48F-D395-1078-C42541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06C-1110-74AF-B708-CF95628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315-DDA0-FB37-FE83-CD8A4B9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977-30DD-7B59-9D99-8587481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B745-0D63-FC11-2D0A-195EFF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8907-FE65-6718-8504-B0A2A2D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D-3B2E-7484-624F-AC4A42D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A5B2-567C-1673-D911-AF274B56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C8-905B-0B2D-1D5D-0CF283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11B0-2D8D-CF2D-B404-577687DC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58F-B62A-FFEC-284E-A4C4455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D25-0D1C-0118-A005-2787454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8023-096D-9D8E-058F-8827F633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B449-DD2A-0AF4-B0FA-2968749B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253-50E1-BD2B-5818-A449B90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8BA0-2D21-0A0D-2DDD-AC58615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8C2-F854-9B4F-61A5-DC3BC83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431-1C1E-3B79-B357-0FCB6CA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08DD-8799-E60F-258E-30B949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1077-8BE0-8925-324B-16804BE9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AAE0-1114-238A-672A-F10730B4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EE137-2259-8608-A941-B26CE9C08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14DE-F94B-4EF0-8448-5B9F402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EE9B-5123-495E-AB46-3A5A599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FEA5-DD7D-AAFB-0854-CFFB3D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02B-776F-3131-EB57-B251120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E0F7-0CBA-DA66-3B90-B757F7E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95B6-32BE-5579-0216-E60FC65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0000-D404-D293-DBCD-6388B210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314-236F-B4F1-66C2-28A7718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E282-EA33-4C4B-23DB-08CBA13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398E-ED16-1451-B052-2CDE416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7498-0717-9862-4F0A-948CB4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0D0-66B8-BC89-FA66-38975E6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139E-8B4F-0B75-FF54-EAA2636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F60-C05D-69DE-1E61-BF997F2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55C9-A8D9-E8E2-9B5C-366EE46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B95-D6E4-963A-D15A-B75E4F4B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367-BFDC-B1C6-3562-0D680F1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7E4BF-5C2E-16FD-2A4D-8ADE19F2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8CD0-AD21-9D21-E47F-433886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E481-6703-E3B8-AC57-4B274CE0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DE6E-762E-4CAC-CC52-B2ECEC6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347D-C4AD-22F3-E1CC-7B59A22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45AF-E2DD-AA2A-E1E3-AA6E14D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E37-4B37-BA38-915B-83D3F765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1556-1829-A072-1DF6-F3BFAE7E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E2F6-8742-EE91-0909-8ABCBB86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EC0-4C90-CCE0-0EFA-4095FA2AE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0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40.png"/><Relationship Id="rId2" Type="http://schemas.openxmlformats.org/officeDocument/2006/relationships/image" Target="../media/image190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5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80.png"/><Relationship Id="rId2" Type="http://schemas.openxmlformats.org/officeDocument/2006/relationships/image" Target="../media/image19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117566" y="1616095"/>
            <a:ext cx="11956868" cy="1812905"/>
          </a:xfrm>
          <a:prstGeom prst="roundRect">
            <a:avLst>
              <a:gd name="adj" fmla="val 1821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4CB6AA-6AF2-EFA4-111E-4032572F50F8}"/>
              </a:ext>
            </a:extLst>
          </p:cNvPr>
          <p:cNvGrpSpPr/>
          <p:nvPr/>
        </p:nvGrpSpPr>
        <p:grpSpPr>
          <a:xfrm>
            <a:off x="225334" y="1739590"/>
            <a:ext cx="11741333" cy="1338852"/>
            <a:chOff x="180701" y="362948"/>
            <a:chExt cx="11741333" cy="13388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/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func_1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</p:txBody>
            </p:sp>
          </mc:Choice>
          <mc:Fallback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2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/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func_2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n x 1)</a:t>
                  </a:r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3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/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func_3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(3 x n x 1)</a:t>
                  </a:r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4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/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func_4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2 x 1)</a:t>
                  </a:r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5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/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func_5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3 x 1)</a:t>
                  </a:r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6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2705CB6-FB49-025D-5B95-FE0A5F66D4BB}"/>
              </a:ext>
            </a:extLst>
          </p:cNvPr>
          <p:cNvSpPr txBox="1"/>
          <p:nvPr/>
        </p:nvSpPr>
        <p:spPr>
          <a:xfrm>
            <a:off x="173375" y="3139805"/>
            <a:ext cx="1613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Callable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CDEF68-B19B-D00C-31A0-F7D58FF92385}"/>
              </a:ext>
            </a:extLst>
          </p:cNvPr>
          <p:cNvSpPr/>
          <p:nvPr/>
        </p:nvSpPr>
        <p:spPr>
          <a:xfrm>
            <a:off x="3984497" y="4156694"/>
            <a:ext cx="2948396" cy="164085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Compute injected function and make line or contour plot(s) for resulting </a:t>
            </a:r>
            <a:r>
              <a:rPr lang="en-US" sz="1000" dirty="0" err="1">
                <a:solidFill>
                  <a:schemeClr val="tx1"/>
                </a:solidFill>
              </a:rPr>
              <a:t>ydata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55699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each shape function for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in either the natural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plot_shape_functions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451718" y="2863231"/>
            <a:ext cx="2854764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10153" y="2083390"/>
            <a:ext cx="2614881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109145"/>
            <a:ext cx="217416" cy="1769768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57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interpolated quantity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0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000" dirty="0">
                    <a:solidFill>
                      <a:schemeClr val="tx2"/>
                    </a:solidFill>
                  </a:rPr>
                  <a:t>within the element in either the natural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 given a given a vector of nodal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plot_element_field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572961" y="2984474"/>
            <a:ext cx="2612278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𝒏𝒐𝒅𝒂𝒍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𝒗𝒂𝒍𝒖𝒆𝒔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70774" y="2144011"/>
            <a:ext cx="2493638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displacements within the element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blipFill>
                <a:blip r:embed="rId16"/>
                <a:stretch>
                  <a:fillRect b="-1835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230388"/>
            <a:ext cx="217416" cy="16485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9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displacements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blipFill>
                <a:blip r:embed="rId17"/>
                <a:stretch>
                  <a:fillRect t="-8571" b="-14286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4783571" y="1844477"/>
            <a:ext cx="1350245" cy="32430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Callable 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470B5C-4963-C8C4-64D9-F78186BC42A8}"/>
              </a:ext>
            </a:extLst>
          </p:cNvPr>
          <p:cNvSpPr/>
          <p:nvPr/>
        </p:nvSpPr>
        <p:spPr>
          <a:xfrm>
            <a:off x="4248451" y="3540744"/>
            <a:ext cx="2420487" cy="105665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00691B-43E5-A49A-389A-211CA8D6D08D}"/>
              </a:ext>
            </a:extLst>
          </p:cNvPr>
          <p:cNvSpPr/>
          <p:nvPr/>
        </p:nvSpPr>
        <p:spPr>
          <a:xfrm>
            <a:off x="8853914" y="4401104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87A9B-A418-A5A0-E758-9B41B69F59CB}"/>
              </a:ext>
            </a:extLst>
          </p:cNvPr>
          <p:cNvSpPr/>
          <p:nvPr/>
        </p:nvSpPr>
        <p:spPr>
          <a:xfrm>
            <a:off x="1704764" y="2752862"/>
            <a:ext cx="1208738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function callable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59B730D-08DF-B7E1-90B7-BA5AFAD1F1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2913502" y="2957581"/>
            <a:ext cx="1334949" cy="1111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35D1A5-76EE-FCCA-4222-CAA671438C4E}"/>
              </a:ext>
            </a:extLst>
          </p:cNvPr>
          <p:cNvCxnSpPr>
            <a:cxnSpLocks/>
            <a:stCxn id="7" idx="0"/>
            <a:endCxn id="39" idx="2"/>
          </p:cNvCxnSpPr>
          <p:nvPr/>
        </p:nvCxnSpPr>
        <p:spPr>
          <a:xfrm rot="16200000" flipV="1">
            <a:off x="4603593" y="2685642"/>
            <a:ext cx="756260" cy="9539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12A51-7BC2-DA72-C347-86DC9EEC2C5D}"/>
              </a:ext>
            </a:extLst>
          </p:cNvPr>
          <p:cNvSpPr/>
          <p:nvPr/>
        </p:nvSpPr>
        <p:spPr>
          <a:xfrm>
            <a:off x="4195767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E836FB4-0B1D-B623-98FC-712731B3BBAF}"/>
              </a:ext>
            </a:extLst>
          </p:cNvPr>
          <p:cNvCxnSpPr>
            <a:cxnSpLocks/>
            <a:stCxn id="39" idx="0"/>
            <a:endCxn id="34" idx="2"/>
          </p:cNvCxnSpPr>
          <p:nvPr/>
        </p:nvCxnSpPr>
        <p:spPr>
          <a:xfrm rot="5400000" flipH="1" flipV="1">
            <a:off x="4765745" y="1907788"/>
            <a:ext cx="431954" cy="9539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184A8FC1-09DC-97AF-8B1C-C456ED7E5217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 rot="16200000" flipH="1">
            <a:off x="5715862" y="1911614"/>
            <a:ext cx="431954" cy="9462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F5C9A6B-3839-2337-9C31-D5647409406E}"/>
              </a:ext>
            </a:extLst>
          </p:cNvPr>
          <p:cNvSpPr/>
          <p:nvPr/>
        </p:nvSpPr>
        <p:spPr>
          <a:xfrm>
            <a:off x="6096000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A9C9BC9-47B7-DFDB-54DA-9793ADB256B4}"/>
              </a:ext>
            </a:extLst>
          </p:cNvPr>
          <p:cNvCxnSpPr>
            <a:cxnSpLocks/>
            <a:stCxn id="79" idx="2"/>
            <a:endCxn id="7" idx="0"/>
          </p:cNvCxnSpPr>
          <p:nvPr/>
        </p:nvCxnSpPr>
        <p:spPr>
          <a:xfrm rot="5400000">
            <a:off x="5553710" y="2689470"/>
            <a:ext cx="756260" cy="946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668F1C-D199-153B-9660-A47EED4D3384}"/>
              </a:ext>
            </a:extLst>
          </p:cNvPr>
          <p:cNvSpPr/>
          <p:nvPr/>
        </p:nvSpPr>
        <p:spPr>
          <a:xfrm>
            <a:off x="7457954" y="3649731"/>
            <a:ext cx="824046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4E878152-E051-1126-0A57-3C3BFD233946}"/>
              </a:ext>
            </a:extLst>
          </p:cNvPr>
          <p:cNvCxnSpPr>
            <a:cxnSpLocks/>
            <a:stCxn id="99" idx="3"/>
            <a:endCxn id="8" idx="2"/>
          </p:cNvCxnSpPr>
          <p:nvPr/>
        </p:nvCxnSpPr>
        <p:spPr>
          <a:xfrm>
            <a:off x="8282000" y="3854450"/>
            <a:ext cx="571914" cy="687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C3940A7-F48D-AAC6-DF2A-99EE05AADE34}"/>
              </a:ext>
            </a:extLst>
          </p:cNvPr>
          <p:cNvCxnSpPr>
            <a:cxnSpLocks/>
            <a:stCxn id="7" idx="3"/>
            <a:endCxn id="99" idx="1"/>
          </p:cNvCxnSpPr>
          <p:nvPr/>
        </p:nvCxnSpPr>
        <p:spPr>
          <a:xfrm flipV="1">
            <a:off x="6668938" y="3854450"/>
            <a:ext cx="789016" cy="2146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6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/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/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plot_element_shape_functions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Make a grid of plots showing the value of individual shape functions comprising components of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within an element, one per for each unique shape function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F65C1D-DB11-217A-4F27-CD56E9C9740C}"/>
              </a:ext>
            </a:extLst>
          </p:cNvPr>
          <p:cNvSpPr/>
          <p:nvPr/>
        </p:nvSpPr>
        <p:spPr>
          <a:xfrm>
            <a:off x="5013141" y="2511061"/>
            <a:ext cx="1950618" cy="182782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Construct a 2D array of coordinates in the natural coordinate system from (-1, 1) in each orthogonal direction.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/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map_to_element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a column vector of some quantity at the element nodes,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the shape function matrix for the element, and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the values of the quantity mapped onto the 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136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854096-8A65-1BB8-EFF1-F575232D8055}"/>
              </a:ext>
            </a:extLst>
          </p:cNvPr>
          <p:cNvSpPr/>
          <p:nvPr/>
        </p:nvSpPr>
        <p:spPr>
          <a:xfrm>
            <a:off x="7162252" y="2534291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7" y="342418"/>
            <a:ext cx="25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functions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4942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7711AF4-BA27-24A8-AF83-C48DB01F5A1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2753298" y="2686531"/>
            <a:ext cx="0" cy="188644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717928" y="2024260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ngrid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1E3724-EC82-A4F8-752B-BE428EEAF3F2}"/>
              </a:ext>
            </a:extLst>
          </p:cNvPr>
          <p:cNvSpPr/>
          <p:nvPr/>
        </p:nvSpPr>
        <p:spPr>
          <a:xfrm>
            <a:off x="1622440" y="4572974"/>
            <a:ext cx="2261716" cy="10687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</a:t>
            </a:r>
            <a:r>
              <a:rPr lang="en-US" sz="1000" b="1" dirty="0" err="1">
                <a:solidFill>
                  <a:schemeClr val="tx1"/>
                </a:solidFill>
              </a:rPr>
              <a:t>_N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62ADD-E16D-6B0A-5041-7E6A2558BDB1}"/>
              </a:ext>
            </a:extLst>
          </p:cNvPr>
          <p:cNvSpPr/>
          <p:nvPr/>
        </p:nvSpPr>
        <p:spPr>
          <a:xfrm>
            <a:off x="1777989" y="1680389"/>
            <a:ext cx="1950618" cy="100614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6AF579-3089-4A0D-27CB-900479975E39}"/>
              </a:ext>
            </a:extLst>
          </p:cNvPr>
          <p:cNvSpPr/>
          <p:nvPr/>
        </p:nvSpPr>
        <p:spPr>
          <a:xfrm>
            <a:off x="5015014" y="4522018"/>
            <a:ext cx="2161972" cy="117064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plot_element_shape_functions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/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blipFill>
                <a:blip r:embed="rId2"/>
                <a:stretch>
                  <a:fillRect r="-2000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C136659-0969-5939-967E-34DC2A77BB2E}"/>
              </a:ext>
            </a:extLst>
          </p:cNvPr>
          <p:cNvSpPr/>
          <p:nvPr/>
        </p:nvSpPr>
        <p:spPr>
          <a:xfrm>
            <a:off x="4965142" y="1598138"/>
            <a:ext cx="2261716" cy="117064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map_to_element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nodal_vec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9982D5F-67B0-6634-67DB-BB9E33700FD8}"/>
              </a:ext>
            </a:extLst>
          </p:cNvPr>
          <p:cNvSpPr/>
          <p:nvPr/>
        </p:nvSpPr>
        <p:spPr>
          <a:xfrm>
            <a:off x="5479644" y="6171858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DF8FF1D-1636-4CCE-F9B0-6A95538240CF}"/>
              </a:ext>
            </a:extLst>
          </p:cNvPr>
          <p:cNvCxnSpPr>
            <a:cxnSpLocks/>
            <a:stCxn id="17" idx="1"/>
            <a:endCxn id="94" idx="3"/>
          </p:cNvCxnSpPr>
          <p:nvPr/>
        </p:nvCxnSpPr>
        <p:spPr>
          <a:xfrm flipH="1">
            <a:off x="1404904" y="2183460"/>
            <a:ext cx="373085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/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BFDAD2F-1CF6-A277-17D0-D01A10456FA2}"/>
              </a:ext>
            </a:extLst>
          </p:cNvPr>
          <p:cNvCxnSpPr>
            <a:cxnSpLocks/>
            <a:stCxn id="172" idx="0"/>
            <a:endCxn id="154" idx="2"/>
          </p:cNvCxnSpPr>
          <p:nvPr/>
        </p:nvCxnSpPr>
        <p:spPr>
          <a:xfrm flipV="1">
            <a:off x="6096000" y="1142263"/>
            <a:ext cx="0" cy="45587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AF13773-AD3D-110A-0D74-CA0126794782}"/>
              </a:ext>
            </a:extLst>
          </p:cNvPr>
          <p:cNvCxnSpPr>
            <a:cxnSpLocks/>
            <a:stCxn id="172" idx="1"/>
            <a:endCxn id="17" idx="3"/>
          </p:cNvCxnSpPr>
          <p:nvPr/>
        </p:nvCxnSpPr>
        <p:spPr>
          <a:xfrm flipH="1" flipV="1">
            <a:off x="3728607" y="2183460"/>
            <a:ext cx="1236535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/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D8CABCD-CBCE-4F82-9F34-1655F177DD24}"/>
              </a:ext>
            </a:extLst>
          </p:cNvPr>
          <p:cNvCxnSpPr>
            <a:cxnSpLocks/>
            <a:stCxn id="51" idx="0"/>
            <a:endCxn id="172" idx="2"/>
          </p:cNvCxnSpPr>
          <p:nvPr/>
        </p:nvCxnSpPr>
        <p:spPr>
          <a:xfrm flipV="1">
            <a:off x="6096000" y="2768783"/>
            <a:ext cx="0" cy="175323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51" idx="1"/>
            <a:endCxn id="16" idx="3"/>
          </p:cNvCxnSpPr>
          <p:nvPr/>
        </p:nvCxnSpPr>
        <p:spPr>
          <a:xfrm flipH="1">
            <a:off x="3884156" y="5107341"/>
            <a:ext cx="1130858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6BBB3A3E-0107-92AF-3AE4-01C4C4E7DE2F}"/>
              </a:ext>
            </a:extLst>
          </p:cNvPr>
          <p:cNvSpPr/>
          <p:nvPr/>
        </p:nvSpPr>
        <p:spPr>
          <a:xfrm>
            <a:off x="5809636" y="3429000"/>
            <a:ext cx="572729" cy="231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1EBE50F3-FA3A-E57C-2B67-EFE53199912B}"/>
              </a:ext>
            </a:extLst>
          </p:cNvPr>
          <p:cNvCxnSpPr>
            <a:cxnSpLocks/>
            <a:stCxn id="221" idx="0"/>
            <a:endCxn id="51" idx="2"/>
          </p:cNvCxnSpPr>
          <p:nvPr/>
        </p:nvCxnSpPr>
        <p:spPr>
          <a:xfrm flipH="1" flipV="1">
            <a:off x="6096000" y="5692664"/>
            <a:ext cx="1" cy="479194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E94C595A-6767-3F7F-7670-FF9D9BB32123}"/>
              </a:ext>
            </a:extLst>
          </p:cNvPr>
          <p:cNvSpPr/>
          <p:nvPr/>
        </p:nvSpPr>
        <p:spPr>
          <a:xfrm>
            <a:off x="8733661" y="1292777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A58A236D-9590-D690-6900-77920C5DE9C4}"/>
              </a:ext>
            </a:extLst>
          </p:cNvPr>
          <p:cNvCxnSpPr>
            <a:cxnSpLocks/>
            <a:stCxn id="346" idx="0"/>
            <a:endCxn id="340" idx="2"/>
          </p:cNvCxnSpPr>
          <p:nvPr/>
        </p:nvCxnSpPr>
        <p:spPr>
          <a:xfrm flipV="1">
            <a:off x="9861529" y="3074144"/>
            <a:ext cx="0" cy="4052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226219DA-D949-821C-2DDF-FBAEBC787BB6}"/>
              </a:ext>
            </a:extLst>
          </p:cNvPr>
          <p:cNvSpPr/>
          <p:nvPr/>
        </p:nvSpPr>
        <p:spPr>
          <a:xfrm>
            <a:off x="9245172" y="3479362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C5EAC759-6636-184E-DA6E-1733CCEA6574}"/>
              </a:ext>
            </a:extLst>
          </p:cNvPr>
          <p:cNvCxnSpPr>
            <a:cxnSpLocks/>
            <a:stCxn id="340" idx="1"/>
            <a:endCxn id="172" idx="3"/>
          </p:cNvCxnSpPr>
          <p:nvPr/>
        </p:nvCxnSpPr>
        <p:spPr>
          <a:xfrm flipH="1">
            <a:off x="7226858" y="2183461"/>
            <a:ext cx="1506803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D27CE7E-B12D-0349-659E-347F1D2E8EE6}"/>
              </a:ext>
            </a:extLst>
          </p:cNvPr>
          <p:cNvSpPr/>
          <p:nvPr/>
        </p:nvSpPr>
        <p:spPr>
          <a:xfrm>
            <a:off x="7657042" y="2011524"/>
            <a:ext cx="572729" cy="343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27E7D0D8-3240-C1F4-6C8B-C9178EC0DF76}"/>
              </a:ext>
            </a:extLst>
          </p:cNvPr>
          <p:cNvCxnSpPr>
            <a:cxnSpLocks/>
          </p:cNvCxnSpPr>
          <p:nvPr/>
        </p:nvCxnSpPr>
        <p:spPr>
          <a:xfrm flipH="1">
            <a:off x="3741979" y="2895635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01A5418-8827-9E33-FD20-38CC5CA042D7}"/>
              </a:ext>
            </a:extLst>
          </p:cNvPr>
          <p:cNvCxnSpPr>
            <a:cxnSpLocks/>
          </p:cNvCxnSpPr>
          <p:nvPr/>
        </p:nvCxnSpPr>
        <p:spPr>
          <a:xfrm flipH="1">
            <a:off x="3307257" y="2842146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/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/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289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Bubble charts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5825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/>
              <p:nvPr/>
            </p:nvSpPr>
            <p:spPr>
              <a:xfrm>
                <a:off x="1953882" y="1224418"/>
                <a:ext cx="2261716" cy="180709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882" y="1224418"/>
                <a:ext cx="2261716" cy="1807096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/>
              <p:nvPr/>
            </p:nvSpPr>
            <p:spPr>
              <a:xfrm>
                <a:off x="2884283" y="3646613"/>
                <a:ext cx="2161972" cy="225779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plot_element_shape_functions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Make a grid of plots showing the value of individual shape functions comprising components of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within an element, one per for each unique shape function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83" y="3646613"/>
                <a:ext cx="2161972" cy="2257799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6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F65C1D-DB11-217A-4F27-CD56E9C9740C}"/>
              </a:ext>
            </a:extLst>
          </p:cNvPr>
          <p:cNvSpPr/>
          <p:nvPr/>
        </p:nvSpPr>
        <p:spPr>
          <a:xfrm>
            <a:off x="4676788" y="1214053"/>
            <a:ext cx="1950618" cy="182782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Construct a 2D array of coordinates in the natural coordinate system from (-1, 1) in each orthogonal direction.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/>
              <p:nvPr/>
            </p:nvSpPr>
            <p:spPr>
              <a:xfrm>
                <a:off x="7177496" y="1010853"/>
                <a:ext cx="2383051" cy="2234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map_to_element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a column vector of some quantity at the element nodes,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the shape function matrix for the element, and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the values of the quantity mapped onto the 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496" y="1010853"/>
                <a:ext cx="2383051" cy="2234226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136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854096-8A65-1BB8-EFF1-F575232D8055}"/>
              </a:ext>
            </a:extLst>
          </p:cNvPr>
          <p:cNvSpPr/>
          <p:nvPr/>
        </p:nvSpPr>
        <p:spPr>
          <a:xfrm>
            <a:off x="5696547" y="3887913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340233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704872B0-71D8-9D95-A822-F96BFF2FC7B3}"/>
                  </a:ext>
                </a:extLst>
              </p:cNvPr>
              <p:cNvSpPr/>
              <p:nvPr/>
            </p:nvSpPr>
            <p:spPr>
              <a:xfrm>
                <a:off x="6683050" y="1372276"/>
                <a:ext cx="215836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B: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704872B0-71D8-9D95-A822-F96BFF2FC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50" y="1372276"/>
                <a:ext cx="215836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B08F733C-0410-D78A-B47E-F26867215242}"/>
                  </a:ext>
                </a:extLst>
              </p:cNvPr>
              <p:cNvSpPr/>
              <p:nvPr/>
            </p:nvSpPr>
            <p:spPr>
              <a:xfrm>
                <a:off x="9542652" y="1113917"/>
                <a:ext cx="2335853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B08F733C-0410-D78A-B47E-F26867215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652" y="1113917"/>
                <a:ext cx="2335853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89281-178A-6D59-F64A-2D7FDDFB8D1B}"/>
              </a:ext>
            </a:extLst>
          </p:cNvPr>
          <p:cNvSpPr/>
          <p:nvPr/>
        </p:nvSpPr>
        <p:spPr>
          <a:xfrm>
            <a:off x="1071860" y="518076"/>
            <a:ext cx="2062066" cy="181003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array of coordinates in the natural coordinate system from (-1, 1)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016FF25-48CB-76BD-EEBC-8AAC835882EA}"/>
                  </a:ext>
                </a:extLst>
              </p:cNvPr>
              <p:cNvSpPr/>
              <p:nvPr/>
            </p:nvSpPr>
            <p:spPr>
              <a:xfrm>
                <a:off x="249600" y="3476711"/>
                <a:ext cx="2604466" cy="191129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den>
                    </m:f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016FF25-48CB-76BD-EEBC-8AAC83588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0" y="3476711"/>
                <a:ext cx="2604466" cy="1911294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50099-EFDE-7969-8FC1-B312DAD0AE49}"/>
                  </a:ext>
                </a:extLst>
              </p:cNvPr>
              <p:cNvSpPr/>
              <p:nvPr/>
            </p:nvSpPr>
            <p:spPr>
              <a:xfrm>
                <a:off x="4258079" y="3752946"/>
                <a:ext cx="2383062" cy="191129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compute_jacobian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shape function derivative matrices.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50099-EFDE-7969-8FC1-B312DAD0A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079" y="3752946"/>
                <a:ext cx="2383062" cy="1911294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53AD49D-D245-7197-5E4B-3B157336DD93}"/>
                  </a:ext>
                </a:extLst>
              </p:cNvPr>
              <p:cNvSpPr/>
              <p:nvPr/>
            </p:nvSpPr>
            <p:spPr>
              <a:xfrm>
                <a:off x="3463171" y="583548"/>
                <a:ext cx="2466875" cy="237634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compute_B_matrix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matrix for a 2D element, one for each point in the one for each point in the input grid of shape function derivative/full Jacobian matrices.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53AD49D-D245-7197-5E4B-3B157336D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71" y="583548"/>
                <a:ext cx="2466875" cy="2376347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BD1AB0-4EC4-2E41-33F8-315563C5BB14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761936" y="698856"/>
            <a:ext cx="309924" cy="7242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FB82B-0AAD-2DEC-3797-28846907D7BB}"/>
              </a:ext>
            </a:extLst>
          </p:cNvPr>
          <p:cNvSpPr/>
          <p:nvPr/>
        </p:nvSpPr>
        <p:spPr>
          <a:xfrm>
            <a:off x="74960" y="539656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75EA326-7DB1-F73D-3F58-360339F5AD04}"/>
              </a:ext>
            </a:extLst>
          </p:cNvPr>
          <p:cNvCxnSpPr>
            <a:cxnSpLocks/>
            <a:stCxn id="44" idx="2"/>
            <a:endCxn id="5" idx="0"/>
          </p:cNvCxnSpPr>
          <p:nvPr/>
        </p:nvCxnSpPr>
        <p:spPr>
          <a:xfrm rot="5400000">
            <a:off x="1253064" y="2626881"/>
            <a:ext cx="1148599" cy="5510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8D88B-8F7A-66C9-B974-518FE6EB8BCB}"/>
                  </a:ext>
                </a:extLst>
              </p:cNvPr>
              <p:cNvSpPr/>
              <p:nvPr/>
            </p:nvSpPr>
            <p:spPr>
              <a:xfrm>
                <a:off x="1416723" y="2683594"/>
                <a:ext cx="821280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8D88B-8F7A-66C9-B974-518FE6EB8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23" y="2683594"/>
                <a:ext cx="82128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F89F645-9653-578D-0B1D-7A532D2A474C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2854066" y="3543148"/>
            <a:ext cx="347902" cy="8892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1C2E41-2E61-F196-6DFC-EDCC915AE5F2}"/>
                  </a:ext>
                </a:extLst>
              </p:cNvPr>
              <p:cNvSpPr/>
              <p:nvPr/>
            </p:nvSpPr>
            <p:spPr>
              <a:xfrm>
                <a:off x="3201968" y="3343093"/>
                <a:ext cx="821280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𝝏𝜼</m:t>
                          </m:r>
                        </m:den>
                      </m:f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1C2E41-2E61-F196-6DFC-EDCC915AE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68" y="3343093"/>
                <a:ext cx="821280" cy="400110"/>
              </a:xfrm>
              <a:prstGeom prst="rect">
                <a:avLst/>
              </a:prstGeom>
              <a:blipFill>
                <a:blip r:embed="rId8"/>
                <a:stretch>
                  <a:fillRect b="-1493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D4CCB8E-31D1-3527-9501-DBBDDB99219D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4676585" y="2979920"/>
            <a:ext cx="793051" cy="753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E97D2B6-668E-4F16-195B-774E1A1DB4B7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5400000" flipH="1" flipV="1">
            <a:off x="3963009" y="2609494"/>
            <a:ext cx="383198" cy="1084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CAEA10B-0268-B77D-4F5E-FF7A4860D789}"/>
              </a:ext>
            </a:extLst>
          </p:cNvPr>
          <p:cNvCxnSpPr>
            <a:cxnSpLocks/>
            <a:stCxn id="23" idx="2"/>
            <a:endCxn id="6" idx="1"/>
          </p:cNvCxnSpPr>
          <p:nvPr/>
        </p:nvCxnSpPr>
        <p:spPr>
          <a:xfrm rot="16200000" flipH="1">
            <a:off x="3452648" y="3903162"/>
            <a:ext cx="965390" cy="6454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B4B896-8EF9-D41A-E87A-3ED925DB4927}"/>
                  </a:ext>
                </a:extLst>
              </p:cNvPr>
              <p:cNvSpPr/>
              <p:nvPr/>
            </p:nvSpPr>
            <p:spPr>
              <a:xfrm>
                <a:off x="5001656" y="3225029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B4B896-8EF9-D41A-E87A-3ED925DB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56" y="3225029"/>
                <a:ext cx="3347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25E0841-A47D-A1BB-93DB-59157364AE5B}"/>
                  </a:ext>
                </a:extLst>
              </p:cNvPr>
              <p:cNvSpPr/>
              <p:nvPr/>
            </p:nvSpPr>
            <p:spPr>
              <a:xfrm>
                <a:off x="6900293" y="4219863"/>
                <a:ext cx="2496939" cy="177681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25E0841-A47D-A1BB-93DB-59157364A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293" y="4219863"/>
                <a:ext cx="2496939" cy="1776810"/>
              </a:xfrm>
              <a:prstGeom prst="roundRect">
                <a:avLst>
                  <a:gd name="adj" fmla="val 1821"/>
                </a:avLst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0990D8C-08C9-892F-A2E8-EABB8B34407E}"/>
                  </a:ext>
                </a:extLst>
              </p:cNvPr>
              <p:cNvSpPr/>
              <p:nvPr/>
            </p:nvSpPr>
            <p:spPr>
              <a:xfrm>
                <a:off x="9484050" y="4219863"/>
                <a:ext cx="2453055" cy="176128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0990D8C-08C9-892F-A2E8-EABB8B344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050" y="4219863"/>
                <a:ext cx="2453055" cy="1761284"/>
              </a:xfrm>
              <a:prstGeom prst="roundRect">
                <a:avLst>
                  <a:gd name="adj" fmla="val 1821"/>
                </a:avLst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306B3C4-7CB2-4BF4-273B-FB37E82CEAEE}"/>
                  </a:ext>
                </a:extLst>
              </p:cNvPr>
              <p:cNvSpPr/>
              <p:nvPr/>
            </p:nvSpPr>
            <p:spPr>
              <a:xfrm>
                <a:off x="10464294" y="3392509"/>
                <a:ext cx="1660496" cy="34765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</a:rPr>
                  <a:t>Element stress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306B3C4-7CB2-4BF4-273B-FB37E82CE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294" y="3392509"/>
                <a:ext cx="1660496" cy="3476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CACC011C-CF63-0704-9C09-21AD19114812}"/>
              </a:ext>
            </a:extLst>
          </p:cNvPr>
          <p:cNvCxnSpPr>
            <a:cxnSpLocks/>
            <a:stCxn id="258" idx="3"/>
            <a:endCxn id="288" idx="1"/>
          </p:cNvCxnSpPr>
          <p:nvPr/>
        </p:nvCxnSpPr>
        <p:spPr>
          <a:xfrm flipV="1">
            <a:off x="8841416" y="2069752"/>
            <a:ext cx="701236" cy="2583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8FB18EEC-76AD-9DFB-D51B-43C758C9D1E8}"/>
              </a:ext>
            </a:extLst>
          </p:cNvPr>
          <p:cNvCxnSpPr>
            <a:cxnSpLocks/>
            <a:stCxn id="7" idx="3"/>
            <a:endCxn id="258" idx="1"/>
          </p:cNvCxnSpPr>
          <p:nvPr/>
        </p:nvCxnSpPr>
        <p:spPr>
          <a:xfrm>
            <a:off x="5930046" y="1771722"/>
            <a:ext cx="753004" cy="556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E511A033-2003-92A7-207E-594826E7CB8B}"/>
              </a:ext>
            </a:extLst>
          </p:cNvPr>
          <p:cNvCxnSpPr>
            <a:cxnSpLocks/>
            <a:stCxn id="137" idx="2"/>
            <a:endCxn id="258" idx="0"/>
          </p:cNvCxnSpPr>
          <p:nvPr/>
        </p:nvCxnSpPr>
        <p:spPr>
          <a:xfrm rot="16200000" flipH="1">
            <a:off x="7230153" y="840196"/>
            <a:ext cx="337964" cy="7261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A2B9BD-C382-8FAC-6151-66BF261BF40C}"/>
              </a:ext>
            </a:extLst>
          </p:cNvPr>
          <p:cNvSpPr/>
          <p:nvPr/>
        </p:nvSpPr>
        <p:spPr>
          <a:xfrm>
            <a:off x="6501980" y="597462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8589E7A-6F7E-39C9-64DE-3F734BCB5572}"/>
                  </a:ext>
                </a:extLst>
              </p:cNvPr>
              <p:cNvSpPr/>
              <p:nvPr/>
            </p:nvSpPr>
            <p:spPr>
              <a:xfrm>
                <a:off x="6100436" y="1839915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8589E7A-6F7E-39C9-64DE-3F734BCB5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436" y="1839915"/>
                <a:ext cx="33472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Footer Placeholder 157">
            <a:extLst>
              <a:ext uri="{FF2B5EF4-FFF2-40B4-BE49-F238E27FC236}">
                <a16:creationId xmlns:a16="http://schemas.microsoft.com/office/drawing/2014/main" id="{2BF3537B-BABA-6971-B6FE-D1895060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20" y="6339924"/>
            <a:ext cx="5546380" cy="381552"/>
          </a:xfrm>
        </p:spPr>
        <p:txBody>
          <a:bodyPr/>
          <a:lstStyle/>
          <a:p>
            <a:pPr algn="l"/>
            <a:r>
              <a:rPr lang="en-US" sz="1050" b="1" dirty="0">
                <a:solidFill>
                  <a:srgbClr val="FF0000"/>
                </a:solidFill>
              </a:rPr>
              <a:t>Here, the “full” Jacobian is the matrix with the 2 x 2 zero matrix in the upper right and lower quadrants and the 2 x 2 Jacobian in the upper left and lower right quadrants.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58DCAD4-F0D2-9817-F94F-57B9182DF6DD}"/>
                  </a:ext>
                </a:extLst>
              </p:cNvPr>
              <p:cNvSpPr/>
              <p:nvPr/>
            </p:nvSpPr>
            <p:spPr>
              <a:xfrm>
                <a:off x="8921944" y="1966244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58DCAD4-F0D2-9817-F94F-57B9182DF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944" y="1966244"/>
                <a:ext cx="33472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267E50B-7164-981A-B88B-9C63CD798C67}"/>
              </a:ext>
            </a:extLst>
          </p:cNvPr>
          <p:cNvCxnSpPr>
            <a:cxnSpLocks/>
            <a:stCxn id="188" idx="0"/>
            <a:endCxn id="288" idx="2"/>
          </p:cNvCxnSpPr>
          <p:nvPr/>
        </p:nvCxnSpPr>
        <p:spPr>
          <a:xfrm rot="5400000" flipH="1" flipV="1">
            <a:off x="9819678" y="2581199"/>
            <a:ext cx="446512" cy="1335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4A0C0E-AB4E-F475-F1A6-413BABDAE3AD}"/>
                  </a:ext>
                </a:extLst>
              </p:cNvPr>
              <p:cNvSpPr/>
              <p:nvPr/>
            </p:nvSpPr>
            <p:spPr>
              <a:xfrm>
                <a:off x="9207928" y="3472099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4A0C0E-AB4E-F475-F1A6-413BABDA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928" y="3472099"/>
                <a:ext cx="33472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CE001E1D-EB86-7354-36F3-41EB9D3A3047}"/>
              </a:ext>
            </a:extLst>
          </p:cNvPr>
          <p:cNvCxnSpPr>
            <a:cxnSpLocks/>
            <a:stCxn id="61" idx="0"/>
            <a:endCxn id="188" idx="1"/>
          </p:cNvCxnSpPr>
          <p:nvPr/>
        </p:nvCxnSpPr>
        <p:spPr>
          <a:xfrm rot="5400000" flipH="1" flipV="1">
            <a:off x="8404491" y="3416427"/>
            <a:ext cx="547709" cy="105916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8BD45D4F-4E9E-07DC-D631-CC65E37C136E}"/>
              </a:ext>
            </a:extLst>
          </p:cNvPr>
          <p:cNvCxnSpPr>
            <a:cxnSpLocks/>
            <a:stCxn id="62" idx="0"/>
            <a:endCxn id="188" idx="2"/>
          </p:cNvCxnSpPr>
          <p:nvPr/>
        </p:nvCxnSpPr>
        <p:spPr>
          <a:xfrm rot="16200000" flipV="1">
            <a:off x="9869107" y="3378392"/>
            <a:ext cx="347654" cy="1335288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5BC1CDA-2A88-D154-431A-C3AB8119396E}"/>
              </a:ext>
            </a:extLst>
          </p:cNvPr>
          <p:cNvSpPr/>
          <p:nvPr/>
        </p:nvSpPr>
        <p:spPr>
          <a:xfrm>
            <a:off x="9832157" y="542693"/>
            <a:ext cx="224357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Isotropic plane strain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9BE83BA-D3B7-685C-0C33-15535E4D12B6}"/>
              </a:ext>
            </a:extLst>
          </p:cNvPr>
          <p:cNvSpPr/>
          <p:nvPr/>
        </p:nvSpPr>
        <p:spPr>
          <a:xfrm>
            <a:off x="9832157" y="105258"/>
            <a:ext cx="22435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Isotropic plane stress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B2ED596-DCCF-F13D-D759-6CCFF3DAF184}"/>
                  </a:ext>
                </a:extLst>
              </p:cNvPr>
              <p:cNvSpPr/>
              <p:nvPr/>
            </p:nvSpPr>
            <p:spPr>
              <a:xfrm>
                <a:off x="9008595" y="6252517"/>
                <a:ext cx="1068114" cy="436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B2ED596-DCCF-F13D-D759-6CCFF3DAF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95" y="6252517"/>
                <a:ext cx="1068114" cy="4368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Connector: Curved 238">
            <a:extLst>
              <a:ext uri="{FF2B5EF4-FFF2-40B4-BE49-F238E27FC236}">
                <a16:creationId xmlns:a16="http://schemas.microsoft.com/office/drawing/2014/main" id="{F4F7A536-0FCB-C38C-52C8-A1D8216D9BAA}"/>
              </a:ext>
            </a:extLst>
          </p:cNvPr>
          <p:cNvCxnSpPr>
            <a:cxnSpLocks/>
            <a:stCxn id="238" idx="1"/>
            <a:endCxn id="61" idx="2"/>
          </p:cNvCxnSpPr>
          <p:nvPr/>
        </p:nvCxnSpPr>
        <p:spPr>
          <a:xfrm rot="10800000">
            <a:off x="8148763" y="5996674"/>
            <a:ext cx="859832" cy="47426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Curved 242">
            <a:extLst>
              <a:ext uri="{FF2B5EF4-FFF2-40B4-BE49-F238E27FC236}">
                <a16:creationId xmlns:a16="http://schemas.microsoft.com/office/drawing/2014/main" id="{7E37226D-6C90-7BE7-B98E-B33811DE87C2}"/>
              </a:ext>
            </a:extLst>
          </p:cNvPr>
          <p:cNvCxnSpPr>
            <a:cxnSpLocks/>
            <a:stCxn id="238" idx="3"/>
            <a:endCxn id="62" idx="2"/>
          </p:cNvCxnSpPr>
          <p:nvPr/>
        </p:nvCxnSpPr>
        <p:spPr>
          <a:xfrm flipV="1">
            <a:off x="10076709" y="5981147"/>
            <a:ext cx="633869" cy="48979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93F46D07-0D75-75E5-B26B-BA9885584277}"/>
              </a:ext>
            </a:extLst>
          </p:cNvPr>
          <p:cNvCxnSpPr>
            <a:cxnSpLocks/>
            <a:stCxn id="288" idx="3"/>
            <a:endCxn id="108" idx="0"/>
          </p:cNvCxnSpPr>
          <p:nvPr/>
        </p:nvCxnSpPr>
        <p:spPr>
          <a:xfrm flipH="1">
            <a:off x="11294542" y="2069752"/>
            <a:ext cx="583963" cy="1322757"/>
          </a:xfrm>
          <a:prstGeom prst="curvedConnector4">
            <a:avLst>
              <a:gd name="adj1" fmla="val -39146"/>
              <a:gd name="adj2" fmla="val 861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4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6A89281-178A-6D59-F64A-2D7FDDFB8D1B}"/>
                  </a:ext>
                </a:extLst>
              </p:cNvPr>
              <p:cNvSpPr/>
              <p:nvPr/>
            </p:nvSpPr>
            <p:spPr>
              <a:xfrm>
                <a:off x="134351" y="1188144"/>
                <a:ext cx="2433309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test_2D_shape_functions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shape function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6A89281-178A-6D59-F64A-2D7FDDFB8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1" y="1188144"/>
                <a:ext cx="2433309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BD1AB0-4EC4-2E41-33F8-315563C5BB14}"/>
              </a:ext>
            </a:extLst>
          </p:cNvPr>
          <p:cNvCxnSpPr>
            <a:cxnSpLocks/>
            <a:stCxn id="11" idx="1"/>
            <a:endCxn id="44" idx="3"/>
          </p:cNvCxnSpPr>
          <p:nvPr/>
        </p:nvCxnSpPr>
        <p:spPr>
          <a:xfrm rot="10800000">
            <a:off x="2567660" y="2250254"/>
            <a:ext cx="924034" cy="9916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FB82B-0AAD-2DEC-3797-28846907D7BB}"/>
              </a:ext>
            </a:extLst>
          </p:cNvPr>
          <p:cNvSpPr/>
          <p:nvPr/>
        </p:nvSpPr>
        <p:spPr>
          <a:xfrm>
            <a:off x="3491694" y="3027810"/>
            <a:ext cx="2243579" cy="4281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Instance: Element2D base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F84FD2D-F637-6C81-D575-320EF908C0A2}"/>
                  </a:ext>
                </a:extLst>
              </p:cNvPr>
              <p:cNvSpPr/>
              <p:nvPr/>
            </p:nvSpPr>
            <p:spPr>
              <a:xfrm>
                <a:off x="1072341" y="4162841"/>
                <a:ext cx="2314615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test_2D_shape_function_derivatives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𝝏𝜼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F84FD2D-F637-6C81-D575-320EF908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41" y="4162841"/>
                <a:ext cx="2314615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FDD3368-2CE9-CFE3-00C7-EDFE1F110406}"/>
                  </a:ext>
                </a:extLst>
              </p:cNvPr>
              <p:cNvSpPr/>
              <p:nvPr/>
            </p:nvSpPr>
            <p:spPr>
              <a:xfrm>
                <a:off x="3080596" y="337667"/>
                <a:ext cx="2310351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test_2D_jacobian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FDD3368-2CE9-CFE3-00C7-EDFE1F110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96" y="337667"/>
                <a:ext cx="2310351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3D5AC4-D6AA-6EF5-8B21-F59927714ADB}"/>
                  </a:ext>
                </a:extLst>
              </p:cNvPr>
              <p:cNvSpPr/>
              <p:nvPr/>
            </p:nvSpPr>
            <p:spPr>
              <a:xfrm>
                <a:off x="3862015" y="4426250"/>
                <a:ext cx="2100164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test_2D_B_matrix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full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matrix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3D5AC4-D6AA-6EF5-8B21-F59927714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15" y="4426250"/>
                <a:ext cx="2100164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EC1D445-A255-2234-C706-813B439F8237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rot="16200000" flipH="1">
            <a:off x="4277644" y="3791797"/>
            <a:ext cx="970292" cy="2986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7843CBA7-2D1B-0CE2-249C-29880341B5A1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5400000">
            <a:off x="3068126" y="2617482"/>
            <a:ext cx="706883" cy="23838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B7D50C1-FBF2-E41B-94DB-A9516F5DA95C}"/>
                  </a:ext>
                </a:extLst>
              </p:cNvPr>
              <p:cNvSpPr/>
              <p:nvPr/>
            </p:nvSpPr>
            <p:spPr>
              <a:xfrm>
                <a:off x="6248209" y="149173"/>
                <a:ext cx="3460235" cy="264740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inspect_2D_element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Given a 2D element,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nodal displacements, compute the stresses and strains on the element for a grid of points in both the local element and natural coordinate systems. Generate a collection of contours for the element: 1) shape functions, 2) displacements, 3) Jacobian, 4) stresses and strains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B7D50C1-FBF2-E41B-94DB-A9516F5DA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09" y="149173"/>
                <a:ext cx="3460235" cy="2647409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7C19F57-2257-41A6-CC9E-9D087B96F4A0}"/>
              </a:ext>
            </a:extLst>
          </p:cNvPr>
          <p:cNvCxnSpPr>
            <a:cxnSpLocks/>
            <a:stCxn id="11" idx="3"/>
            <a:endCxn id="69" idx="1"/>
          </p:cNvCxnSpPr>
          <p:nvPr/>
        </p:nvCxnSpPr>
        <p:spPr>
          <a:xfrm flipV="1">
            <a:off x="5735273" y="1472878"/>
            <a:ext cx="512936" cy="17690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3C593C-F90D-2036-7510-89E2D46FC5B5}"/>
                  </a:ext>
                </a:extLst>
              </p:cNvPr>
              <p:cNvSpPr/>
              <p:nvPr/>
            </p:nvSpPr>
            <p:spPr>
              <a:xfrm>
                <a:off x="6229822" y="4183315"/>
                <a:ext cx="2496939" cy="177681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3C593C-F90D-2036-7510-89E2D46F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22" y="4183315"/>
                <a:ext cx="2496939" cy="1776810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249F0F-7585-0EB5-DFEB-D53E92DE196C}"/>
                  </a:ext>
                </a:extLst>
              </p:cNvPr>
              <p:cNvSpPr/>
              <p:nvPr/>
            </p:nvSpPr>
            <p:spPr>
              <a:xfrm>
                <a:off x="9708444" y="4183315"/>
                <a:ext cx="2453055" cy="176128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249F0F-7585-0EB5-DFEB-D53E92DE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444" y="4183315"/>
                <a:ext cx="2453055" cy="1761284"/>
              </a:xfrm>
              <a:prstGeom prst="roundRect">
                <a:avLst>
                  <a:gd name="adj" fmla="val 1821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0DA393D-0F15-812F-E5F1-B36739E5AC31}"/>
              </a:ext>
            </a:extLst>
          </p:cNvPr>
          <p:cNvCxnSpPr>
            <a:cxnSpLocks/>
            <a:stCxn id="48" idx="0"/>
            <a:endCxn id="69" idx="2"/>
          </p:cNvCxnSpPr>
          <p:nvPr/>
        </p:nvCxnSpPr>
        <p:spPr>
          <a:xfrm rot="16200000" flipV="1">
            <a:off x="8175664" y="2599245"/>
            <a:ext cx="892800" cy="12874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9CB1E07-1FA2-5873-B6E8-DF6AB78B2633}"/>
                  </a:ext>
                </a:extLst>
              </p:cNvPr>
              <p:cNvSpPr/>
              <p:nvPr/>
            </p:nvSpPr>
            <p:spPr>
              <a:xfrm>
                <a:off x="9098438" y="3689382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9CB1E07-1FA2-5873-B6E8-DF6AB78B2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438" y="3689382"/>
                <a:ext cx="3347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8CE7B118-7519-112F-B5F8-A1C0962F1DAA}"/>
              </a:ext>
            </a:extLst>
          </p:cNvPr>
          <p:cNvCxnSpPr>
            <a:cxnSpLocks/>
            <a:stCxn id="45" idx="0"/>
            <a:endCxn id="48" idx="1"/>
          </p:cNvCxnSpPr>
          <p:nvPr/>
        </p:nvCxnSpPr>
        <p:spPr>
          <a:xfrm rot="5400000" flipH="1" flipV="1">
            <a:off x="8141426" y="3226303"/>
            <a:ext cx="293878" cy="1620146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744A4253-2D7E-DC43-97B4-CE304DA902D5}"/>
              </a:ext>
            </a:extLst>
          </p:cNvPr>
          <p:cNvCxnSpPr>
            <a:cxnSpLocks/>
            <a:stCxn id="46" idx="0"/>
            <a:endCxn id="48" idx="3"/>
          </p:cNvCxnSpPr>
          <p:nvPr/>
        </p:nvCxnSpPr>
        <p:spPr>
          <a:xfrm rot="16200000" flipV="1">
            <a:off x="10037128" y="3285471"/>
            <a:ext cx="293878" cy="150181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6C02294-4388-3ACF-9BDC-C673E617F32A}"/>
                  </a:ext>
                </a:extLst>
              </p:cNvPr>
              <p:cNvSpPr/>
              <p:nvPr/>
            </p:nvSpPr>
            <p:spPr>
              <a:xfrm>
                <a:off x="9008595" y="6121499"/>
                <a:ext cx="1068114" cy="436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6C02294-4388-3ACF-9BDC-C673E617F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95" y="6121499"/>
                <a:ext cx="1068114" cy="4368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D55EE54-9392-32B6-D526-A9F1D5A1168A}"/>
              </a:ext>
            </a:extLst>
          </p:cNvPr>
          <p:cNvCxnSpPr>
            <a:cxnSpLocks/>
            <a:stCxn id="52" idx="1"/>
            <a:endCxn id="45" idx="2"/>
          </p:cNvCxnSpPr>
          <p:nvPr/>
        </p:nvCxnSpPr>
        <p:spPr>
          <a:xfrm rot="10800000">
            <a:off x="7478293" y="5960126"/>
            <a:ext cx="1530303" cy="37979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F5E00E4-D35D-05A1-D2C3-E342E643DA9E}"/>
              </a:ext>
            </a:extLst>
          </p:cNvPr>
          <p:cNvCxnSpPr>
            <a:cxnSpLocks/>
            <a:stCxn id="52" idx="3"/>
            <a:endCxn id="46" idx="2"/>
          </p:cNvCxnSpPr>
          <p:nvPr/>
        </p:nvCxnSpPr>
        <p:spPr>
          <a:xfrm flipV="1">
            <a:off x="10076709" y="5944599"/>
            <a:ext cx="858263" cy="3953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499B979-7E70-1937-3742-9A3A9882C0D8}"/>
              </a:ext>
            </a:extLst>
          </p:cNvPr>
          <p:cNvSpPr/>
          <p:nvPr/>
        </p:nvSpPr>
        <p:spPr>
          <a:xfrm>
            <a:off x="6488690" y="3234162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1F212D9-749C-5D7E-4B5D-2A565F3BA141}"/>
              </a:ext>
            </a:extLst>
          </p:cNvPr>
          <p:cNvCxnSpPr>
            <a:cxnSpLocks/>
            <a:stCxn id="105" idx="0"/>
            <a:endCxn id="69" idx="2"/>
          </p:cNvCxnSpPr>
          <p:nvPr/>
        </p:nvCxnSpPr>
        <p:spPr>
          <a:xfrm rot="5400000" flipH="1" flipV="1">
            <a:off x="7281747" y="2537582"/>
            <a:ext cx="437580" cy="955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558C178-D564-EE78-099F-AAC4E072F5CF}"/>
              </a:ext>
            </a:extLst>
          </p:cNvPr>
          <p:cNvSpPr/>
          <p:nvPr/>
        </p:nvSpPr>
        <p:spPr>
          <a:xfrm>
            <a:off x="10505840" y="2080326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3A2A8AB8-D43F-DCA1-9B20-72DE1055C0D2}"/>
              </a:ext>
            </a:extLst>
          </p:cNvPr>
          <p:cNvCxnSpPr>
            <a:cxnSpLocks/>
            <a:stCxn id="69" idx="3"/>
            <a:endCxn id="113" idx="2"/>
          </p:cNvCxnSpPr>
          <p:nvPr/>
        </p:nvCxnSpPr>
        <p:spPr>
          <a:xfrm>
            <a:off x="9708444" y="1472878"/>
            <a:ext cx="797396" cy="7478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F691DAD-A6CA-1E06-D052-5C3E69C01C1C}"/>
              </a:ext>
            </a:extLst>
          </p:cNvPr>
          <p:cNvCxnSpPr>
            <a:cxnSpLocks/>
            <a:stCxn id="11" idx="0"/>
            <a:endCxn id="36" idx="2"/>
          </p:cNvCxnSpPr>
          <p:nvPr/>
        </p:nvCxnSpPr>
        <p:spPr>
          <a:xfrm rot="16200000" flipV="1">
            <a:off x="4141667" y="2555993"/>
            <a:ext cx="565923" cy="3777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/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 energy density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sigma: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1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/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compute_k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stiffness matrix for a 2D element using Gaussian quadrature, where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𝐝𝐞𝐭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/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AC3F475-229C-B739-2807-CA354EBC47D7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013955" y="1336682"/>
            <a:ext cx="1442044" cy="2253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2BC1A30-6713-BD15-93BA-3B6633CF02A1}"/>
              </a:ext>
            </a:extLst>
          </p:cNvPr>
          <p:cNvCxnSpPr>
            <a:cxnSpLocks/>
            <a:stCxn id="18" idx="3"/>
            <a:endCxn id="6" idx="0"/>
          </p:cNvCxnSpPr>
          <p:nvPr/>
        </p:nvCxnSpPr>
        <p:spPr>
          <a:xfrm>
            <a:off x="7861955" y="656955"/>
            <a:ext cx="1186393" cy="5624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/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1701169A-AAD0-EFAC-8A17-2EA4DDECD5D0}"/>
              </a:ext>
            </a:extLst>
          </p:cNvPr>
          <p:cNvSpPr/>
          <p:nvPr/>
        </p:nvSpPr>
        <p:spPr>
          <a:xfrm>
            <a:off x="434633" y="5841497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9412F93-5B6D-7B58-E2EF-C2E90BC8132E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V="1">
            <a:off x="1013956" y="5145685"/>
            <a:ext cx="1117437" cy="6958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CBB9D51-9138-DFD9-5683-AA270CFE9572}"/>
              </a:ext>
            </a:extLst>
          </p:cNvPr>
          <p:cNvCxnSpPr>
            <a:cxnSpLocks/>
            <a:stCxn id="6" idx="2"/>
            <a:endCxn id="61" idx="0"/>
          </p:cNvCxnSpPr>
          <p:nvPr/>
        </p:nvCxnSpPr>
        <p:spPr>
          <a:xfrm rot="5400000">
            <a:off x="8006738" y="3496144"/>
            <a:ext cx="764035" cy="1319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/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plot_element_strain_energy_density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strain energy density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grid of points for a 2D element as a contour.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psi: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BD8BDD5-74A7-7B3C-BCA6-814E07FB62DD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2582993" y="3346749"/>
            <a:ext cx="716108" cy="9700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/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plot_element_stiffness_matrix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 as a colormap.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05045344-E53E-5209-BC58-424057F3E638}"/>
              </a:ext>
            </a:extLst>
          </p:cNvPr>
          <p:cNvSpPr/>
          <p:nvPr/>
        </p:nvSpPr>
        <p:spPr>
          <a:xfrm>
            <a:off x="10158202" y="5841496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425D46E-BAC2-4244-6B8E-0BD277B9B98E}"/>
              </a:ext>
            </a:extLst>
          </p:cNvPr>
          <p:cNvCxnSpPr>
            <a:cxnSpLocks/>
            <a:stCxn id="61" idx="3"/>
            <a:endCxn id="77" idx="2"/>
          </p:cNvCxnSpPr>
          <p:nvPr/>
        </p:nvCxnSpPr>
        <p:spPr>
          <a:xfrm>
            <a:off x="9023864" y="5493590"/>
            <a:ext cx="1134338" cy="573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DE5B7FC-EA1B-29DF-112F-A4C5EB4ACFE7}"/>
              </a:ext>
            </a:extLst>
          </p:cNvPr>
          <p:cNvSpPr/>
          <p:nvPr/>
        </p:nvSpPr>
        <p:spPr>
          <a:xfrm>
            <a:off x="3802541" y="319370"/>
            <a:ext cx="2347862" cy="179998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integration points and their weights for performing gaussian quadrature on a 2D element.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F7260FA6-AAC8-30CF-9390-DF70607E8B55}"/>
              </a:ext>
            </a:extLst>
          </p:cNvPr>
          <p:cNvCxnSpPr>
            <a:cxnSpLocks/>
            <a:stCxn id="91" idx="2"/>
            <a:endCxn id="6" idx="1"/>
          </p:cNvCxnSpPr>
          <p:nvPr/>
        </p:nvCxnSpPr>
        <p:spPr>
          <a:xfrm rot="16200000" flipH="1">
            <a:off x="6048115" y="1047712"/>
            <a:ext cx="377186" cy="252047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/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D0986088-E944-5140-64F7-8BF0F41556C0}"/>
              </a:ext>
            </a:extLst>
          </p:cNvPr>
          <p:cNvSpPr/>
          <p:nvPr/>
        </p:nvSpPr>
        <p:spPr>
          <a:xfrm>
            <a:off x="2475175" y="478248"/>
            <a:ext cx="711085" cy="295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num_pts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6E5C2EA0-EF98-84EF-24AB-113388EADC28}"/>
              </a:ext>
            </a:extLst>
          </p:cNvPr>
          <p:cNvCxnSpPr>
            <a:cxnSpLocks/>
            <a:stCxn id="126" idx="3"/>
            <a:endCxn id="91" idx="1"/>
          </p:cNvCxnSpPr>
          <p:nvPr/>
        </p:nvCxnSpPr>
        <p:spPr>
          <a:xfrm>
            <a:off x="3186260" y="626046"/>
            <a:ext cx="616281" cy="5933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/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/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96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2F6443-EC27-9C4C-3E89-0722C8D6887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9620354" y="3307365"/>
            <a:ext cx="1053274" cy="14917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13E24E08-DF0B-7BF3-1266-524B598FF487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4594396" y="1298626"/>
            <a:ext cx="2131618" cy="11299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/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7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/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interpolate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/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compute_fs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surface traction polynomials at all integration points on the surface in the local element coordinate system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elem_coords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/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compute_J_det_surf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Jacobi-determinant along the traction surface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if the traction is applied on a face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varied,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varied.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grid_shape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/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_force_vector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force vector due to a surface traction for a 2D element using Gaussian quadrature,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along the traction surface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0E90688-4472-B0C4-A1CC-34138CEF5B6D}"/>
              </a:ext>
            </a:extLst>
          </p:cNvPr>
          <p:cNvCxnSpPr>
            <a:cxnSpLocks/>
            <a:stCxn id="33" idx="3"/>
            <a:endCxn id="30" idx="0"/>
          </p:cNvCxnSpPr>
          <p:nvPr/>
        </p:nvCxnSpPr>
        <p:spPr>
          <a:xfrm>
            <a:off x="2545314" y="440045"/>
            <a:ext cx="373031" cy="5702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/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2148C3F-606B-0BD3-2CCE-4096697E47E7}"/>
              </a:ext>
            </a:extLst>
          </p:cNvPr>
          <p:cNvSpPr/>
          <p:nvPr/>
        </p:nvSpPr>
        <p:spPr>
          <a:xfrm>
            <a:off x="230439" y="300486"/>
            <a:ext cx="2314875" cy="2791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Instance: Element2D base class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82C496F-2F87-583D-BF90-1F2DC21ED23A}"/>
              </a:ext>
            </a:extLst>
          </p:cNvPr>
          <p:cNvCxnSpPr>
            <a:cxnSpLocks/>
            <a:stCxn id="30" idx="2"/>
            <a:endCxn id="29" idx="1"/>
          </p:cNvCxnSpPr>
          <p:nvPr/>
        </p:nvCxnSpPr>
        <p:spPr>
          <a:xfrm rot="16200000" flipH="1">
            <a:off x="2649493" y="4115761"/>
            <a:ext cx="1505621" cy="9679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/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BB739C0-4C8B-06A3-48E5-EF167921FBBA}"/>
              </a:ext>
            </a:extLst>
          </p:cNvPr>
          <p:cNvCxnSpPr>
            <a:cxnSpLocks/>
            <a:stCxn id="29" idx="0"/>
            <a:endCxn id="49" idx="2"/>
          </p:cNvCxnSpPr>
          <p:nvPr/>
        </p:nvCxnSpPr>
        <p:spPr>
          <a:xfrm rot="5400000" flipH="1" flipV="1">
            <a:off x="5373240" y="3555490"/>
            <a:ext cx="590697" cy="4146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/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475FE0-C1E5-B660-39F1-B451CF43D24C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9330480" y="1298626"/>
            <a:ext cx="1562398" cy="65247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/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/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F0F79400-AF3C-EE55-5E4C-764CB913BD85}"/>
              </a:ext>
            </a:extLst>
          </p:cNvPr>
          <p:cNvCxnSpPr>
            <a:cxnSpLocks/>
            <a:stCxn id="28" idx="1"/>
            <a:endCxn id="93" idx="2"/>
          </p:cNvCxnSpPr>
          <p:nvPr/>
        </p:nvCxnSpPr>
        <p:spPr>
          <a:xfrm rot="10800000">
            <a:off x="7464066" y="4156727"/>
            <a:ext cx="540673" cy="14566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/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A11CC4E8-9377-0778-0792-E9523BE24671}"/>
              </a:ext>
            </a:extLst>
          </p:cNvPr>
          <p:cNvCxnSpPr>
            <a:cxnSpLocks/>
            <a:stCxn id="49" idx="0"/>
            <a:endCxn id="30" idx="3"/>
          </p:cNvCxnSpPr>
          <p:nvPr/>
        </p:nvCxnSpPr>
        <p:spPr>
          <a:xfrm rot="16200000" flipV="1">
            <a:off x="4925696" y="2097320"/>
            <a:ext cx="618940" cy="12815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30ED5FBA-CA04-965D-0743-1B685779D77E}"/>
              </a:ext>
            </a:extLst>
          </p:cNvPr>
          <p:cNvCxnSpPr>
            <a:cxnSpLocks/>
            <a:stCxn id="93" idx="0"/>
            <a:endCxn id="30" idx="3"/>
          </p:cNvCxnSpPr>
          <p:nvPr/>
        </p:nvCxnSpPr>
        <p:spPr>
          <a:xfrm rot="16200000" flipV="1">
            <a:off x="5375142" y="1647874"/>
            <a:ext cx="1308178" cy="28696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/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err="1">
                    <a:solidFill>
                      <a:schemeClr val="tx1"/>
                    </a:solidFill>
                  </a:rPr>
                  <a:t>grid_shape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8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3083</Words>
  <Application>Microsoft Office PowerPoint</Application>
  <PresentationFormat>Widescreen</PresentationFormat>
  <Paragraphs>533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323</cp:revision>
  <cp:lastPrinted>2024-09-09T13:20:28Z</cp:lastPrinted>
  <dcterms:created xsi:type="dcterms:W3CDTF">2024-08-13T13:17:58Z</dcterms:created>
  <dcterms:modified xsi:type="dcterms:W3CDTF">2024-10-22T16:14:39Z</dcterms:modified>
</cp:coreProperties>
</file>