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5" r:id="rId4"/>
    <p:sldId id="260" r:id="rId5"/>
    <p:sldId id="261" r:id="rId6"/>
    <p:sldId id="266" r:id="rId7"/>
    <p:sldId id="257" r:id="rId8"/>
    <p:sldId id="263" r:id="rId9"/>
    <p:sldId id="262" r:id="rId10"/>
    <p:sldId id="264" r:id="rId11"/>
    <p:sldId id="267"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9A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50933" autoAdjust="0"/>
  </p:normalViewPr>
  <p:slideViewPr>
    <p:cSldViewPr snapToGrid="0">
      <p:cViewPr varScale="1">
        <p:scale>
          <a:sx n="121" d="100"/>
          <a:sy n="121" d="100"/>
        </p:scale>
        <p:origin x="523" y="9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DFA59-2039-4D1A-B2CC-ED80482A3442}"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D4F90A80-8024-4FA7-8C30-760D9D813442}">
      <dgm:prSet/>
      <dgm:spPr/>
      <dgm:t>
        <a:bodyPr/>
        <a:lstStyle/>
        <a:p>
          <a:pPr>
            <a:defRPr b="1"/>
          </a:pPr>
          <a:r>
            <a:rPr lang="en-NL">
              <a:solidFill>
                <a:schemeClr val="bg1"/>
              </a:solidFill>
            </a:rPr>
            <a:t>Finding a Santiago Giménez replacement</a:t>
          </a:r>
          <a:endParaRPr lang="en-US" dirty="0">
            <a:solidFill>
              <a:schemeClr val="bg1"/>
            </a:solidFill>
          </a:endParaRPr>
        </a:p>
      </dgm:t>
    </dgm:pt>
    <dgm:pt modelId="{11861351-5DAB-49B6-A4A6-FD9380610442}" type="parTrans" cxnId="{F4BD6802-4609-426A-8D73-53666F3892E6}">
      <dgm:prSet/>
      <dgm:spPr/>
      <dgm:t>
        <a:bodyPr/>
        <a:lstStyle/>
        <a:p>
          <a:endParaRPr lang="en-US"/>
        </a:p>
      </dgm:t>
    </dgm:pt>
    <dgm:pt modelId="{91889DE0-470E-48FE-9989-D5E1EDC45382}" type="sibTrans" cxnId="{F4BD6802-4609-426A-8D73-53666F3892E6}">
      <dgm:prSet/>
      <dgm:spPr/>
      <dgm:t>
        <a:bodyPr/>
        <a:lstStyle/>
        <a:p>
          <a:endParaRPr lang="en-US"/>
        </a:p>
      </dgm:t>
    </dgm:pt>
    <dgm:pt modelId="{C3CEF79C-BFCD-4CE6-BF01-19CD1B154047}">
      <dgm:prSet/>
      <dgm:spPr/>
      <dgm:t>
        <a:bodyPr/>
        <a:lstStyle/>
        <a:p>
          <a:r>
            <a:rPr lang="en-NL">
              <a:solidFill>
                <a:schemeClr val="bg1"/>
              </a:solidFill>
            </a:rPr>
            <a:t>Compared Santi’s statistics with Premier League forwards to find similar players</a:t>
          </a:r>
          <a:endParaRPr lang="en-US" dirty="0">
            <a:solidFill>
              <a:schemeClr val="bg1"/>
            </a:solidFill>
          </a:endParaRPr>
        </a:p>
      </dgm:t>
    </dgm:pt>
    <dgm:pt modelId="{BB531C7F-DE02-4C0E-9A4A-F261EACBE0E9}" type="parTrans" cxnId="{6429C0B2-07DA-41F7-AC9E-2D34D2E304C0}">
      <dgm:prSet/>
      <dgm:spPr/>
      <dgm:t>
        <a:bodyPr/>
        <a:lstStyle/>
        <a:p>
          <a:endParaRPr lang="en-US"/>
        </a:p>
      </dgm:t>
    </dgm:pt>
    <dgm:pt modelId="{96E08100-A232-46D7-821E-B7B673B2653E}" type="sibTrans" cxnId="{6429C0B2-07DA-41F7-AC9E-2D34D2E304C0}">
      <dgm:prSet/>
      <dgm:spPr/>
      <dgm:t>
        <a:bodyPr/>
        <a:lstStyle/>
        <a:p>
          <a:endParaRPr lang="en-US"/>
        </a:p>
      </dgm:t>
    </dgm:pt>
    <dgm:pt modelId="{0D71B59E-9623-481F-904A-9C253B53CA22}">
      <dgm:prSet/>
      <dgm:spPr/>
      <dgm:t>
        <a:bodyPr/>
        <a:lstStyle/>
        <a:p>
          <a:pPr>
            <a:defRPr b="1"/>
          </a:pPr>
          <a:r>
            <a:rPr lang="en-NL">
              <a:solidFill>
                <a:schemeClr val="bg1"/>
              </a:solidFill>
            </a:rPr>
            <a:t>Most interesting Dutch players</a:t>
          </a:r>
          <a:endParaRPr lang="en-US" dirty="0">
            <a:solidFill>
              <a:schemeClr val="bg1"/>
            </a:solidFill>
          </a:endParaRPr>
        </a:p>
      </dgm:t>
    </dgm:pt>
    <dgm:pt modelId="{19506D80-2DB1-467C-85E8-2D185C62812C}" type="parTrans" cxnId="{B978DB66-E088-48A1-B7E2-3AA24EBAB378}">
      <dgm:prSet/>
      <dgm:spPr/>
      <dgm:t>
        <a:bodyPr/>
        <a:lstStyle/>
        <a:p>
          <a:endParaRPr lang="en-US"/>
        </a:p>
      </dgm:t>
    </dgm:pt>
    <dgm:pt modelId="{D2B1C831-80ED-462B-A2E4-EA366155E3E5}" type="sibTrans" cxnId="{B978DB66-E088-48A1-B7E2-3AA24EBAB378}">
      <dgm:prSet/>
      <dgm:spPr/>
      <dgm:t>
        <a:bodyPr/>
        <a:lstStyle/>
        <a:p>
          <a:endParaRPr lang="en-US"/>
        </a:p>
      </dgm:t>
    </dgm:pt>
    <dgm:pt modelId="{6898D002-F62B-44EA-9D1C-5F06261B4A3B}">
      <dgm:prSet/>
      <dgm:spPr/>
      <dgm:t>
        <a:bodyPr/>
        <a:lstStyle/>
        <a:p>
          <a:r>
            <a:rPr lang="en-NL">
              <a:solidFill>
                <a:schemeClr val="bg1"/>
              </a:solidFill>
            </a:rPr>
            <a:t>Ranked Dutch players based on performance metric and age</a:t>
          </a:r>
          <a:endParaRPr lang="en-US" dirty="0">
            <a:solidFill>
              <a:schemeClr val="bg1"/>
            </a:solidFill>
          </a:endParaRPr>
        </a:p>
      </dgm:t>
    </dgm:pt>
    <dgm:pt modelId="{173EEF4B-39CA-4744-9E6B-DCA67F7B57A7}" type="parTrans" cxnId="{DDE85014-85A3-4522-A23C-30F0EB06EB0C}">
      <dgm:prSet/>
      <dgm:spPr/>
      <dgm:t>
        <a:bodyPr/>
        <a:lstStyle/>
        <a:p>
          <a:endParaRPr lang="en-US"/>
        </a:p>
      </dgm:t>
    </dgm:pt>
    <dgm:pt modelId="{B1E84A80-48F5-4D8A-AE57-7B549B45C5E7}" type="sibTrans" cxnId="{DDE85014-85A3-4522-A23C-30F0EB06EB0C}">
      <dgm:prSet/>
      <dgm:spPr/>
      <dgm:t>
        <a:bodyPr/>
        <a:lstStyle/>
        <a:p>
          <a:endParaRPr lang="en-US"/>
        </a:p>
      </dgm:t>
    </dgm:pt>
    <dgm:pt modelId="{68B37C58-E907-4716-9306-A9E488AF4309}">
      <dgm:prSet/>
      <dgm:spPr/>
      <dgm:t>
        <a:bodyPr/>
        <a:lstStyle/>
        <a:p>
          <a:pPr>
            <a:defRPr b="1"/>
          </a:pPr>
          <a:r>
            <a:rPr lang="en-NL">
              <a:solidFill>
                <a:schemeClr val="bg1"/>
              </a:solidFill>
            </a:rPr>
            <a:t>Age distribution of young players (under 21):</a:t>
          </a:r>
          <a:endParaRPr lang="en-US" dirty="0">
            <a:solidFill>
              <a:schemeClr val="bg1"/>
            </a:solidFill>
          </a:endParaRPr>
        </a:p>
      </dgm:t>
    </dgm:pt>
    <dgm:pt modelId="{288DD574-FE1B-4441-81BF-D49C0B332402}" type="parTrans" cxnId="{562A5CBA-E6D0-4267-8745-8940B51E1B33}">
      <dgm:prSet/>
      <dgm:spPr/>
      <dgm:t>
        <a:bodyPr/>
        <a:lstStyle/>
        <a:p>
          <a:endParaRPr lang="en-US"/>
        </a:p>
      </dgm:t>
    </dgm:pt>
    <dgm:pt modelId="{9073B5A8-1287-483F-BAAA-C8B1AF461CA3}" type="sibTrans" cxnId="{562A5CBA-E6D0-4267-8745-8940B51E1B33}">
      <dgm:prSet/>
      <dgm:spPr/>
      <dgm:t>
        <a:bodyPr/>
        <a:lstStyle/>
        <a:p>
          <a:endParaRPr lang="en-US"/>
        </a:p>
      </dgm:t>
    </dgm:pt>
    <dgm:pt modelId="{7452BE99-4207-4C04-8C92-A03018E81D8F}">
      <dgm:prSet/>
      <dgm:spPr/>
      <dgm:t>
        <a:bodyPr/>
        <a:lstStyle/>
        <a:p>
          <a:r>
            <a:rPr lang="en-NL">
              <a:solidFill>
                <a:schemeClr val="bg1"/>
              </a:solidFill>
            </a:rPr>
            <a:t>Grouped the young players by age and counted the number of players in each group</a:t>
          </a:r>
          <a:endParaRPr lang="en-US" dirty="0">
            <a:solidFill>
              <a:schemeClr val="bg1"/>
            </a:solidFill>
          </a:endParaRPr>
        </a:p>
      </dgm:t>
    </dgm:pt>
    <dgm:pt modelId="{15F35B7B-E9CF-4681-8A65-1749E618D1AA}" type="parTrans" cxnId="{0DE756C5-2506-40C4-B5E9-7131EB700533}">
      <dgm:prSet/>
      <dgm:spPr/>
      <dgm:t>
        <a:bodyPr/>
        <a:lstStyle/>
        <a:p>
          <a:endParaRPr lang="en-US"/>
        </a:p>
      </dgm:t>
    </dgm:pt>
    <dgm:pt modelId="{B091B885-4EB5-472F-84BE-4C543C12A413}" type="sibTrans" cxnId="{0DE756C5-2506-40C4-B5E9-7131EB700533}">
      <dgm:prSet/>
      <dgm:spPr/>
      <dgm:t>
        <a:bodyPr/>
        <a:lstStyle/>
        <a:p>
          <a:endParaRPr lang="en-US"/>
        </a:p>
      </dgm:t>
    </dgm:pt>
    <dgm:pt modelId="{92E85A56-3145-432C-B80D-54F0F0D3AE74}">
      <dgm:prSet/>
      <dgm:spPr/>
      <dgm:t>
        <a:bodyPr/>
        <a:lstStyle/>
        <a:p>
          <a:pPr>
            <a:defRPr b="1"/>
          </a:pPr>
          <a:r>
            <a:rPr lang="en-NL">
              <a:solidFill>
                <a:schemeClr val="bg1"/>
              </a:solidFill>
            </a:rPr>
            <a:t>Average matches played per age group:</a:t>
          </a:r>
          <a:endParaRPr lang="en-US" dirty="0">
            <a:solidFill>
              <a:schemeClr val="bg1"/>
            </a:solidFill>
          </a:endParaRPr>
        </a:p>
      </dgm:t>
    </dgm:pt>
    <dgm:pt modelId="{7A4FE993-F522-49F1-A044-A40A2B0307F7}" type="parTrans" cxnId="{D6120999-8AFA-4123-9C4A-138C6C6C14B4}">
      <dgm:prSet/>
      <dgm:spPr/>
      <dgm:t>
        <a:bodyPr/>
        <a:lstStyle/>
        <a:p>
          <a:endParaRPr lang="en-US"/>
        </a:p>
      </dgm:t>
    </dgm:pt>
    <dgm:pt modelId="{F8DAADF4-8D8B-4C40-A5A6-37BE8E03EB39}" type="sibTrans" cxnId="{D6120999-8AFA-4123-9C4A-138C6C6C14B4}">
      <dgm:prSet/>
      <dgm:spPr/>
      <dgm:t>
        <a:bodyPr/>
        <a:lstStyle/>
        <a:p>
          <a:endParaRPr lang="en-US"/>
        </a:p>
      </dgm:t>
    </dgm:pt>
    <dgm:pt modelId="{FF912725-CC6B-4C00-90C9-DC2557836A81}">
      <dgm:prSet/>
      <dgm:spPr/>
      <dgm:t>
        <a:bodyPr/>
        <a:lstStyle/>
        <a:p>
          <a:r>
            <a:rPr lang="en-NL">
              <a:solidFill>
                <a:schemeClr val="bg1"/>
              </a:solidFill>
            </a:rPr>
            <a:t>Calculated the average matches played for each age group</a:t>
          </a:r>
          <a:endParaRPr lang="en-US" dirty="0">
            <a:solidFill>
              <a:schemeClr val="bg1"/>
            </a:solidFill>
          </a:endParaRPr>
        </a:p>
      </dgm:t>
    </dgm:pt>
    <dgm:pt modelId="{EFFBBFD4-5D45-4022-A57F-AF51D4DC6D96}" type="parTrans" cxnId="{1B6E5531-1FD8-41AE-9BCF-88C85CC29442}">
      <dgm:prSet/>
      <dgm:spPr/>
      <dgm:t>
        <a:bodyPr/>
        <a:lstStyle/>
        <a:p>
          <a:endParaRPr lang="en-US"/>
        </a:p>
      </dgm:t>
    </dgm:pt>
    <dgm:pt modelId="{26B01191-FD72-4BCA-B598-CC998B13BA36}" type="sibTrans" cxnId="{1B6E5531-1FD8-41AE-9BCF-88C85CC29442}">
      <dgm:prSet/>
      <dgm:spPr/>
      <dgm:t>
        <a:bodyPr/>
        <a:lstStyle/>
        <a:p>
          <a:endParaRPr lang="en-US"/>
        </a:p>
      </dgm:t>
    </dgm:pt>
    <dgm:pt modelId="{414999A5-78B3-47AD-99A7-41B514B33B03}">
      <dgm:prSet/>
      <dgm:spPr/>
      <dgm:t>
        <a:bodyPr/>
        <a:lstStyle/>
        <a:p>
          <a:pPr>
            <a:defRPr b="1"/>
          </a:pPr>
          <a:r>
            <a:rPr lang="en-NL">
              <a:solidFill>
                <a:schemeClr val="bg1"/>
              </a:solidFill>
            </a:rPr>
            <a:t>Scatter plot comparing age with experience</a:t>
          </a:r>
          <a:endParaRPr lang="en-US" dirty="0">
            <a:solidFill>
              <a:schemeClr val="bg1"/>
            </a:solidFill>
          </a:endParaRPr>
        </a:p>
      </dgm:t>
    </dgm:pt>
    <dgm:pt modelId="{E0B2D880-A110-402C-9820-7AF137FA582D}" type="parTrans" cxnId="{BD66C777-8826-407E-8D26-1553DF970037}">
      <dgm:prSet/>
      <dgm:spPr/>
      <dgm:t>
        <a:bodyPr/>
        <a:lstStyle/>
        <a:p>
          <a:endParaRPr lang="en-US"/>
        </a:p>
      </dgm:t>
    </dgm:pt>
    <dgm:pt modelId="{EF351438-FC18-4CCD-8D55-2688E1119BEF}" type="sibTrans" cxnId="{BD66C777-8826-407E-8D26-1553DF970037}">
      <dgm:prSet/>
      <dgm:spPr/>
      <dgm:t>
        <a:bodyPr/>
        <a:lstStyle/>
        <a:p>
          <a:endParaRPr lang="en-US"/>
        </a:p>
      </dgm:t>
    </dgm:pt>
    <dgm:pt modelId="{C805A172-7342-4025-94CA-0DC8B6A290BA}">
      <dgm:prSet/>
      <dgm:spPr/>
      <dgm:t>
        <a:bodyPr/>
        <a:lstStyle/>
        <a:p>
          <a:r>
            <a:rPr lang="en-NL">
              <a:solidFill>
                <a:schemeClr val="bg1"/>
              </a:solidFill>
            </a:rPr>
            <a:t>Selected columns ‘Player’, ‘Age’, and ‘Match_Play’ of young players and sorted them by the number of matches played in descending order</a:t>
          </a:r>
          <a:endParaRPr lang="en-US" dirty="0">
            <a:solidFill>
              <a:schemeClr val="bg1"/>
            </a:solidFill>
          </a:endParaRPr>
        </a:p>
      </dgm:t>
    </dgm:pt>
    <dgm:pt modelId="{8D099648-CC1F-4933-87C3-5B8EAB1F5BE6}" type="parTrans" cxnId="{6CA436BE-FB0A-425B-B31E-F2A76C9F00B6}">
      <dgm:prSet/>
      <dgm:spPr/>
      <dgm:t>
        <a:bodyPr/>
        <a:lstStyle/>
        <a:p>
          <a:endParaRPr lang="en-US"/>
        </a:p>
      </dgm:t>
    </dgm:pt>
    <dgm:pt modelId="{B4F2578C-8FD5-40F1-B979-3CA455E3007F}" type="sibTrans" cxnId="{6CA436BE-FB0A-425B-B31E-F2A76C9F00B6}">
      <dgm:prSet/>
      <dgm:spPr/>
      <dgm:t>
        <a:bodyPr/>
        <a:lstStyle/>
        <a:p>
          <a:endParaRPr lang="en-US"/>
        </a:p>
      </dgm:t>
    </dgm:pt>
    <dgm:pt modelId="{5C5A2085-2A08-4CAA-8D1A-5B90D5CB118D}" type="pres">
      <dgm:prSet presAssocID="{A5CDFA59-2039-4D1A-B2CC-ED80482A3442}" presName="root" presStyleCnt="0">
        <dgm:presLayoutVars>
          <dgm:dir/>
          <dgm:resizeHandles val="exact"/>
        </dgm:presLayoutVars>
      </dgm:prSet>
      <dgm:spPr/>
    </dgm:pt>
    <dgm:pt modelId="{3A01DDCC-0505-4E6F-BF70-0D3414226A6C}" type="pres">
      <dgm:prSet presAssocID="{D4F90A80-8024-4FA7-8C30-760D9D813442}" presName="compNode" presStyleCnt="0"/>
      <dgm:spPr/>
    </dgm:pt>
    <dgm:pt modelId="{D8B00410-7E63-420A-B166-A82EC11BD119}" type="pres">
      <dgm:prSet presAssocID="{D4F90A80-8024-4FA7-8C30-760D9D81344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otball Goal with solid fill"/>
        </a:ext>
      </dgm:extLst>
    </dgm:pt>
    <dgm:pt modelId="{CB4A02B0-4EDB-40F4-910B-23AF42901744}" type="pres">
      <dgm:prSet presAssocID="{D4F90A80-8024-4FA7-8C30-760D9D813442}" presName="iconSpace" presStyleCnt="0"/>
      <dgm:spPr/>
    </dgm:pt>
    <dgm:pt modelId="{1F03D9A0-4B56-43B0-9199-BB6B85650580}" type="pres">
      <dgm:prSet presAssocID="{D4F90A80-8024-4FA7-8C30-760D9D813442}" presName="parTx" presStyleLbl="revTx" presStyleIdx="0" presStyleCnt="10">
        <dgm:presLayoutVars>
          <dgm:chMax val="0"/>
          <dgm:chPref val="0"/>
        </dgm:presLayoutVars>
      </dgm:prSet>
      <dgm:spPr/>
    </dgm:pt>
    <dgm:pt modelId="{A98D5B28-2F33-4531-A23D-BEFC122703EC}" type="pres">
      <dgm:prSet presAssocID="{D4F90A80-8024-4FA7-8C30-760D9D813442}" presName="txSpace" presStyleCnt="0"/>
      <dgm:spPr/>
    </dgm:pt>
    <dgm:pt modelId="{3569A3EF-9724-4266-8100-122B9A3AD9EA}" type="pres">
      <dgm:prSet presAssocID="{D4F90A80-8024-4FA7-8C30-760D9D813442}" presName="desTx" presStyleLbl="revTx" presStyleIdx="1" presStyleCnt="10">
        <dgm:presLayoutVars/>
      </dgm:prSet>
      <dgm:spPr/>
    </dgm:pt>
    <dgm:pt modelId="{6FD25282-0171-4955-88B7-ADBA09D68ADF}" type="pres">
      <dgm:prSet presAssocID="{91889DE0-470E-48FE-9989-D5E1EDC45382}" presName="sibTrans" presStyleCnt="0"/>
      <dgm:spPr/>
    </dgm:pt>
    <dgm:pt modelId="{44D3D886-E370-4ED6-9F42-2AE3636CFC81}" type="pres">
      <dgm:prSet presAssocID="{0D71B59E-9623-481F-904A-9C253B53CA22}" presName="compNode" presStyleCnt="0"/>
      <dgm:spPr/>
    </dgm:pt>
    <dgm:pt modelId="{81C880D7-ABC8-45E8-A15B-A022B63C8DF7}" type="pres">
      <dgm:prSet presAssocID="{0D71B59E-9623-481F-904A-9C253B53CA2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ome with solid fill"/>
        </a:ext>
      </dgm:extLst>
    </dgm:pt>
    <dgm:pt modelId="{AF38EF4B-EFCD-4F99-9C79-0B24F075ADEA}" type="pres">
      <dgm:prSet presAssocID="{0D71B59E-9623-481F-904A-9C253B53CA22}" presName="iconSpace" presStyleCnt="0"/>
      <dgm:spPr/>
    </dgm:pt>
    <dgm:pt modelId="{FF7FABA9-502B-4AEC-BE57-08031AA97B53}" type="pres">
      <dgm:prSet presAssocID="{0D71B59E-9623-481F-904A-9C253B53CA22}" presName="parTx" presStyleLbl="revTx" presStyleIdx="2" presStyleCnt="10">
        <dgm:presLayoutVars>
          <dgm:chMax val="0"/>
          <dgm:chPref val="0"/>
        </dgm:presLayoutVars>
      </dgm:prSet>
      <dgm:spPr/>
    </dgm:pt>
    <dgm:pt modelId="{7064EF01-0ABD-4C48-9AC0-27138CE4F543}" type="pres">
      <dgm:prSet presAssocID="{0D71B59E-9623-481F-904A-9C253B53CA22}" presName="txSpace" presStyleCnt="0"/>
      <dgm:spPr/>
    </dgm:pt>
    <dgm:pt modelId="{F34219D1-8D91-4913-9EF1-6BF1E294803A}" type="pres">
      <dgm:prSet presAssocID="{0D71B59E-9623-481F-904A-9C253B53CA22}" presName="desTx" presStyleLbl="revTx" presStyleIdx="3" presStyleCnt="10">
        <dgm:presLayoutVars/>
      </dgm:prSet>
      <dgm:spPr/>
    </dgm:pt>
    <dgm:pt modelId="{4D3B2C10-F51D-4A74-A961-6A7B56224B7A}" type="pres">
      <dgm:prSet presAssocID="{D2B1C831-80ED-462B-A2E4-EA366155E3E5}" presName="sibTrans" presStyleCnt="0"/>
      <dgm:spPr/>
    </dgm:pt>
    <dgm:pt modelId="{063DE910-5D8C-4A34-8B97-C5F3A2B8E981}" type="pres">
      <dgm:prSet presAssocID="{68B37C58-E907-4716-9306-A9E488AF4309}" presName="compNode" presStyleCnt="0"/>
      <dgm:spPr/>
    </dgm:pt>
    <dgm:pt modelId="{710BEF4C-1A35-4CD8-AA86-452AEEEDABCD}" type="pres">
      <dgm:prSet presAssocID="{68B37C58-E907-4716-9306-A9E488AF4309}"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sers with solid fill"/>
        </a:ext>
      </dgm:extLst>
    </dgm:pt>
    <dgm:pt modelId="{F4BD4B8C-23DD-451D-9427-7792E3DE10FF}" type="pres">
      <dgm:prSet presAssocID="{68B37C58-E907-4716-9306-A9E488AF4309}" presName="iconSpace" presStyleCnt="0"/>
      <dgm:spPr/>
    </dgm:pt>
    <dgm:pt modelId="{0E71BDAA-BC9F-4503-ACA0-C4CC91218921}" type="pres">
      <dgm:prSet presAssocID="{68B37C58-E907-4716-9306-A9E488AF4309}" presName="parTx" presStyleLbl="revTx" presStyleIdx="4" presStyleCnt="10">
        <dgm:presLayoutVars>
          <dgm:chMax val="0"/>
          <dgm:chPref val="0"/>
        </dgm:presLayoutVars>
      </dgm:prSet>
      <dgm:spPr/>
    </dgm:pt>
    <dgm:pt modelId="{4D8F8884-BA8A-43F2-8CBE-7D7BDD0ED878}" type="pres">
      <dgm:prSet presAssocID="{68B37C58-E907-4716-9306-A9E488AF4309}" presName="txSpace" presStyleCnt="0"/>
      <dgm:spPr/>
    </dgm:pt>
    <dgm:pt modelId="{81BCF1C1-6515-4FB2-AC46-4CFD44A312A8}" type="pres">
      <dgm:prSet presAssocID="{68B37C58-E907-4716-9306-A9E488AF4309}" presName="desTx" presStyleLbl="revTx" presStyleIdx="5" presStyleCnt="10">
        <dgm:presLayoutVars/>
      </dgm:prSet>
      <dgm:spPr/>
    </dgm:pt>
    <dgm:pt modelId="{C28444A6-2842-4B1C-AA4B-840E34D476BB}" type="pres">
      <dgm:prSet presAssocID="{9073B5A8-1287-483F-BAAA-C8B1AF461CA3}" presName="sibTrans" presStyleCnt="0"/>
      <dgm:spPr/>
    </dgm:pt>
    <dgm:pt modelId="{E5CD7784-8B74-4B82-BBFE-B8B28544AC75}" type="pres">
      <dgm:prSet presAssocID="{92E85A56-3145-432C-B80D-54F0F0D3AE74}" presName="compNode" presStyleCnt="0"/>
      <dgm:spPr/>
    </dgm:pt>
    <dgm:pt modelId="{2A8C6538-58C8-4219-9BA9-EE4A0E05BE51}" type="pres">
      <dgm:prSet presAssocID="{92E85A56-3145-432C-B80D-54F0F0D3AE74}"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otball ball with solid fill"/>
        </a:ext>
      </dgm:extLst>
    </dgm:pt>
    <dgm:pt modelId="{8D28CEB2-E0DF-463B-8CDE-741600DDD078}" type="pres">
      <dgm:prSet presAssocID="{92E85A56-3145-432C-B80D-54F0F0D3AE74}" presName="iconSpace" presStyleCnt="0"/>
      <dgm:spPr/>
    </dgm:pt>
    <dgm:pt modelId="{7094E43F-7B37-4BBB-BC25-FAA07EFF2A85}" type="pres">
      <dgm:prSet presAssocID="{92E85A56-3145-432C-B80D-54F0F0D3AE74}" presName="parTx" presStyleLbl="revTx" presStyleIdx="6" presStyleCnt="10">
        <dgm:presLayoutVars>
          <dgm:chMax val="0"/>
          <dgm:chPref val="0"/>
        </dgm:presLayoutVars>
      </dgm:prSet>
      <dgm:spPr/>
    </dgm:pt>
    <dgm:pt modelId="{FB41C4F5-27A6-44D0-8F1C-BC76A2DEEE17}" type="pres">
      <dgm:prSet presAssocID="{92E85A56-3145-432C-B80D-54F0F0D3AE74}" presName="txSpace" presStyleCnt="0"/>
      <dgm:spPr/>
    </dgm:pt>
    <dgm:pt modelId="{5B1C661D-9801-41D3-A7D0-F8F9E125E6B3}" type="pres">
      <dgm:prSet presAssocID="{92E85A56-3145-432C-B80D-54F0F0D3AE74}" presName="desTx" presStyleLbl="revTx" presStyleIdx="7" presStyleCnt="10">
        <dgm:presLayoutVars/>
      </dgm:prSet>
      <dgm:spPr/>
    </dgm:pt>
    <dgm:pt modelId="{168086D4-B0E0-4529-A02B-FABFA9CBA728}" type="pres">
      <dgm:prSet presAssocID="{F8DAADF4-8D8B-4C40-A5A6-37BE8E03EB39}" presName="sibTrans" presStyleCnt="0"/>
      <dgm:spPr/>
    </dgm:pt>
    <dgm:pt modelId="{2405ED13-C77F-457D-8635-574393AB6935}" type="pres">
      <dgm:prSet presAssocID="{414999A5-78B3-47AD-99A7-41B514B33B03}" presName="compNode" presStyleCnt="0"/>
      <dgm:spPr/>
    </dgm:pt>
    <dgm:pt modelId="{DF35282D-C5F0-499D-969D-24BDFC0B1640}" type="pres">
      <dgm:prSet presAssocID="{414999A5-78B3-47AD-99A7-41B514B33B03}"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Statistics with solid fill"/>
        </a:ext>
      </dgm:extLst>
    </dgm:pt>
    <dgm:pt modelId="{A2FD1427-7FE4-4176-991E-3C3E2D95F6A6}" type="pres">
      <dgm:prSet presAssocID="{414999A5-78B3-47AD-99A7-41B514B33B03}" presName="iconSpace" presStyleCnt="0"/>
      <dgm:spPr/>
    </dgm:pt>
    <dgm:pt modelId="{86893800-7D3D-4BE3-8D53-DD4E05688D15}" type="pres">
      <dgm:prSet presAssocID="{414999A5-78B3-47AD-99A7-41B514B33B03}" presName="parTx" presStyleLbl="revTx" presStyleIdx="8" presStyleCnt="10">
        <dgm:presLayoutVars>
          <dgm:chMax val="0"/>
          <dgm:chPref val="0"/>
        </dgm:presLayoutVars>
      </dgm:prSet>
      <dgm:spPr/>
    </dgm:pt>
    <dgm:pt modelId="{A6A24144-413A-4249-9075-44CD7108629C}" type="pres">
      <dgm:prSet presAssocID="{414999A5-78B3-47AD-99A7-41B514B33B03}" presName="txSpace" presStyleCnt="0"/>
      <dgm:spPr/>
    </dgm:pt>
    <dgm:pt modelId="{9D6B59D8-EF7E-4279-AAE0-FEB5A182F5E9}" type="pres">
      <dgm:prSet presAssocID="{414999A5-78B3-47AD-99A7-41B514B33B03}" presName="desTx" presStyleLbl="revTx" presStyleIdx="9" presStyleCnt="10">
        <dgm:presLayoutVars/>
      </dgm:prSet>
      <dgm:spPr/>
    </dgm:pt>
  </dgm:ptLst>
  <dgm:cxnLst>
    <dgm:cxn modelId="{F4BD6802-4609-426A-8D73-53666F3892E6}" srcId="{A5CDFA59-2039-4D1A-B2CC-ED80482A3442}" destId="{D4F90A80-8024-4FA7-8C30-760D9D813442}" srcOrd="0" destOrd="0" parTransId="{11861351-5DAB-49B6-A4A6-FD9380610442}" sibTransId="{91889DE0-470E-48FE-9989-D5E1EDC45382}"/>
    <dgm:cxn modelId="{DDE85014-85A3-4522-A23C-30F0EB06EB0C}" srcId="{0D71B59E-9623-481F-904A-9C253B53CA22}" destId="{6898D002-F62B-44EA-9D1C-5F06261B4A3B}" srcOrd="0" destOrd="0" parTransId="{173EEF4B-39CA-4744-9E6B-DCA67F7B57A7}" sibTransId="{B1E84A80-48F5-4D8A-AE57-7B549B45C5E7}"/>
    <dgm:cxn modelId="{9A0CEF1A-F195-436C-B45B-C354661D05FA}" type="presOf" srcId="{7452BE99-4207-4C04-8C92-A03018E81D8F}" destId="{81BCF1C1-6515-4FB2-AC46-4CFD44A312A8}" srcOrd="0" destOrd="0" presId="urn:microsoft.com/office/officeart/2018/2/layout/IconLabelDescriptionList"/>
    <dgm:cxn modelId="{4DF4D61F-62FD-4111-AF50-7E66CF7F9E22}" type="presOf" srcId="{A5CDFA59-2039-4D1A-B2CC-ED80482A3442}" destId="{5C5A2085-2A08-4CAA-8D1A-5B90D5CB118D}" srcOrd="0" destOrd="0" presId="urn:microsoft.com/office/officeart/2018/2/layout/IconLabelDescriptionList"/>
    <dgm:cxn modelId="{1B6E5531-1FD8-41AE-9BCF-88C85CC29442}" srcId="{92E85A56-3145-432C-B80D-54F0F0D3AE74}" destId="{FF912725-CC6B-4C00-90C9-DC2557836A81}" srcOrd="0" destOrd="0" parTransId="{EFFBBFD4-5D45-4022-A57F-AF51D4DC6D96}" sibTransId="{26B01191-FD72-4BCA-B598-CC998B13BA36}"/>
    <dgm:cxn modelId="{B978DB66-E088-48A1-B7E2-3AA24EBAB378}" srcId="{A5CDFA59-2039-4D1A-B2CC-ED80482A3442}" destId="{0D71B59E-9623-481F-904A-9C253B53CA22}" srcOrd="1" destOrd="0" parTransId="{19506D80-2DB1-467C-85E8-2D185C62812C}" sibTransId="{D2B1C831-80ED-462B-A2E4-EA366155E3E5}"/>
    <dgm:cxn modelId="{92894A49-64A2-470E-8CEA-ABE642D10027}" type="presOf" srcId="{92E85A56-3145-432C-B80D-54F0F0D3AE74}" destId="{7094E43F-7B37-4BBB-BC25-FAA07EFF2A85}" srcOrd="0" destOrd="0" presId="urn:microsoft.com/office/officeart/2018/2/layout/IconLabelDescriptionList"/>
    <dgm:cxn modelId="{0587C949-A574-4D5C-809A-4E3DF1968BE2}" type="presOf" srcId="{6898D002-F62B-44EA-9D1C-5F06261B4A3B}" destId="{F34219D1-8D91-4913-9EF1-6BF1E294803A}" srcOrd="0" destOrd="0" presId="urn:microsoft.com/office/officeart/2018/2/layout/IconLabelDescriptionList"/>
    <dgm:cxn modelId="{4145B952-B285-45B9-BDB9-51AB5AFAC759}" type="presOf" srcId="{C805A172-7342-4025-94CA-0DC8B6A290BA}" destId="{9D6B59D8-EF7E-4279-AAE0-FEB5A182F5E9}" srcOrd="0" destOrd="0" presId="urn:microsoft.com/office/officeart/2018/2/layout/IconLabelDescriptionList"/>
    <dgm:cxn modelId="{BD66C777-8826-407E-8D26-1553DF970037}" srcId="{A5CDFA59-2039-4D1A-B2CC-ED80482A3442}" destId="{414999A5-78B3-47AD-99A7-41B514B33B03}" srcOrd="4" destOrd="0" parTransId="{E0B2D880-A110-402C-9820-7AF137FA582D}" sibTransId="{EF351438-FC18-4CCD-8D55-2688E1119BEF}"/>
    <dgm:cxn modelId="{5E61FF7E-B53F-4963-9ECB-1CC64227608F}" type="presOf" srcId="{D4F90A80-8024-4FA7-8C30-760D9D813442}" destId="{1F03D9A0-4B56-43B0-9199-BB6B85650580}" srcOrd="0" destOrd="0" presId="urn:microsoft.com/office/officeart/2018/2/layout/IconLabelDescriptionList"/>
    <dgm:cxn modelId="{D6120999-8AFA-4123-9C4A-138C6C6C14B4}" srcId="{A5CDFA59-2039-4D1A-B2CC-ED80482A3442}" destId="{92E85A56-3145-432C-B80D-54F0F0D3AE74}" srcOrd="3" destOrd="0" parTransId="{7A4FE993-F522-49F1-A044-A40A2B0307F7}" sibTransId="{F8DAADF4-8D8B-4C40-A5A6-37BE8E03EB39}"/>
    <dgm:cxn modelId="{725A41A2-CCB7-4EFD-911D-A3A770F3D6DD}" type="presOf" srcId="{FF912725-CC6B-4C00-90C9-DC2557836A81}" destId="{5B1C661D-9801-41D3-A7D0-F8F9E125E6B3}" srcOrd="0" destOrd="0" presId="urn:microsoft.com/office/officeart/2018/2/layout/IconLabelDescriptionList"/>
    <dgm:cxn modelId="{6429C0B2-07DA-41F7-AC9E-2D34D2E304C0}" srcId="{D4F90A80-8024-4FA7-8C30-760D9D813442}" destId="{C3CEF79C-BFCD-4CE6-BF01-19CD1B154047}" srcOrd="0" destOrd="0" parTransId="{BB531C7F-DE02-4C0E-9A4A-F261EACBE0E9}" sibTransId="{96E08100-A232-46D7-821E-B7B673B2653E}"/>
    <dgm:cxn modelId="{562A5CBA-E6D0-4267-8745-8940B51E1B33}" srcId="{A5CDFA59-2039-4D1A-B2CC-ED80482A3442}" destId="{68B37C58-E907-4716-9306-A9E488AF4309}" srcOrd="2" destOrd="0" parTransId="{288DD574-FE1B-4441-81BF-D49C0B332402}" sibTransId="{9073B5A8-1287-483F-BAAA-C8B1AF461CA3}"/>
    <dgm:cxn modelId="{6CA436BE-FB0A-425B-B31E-F2A76C9F00B6}" srcId="{414999A5-78B3-47AD-99A7-41B514B33B03}" destId="{C805A172-7342-4025-94CA-0DC8B6A290BA}" srcOrd="0" destOrd="0" parTransId="{8D099648-CC1F-4933-87C3-5B8EAB1F5BE6}" sibTransId="{B4F2578C-8FD5-40F1-B979-3CA455E3007F}"/>
    <dgm:cxn modelId="{0DE756C5-2506-40C4-B5E9-7131EB700533}" srcId="{68B37C58-E907-4716-9306-A9E488AF4309}" destId="{7452BE99-4207-4C04-8C92-A03018E81D8F}" srcOrd="0" destOrd="0" parTransId="{15F35B7B-E9CF-4681-8A65-1749E618D1AA}" sibTransId="{B091B885-4EB5-472F-84BE-4C543C12A413}"/>
    <dgm:cxn modelId="{78A900CC-9EC2-444A-8B94-1961D6DC2BD0}" type="presOf" srcId="{414999A5-78B3-47AD-99A7-41B514B33B03}" destId="{86893800-7D3D-4BE3-8D53-DD4E05688D15}" srcOrd="0" destOrd="0" presId="urn:microsoft.com/office/officeart/2018/2/layout/IconLabelDescriptionList"/>
    <dgm:cxn modelId="{22F1AED6-AA2D-4F57-99C1-6AC2A6CD4AF6}" type="presOf" srcId="{0D71B59E-9623-481F-904A-9C253B53CA22}" destId="{FF7FABA9-502B-4AEC-BE57-08031AA97B53}" srcOrd="0" destOrd="0" presId="urn:microsoft.com/office/officeart/2018/2/layout/IconLabelDescriptionList"/>
    <dgm:cxn modelId="{16E98BF6-5EF0-4A36-901D-B1123FC3254E}" type="presOf" srcId="{C3CEF79C-BFCD-4CE6-BF01-19CD1B154047}" destId="{3569A3EF-9724-4266-8100-122B9A3AD9EA}" srcOrd="0" destOrd="0" presId="urn:microsoft.com/office/officeart/2018/2/layout/IconLabelDescriptionList"/>
    <dgm:cxn modelId="{11FEADFE-802E-4A97-83F6-F829632C2F29}" type="presOf" srcId="{68B37C58-E907-4716-9306-A9E488AF4309}" destId="{0E71BDAA-BC9F-4503-ACA0-C4CC91218921}" srcOrd="0" destOrd="0" presId="urn:microsoft.com/office/officeart/2018/2/layout/IconLabelDescriptionList"/>
    <dgm:cxn modelId="{844B9E7C-28FE-4803-8687-DE9E0D7A0CC1}" type="presParOf" srcId="{5C5A2085-2A08-4CAA-8D1A-5B90D5CB118D}" destId="{3A01DDCC-0505-4E6F-BF70-0D3414226A6C}" srcOrd="0" destOrd="0" presId="urn:microsoft.com/office/officeart/2018/2/layout/IconLabelDescriptionList"/>
    <dgm:cxn modelId="{0913EFAB-C9A1-41B7-B9B9-F91F48FC5EFA}" type="presParOf" srcId="{3A01DDCC-0505-4E6F-BF70-0D3414226A6C}" destId="{D8B00410-7E63-420A-B166-A82EC11BD119}" srcOrd="0" destOrd="0" presId="urn:microsoft.com/office/officeart/2018/2/layout/IconLabelDescriptionList"/>
    <dgm:cxn modelId="{20F43397-479E-42DB-A78B-F25B46ADD117}" type="presParOf" srcId="{3A01DDCC-0505-4E6F-BF70-0D3414226A6C}" destId="{CB4A02B0-4EDB-40F4-910B-23AF42901744}" srcOrd="1" destOrd="0" presId="urn:microsoft.com/office/officeart/2018/2/layout/IconLabelDescriptionList"/>
    <dgm:cxn modelId="{7874A5C3-95CD-4512-B204-9879D71C083C}" type="presParOf" srcId="{3A01DDCC-0505-4E6F-BF70-0D3414226A6C}" destId="{1F03D9A0-4B56-43B0-9199-BB6B85650580}" srcOrd="2" destOrd="0" presId="urn:microsoft.com/office/officeart/2018/2/layout/IconLabelDescriptionList"/>
    <dgm:cxn modelId="{EC877F85-8C7A-489C-B87C-82BD4A866B53}" type="presParOf" srcId="{3A01DDCC-0505-4E6F-BF70-0D3414226A6C}" destId="{A98D5B28-2F33-4531-A23D-BEFC122703EC}" srcOrd="3" destOrd="0" presId="urn:microsoft.com/office/officeart/2018/2/layout/IconLabelDescriptionList"/>
    <dgm:cxn modelId="{AAE1089F-579D-4661-82F7-0AABE19AD1E9}" type="presParOf" srcId="{3A01DDCC-0505-4E6F-BF70-0D3414226A6C}" destId="{3569A3EF-9724-4266-8100-122B9A3AD9EA}" srcOrd="4" destOrd="0" presId="urn:microsoft.com/office/officeart/2018/2/layout/IconLabelDescriptionList"/>
    <dgm:cxn modelId="{3EEE713F-BBF7-4945-9DA8-124AE8EFDE11}" type="presParOf" srcId="{5C5A2085-2A08-4CAA-8D1A-5B90D5CB118D}" destId="{6FD25282-0171-4955-88B7-ADBA09D68ADF}" srcOrd="1" destOrd="0" presId="urn:microsoft.com/office/officeart/2018/2/layout/IconLabelDescriptionList"/>
    <dgm:cxn modelId="{1BE762E3-C9D7-4A2F-B47A-27683A3D0B86}" type="presParOf" srcId="{5C5A2085-2A08-4CAA-8D1A-5B90D5CB118D}" destId="{44D3D886-E370-4ED6-9F42-2AE3636CFC81}" srcOrd="2" destOrd="0" presId="urn:microsoft.com/office/officeart/2018/2/layout/IconLabelDescriptionList"/>
    <dgm:cxn modelId="{0135B11F-2EEB-4AF0-8FA7-DE3FB3055E29}" type="presParOf" srcId="{44D3D886-E370-4ED6-9F42-2AE3636CFC81}" destId="{81C880D7-ABC8-45E8-A15B-A022B63C8DF7}" srcOrd="0" destOrd="0" presId="urn:microsoft.com/office/officeart/2018/2/layout/IconLabelDescriptionList"/>
    <dgm:cxn modelId="{67A69BE9-50A2-4929-A6A1-6F91C48696D0}" type="presParOf" srcId="{44D3D886-E370-4ED6-9F42-2AE3636CFC81}" destId="{AF38EF4B-EFCD-4F99-9C79-0B24F075ADEA}" srcOrd="1" destOrd="0" presId="urn:microsoft.com/office/officeart/2018/2/layout/IconLabelDescriptionList"/>
    <dgm:cxn modelId="{0B422FDD-E050-4336-BAFA-C5D4B6030194}" type="presParOf" srcId="{44D3D886-E370-4ED6-9F42-2AE3636CFC81}" destId="{FF7FABA9-502B-4AEC-BE57-08031AA97B53}" srcOrd="2" destOrd="0" presId="urn:microsoft.com/office/officeart/2018/2/layout/IconLabelDescriptionList"/>
    <dgm:cxn modelId="{02B4D2E8-452F-47CB-B901-7DB62430DC90}" type="presParOf" srcId="{44D3D886-E370-4ED6-9F42-2AE3636CFC81}" destId="{7064EF01-0ABD-4C48-9AC0-27138CE4F543}" srcOrd="3" destOrd="0" presId="urn:microsoft.com/office/officeart/2018/2/layout/IconLabelDescriptionList"/>
    <dgm:cxn modelId="{454F586D-AF9E-46A6-928D-918F1E5B573B}" type="presParOf" srcId="{44D3D886-E370-4ED6-9F42-2AE3636CFC81}" destId="{F34219D1-8D91-4913-9EF1-6BF1E294803A}" srcOrd="4" destOrd="0" presId="urn:microsoft.com/office/officeart/2018/2/layout/IconLabelDescriptionList"/>
    <dgm:cxn modelId="{049D69A3-2A2A-495A-B8BB-28EEB990D9E7}" type="presParOf" srcId="{5C5A2085-2A08-4CAA-8D1A-5B90D5CB118D}" destId="{4D3B2C10-F51D-4A74-A961-6A7B56224B7A}" srcOrd="3" destOrd="0" presId="urn:microsoft.com/office/officeart/2018/2/layout/IconLabelDescriptionList"/>
    <dgm:cxn modelId="{7737188A-D8AB-4A10-BF17-60D5BBC25991}" type="presParOf" srcId="{5C5A2085-2A08-4CAA-8D1A-5B90D5CB118D}" destId="{063DE910-5D8C-4A34-8B97-C5F3A2B8E981}" srcOrd="4" destOrd="0" presId="urn:microsoft.com/office/officeart/2018/2/layout/IconLabelDescriptionList"/>
    <dgm:cxn modelId="{092544CF-737D-43C6-83BA-ACAAACDACDCE}" type="presParOf" srcId="{063DE910-5D8C-4A34-8B97-C5F3A2B8E981}" destId="{710BEF4C-1A35-4CD8-AA86-452AEEEDABCD}" srcOrd="0" destOrd="0" presId="urn:microsoft.com/office/officeart/2018/2/layout/IconLabelDescriptionList"/>
    <dgm:cxn modelId="{752BABA6-FED0-4F82-834C-44AE0A8BD72A}" type="presParOf" srcId="{063DE910-5D8C-4A34-8B97-C5F3A2B8E981}" destId="{F4BD4B8C-23DD-451D-9427-7792E3DE10FF}" srcOrd="1" destOrd="0" presId="urn:microsoft.com/office/officeart/2018/2/layout/IconLabelDescriptionList"/>
    <dgm:cxn modelId="{F22CD693-9F91-486E-86A5-7B9F9936B8E6}" type="presParOf" srcId="{063DE910-5D8C-4A34-8B97-C5F3A2B8E981}" destId="{0E71BDAA-BC9F-4503-ACA0-C4CC91218921}" srcOrd="2" destOrd="0" presId="urn:microsoft.com/office/officeart/2018/2/layout/IconLabelDescriptionList"/>
    <dgm:cxn modelId="{870ECAF1-604B-40C4-991E-FF49D9769831}" type="presParOf" srcId="{063DE910-5D8C-4A34-8B97-C5F3A2B8E981}" destId="{4D8F8884-BA8A-43F2-8CBE-7D7BDD0ED878}" srcOrd="3" destOrd="0" presId="urn:microsoft.com/office/officeart/2018/2/layout/IconLabelDescriptionList"/>
    <dgm:cxn modelId="{23233157-03C0-4186-ABC1-9883A29E4D2F}" type="presParOf" srcId="{063DE910-5D8C-4A34-8B97-C5F3A2B8E981}" destId="{81BCF1C1-6515-4FB2-AC46-4CFD44A312A8}" srcOrd="4" destOrd="0" presId="urn:microsoft.com/office/officeart/2018/2/layout/IconLabelDescriptionList"/>
    <dgm:cxn modelId="{FBFF91CD-458F-4145-8B90-AC6464AF1593}" type="presParOf" srcId="{5C5A2085-2A08-4CAA-8D1A-5B90D5CB118D}" destId="{C28444A6-2842-4B1C-AA4B-840E34D476BB}" srcOrd="5" destOrd="0" presId="urn:microsoft.com/office/officeart/2018/2/layout/IconLabelDescriptionList"/>
    <dgm:cxn modelId="{16BA97BB-B140-4DFB-AF3E-E79C7655BA3D}" type="presParOf" srcId="{5C5A2085-2A08-4CAA-8D1A-5B90D5CB118D}" destId="{E5CD7784-8B74-4B82-BBFE-B8B28544AC75}" srcOrd="6" destOrd="0" presId="urn:microsoft.com/office/officeart/2018/2/layout/IconLabelDescriptionList"/>
    <dgm:cxn modelId="{044CE8CF-5C20-4CC1-BF0D-84E102B16616}" type="presParOf" srcId="{E5CD7784-8B74-4B82-BBFE-B8B28544AC75}" destId="{2A8C6538-58C8-4219-9BA9-EE4A0E05BE51}" srcOrd="0" destOrd="0" presId="urn:microsoft.com/office/officeart/2018/2/layout/IconLabelDescriptionList"/>
    <dgm:cxn modelId="{51884554-BCDA-483A-9E89-DDCAB9936467}" type="presParOf" srcId="{E5CD7784-8B74-4B82-BBFE-B8B28544AC75}" destId="{8D28CEB2-E0DF-463B-8CDE-741600DDD078}" srcOrd="1" destOrd="0" presId="urn:microsoft.com/office/officeart/2018/2/layout/IconLabelDescriptionList"/>
    <dgm:cxn modelId="{64AA3691-B0AE-4277-814D-70F78BF8D8A1}" type="presParOf" srcId="{E5CD7784-8B74-4B82-BBFE-B8B28544AC75}" destId="{7094E43F-7B37-4BBB-BC25-FAA07EFF2A85}" srcOrd="2" destOrd="0" presId="urn:microsoft.com/office/officeart/2018/2/layout/IconLabelDescriptionList"/>
    <dgm:cxn modelId="{785C62F6-499D-4E7B-86BE-007A84D43C06}" type="presParOf" srcId="{E5CD7784-8B74-4B82-BBFE-B8B28544AC75}" destId="{FB41C4F5-27A6-44D0-8F1C-BC76A2DEEE17}" srcOrd="3" destOrd="0" presId="urn:microsoft.com/office/officeart/2018/2/layout/IconLabelDescriptionList"/>
    <dgm:cxn modelId="{39AF1B5F-9ED7-482F-A903-7C9FD51FD5E4}" type="presParOf" srcId="{E5CD7784-8B74-4B82-BBFE-B8B28544AC75}" destId="{5B1C661D-9801-41D3-A7D0-F8F9E125E6B3}" srcOrd="4" destOrd="0" presId="urn:microsoft.com/office/officeart/2018/2/layout/IconLabelDescriptionList"/>
    <dgm:cxn modelId="{B5CE611D-783B-46AC-B2AC-0AFB7D47E369}" type="presParOf" srcId="{5C5A2085-2A08-4CAA-8D1A-5B90D5CB118D}" destId="{168086D4-B0E0-4529-A02B-FABFA9CBA728}" srcOrd="7" destOrd="0" presId="urn:microsoft.com/office/officeart/2018/2/layout/IconLabelDescriptionList"/>
    <dgm:cxn modelId="{CAF012EC-2B82-45DA-B295-8522C9625168}" type="presParOf" srcId="{5C5A2085-2A08-4CAA-8D1A-5B90D5CB118D}" destId="{2405ED13-C77F-457D-8635-574393AB6935}" srcOrd="8" destOrd="0" presId="urn:microsoft.com/office/officeart/2018/2/layout/IconLabelDescriptionList"/>
    <dgm:cxn modelId="{65A122AA-BB72-438F-89C7-2840FA370095}" type="presParOf" srcId="{2405ED13-C77F-457D-8635-574393AB6935}" destId="{DF35282D-C5F0-499D-969D-24BDFC0B1640}" srcOrd="0" destOrd="0" presId="urn:microsoft.com/office/officeart/2018/2/layout/IconLabelDescriptionList"/>
    <dgm:cxn modelId="{3E7A69FC-14AE-447E-81D5-B9DA919E7306}" type="presParOf" srcId="{2405ED13-C77F-457D-8635-574393AB6935}" destId="{A2FD1427-7FE4-4176-991E-3C3E2D95F6A6}" srcOrd="1" destOrd="0" presId="urn:microsoft.com/office/officeart/2018/2/layout/IconLabelDescriptionList"/>
    <dgm:cxn modelId="{79C29A5E-18F0-4C4A-92CE-5811CC6C9A30}" type="presParOf" srcId="{2405ED13-C77F-457D-8635-574393AB6935}" destId="{86893800-7D3D-4BE3-8D53-DD4E05688D15}" srcOrd="2" destOrd="0" presId="urn:microsoft.com/office/officeart/2018/2/layout/IconLabelDescriptionList"/>
    <dgm:cxn modelId="{E62C317E-D1D1-4D6B-B8B6-152AB4F59F6E}" type="presParOf" srcId="{2405ED13-C77F-457D-8635-574393AB6935}" destId="{A6A24144-413A-4249-9075-44CD7108629C}" srcOrd="3" destOrd="0" presId="urn:microsoft.com/office/officeart/2018/2/layout/IconLabelDescriptionList"/>
    <dgm:cxn modelId="{E0F9BB87-CD80-4AFE-B4E9-3B8B3C5EA98B}" type="presParOf" srcId="{2405ED13-C77F-457D-8635-574393AB6935}" destId="{9D6B59D8-EF7E-4279-AAE0-FEB5A182F5E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00410-7E63-420A-B166-A82EC11BD119}">
      <dsp:nvSpPr>
        <dsp:cNvPr id="0" name=""/>
        <dsp:cNvSpPr/>
      </dsp:nvSpPr>
      <dsp:spPr>
        <a:xfrm>
          <a:off x="3557" y="1004719"/>
          <a:ext cx="645257" cy="64525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03D9A0-4B56-43B0-9199-BB6B85650580}">
      <dsp:nvSpPr>
        <dsp:cNvPr id="0" name=""/>
        <dsp:cNvSpPr/>
      </dsp:nvSpPr>
      <dsp:spPr>
        <a:xfrm>
          <a:off x="3557" y="1750730"/>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NL" sz="1400" kern="1200">
              <a:solidFill>
                <a:schemeClr val="bg1"/>
              </a:solidFill>
            </a:rPr>
            <a:t>Finding a Santiago Giménez replacement</a:t>
          </a:r>
          <a:endParaRPr lang="en-US" sz="1400" kern="1200" dirty="0">
            <a:solidFill>
              <a:schemeClr val="bg1"/>
            </a:solidFill>
          </a:endParaRPr>
        </a:p>
      </dsp:txBody>
      <dsp:txXfrm>
        <a:off x="3557" y="1750730"/>
        <a:ext cx="1843593" cy="590076"/>
      </dsp:txXfrm>
    </dsp:sp>
    <dsp:sp modelId="{3569A3EF-9724-4266-8100-122B9A3AD9EA}">
      <dsp:nvSpPr>
        <dsp:cNvPr id="0" name=""/>
        <dsp:cNvSpPr/>
      </dsp:nvSpPr>
      <dsp:spPr>
        <a:xfrm>
          <a:off x="3557" y="2387668"/>
          <a:ext cx="1843593" cy="96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NL" sz="1100" kern="1200">
              <a:solidFill>
                <a:schemeClr val="bg1"/>
              </a:solidFill>
            </a:rPr>
            <a:t>Compared Santi’s statistics with Premier League forwards to find similar players</a:t>
          </a:r>
          <a:endParaRPr lang="en-US" sz="1100" kern="1200" dirty="0">
            <a:solidFill>
              <a:schemeClr val="bg1"/>
            </a:solidFill>
          </a:endParaRPr>
        </a:p>
      </dsp:txBody>
      <dsp:txXfrm>
        <a:off x="3557" y="2387668"/>
        <a:ext cx="1843593" cy="960155"/>
      </dsp:txXfrm>
    </dsp:sp>
    <dsp:sp modelId="{81C880D7-ABC8-45E8-A15B-A022B63C8DF7}">
      <dsp:nvSpPr>
        <dsp:cNvPr id="0" name=""/>
        <dsp:cNvSpPr/>
      </dsp:nvSpPr>
      <dsp:spPr>
        <a:xfrm>
          <a:off x="2169780" y="1004719"/>
          <a:ext cx="645257" cy="64525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FABA9-502B-4AEC-BE57-08031AA97B53}">
      <dsp:nvSpPr>
        <dsp:cNvPr id="0" name=""/>
        <dsp:cNvSpPr/>
      </dsp:nvSpPr>
      <dsp:spPr>
        <a:xfrm>
          <a:off x="2169780" y="1750730"/>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NL" sz="1400" kern="1200">
              <a:solidFill>
                <a:schemeClr val="bg1"/>
              </a:solidFill>
            </a:rPr>
            <a:t>Most interesting Dutch players</a:t>
          </a:r>
          <a:endParaRPr lang="en-US" sz="1400" kern="1200" dirty="0">
            <a:solidFill>
              <a:schemeClr val="bg1"/>
            </a:solidFill>
          </a:endParaRPr>
        </a:p>
      </dsp:txBody>
      <dsp:txXfrm>
        <a:off x="2169780" y="1750730"/>
        <a:ext cx="1843593" cy="590076"/>
      </dsp:txXfrm>
    </dsp:sp>
    <dsp:sp modelId="{F34219D1-8D91-4913-9EF1-6BF1E294803A}">
      <dsp:nvSpPr>
        <dsp:cNvPr id="0" name=""/>
        <dsp:cNvSpPr/>
      </dsp:nvSpPr>
      <dsp:spPr>
        <a:xfrm>
          <a:off x="2169780" y="2387668"/>
          <a:ext cx="1843593" cy="96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NL" sz="1100" kern="1200">
              <a:solidFill>
                <a:schemeClr val="bg1"/>
              </a:solidFill>
            </a:rPr>
            <a:t>Ranked Dutch players based on performance metric and age</a:t>
          </a:r>
          <a:endParaRPr lang="en-US" sz="1100" kern="1200" dirty="0">
            <a:solidFill>
              <a:schemeClr val="bg1"/>
            </a:solidFill>
          </a:endParaRPr>
        </a:p>
      </dsp:txBody>
      <dsp:txXfrm>
        <a:off x="2169780" y="2387668"/>
        <a:ext cx="1843593" cy="960155"/>
      </dsp:txXfrm>
    </dsp:sp>
    <dsp:sp modelId="{710BEF4C-1A35-4CD8-AA86-452AEEEDABCD}">
      <dsp:nvSpPr>
        <dsp:cNvPr id="0" name=""/>
        <dsp:cNvSpPr/>
      </dsp:nvSpPr>
      <dsp:spPr>
        <a:xfrm>
          <a:off x="4336003" y="1004719"/>
          <a:ext cx="645257" cy="64525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1BDAA-BC9F-4503-ACA0-C4CC91218921}">
      <dsp:nvSpPr>
        <dsp:cNvPr id="0" name=""/>
        <dsp:cNvSpPr/>
      </dsp:nvSpPr>
      <dsp:spPr>
        <a:xfrm>
          <a:off x="4336003" y="1750730"/>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NL" sz="1400" kern="1200">
              <a:solidFill>
                <a:schemeClr val="bg1"/>
              </a:solidFill>
            </a:rPr>
            <a:t>Age distribution of young players (under 21):</a:t>
          </a:r>
          <a:endParaRPr lang="en-US" sz="1400" kern="1200" dirty="0">
            <a:solidFill>
              <a:schemeClr val="bg1"/>
            </a:solidFill>
          </a:endParaRPr>
        </a:p>
      </dsp:txBody>
      <dsp:txXfrm>
        <a:off x="4336003" y="1750730"/>
        <a:ext cx="1843593" cy="590076"/>
      </dsp:txXfrm>
    </dsp:sp>
    <dsp:sp modelId="{81BCF1C1-6515-4FB2-AC46-4CFD44A312A8}">
      <dsp:nvSpPr>
        <dsp:cNvPr id="0" name=""/>
        <dsp:cNvSpPr/>
      </dsp:nvSpPr>
      <dsp:spPr>
        <a:xfrm>
          <a:off x="4336003" y="2387668"/>
          <a:ext cx="1843593" cy="96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NL" sz="1100" kern="1200">
              <a:solidFill>
                <a:schemeClr val="bg1"/>
              </a:solidFill>
            </a:rPr>
            <a:t>Grouped the young players by age and counted the number of players in each group</a:t>
          </a:r>
          <a:endParaRPr lang="en-US" sz="1100" kern="1200" dirty="0">
            <a:solidFill>
              <a:schemeClr val="bg1"/>
            </a:solidFill>
          </a:endParaRPr>
        </a:p>
      </dsp:txBody>
      <dsp:txXfrm>
        <a:off x="4336003" y="2387668"/>
        <a:ext cx="1843593" cy="960155"/>
      </dsp:txXfrm>
    </dsp:sp>
    <dsp:sp modelId="{2A8C6538-58C8-4219-9BA9-EE4A0E05BE51}">
      <dsp:nvSpPr>
        <dsp:cNvPr id="0" name=""/>
        <dsp:cNvSpPr/>
      </dsp:nvSpPr>
      <dsp:spPr>
        <a:xfrm>
          <a:off x="6502225" y="1004719"/>
          <a:ext cx="645257" cy="64525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4E43F-7B37-4BBB-BC25-FAA07EFF2A85}">
      <dsp:nvSpPr>
        <dsp:cNvPr id="0" name=""/>
        <dsp:cNvSpPr/>
      </dsp:nvSpPr>
      <dsp:spPr>
        <a:xfrm>
          <a:off x="6502225" y="1750730"/>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NL" sz="1400" kern="1200">
              <a:solidFill>
                <a:schemeClr val="bg1"/>
              </a:solidFill>
            </a:rPr>
            <a:t>Average matches played per age group:</a:t>
          </a:r>
          <a:endParaRPr lang="en-US" sz="1400" kern="1200" dirty="0">
            <a:solidFill>
              <a:schemeClr val="bg1"/>
            </a:solidFill>
          </a:endParaRPr>
        </a:p>
      </dsp:txBody>
      <dsp:txXfrm>
        <a:off x="6502225" y="1750730"/>
        <a:ext cx="1843593" cy="590076"/>
      </dsp:txXfrm>
    </dsp:sp>
    <dsp:sp modelId="{5B1C661D-9801-41D3-A7D0-F8F9E125E6B3}">
      <dsp:nvSpPr>
        <dsp:cNvPr id="0" name=""/>
        <dsp:cNvSpPr/>
      </dsp:nvSpPr>
      <dsp:spPr>
        <a:xfrm>
          <a:off x="6502225" y="2387668"/>
          <a:ext cx="1843593" cy="96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NL" sz="1100" kern="1200">
              <a:solidFill>
                <a:schemeClr val="bg1"/>
              </a:solidFill>
            </a:rPr>
            <a:t>Calculated the average matches played for each age group</a:t>
          </a:r>
          <a:endParaRPr lang="en-US" sz="1100" kern="1200" dirty="0">
            <a:solidFill>
              <a:schemeClr val="bg1"/>
            </a:solidFill>
          </a:endParaRPr>
        </a:p>
      </dsp:txBody>
      <dsp:txXfrm>
        <a:off x="6502225" y="2387668"/>
        <a:ext cx="1843593" cy="960155"/>
      </dsp:txXfrm>
    </dsp:sp>
    <dsp:sp modelId="{DF35282D-C5F0-499D-969D-24BDFC0B1640}">
      <dsp:nvSpPr>
        <dsp:cNvPr id="0" name=""/>
        <dsp:cNvSpPr/>
      </dsp:nvSpPr>
      <dsp:spPr>
        <a:xfrm>
          <a:off x="8668448" y="1004719"/>
          <a:ext cx="645257" cy="64525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893800-7D3D-4BE3-8D53-DD4E05688D15}">
      <dsp:nvSpPr>
        <dsp:cNvPr id="0" name=""/>
        <dsp:cNvSpPr/>
      </dsp:nvSpPr>
      <dsp:spPr>
        <a:xfrm>
          <a:off x="8668448" y="1750730"/>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NL" sz="1400" kern="1200">
              <a:solidFill>
                <a:schemeClr val="bg1"/>
              </a:solidFill>
            </a:rPr>
            <a:t>Scatter plot comparing age with experience</a:t>
          </a:r>
          <a:endParaRPr lang="en-US" sz="1400" kern="1200" dirty="0">
            <a:solidFill>
              <a:schemeClr val="bg1"/>
            </a:solidFill>
          </a:endParaRPr>
        </a:p>
      </dsp:txBody>
      <dsp:txXfrm>
        <a:off x="8668448" y="1750730"/>
        <a:ext cx="1843593" cy="590076"/>
      </dsp:txXfrm>
    </dsp:sp>
    <dsp:sp modelId="{9D6B59D8-EF7E-4279-AAE0-FEB5A182F5E9}">
      <dsp:nvSpPr>
        <dsp:cNvPr id="0" name=""/>
        <dsp:cNvSpPr/>
      </dsp:nvSpPr>
      <dsp:spPr>
        <a:xfrm>
          <a:off x="8668448" y="2387668"/>
          <a:ext cx="1843593" cy="96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NL" sz="1100" kern="1200">
              <a:solidFill>
                <a:schemeClr val="bg1"/>
              </a:solidFill>
            </a:rPr>
            <a:t>Selected columns ‘Player’, ‘Age’, and ‘Match_Play’ of young players and sorted them by the number of matches played in descending order</a:t>
          </a:r>
          <a:endParaRPr lang="en-US" sz="1100" kern="1200" dirty="0">
            <a:solidFill>
              <a:schemeClr val="bg1"/>
            </a:solidFill>
          </a:endParaRPr>
        </a:p>
      </dsp:txBody>
      <dsp:txXfrm>
        <a:off x="8668448" y="2387668"/>
        <a:ext cx="1843593" cy="9601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E64F-9C0F-420C-8DEA-87E56108AB20}" type="datetimeFigureOut">
              <a:rPr lang="nl-NL" smtClean="0"/>
              <a:t>11-2-2024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30FFB-8CC0-4D83-BA39-12079D907AEC}" type="slidenum">
              <a:rPr lang="nl-NL" smtClean="0"/>
              <a:t>‹#›</a:t>
            </a:fld>
            <a:endParaRPr lang="nl-NL"/>
          </a:p>
        </p:txBody>
      </p:sp>
    </p:spTree>
    <p:extLst>
      <p:ext uri="{BB962C8B-B14F-4D97-AF65-F5344CB8AC3E}">
        <p14:creationId xmlns:p14="http://schemas.microsoft.com/office/powerpoint/2010/main" val="124823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sz="1200" dirty="0">
                <a:solidFill>
                  <a:srgbClr val="FFFFFF"/>
                </a:solidFill>
              </a:rPr>
              <a:t>Cloud Technologies and Big Data Framework Assignment 2</a:t>
            </a:r>
            <a:endParaRPr lang="nl-NL" dirty="0"/>
          </a:p>
        </p:txBody>
      </p:sp>
      <p:sp>
        <p:nvSpPr>
          <p:cNvPr id="4" name="Slide Number Placeholder 3"/>
          <p:cNvSpPr>
            <a:spLocks noGrp="1"/>
          </p:cNvSpPr>
          <p:nvPr>
            <p:ph type="sldNum" sz="quarter" idx="5"/>
          </p:nvPr>
        </p:nvSpPr>
        <p:spPr/>
        <p:txBody>
          <a:bodyPr/>
          <a:lstStyle/>
          <a:p>
            <a:fld id="{80430FFB-8CC0-4D83-BA39-12079D907AEC}" type="slidenum">
              <a:rPr lang="nl-NL" smtClean="0"/>
              <a:t>1</a:t>
            </a:fld>
            <a:endParaRPr lang="nl-NL"/>
          </a:p>
        </p:txBody>
      </p:sp>
    </p:spTree>
    <p:extLst>
      <p:ext uri="{BB962C8B-B14F-4D97-AF65-F5344CB8AC3E}">
        <p14:creationId xmlns:p14="http://schemas.microsoft.com/office/powerpoint/2010/main" val="349115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dirty="0"/>
          </a:p>
        </p:txBody>
      </p:sp>
      <p:sp>
        <p:nvSpPr>
          <p:cNvPr id="4" name="Slide Number Placeholder 3"/>
          <p:cNvSpPr>
            <a:spLocks noGrp="1"/>
          </p:cNvSpPr>
          <p:nvPr>
            <p:ph type="sldNum" sz="quarter" idx="5"/>
          </p:nvPr>
        </p:nvSpPr>
        <p:spPr/>
        <p:txBody>
          <a:bodyPr/>
          <a:lstStyle/>
          <a:p>
            <a:fld id="{80430FFB-8CC0-4D83-BA39-12079D907AEC}" type="slidenum">
              <a:rPr lang="nl-NL" smtClean="0"/>
              <a:t>3</a:t>
            </a:fld>
            <a:endParaRPr lang="nl-NL"/>
          </a:p>
        </p:txBody>
      </p:sp>
    </p:spTree>
    <p:extLst>
      <p:ext uri="{BB962C8B-B14F-4D97-AF65-F5344CB8AC3E}">
        <p14:creationId xmlns:p14="http://schemas.microsoft.com/office/powerpoint/2010/main" val="376180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80430FFB-8CC0-4D83-BA39-12079D907AEC}" type="slidenum">
              <a:rPr lang="nl-NL" smtClean="0"/>
              <a:t>6</a:t>
            </a:fld>
            <a:endParaRPr lang="nl-NL"/>
          </a:p>
        </p:txBody>
      </p:sp>
    </p:spTree>
    <p:extLst>
      <p:ext uri="{BB962C8B-B14F-4D97-AF65-F5344CB8AC3E}">
        <p14:creationId xmlns:p14="http://schemas.microsoft.com/office/powerpoint/2010/main" val="172978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0430FFB-8CC0-4D83-BA39-12079D907AEC}" type="slidenum">
              <a:rPr lang="nl-NL" smtClean="0"/>
              <a:t>7</a:t>
            </a:fld>
            <a:endParaRPr lang="nl-NL"/>
          </a:p>
        </p:txBody>
      </p:sp>
    </p:spTree>
    <p:extLst>
      <p:ext uri="{BB962C8B-B14F-4D97-AF65-F5344CB8AC3E}">
        <p14:creationId xmlns:p14="http://schemas.microsoft.com/office/powerpoint/2010/main" val="399336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3EEAE-16C0-501B-1F70-1450AC304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6F2DAD-CEE0-4CC4-A4A8-63920A2725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E5091-2286-0974-931E-11E4DFD346B6}"/>
              </a:ext>
            </a:extLst>
          </p:cNvPr>
          <p:cNvSpPr>
            <a:spLocks noGrp="1"/>
          </p:cNvSpPr>
          <p:nvPr>
            <p:ph type="body" idx="1"/>
          </p:nvPr>
        </p:nvSpPr>
        <p:spPr/>
        <p:txBody>
          <a:bodyPr/>
          <a:lstStyle/>
          <a:p>
            <a:endParaRPr lang="nl-NL" dirty="0"/>
          </a:p>
        </p:txBody>
      </p:sp>
      <p:sp>
        <p:nvSpPr>
          <p:cNvPr id="4" name="Slide Number Placeholder 3">
            <a:extLst>
              <a:ext uri="{FF2B5EF4-FFF2-40B4-BE49-F238E27FC236}">
                <a16:creationId xmlns:a16="http://schemas.microsoft.com/office/drawing/2014/main" id="{07CF9647-3C93-9338-2641-38F3EE3C25FA}"/>
              </a:ext>
            </a:extLst>
          </p:cNvPr>
          <p:cNvSpPr>
            <a:spLocks noGrp="1"/>
          </p:cNvSpPr>
          <p:nvPr>
            <p:ph type="sldNum" sz="quarter" idx="5"/>
          </p:nvPr>
        </p:nvSpPr>
        <p:spPr/>
        <p:txBody>
          <a:bodyPr/>
          <a:lstStyle/>
          <a:p>
            <a:fld id="{80430FFB-8CC0-4D83-BA39-12079D907AEC}" type="slidenum">
              <a:rPr lang="nl-NL" smtClean="0"/>
              <a:t>8</a:t>
            </a:fld>
            <a:endParaRPr lang="nl-NL"/>
          </a:p>
        </p:txBody>
      </p:sp>
    </p:spTree>
    <p:extLst>
      <p:ext uri="{BB962C8B-B14F-4D97-AF65-F5344CB8AC3E}">
        <p14:creationId xmlns:p14="http://schemas.microsoft.com/office/powerpoint/2010/main" val="316562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dirty="0"/>
          </a:p>
        </p:txBody>
      </p:sp>
      <p:sp>
        <p:nvSpPr>
          <p:cNvPr id="4" name="Slide Number Placeholder 3"/>
          <p:cNvSpPr>
            <a:spLocks noGrp="1"/>
          </p:cNvSpPr>
          <p:nvPr>
            <p:ph type="sldNum" sz="quarter" idx="5"/>
          </p:nvPr>
        </p:nvSpPr>
        <p:spPr/>
        <p:txBody>
          <a:bodyPr/>
          <a:lstStyle/>
          <a:p>
            <a:fld id="{80430FFB-8CC0-4D83-BA39-12079D907AEC}" type="slidenum">
              <a:rPr lang="nl-NL" smtClean="0"/>
              <a:t>9</a:t>
            </a:fld>
            <a:endParaRPr lang="nl-NL"/>
          </a:p>
        </p:txBody>
      </p:sp>
    </p:spTree>
    <p:extLst>
      <p:ext uri="{BB962C8B-B14F-4D97-AF65-F5344CB8AC3E}">
        <p14:creationId xmlns:p14="http://schemas.microsoft.com/office/powerpoint/2010/main" val="47379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A scatter plot focusing on matches played vs. age can be a great visualization to analyze the relationship between a player's age and their match experience. Here's why it can be interesting:</a:t>
            </a:r>
          </a:p>
          <a:p>
            <a:pPr algn="l">
              <a:buFont typeface="+mj-lt"/>
              <a:buAutoNum type="arabicPeriod"/>
            </a:pPr>
            <a:r>
              <a:rPr lang="en-US" b="1" i="0" dirty="0">
                <a:solidFill>
                  <a:srgbClr val="0D0D0D"/>
                </a:solidFill>
                <a:effectLst/>
                <a:latin typeface="Söhne"/>
              </a:rPr>
              <a:t>Identifying Development Trends</a:t>
            </a:r>
            <a:r>
              <a:rPr lang="en-US" b="0" i="0" dirty="0">
                <a:solidFill>
                  <a:srgbClr val="0D0D0D"/>
                </a:solidFill>
                <a:effectLst/>
                <a:latin typeface="Söhne"/>
              </a:rPr>
              <a:t>: The scatter plot can help identify trends in the number of matches played as players age. This can provide insights into how players' match experience evolves over time.</a:t>
            </a:r>
          </a:p>
          <a:p>
            <a:pPr algn="l">
              <a:buFont typeface="+mj-lt"/>
              <a:buAutoNum type="arabicPeriod"/>
            </a:pPr>
            <a:r>
              <a:rPr lang="en-US" b="1" i="0" dirty="0">
                <a:solidFill>
                  <a:srgbClr val="0D0D0D"/>
                </a:solidFill>
                <a:effectLst/>
                <a:latin typeface="Söhne"/>
              </a:rPr>
              <a:t>Youth vs. Experience</a:t>
            </a:r>
            <a:r>
              <a:rPr lang="en-US" b="0" i="0" dirty="0">
                <a:solidFill>
                  <a:srgbClr val="0D0D0D"/>
                </a:solidFill>
                <a:effectLst/>
                <a:latin typeface="Söhne"/>
              </a:rPr>
              <a:t>: The plot can show whether there's a difference in match experience between younger and older players. It can help determine if younger players are given more opportunities to play or if experienced players are preferred.</a:t>
            </a:r>
          </a:p>
          <a:p>
            <a:pPr algn="l">
              <a:buFont typeface="+mj-lt"/>
              <a:buAutoNum type="arabicPeriod"/>
            </a:pPr>
            <a:r>
              <a:rPr lang="en-US" b="1" i="0" dirty="0">
                <a:solidFill>
                  <a:srgbClr val="0D0D0D"/>
                </a:solidFill>
                <a:effectLst/>
                <a:latin typeface="Söhne"/>
              </a:rPr>
              <a:t>Player Longevity</a:t>
            </a:r>
            <a:r>
              <a:rPr lang="en-US" b="0" i="0" dirty="0">
                <a:solidFill>
                  <a:srgbClr val="0D0D0D"/>
                </a:solidFill>
                <a:effectLst/>
                <a:latin typeface="Söhne"/>
              </a:rPr>
              <a:t>: By analyzing the distribution of matches played across different age groups, you can assess the longevity of players' careers and determine if there are any age-related patterns in match participation.</a:t>
            </a:r>
          </a:p>
          <a:p>
            <a:pPr algn="l">
              <a:buFont typeface="+mj-lt"/>
              <a:buAutoNum type="arabicPeriod"/>
            </a:pPr>
            <a:r>
              <a:rPr lang="en-US" b="1" i="0" dirty="0">
                <a:solidFill>
                  <a:srgbClr val="0D0D0D"/>
                </a:solidFill>
                <a:effectLst/>
                <a:latin typeface="Söhne"/>
              </a:rPr>
              <a:t>Talent Identification</a:t>
            </a:r>
            <a:r>
              <a:rPr lang="en-US" b="0" i="0" dirty="0">
                <a:solidFill>
                  <a:srgbClr val="0D0D0D"/>
                </a:solidFill>
                <a:effectLst/>
                <a:latin typeface="Söhne"/>
              </a:rPr>
              <a:t>: For scouting purposes, this plot can help identify young players with significant match experience, which could indicate their potential to become key players in the future.</a:t>
            </a:r>
          </a:p>
          <a:p>
            <a:pPr algn="l">
              <a:buFont typeface="+mj-lt"/>
              <a:buAutoNum type="arabicPeriod"/>
            </a:pPr>
            <a:r>
              <a:rPr lang="en-US" b="1" i="0" dirty="0">
                <a:solidFill>
                  <a:srgbClr val="0D0D0D"/>
                </a:solidFill>
                <a:effectLst/>
                <a:latin typeface="Söhne"/>
              </a:rPr>
              <a:t>Injury Analysis</a:t>
            </a:r>
            <a:r>
              <a:rPr lang="en-US" b="0" i="0" dirty="0">
                <a:solidFill>
                  <a:srgbClr val="0D0D0D"/>
                </a:solidFill>
                <a:effectLst/>
                <a:latin typeface="Söhne"/>
              </a:rPr>
              <a:t>: The scatter plot can also be used to analyze the impact of injuries on players' match participation across different age groups. This can provide insights into injury risks and management strategies.</a:t>
            </a:r>
          </a:p>
          <a:p>
            <a:pPr algn="l"/>
            <a:r>
              <a:rPr lang="en-US" b="0" i="0" dirty="0">
                <a:solidFill>
                  <a:srgbClr val="0D0D0D"/>
                </a:solidFill>
                <a:effectLst/>
                <a:latin typeface="Söhne"/>
              </a:rPr>
              <a:t>Overall, a scatter plot focusing on matches played vs. age can provide valuable insights into the match experience of players at different stages of their careers, which can be useful for talent identification, player development, and strategic decision-making in football clubs like Feyenoord Rotterdam.</a:t>
            </a:r>
            <a:endParaRPr lang="en-NL" b="0" i="0" dirty="0">
              <a:solidFill>
                <a:srgbClr val="0D0D0D"/>
              </a:solidFill>
              <a:effectLst/>
              <a:latin typeface="Söhne"/>
            </a:endParaRPr>
          </a:p>
          <a:p>
            <a:pPr algn="l"/>
            <a:endParaRPr lang="en-NL"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latin typeface="Söhne"/>
              </a:rPr>
              <a:t>Talent Identification</a:t>
            </a:r>
            <a:r>
              <a:rPr lang="en-US" b="0" i="0" dirty="0">
                <a:solidFill>
                  <a:srgbClr val="0D0D0D"/>
                </a:solidFill>
                <a:effectLst/>
                <a:latin typeface="Söhne"/>
              </a:rPr>
              <a:t>: For scouting purposes, this plot can help identify young players with significant match experience, which could indicate their potential to become key players in the future.</a:t>
            </a:r>
          </a:p>
          <a:p>
            <a:pPr algn="l"/>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80430FFB-8CC0-4D83-BA39-12079D907AEC}" type="slidenum">
              <a:rPr lang="nl-NL" smtClean="0"/>
              <a:t>10</a:t>
            </a:fld>
            <a:endParaRPr lang="nl-NL"/>
          </a:p>
        </p:txBody>
      </p:sp>
    </p:spTree>
    <p:extLst>
      <p:ext uri="{BB962C8B-B14F-4D97-AF65-F5344CB8AC3E}">
        <p14:creationId xmlns:p14="http://schemas.microsoft.com/office/powerpoint/2010/main" val="311689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B923E-6633-B208-8A4A-B75656652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3EA80-6550-539E-E681-1EE7ABBA9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D0504-4D02-3550-3AFC-3D730C913A79}"/>
              </a:ext>
            </a:extLst>
          </p:cNvPr>
          <p:cNvSpPr>
            <a:spLocks noGrp="1"/>
          </p:cNvSpPr>
          <p:nvPr>
            <p:ph type="body" idx="1"/>
          </p:nvPr>
        </p:nvSpPr>
        <p:spPr/>
        <p:txBody>
          <a:bodyPr/>
          <a:lstStyle/>
          <a:p>
            <a:r>
              <a:rPr lang="en-AE" sz="1200" dirty="0">
                <a:solidFill>
                  <a:srgbClr val="FFFFFF"/>
                </a:solidFill>
              </a:rPr>
              <a:t>Cloud Technologies and Big Data Framework Assignment 2</a:t>
            </a:r>
            <a:endParaRPr lang="nl-NL" dirty="0"/>
          </a:p>
        </p:txBody>
      </p:sp>
      <p:sp>
        <p:nvSpPr>
          <p:cNvPr id="4" name="Slide Number Placeholder 3">
            <a:extLst>
              <a:ext uri="{FF2B5EF4-FFF2-40B4-BE49-F238E27FC236}">
                <a16:creationId xmlns:a16="http://schemas.microsoft.com/office/drawing/2014/main" id="{4F381C1A-5584-A56E-6912-C05CA5C2FC4C}"/>
              </a:ext>
            </a:extLst>
          </p:cNvPr>
          <p:cNvSpPr>
            <a:spLocks noGrp="1"/>
          </p:cNvSpPr>
          <p:nvPr>
            <p:ph type="sldNum" sz="quarter" idx="5"/>
          </p:nvPr>
        </p:nvSpPr>
        <p:spPr/>
        <p:txBody>
          <a:bodyPr/>
          <a:lstStyle/>
          <a:p>
            <a:fld id="{80430FFB-8CC0-4D83-BA39-12079D907AEC}" type="slidenum">
              <a:rPr lang="nl-NL" smtClean="0"/>
              <a:t>11</a:t>
            </a:fld>
            <a:endParaRPr lang="nl-NL"/>
          </a:p>
        </p:txBody>
      </p:sp>
    </p:spTree>
    <p:extLst>
      <p:ext uri="{BB962C8B-B14F-4D97-AF65-F5344CB8AC3E}">
        <p14:creationId xmlns:p14="http://schemas.microsoft.com/office/powerpoint/2010/main" val="222940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8154-EC9E-A26D-BB97-0617D7D1C7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nl-NL"/>
          </a:p>
        </p:txBody>
      </p:sp>
      <p:sp>
        <p:nvSpPr>
          <p:cNvPr id="3" name="Subtitle 2">
            <a:extLst>
              <a:ext uri="{FF2B5EF4-FFF2-40B4-BE49-F238E27FC236}">
                <a16:creationId xmlns:a16="http://schemas.microsoft.com/office/drawing/2014/main" id="{08CE8BD1-451A-0A6D-DF68-F6C18AD68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l-NL"/>
          </a:p>
        </p:txBody>
      </p:sp>
      <p:sp>
        <p:nvSpPr>
          <p:cNvPr id="4" name="Date Placeholder 3">
            <a:extLst>
              <a:ext uri="{FF2B5EF4-FFF2-40B4-BE49-F238E27FC236}">
                <a16:creationId xmlns:a16="http://schemas.microsoft.com/office/drawing/2014/main" id="{163B33F8-596A-F331-AF01-EEEC64D92A22}"/>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C1B183FD-AF0E-D8C1-A084-3763438A30A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56B31A7-62F7-F657-123C-D2CCB34049BE}"/>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178767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A800-B8AA-2211-2FC6-6A656EB3AF37}"/>
              </a:ext>
            </a:extLst>
          </p:cNvPr>
          <p:cNvSpPr>
            <a:spLocks noGrp="1"/>
          </p:cNvSpPr>
          <p:nvPr>
            <p:ph type="title"/>
          </p:nvPr>
        </p:nvSpPr>
        <p:spPr/>
        <p:txBody>
          <a:bodyPr/>
          <a:lstStyle/>
          <a:p>
            <a:r>
              <a:rPr lang="en-GB"/>
              <a:t>Click to edit Master title style</a:t>
            </a:r>
            <a:endParaRPr lang="nl-NL"/>
          </a:p>
        </p:txBody>
      </p:sp>
      <p:sp>
        <p:nvSpPr>
          <p:cNvPr id="3" name="Vertical Text Placeholder 2">
            <a:extLst>
              <a:ext uri="{FF2B5EF4-FFF2-40B4-BE49-F238E27FC236}">
                <a16:creationId xmlns:a16="http://schemas.microsoft.com/office/drawing/2014/main" id="{CD428DBE-C91C-5C09-772E-61001FB523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Date Placeholder 3">
            <a:extLst>
              <a:ext uri="{FF2B5EF4-FFF2-40B4-BE49-F238E27FC236}">
                <a16:creationId xmlns:a16="http://schemas.microsoft.com/office/drawing/2014/main" id="{EEFEF619-A614-F930-FA3D-CDA9D5C3A6F4}"/>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F43E4BA5-B3E0-8355-ADD0-FBC50BCD614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E73507D-F1AA-8BB6-2FBB-0CCCD4E9ADDD}"/>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223964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7B20F-A9E9-46F7-FAC2-5CA89D679C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nl-NL"/>
          </a:p>
        </p:txBody>
      </p:sp>
      <p:sp>
        <p:nvSpPr>
          <p:cNvPr id="3" name="Vertical Text Placeholder 2">
            <a:extLst>
              <a:ext uri="{FF2B5EF4-FFF2-40B4-BE49-F238E27FC236}">
                <a16:creationId xmlns:a16="http://schemas.microsoft.com/office/drawing/2014/main" id="{C9229039-1B74-3987-E5B3-D5F102DA3C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Date Placeholder 3">
            <a:extLst>
              <a:ext uri="{FF2B5EF4-FFF2-40B4-BE49-F238E27FC236}">
                <a16:creationId xmlns:a16="http://schemas.microsoft.com/office/drawing/2014/main" id="{72F14DD9-CCBD-8217-6E96-790CAE071B4F}"/>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943501BC-466B-4384-D2DB-F9CD500DAF4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ABFA30-CDC6-8856-775D-FDDF8A6E67A7}"/>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334240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917A-B95A-6F8C-C61B-4B1F1A80822F}"/>
              </a:ext>
            </a:extLst>
          </p:cNvPr>
          <p:cNvSpPr>
            <a:spLocks noGrp="1"/>
          </p:cNvSpPr>
          <p:nvPr>
            <p:ph type="title"/>
          </p:nvPr>
        </p:nvSpPr>
        <p:spPr/>
        <p:txBody>
          <a:bodyPr/>
          <a:lstStyle/>
          <a:p>
            <a:r>
              <a:rPr lang="en-GB"/>
              <a:t>Click to edit Master title style</a:t>
            </a:r>
            <a:endParaRPr lang="nl-NL"/>
          </a:p>
        </p:txBody>
      </p:sp>
      <p:sp>
        <p:nvSpPr>
          <p:cNvPr id="3" name="Content Placeholder 2">
            <a:extLst>
              <a:ext uri="{FF2B5EF4-FFF2-40B4-BE49-F238E27FC236}">
                <a16:creationId xmlns:a16="http://schemas.microsoft.com/office/drawing/2014/main" id="{276EE558-860B-9121-B815-265312C9BB6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Date Placeholder 3">
            <a:extLst>
              <a:ext uri="{FF2B5EF4-FFF2-40B4-BE49-F238E27FC236}">
                <a16:creationId xmlns:a16="http://schemas.microsoft.com/office/drawing/2014/main" id="{5891A4D7-92E9-900E-03D0-B07D5EBE61F6}"/>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D5F7A5F9-9B7C-F5B5-7023-6B67F2C625F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64C25A6-0FB8-9A40-77B5-B8CD5B315AAC}"/>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347469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12C2-735C-29D2-A7E8-6BFA45ED3B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nl-NL"/>
          </a:p>
        </p:txBody>
      </p:sp>
      <p:sp>
        <p:nvSpPr>
          <p:cNvPr id="3" name="Text Placeholder 2">
            <a:extLst>
              <a:ext uri="{FF2B5EF4-FFF2-40B4-BE49-F238E27FC236}">
                <a16:creationId xmlns:a16="http://schemas.microsoft.com/office/drawing/2014/main" id="{AABF1E9E-A9F9-4FB8-9DAA-3809CC82AE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53410C-6CDE-168B-13F9-254A72639DA9}"/>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A1DAC870-4AA4-60B6-2A35-3E2434D7C9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7E3382D-7D16-2C67-2E2B-7D6C0198DDB0}"/>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200604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E9B3-7C74-498F-B563-D41403B61877}"/>
              </a:ext>
            </a:extLst>
          </p:cNvPr>
          <p:cNvSpPr>
            <a:spLocks noGrp="1"/>
          </p:cNvSpPr>
          <p:nvPr>
            <p:ph type="title"/>
          </p:nvPr>
        </p:nvSpPr>
        <p:spPr/>
        <p:txBody>
          <a:bodyPr/>
          <a:lstStyle/>
          <a:p>
            <a:r>
              <a:rPr lang="en-GB"/>
              <a:t>Click to edit Master title style</a:t>
            </a:r>
            <a:endParaRPr lang="nl-NL"/>
          </a:p>
        </p:txBody>
      </p:sp>
      <p:sp>
        <p:nvSpPr>
          <p:cNvPr id="3" name="Content Placeholder 2">
            <a:extLst>
              <a:ext uri="{FF2B5EF4-FFF2-40B4-BE49-F238E27FC236}">
                <a16:creationId xmlns:a16="http://schemas.microsoft.com/office/drawing/2014/main" id="{25992456-F721-B019-4FBF-0DEE87436D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Content Placeholder 3">
            <a:extLst>
              <a:ext uri="{FF2B5EF4-FFF2-40B4-BE49-F238E27FC236}">
                <a16:creationId xmlns:a16="http://schemas.microsoft.com/office/drawing/2014/main" id="{09F6A943-D145-5696-E2A8-DA03905FB0F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5" name="Date Placeholder 4">
            <a:extLst>
              <a:ext uri="{FF2B5EF4-FFF2-40B4-BE49-F238E27FC236}">
                <a16:creationId xmlns:a16="http://schemas.microsoft.com/office/drawing/2014/main" id="{95796692-4CB4-C289-ABC5-452BD55A1D8F}"/>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6" name="Footer Placeholder 5">
            <a:extLst>
              <a:ext uri="{FF2B5EF4-FFF2-40B4-BE49-F238E27FC236}">
                <a16:creationId xmlns:a16="http://schemas.microsoft.com/office/drawing/2014/main" id="{88DDEBB6-336C-D96C-C006-37CA0B47DD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64A6FA8-A9CF-276E-7758-19AE60A4E898}"/>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398733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68F8-9A6A-5315-7AAF-63851C2CC1BB}"/>
              </a:ext>
            </a:extLst>
          </p:cNvPr>
          <p:cNvSpPr>
            <a:spLocks noGrp="1"/>
          </p:cNvSpPr>
          <p:nvPr>
            <p:ph type="title"/>
          </p:nvPr>
        </p:nvSpPr>
        <p:spPr>
          <a:xfrm>
            <a:off x="839788" y="365125"/>
            <a:ext cx="10515600" cy="1325563"/>
          </a:xfrm>
        </p:spPr>
        <p:txBody>
          <a:bodyPr/>
          <a:lstStyle/>
          <a:p>
            <a:r>
              <a:rPr lang="en-GB"/>
              <a:t>Click to edit Master title style</a:t>
            </a:r>
            <a:endParaRPr lang="nl-NL"/>
          </a:p>
        </p:txBody>
      </p:sp>
      <p:sp>
        <p:nvSpPr>
          <p:cNvPr id="3" name="Text Placeholder 2">
            <a:extLst>
              <a:ext uri="{FF2B5EF4-FFF2-40B4-BE49-F238E27FC236}">
                <a16:creationId xmlns:a16="http://schemas.microsoft.com/office/drawing/2014/main" id="{40A5BE2C-2328-1EEB-047E-B19327BFB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84E136-8B9E-A9C7-C470-3A6F5EF3CD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5" name="Text Placeholder 4">
            <a:extLst>
              <a:ext uri="{FF2B5EF4-FFF2-40B4-BE49-F238E27FC236}">
                <a16:creationId xmlns:a16="http://schemas.microsoft.com/office/drawing/2014/main" id="{B1D084AE-1D2E-544A-C29B-FCB8B5BEE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BF234E-1616-271C-14B3-6A9AFB8AA4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7" name="Date Placeholder 6">
            <a:extLst>
              <a:ext uri="{FF2B5EF4-FFF2-40B4-BE49-F238E27FC236}">
                <a16:creationId xmlns:a16="http://schemas.microsoft.com/office/drawing/2014/main" id="{C1A59278-2E6F-BBD3-17ED-D978A95435AF}"/>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8" name="Footer Placeholder 7">
            <a:extLst>
              <a:ext uri="{FF2B5EF4-FFF2-40B4-BE49-F238E27FC236}">
                <a16:creationId xmlns:a16="http://schemas.microsoft.com/office/drawing/2014/main" id="{CFFFFC1E-9E60-154F-7500-1A0705649E5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EEADB707-5219-B03B-EE14-A83569822DA2}"/>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27485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AFB8-9212-6A0E-07F7-7427E95977FF}"/>
              </a:ext>
            </a:extLst>
          </p:cNvPr>
          <p:cNvSpPr>
            <a:spLocks noGrp="1"/>
          </p:cNvSpPr>
          <p:nvPr>
            <p:ph type="title"/>
          </p:nvPr>
        </p:nvSpPr>
        <p:spPr/>
        <p:txBody>
          <a:bodyPr/>
          <a:lstStyle/>
          <a:p>
            <a:r>
              <a:rPr lang="en-GB"/>
              <a:t>Click to edit Master title style</a:t>
            </a:r>
            <a:endParaRPr lang="nl-NL"/>
          </a:p>
        </p:txBody>
      </p:sp>
      <p:sp>
        <p:nvSpPr>
          <p:cNvPr id="3" name="Date Placeholder 2">
            <a:extLst>
              <a:ext uri="{FF2B5EF4-FFF2-40B4-BE49-F238E27FC236}">
                <a16:creationId xmlns:a16="http://schemas.microsoft.com/office/drawing/2014/main" id="{B8A8BE54-0B92-142A-C01F-8FC0471FC02F}"/>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4" name="Footer Placeholder 3">
            <a:extLst>
              <a:ext uri="{FF2B5EF4-FFF2-40B4-BE49-F238E27FC236}">
                <a16:creationId xmlns:a16="http://schemas.microsoft.com/office/drawing/2014/main" id="{0B9669CA-9547-7A5B-0B5E-E35E268FA4AE}"/>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CCF5AC0D-B04D-5FEE-F142-5B1FFC489C5E}"/>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425758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828C6-C3E5-70DA-EDBF-5B3C76206A08}"/>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3" name="Footer Placeholder 2">
            <a:extLst>
              <a:ext uri="{FF2B5EF4-FFF2-40B4-BE49-F238E27FC236}">
                <a16:creationId xmlns:a16="http://schemas.microsoft.com/office/drawing/2014/main" id="{CB441E2B-DBE7-4509-EB11-3D3955CF37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99B4C3A-16C4-5494-BEA8-5ADBD379956E}"/>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261918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9846-5BD2-C80D-EE46-4783CB7D2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l-NL"/>
          </a:p>
        </p:txBody>
      </p:sp>
      <p:sp>
        <p:nvSpPr>
          <p:cNvPr id="3" name="Content Placeholder 2">
            <a:extLst>
              <a:ext uri="{FF2B5EF4-FFF2-40B4-BE49-F238E27FC236}">
                <a16:creationId xmlns:a16="http://schemas.microsoft.com/office/drawing/2014/main" id="{CC7C2A19-8F85-3EE3-5763-6F6568917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Text Placeholder 3">
            <a:extLst>
              <a:ext uri="{FF2B5EF4-FFF2-40B4-BE49-F238E27FC236}">
                <a16:creationId xmlns:a16="http://schemas.microsoft.com/office/drawing/2014/main" id="{AF789512-C547-A955-9B35-4F3A85315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37B4DD-259E-B224-7749-E2879D98B834}"/>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6" name="Footer Placeholder 5">
            <a:extLst>
              <a:ext uri="{FF2B5EF4-FFF2-40B4-BE49-F238E27FC236}">
                <a16:creationId xmlns:a16="http://schemas.microsoft.com/office/drawing/2014/main" id="{895BFEDF-B6EB-90CF-0669-E8707FA621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2D0DD8D-A847-3C51-2122-BA69C2613D9D}"/>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54514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2208-9481-337F-649F-552D5F6D03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l-NL"/>
          </a:p>
        </p:txBody>
      </p:sp>
      <p:sp>
        <p:nvSpPr>
          <p:cNvPr id="3" name="Picture Placeholder 2">
            <a:extLst>
              <a:ext uri="{FF2B5EF4-FFF2-40B4-BE49-F238E27FC236}">
                <a16:creationId xmlns:a16="http://schemas.microsoft.com/office/drawing/2014/main" id="{FEFCC323-E459-996D-A997-26784C801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BE650AE-AE76-EF24-1060-D08D11238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B6C63D-7527-F189-7227-1296367842CD}"/>
              </a:ext>
            </a:extLst>
          </p:cNvPr>
          <p:cNvSpPr>
            <a:spLocks noGrp="1"/>
          </p:cNvSpPr>
          <p:nvPr>
            <p:ph type="dt" sz="half" idx="10"/>
          </p:nvPr>
        </p:nvSpPr>
        <p:spPr/>
        <p:txBody>
          <a:bodyPr/>
          <a:lstStyle/>
          <a:p>
            <a:fld id="{58118FE4-96A1-4079-B9F9-B90E3FE9FD95}" type="datetimeFigureOut">
              <a:rPr lang="nl-NL" smtClean="0"/>
              <a:t>11-2-2024</a:t>
            </a:fld>
            <a:endParaRPr lang="nl-NL"/>
          </a:p>
        </p:txBody>
      </p:sp>
      <p:sp>
        <p:nvSpPr>
          <p:cNvPr id="6" name="Footer Placeholder 5">
            <a:extLst>
              <a:ext uri="{FF2B5EF4-FFF2-40B4-BE49-F238E27FC236}">
                <a16:creationId xmlns:a16="http://schemas.microsoft.com/office/drawing/2014/main" id="{12B34CBA-98D8-BB83-6F53-E4E749D849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490BAC8-9DB5-B07C-B98F-998AB9A1FB81}"/>
              </a:ext>
            </a:extLst>
          </p:cNvPr>
          <p:cNvSpPr>
            <a:spLocks noGrp="1"/>
          </p:cNvSpPr>
          <p:nvPr>
            <p:ph type="sldNum" sz="quarter" idx="12"/>
          </p:nvPr>
        </p:nvSpPr>
        <p:spPr/>
        <p:txBody>
          <a:bodyPr/>
          <a:lstStyle/>
          <a:p>
            <a:fld id="{41CBE8D6-4C01-470C-BE58-C59ABC9E74A3}" type="slidenum">
              <a:rPr lang="nl-NL" smtClean="0"/>
              <a:t>‹#›</a:t>
            </a:fld>
            <a:endParaRPr lang="nl-NL"/>
          </a:p>
        </p:txBody>
      </p:sp>
    </p:spTree>
    <p:extLst>
      <p:ext uri="{BB962C8B-B14F-4D97-AF65-F5344CB8AC3E}">
        <p14:creationId xmlns:p14="http://schemas.microsoft.com/office/powerpoint/2010/main" val="310260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5EC88-E69A-9ED9-E817-082B45367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nl-NL"/>
          </a:p>
        </p:txBody>
      </p:sp>
      <p:sp>
        <p:nvSpPr>
          <p:cNvPr id="3" name="Text Placeholder 2">
            <a:extLst>
              <a:ext uri="{FF2B5EF4-FFF2-40B4-BE49-F238E27FC236}">
                <a16:creationId xmlns:a16="http://schemas.microsoft.com/office/drawing/2014/main" id="{8D36B6A3-F745-6BA5-003E-3B0C8D370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Date Placeholder 3">
            <a:extLst>
              <a:ext uri="{FF2B5EF4-FFF2-40B4-BE49-F238E27FC236}">
                <a16:creationId xmlns:a16="http://schemas.microsoft.com/office/drawing/2014/main" id="{8D01C77F-1867-5032-FC39-0C13175CA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118FE4-96A1-4079-B9F9-B90E3FE9FD95}" type="datetimeFigureOut">
              <a:rPr lang="nl-NL" smtClean="0"/>
              <a:t>11-2-2024</a:t>
            </a:fld>
            <a:endParaRPr lang="nl-NL"/>
          </a:p>
        </p:txBody>
      </p:sp>
      <p:sp>
        <p:nvSpPr>
          <p:cNvPr id="5" name="Footer Placeholder 4">
            <a:extLst>
              <a:ext uri="{FF2B5EF4-FFF2-40B4-BE49-F238E27FC236}">
                <a16:creationId xmlns:a16="http://schemas.microsoft.com/office/drawing/2014/main" id="{3F0215AC-7222-D5D9-8321-E474599D1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Slide Number Placeholder 5">
            <a:extLst>
              <a:ext uri="{FF2B5EF4-FFF2-40B4-BE49-F238E27FC236}">
                <a16:creationId xmlns:a16="http://schemas.microsoft.com/office/drawing/2014/main" id="{50719B67-2FA2-FE5B-AAE8-4A7274008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CBE8D6-4C01-470C-BE58-C59ABC9E74A3}" type="slidenum">
              <a:rPr lang="nl-NL" smtClean="0"/>
              <a:t>‹#›</a:t>
            </a:fld>
            <a:endParaRPr lang="nl-NL"/>
          </a:p>
        </p:txBody>
      </p:sp>
    </p:spTree>
    <p:extLst>
      <p:ext uri="{BB962C8B-B14F-4D97-AF65-F5344CB8AC3E}">
        <p14:creationId xmlns:p14="http://schemas.microsoft.com/office/powerpoint/2010/main" val="94594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fbref.com/en/comps/9/2022-2023/stats/2022-2023-Premier-League-Stats" TargetMode="External"/><Relationship Id="rId2" Type="http://schemas.openxmlformats.org/officeDocument/2006/relationships/hyperlink" Target="https://www.kaggle.com/datasets/mechatronixs/english-premier-league-22-23-season-sta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Freeform: Shape 1034">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EADE4B-1811-60B3-C39A-3106DBDCD67F}"/>
              </a:ext>
            </a:extLst>
          </p:cNvPr>
          <p:cNvSpPr>
            <a:spLocks noGrp="1"/>
          </p:cNvSpPr>
          <p:nvPr>
            <p:ph type="ctrTitle"/>
          </p:nvPr>
        </p:nvSpPr>
        <p:spPr>
          <a:xfrm>
            <a:off x="489098" y="1106034"/>
            <a:ext cx="5019074" cy="3204134"/>
          </a:xfrm>
        </p:spPr>
        <p:txBody>
          <a:bodyPr anchor="b">
            <a:normAutofit/>
          </a:bodyPr>
          <a:lstStyle/>
          <a:p>
            <a:pPr algn="l"/>
            <a:r>
              <a:rPr lang="en-NL" sz="5400" dirty="0">
                <a:solidFill>
                  <a:srgbClr val="AF9A62"/>
                </a:solidFill>
              </a:rPr>
              <a:t>Premier League scouting for Feyenoord</a:t>
            </a:r>
            <a:endParaRPr lang="nl-NL" sz="5400" dirty="0">
              <a:solidFill>
                <a:srgbClr val="AF9A62"/>
              </a:solidFill>
            </a:endParaRPr>
          </a:p>
        </p:txBody>
      </p:sp>
      <p:sp>
        <p:nvSpPr>
          <p:cNvPr id="3" name="Subtitle 2">
            <a:extLst>
              <a:ext uri="{FF2B5EF4-FFF2-40B4-BE49-F238E27FC236}">
                <a16:creationId xmlns:a16="http://schemas.microsoft.com/office/drawing/2014/main" id="{504EDA9F-3CDD-0916-5B6E-0653F49A0F1B}"/>
              </a:ext>
            </a:extLst>
          </p:cNvPr>
          <p:cNvSpPr>
            <a:spLocks noGrp="1"/>
          </p:cNvSpPr>
          <p:nvPr>
            <p:ph type="subTitle" idx="1"/>
          </p:nvPr>
        </p:nvSpPr>
        <p:spPr>
          <a:xfrm>
            <a:off x="494124" y="4872922"/>
            <a:ext cx="5013698" cy="1208141"/>
          </a:xfrm>
        </p:spPr>
        <p:txBody>
          <a:bodyPr>
            <a:normAutofit/>
          </a:bodyPr>
          <a:lstStyle/>
          <a:p>
            <a:pPr algn="l"/>
            <a:r>
              <a:rPr lang="en-NL" sz="1500" dirty="0">
                <a:solidFill>
                  <a:srgbClr val="AF9A62"/>
                </a:solidFill>
              </a:rPr>
              <a:t>Cloud Technologies and Big Data Frameworks part 2</a:t>
            </a:r>
          </a:p>
          <a:p>
            <a:pPr algn="l"/>
            <a:r>
              <a:rPr lang="en-NL" sz="1500" dirty="0">
                <a:solidFill>
                  <a:srgbClr val="AF9A62"/>
                </a:solidFill>
              </a:rPr>
              <a:t>Max Noorland</a:t>
            </a:r>
          </a:p>
          <a:p>
            <a:pPr algn="l"/>
            <a:r>
              <a:rPr lang="en-NL" sz="1500" dirty="0">
                <a:solidFill>
                  <a:srgbClr val="AF9A62"/>
                </a:solidFill>
              </a:rPr>
              <a:t>11/02/24</a:t>
            </a:r>
            <a:endParaRPr lang="nl-NL" sz="1500" dirty="0">
              <a:solidFill>
                <a:srgbClr val="AF9A62"/>
              </a:solidFill>
            </a:endParaRPr>
          </a:p>
        </p:txBody>
      </p:sp>
      <p:sp>
        <p:nvSpPr>
          <p:cNvPr id="1039" name="Rectangle 10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8" name="Picture 4" descr="Feyenoord - Wikipedia">
            <a:extLst>
              <a:ext uri="{FF2B5EF4-FFF2-40B4-BE49-F238E27FC236}">
                <a16:creationId xmlns:a16="http://schemas.microsoft.com/office/drawing/2014/main" id="{1D8C0099-756E-193C-70B2-18EE70903E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76886" y="625683"/>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Premier League - Wikipedia">
            <a:extLst>
              <a:ext uri="{FF2B5EF4-FFF2-40B4-BE49-F238E27FC236}">
                <a16:creationId xmlns:a16="http://schemas.microsoft.com/office/drawing/2014/main" id="{505FF10B-D812-A615-6C8B-26CDF7A068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94071" y="3933054"/>
            <a:ext cx="4708833" cy="197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8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2E13D-B211-6AA1-7831-53EB21B57929}"/>
              </a:ext>
            </a:extLst>
          </p:cNvPr>
          <p:cNvSpPr>
            <a:spLocks noGrp="1"/>
          </p:cNvSpPr>
          <p:nvPr>
            <p:ph type="title"/>
          </p:nvPr>
        </p:nvSpPr>
        <p:spPr>
          <a:xfrm>
            <a:off x="1046746" y="586822"/>
            <a:ext cx="3560252" cy="1645920"/>
          </a:xfrm>
        </p:spPr>
        <p:txBody>
          <a:bodyPr>
            <a:normAutofit/>
          </a:bodyPr>
          <a:lstStyle/>
          <a:p>
            <a:r>
              <a:rPr lang="en-NL" sz="3200" dirty="0">
                <a:solidFill>
                  <a:srgbClr val="AF9A62"/>
                </a:solidFill>
              </a:rPr>
              <a:t>Experience/playing time of the youngsters</a:t>
            </a:r>
            <a:endParaRPr lang="nl-NL" sz="3200" dirty="0">
              <a:solidFill>
                <a:srgbClr val="AF9A62"/>
              </a:solidFill>
            </a:endParaRPr>
          </a:p>
        </p:txBody>
      </p:sp>
      <p:sp>
        <p:nvSpPr>
          <p:cNvPr id="29" name="Rectangle 2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BAA569-54D9-F832-67E5-8197EE13B5F8}"/>
              </a:ext>
            </a:extLst>
          </p:cNvPr>
          <p:cNvSpPr>
            <a:spLocks noGrp="1"/>
          </p:cNvSpPr>
          <p:nvPr>
            <p:ph idx="1"/>
          </p:nvPr>
        </p:nvSpPr>
        <p:spPr>
          <a:xfrm>
            <a:off x="5351164" y="586822"/>
            <a:ext cx="6002636" cy="1645920"/>
          </a:xfrm>
        </p:spPr>
        <p:txBody>
          <a:bodyPr anchor="ctr">
            <a:normAutofit/>
          </a:bodyPr>
          <a:lstStyle/>
          <a:p>
            <a:r>
              <a:rPr lang="en-NL" sz="1300" dirty="0">
                <a:solidFill>
                  <a:schemeClr val="bg1"/>
                </a:solidFill>
              </a:rPr>
              <a:t>Young players with significant match experience could indicate their potential to become key players in the future</a:t>
            </a:r>
          </a:p>
          <a:p>
            <a:r>
              <a:rPr lang="en-NL" sz="1300" dirty="0">
                <a:solidFill>
                  <a:schemeClr val="bg1"/>
                </a:solidFill>
              </a:rPr>
              <a:t>Young players who aren’t getting enough match time, could be interested in moving away from their respective clubs</a:t>
            </a:r>
          </a:p>
          <a:p>
            <a:r>
              <a:rPr lang="en-NL" sz="1300" dirty="0">
                <a:solidFill>
                  <a:schemeClr val="bg1"/>
                </a:solidFill>
              </a:rPr>
              <a:t>So both parties could be interesting players for Feyenoord, that’s why a scatter plot (as shown below) focusing on matches played vs. age could be a useful visual for Feyenoord’s scouting team</a:t>
            </a:r>
            <a:endParaRPr lang="nl-NL" sz="1300" dirty="0">
              <a:solidFill>
                <a:schemeClr val="bg1"/>
              </a:solidFill>
            </a:endParaRPr>
          </a:p>
        </p:txBody>
      </p:sp>
      <p:pic>
        <p:nvPicPr>
          <p:cNvPr id="9" name="Picture 8" descr="A screenshot of a computer&#10;&#10;Description automatically generated">
            <a:extLst>
              <a:ext uri="{FF2B5EF4-FFF2-40B4-BE49-F238E27FC236}">
                <a16:creationId xmlns:a16="http://schemas.microsoft.com/office/drawing/2014/main" id="{B446A97F-9041-2EFF-B69C-CF74ED72B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79" y="2819566"/>
            <a:ext cx="9810721" cy="3360171"/>
          </a:xfrm>
          <a:prstGeom prst="rect">
            <a:avLst/>
          </a:prstGeom>
        </p:spPr>
      </p:pic>
      <p:pic>
        <p:nvPicPr>
          <p:cNvPr id="23" name="Picture 22">
            <a:extLst>
              <a:ext uri="{FF2B5EF4-FFF2-40B4-BE49-F238E27FC236}">
                <a16:creationId xmlns:a16="http://schemas.microsoft.com/office/drawing/2014/main" id="{DA5C490E-012A-FEF5-DD5E-16BB55447BF0}"/>
              </a:ext>
            </a:extLst>
          </p:cNvPr>
          <p:cNvPicPr>
            <a:picLocks noChangeAspect="1"/>
          </p:cNvPicPr>
          <p:nvPr/>
        </p:nvPicPr>
        <p:blipFill>
          <a:blip r:embed="rId4"/>
          <a:stretch>
            <a:fillRect/>
          </a:stretch>
        </p:blipFill>
        <p:spPr>
          <a:xfrm>
            <a:off x="0" y="2819566"/>
            <a:ext cx="2314601" cy="1936314"/>
          </a:xfrm>
          <a:prstGeom prst="rect">
            <a:avLst/>
          </a:prstGeom>
        </p:spPr>
      </p:pic>
    </p:spTree>
    <p:extLst>
      <p:ext uri="{BB962C8B-B14F-4D97-AF65-F5344CB8AC3E}">
        <p14:creationId xmlns:p14="http://schemas.microsoft.com/office/powerpoint/2010/main" val="227629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A3229E-9574-19F0-439E-0992C3402928}"/>
            </a:ext>
          </a:extLst>
        </p:cNvPr>
        <p:cNvGrpSpPr/>
        <p:nvPr/>
      </p:nvGrpSpPr>
      <p:grpSpPr>
        <a:xfrm>
          <a:off x="0" y="0"/>
          <a:ext cx="0" cy="0"/>
          <a:chOff x="0" y="0"/>
          <a:chExt cx="0" cy="0"/>
        </a:xfrm>
      </p:grpSpPr>
      <p:sp useBgFill="1">
        <p:nvSpPr>
          <p:cNvPr id="1136" name="Rectangle 113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eyenoord - Wikipedia">
            <a:extLst>
              <a:ext uri="{FF2B5EF4-FFF2-40B4-BE49-F238E27FC236}">
                <a16:creationId xmlns:a16="http://schemas.microsoft.com/office/drawing/2014/main" id="{3AA11EBF-C70D-1C0D-B680-B8968B5F36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50" r="9089" b="1162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37" name="Rectangle 1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A645DD-75A8-D3CB-FDAA-AB66F0052847}"/>
              </a:ext>
            </a:extLst>
          </p:cNvPr>
          <p:cNvSpPr>
            <a:spLocks noGrp="1"/>
          </p:cNvSpPr>
          <p:nvPr>
            <p:ph type="ctrTitle"/>
          </p:nvPr>
        </p:nvSpPr>
        <p:spPr>
          <a:xfrm>
            <a:off x="477981" y="1122363"/>
            <a:ext cx="4023360" cy="3204134"/>
          </a:xfrm>
        </p:spPr>
        <p:txBody>
          <a:bodyPr anchor="b">
            <a:normAutofit/>
          </a:bodyPr>
          <a:lstStyle/>
          <a:p>
            <a:pPr algn="l"/>
            <a:r>
              <a:rPr lang="en-NL" sz="4800"/>
              <a:t>Thank you</a:t>
            </a:r>
            <a:endParaRPr lang="nl-NL" sz="4800"/>
          </a:p>
        </p:txBody>
      </p:sp>
      <p:sp>
        <p:nvSpPr>
          <p:cNvPr id="3" name="Subtitle 2">
            <a:extLst>
              <a:ext uri="{FF2B5EF4-FFF2-40B4-BE49-F238E27FC236}">
                <a16:creationId xmlns:a16="http://schemas.microsoft.com/office/drawing/2014/main" id="{CA911F62-C0C8-E628-B827-BCD9A8421DC6}"/>
              </a:ext>
            </a:extLst>
          </p:cNvPr>
          <p:cNvSpPr>
            <a:spLocks noGrp="1"/>
          </p:cNvSpPr>
          <p:nvPr>
            <p:ph type="subTitle" idx="1"/>
          </p:nvPr>
        </p:nvSpPr>
        <p:spPr>
          <a:xfrm>
            <a:off x="477980" y="4872922"/>
            <a:ext cx="4023359" cy="1208141"/>
          </a:xfrm>
        </p:spPr>
        <p:txBody>
          <a:bodyPr>
            <a:normAutofit/>
          </a:bodyPr>
          <a:lstStyle/>
          <a:p>
            <a:pPr algn="l"/>
            <a:r>
              <a:rPr lang="en-NL" sz="2000"/>
              <a:t>Questions?</a:t>
            </a:r>
          </a:p>
          <a:p>
            <a:pPr algn="l"/>
            <a:r>
              <a:rPr lang="en-NL" sz="2000"/>
              <a:t>max.noorland@gsom.polimi.it</a:t>
            </a:r>
            <a:endParaRPr lang="nl-NL" sz="2000"/>
          </a:p>
        </p:txBody>
      </p:sp>
      <p:sp>
        <p:nvSpPr>
          <p:cNvPr id="1138" name="Rectangle 11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40" name="Rectangle 11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59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7DB9C1-67B6-9D1A-86D3-4BDCD30CBE9C}"/>
              </a:ext>
            </a:extLst>
          </p:cNvPr>
          <p:cNvSpPr>
            <a:spLocks noGrp="1"/>
          </p:cNvSpPr>
          <p:nvPr>
            <p:ph type="title"/>
          </p:nvPr>
        </p:nvSpPr>
        <p:spPr>
          <a:xfrm>
            <a:off x="1115568" y="548640"/>
            <a:ext cx="10168128" cy="1179576"/>
          </a:xfrm>
        </p:spPr>
        <p:txBody>
          <a:bodyPr>
            <a:normAutofit/>
          </a:bodyPr>
          <a:lstStyle/>
          <a:p>
            <a:r>
              <a:rPr lang="en-NL" sz="4000" dirty="0">
                <a:solidFill>
                  <a:srgbClr val="AF9A62"/>
                </a:solidFill>
              </a:rPr>
              <a:t>Table of contents</a:t>
            </a:r>
            <a:endParaRPr lang="nl-NL" sz="4000" dirty="0">
              <a:solidFill>
                <a:srgbClr val="AF9A62"/>
              </a:solidFill>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EF6915-6A68-43DF-0760-74675A32E5D1}"/>
              </a:ext>
            </a:extLst>
          </p:cNvPr>
          <p:cNvSpPr>
            <a:spLocks noGrp="1"/>
          </p:cNvSpPr>
          <p:nvPr>
            <p:ph idx="1"/>
          </p:nvPr>
        </p:nvSpPr>
        <p:spPr>
          <a:xfrm>
            <a:off x="1115568" y="2481943"/>
            <a:ext cx="10168128" cy="3695020"/>
          </a:xfrm>
        </p:spPr>
        <p:txBody>
          <a:bodyPr>
            <a:normAutofit/>
          </a:bodyPr>
          <a:lstStyle/>
          <a:p>
            <a:r>
              <a:rPr lang="en-NL" sz="2200" dirty="0">
                <a:solidFill>
                  <a:schemeClr val="bg1"/>
                </a:solidFill>
              </a:rPr>
              <a:t>Introduction of Feyenoord</a:t>
            </a:r>
          </a:p>
          <a:p>
            <a:r>
              <a:rPr lang="en-NL" sz="2200" dirty="0">
                <a:solidFill>
                  <a:schemeClr val="bg1"/>
                </a:solidFill>
              </a:rPr>
              <a:t>English Premier League 2022-2023 Season Dataset</a:t>
            </a:r>
          </a:p>
          <a:p>
            <a:r>
              <a:rPr lang="en-NL" sz="2200" dirty="0">
                <a:solidFill>
                  <a:schemeClr val="bg1"/>
                </a:solidFill>
              </a:rPr>
              <a:t>Three dataframes</a:t>
            </a:r>
          </a:p>
          <a:p>
            <a:r>
              <a:rPr lang="en-NL" sz="2200" dirty="0">
                <a:solidFill>
                  <a:schemeClr val="bg1"/>
                </a:solidFill>
              </a:rPr>
              <a:t>Queries</a:t>
            </a:r>
          </a:p>
          <a:p>
            <a:r>
              <a:rPr lang="en-NL" sz="2200" dirty="0">
                <a:solidFill>
                  <a:schemeClr val="bg1"/>
                </a:solidFill>
              </a:rPr>
              <a:t>Scouting a replacement for Santiago Giménez</a:t>
            </a:r>
          </a:p>
          <a:p>
            <a:r>
              <a:rPr lang="en-NL" sz="2200" dirty="0">
                <a:solidFill>
                  <a:schemeClr val="bg1"/>
                </a:solidFill>
              </a:rPr>
              <a:t>Scouting Dutch players</a:t>
            </a:r>
          </a:p>
          <a:p>
            <a:r>
              <a:rPr lang="en-NL" sz="2200" dirty="0">
                <a:solidFill>
                  <a:schemeClr val="bg1"/>
                </a:solidFill>
              </a:rPr>
              <a:t>Age distribution of young players (&lt;21) in the Premier League</a:t>
            </a:r>
          </a:p>
          <a:p>
            <a:r>
              <a:rPr lang="en-US" sz="2200" dirty="0">
                <a:solidFill>
                  <a:schemeClr val="bg1"/>
                </a:solidFill>
              </a:rPr>
              <a:t>Experience/playing time of the youngsters</a:t>
            </a:r>
            <a:endParaRPr lang="en-NL" sz="2200" dirty="0">
              <a:solidFill>
                <a:schemeClr val="bg1"/>
              </a:solidFill>
            </a:endParaRPr>
          </a:p>
        </p:txBody>
      </p:sp>
    </p:spTree>
    <p:extLst>
      <p:ext uri="{BB962C8B-B14F-4D97-AF65-F5344CB8AC3E}">
        <p14:creationId xmlns:p14="http://schemas.microsoft.com/office/powerpoint/2010/main" val="269038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A4AC7F6-A5D2-FB0C-564E-696D894B7B59}"/>
              </a:ext>
            </a:extLst>
          </p:cNvPr>
          <p:cNvSpPr>
            <a:spLocks noGrp="1"/>
          </p:cNvSpPr>
          <p:nvPr>
            <p:ph type="title"/>
          </p:nvPr>
        </p:nvSpPr>
        <p:spPr>
          <a:xfrm>
            <a:off x="1295400" y="669925"/>
            <a:ext cx="4800600" cy="1325563"/>
          </a:xfrm>
        </p:spPr>
        <p:txBody>
          <a:bodyPr anchor="b">
            <a:normAutofit/>
          </a:bodyPr>
          <a:lstStyle/>
          <a:p>
            <a:r>
              <a:rPr lang="en-NL" dirty="0">
                <a:solidFill>
                  <a:srgbClr val="AF9A62"/>
                </a:solidFill>
              </a:rPr>
              <a:t>Introduction of Feyenoord</a:t>
            </a:r>
            <a:endParaRPr lang="nl-NL" dirty="0">
              <a:solidFill>
                <a:srgbClr val="AF9A62"/>
              </a:solidFill>
            </a:endParaRPr>
          </a:p>
        </p:txBody>
      </p:sp>
      <p:cxnSp>
        <p:nvCxnSpPr>
          <p:cNvPr id="1037" name="Straight Connector 103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46B8DA-3BC4-F7D9-B381-16D915E992D8}"/>
              </a:ext>
            </a:extLst>
          </p:cNvPr>
          <p:cNvSpPr>
            <a:spLocks noGrp="1"/>
          </p:cNvSpPr>
          <p:nvPr>
            <p:ph idx="1"/>
          </p:nvPr>
        </p:nvSpPr>
        <p:spPr>
          <a:xfrm>
            <a:off x="1295400" y="2288833"/>
            <a:ext cx="4800600" cy="3711571"/>
          </a:xfrm>
        </p:spPr>
        <p:txBody>
          <a:bodyPr>
            <a:normAutofit/>
          </a:bodyPr>
          <a:lstStyle/>
          <a:p>
            <a:r>
              <a:rPr lang="en-NL" sz="2000" dirty="0">
                <a:solidFill>
                  <a:schemeClr val="bg1"/>
                </a:solidFill>
              </a:rPr>
              <a:t>Football club from Rotterdam, The Netherlands</a:t>
            </a:r>
          </a:p>
          <a:p>
            <a:r>
              <a:rPr lang="en-NL" sz="2000" dirty="0">
                <a:solidFill>
                  <a:schemeClr val="bg1"/>
                </a:solidFill>
              </a:rPr>
              <a:t>Founded in 1908</a:t>
            </a:r>
          </a:p>
          <a:p>
            <a:r>
              <a:rPr lang="en-NL" sz="2000" dirty="0">
                <a:solidFill>
                  <a:schemeClr val="bg1"/>
                </a:solidFill>
              </a:rPr>
              <a:t>Recent success under head coach Arne Slot</a:t>
            </a:r>
          </a:p>
          <a:p>
            <a:endParaRPr lang="en-NL" sz="2000" dirty="0">
              <a:solidFill>
                <a:schemeClr val="bg1"/>
              </a:solidFill>
            </a:endParaRPr>
          </a:p>
          <a:p>
            <a:r>
              <a:rPr lang="en-NL" sz="2000" dirty="0">
                <a:solidFill>
                  <a:schemeClr val="bg1"/>
                </a:solidFill>
              </a:rPr>
              <a:t>Key aspects of Feyenoord’s play style</a:t>
            </a:r>
          </a:p>
          <a:p>
            <a:pPr lvl="1"/>
            <a:r>
              <a:rPr lang="en-NL" sz="2000" dirty="0">
                <a:solidFill>
                  <a:schemeClr val="bg1"/>
                </a:solidFill>
              </a:rPr>
              <a:t>High pressure tactics</a:t>
            </a:r>
          </a:p>
          <a:p>
            <a:pPr lvl="1"/>
            <a:r>
              <a:rPr lang="en-NL" sz="2000" dirty="0">
                <a:solidFill>
                  <a:schemeClr val="bg1"/>
                </a:solidFill>
              </a:rPr>
              <a:t>Zonal pressing approach</a:t>
            </a:r>
          </a:p>
          <a:p>
            <a:pPr lvl="1"/>
            <a:r>
              <a:rPr lang="en-NL" sz="2000" b="0" i="0" dirty="0">
                <a:solidFill>
                  <a:schemeClr val="bg1"/>
                </a:solidFill>
                <a:effectLst/>
                <a:latin typeface="Söhne"/>
              </a:rPr>
              <a:t>Adaptability </a:t>
            </a:r>
            <a:r>
              <a:rPr lang="en-US" sz="2000" b="0" i="0" dirty="0">
                <a:solidFill>
                  <a:schemeClr val="bg1"/>
                </a:solidFill>
                <a:effectLst/>
                <a:latin typeface="Söhne"/>
              </a:rPr>
              <a:t>and strategic consistency</a:t>
            </a:r>
            <a:endParaRPr lang="nl-NL" sz="2000" dirty="0">
              <a:solidFill>
                <a:schemeClr val="bg1"/>
              </a:solidFill>
            </a:endParaRPr>
          </a:p>
        </p:txBody>
      </p:sp>
      <p:pic>
        <p:nvPicPr>
          <p:cNvPr id="7" name="Picture 6">
            <a:extLst>
              <a:ext uri="{FF2B5EF4-FFF2-40B4-BE49-F238E27FC236}">
                <a16:creationId xmlns:a16="http://schemas.microsoft.com/office/drawing/2014/main" id="{3F133786-2A57-98BF-857E-E04EABF2FD0B}"/>
              </a:ext>
            </a:extLst>
          </p:cNvPr>
          <p:cNvPicPr>
            <a:picLocks noChangeAspect="1"/>
          </p:cNvPicPr>
          <p:nvPr/>
        </p:nvPicPr>
        <p:blipFill>
          <a:blip r:embed="rId3"/>
          <a:stretch>
            <a:fillRect/>
          </a:stretch>
        </p:blipFill>
        <p:spPr>
          <a:xfrm>
            <a:off x="7249125" y="369913"/>
            <a:ext cx="2380775" cy="2784532"/>
          </a:xfrm>
          <a:prstGeom prst="rect">
            <a:avLst/>
          </a:prstGeom>
        </p:spPr>
      </p:pic>
      <p:sp>
        <p:nvSpPr>
          <p:cNvPr id="1039" name="Rectangle 103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uccestrainer Slot zwijgt over toekomst: 'Moet nu alleen over de titel gaan'">
            <a:extLst>
              <a:ext uri="{FF2B5EF4-FFF2-40B4-BE49-F238E27FC236}">
                <a16:creationId xmlns:a16="http://schemas.microsoft.com/office/drawing/2014/main" id="{7B633BBE-483A-4DE8-6615-19A9E446AF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38661" y="4113228"/>
            <a:ext cx="3588640" cy="2018610"/>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88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2D9D1-A6C4-4EFF-5F86-E009DDC53B69}"/>
              </a:ext>
            </a:extLst>
          </p:cNvPr>
          <p:cNvSpPr>
            <a:spLocks noGrp="1"/>
          </p:cNvSpPr>
          <p:nvPr>
            <p:ph type="title"/>
          </p:nvPr>
        </p:nvSpPr>
        <p:spPr>
          <a:xfrm>
            <a:off x="621792" y="1161288"/>
            <a:ext cx="3602736" cy="4526280"/>
          </a:xfrm>
        </p:spPr>
        <p:txBody>
          <a:bodyPr>
            <a:normAutofit/>
          </a:bodyPr>
          <a:lstStyle/>
          <a:p>
            <a:r>
              <a:rPr lang="en-US" sz="4000" dirty="0">
                <a:solidFill>
                  <a:srgbClr val="AF9A62"/>
                </a:solidFill>
              </a:rPr>
              <a:t>English Premier League 2022-2023 Season Stats Dataset</a:t>
            </a:r>
            <a:endParaRPr lang="nl-NL" sz="4000" dirty="0">
              <a:solidFill>
                <a:srgbClr val="AF9A62"/>
              </a:solidFill>
            </a:endParaRPr>
          </a:p>
        </p:txBody>
      </p:sp>
      <p:sp>
        <p:nvSpPr>
          <p:cNvPr id="31" name="Rectangle 3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290994-8694-163E-EF15-5E709D3496E6}"/>
              </a:ext>
            </a:extLst>
          </p:cNvPr>
          <p:cNvSpPr>
            <a:spLocks noGrp="1"/>
          </p:cNvSpPr>
          <p:nvPr>
            <p:ph idx="1"/>
          </p:nvPr>
        </p:nvSpPr>
        <p:spPr>
          <a:xfrm>
            <a:off x="5434149" y="932688"/>
            <a:ext cx="5916603" cy="4992624"/>
          </a:xfrm>
        </p:spPr>
        <p:txBody>
          <a:bodyPr anchor="ctr">
            <a:normAutofit/>
          </a:bodyPr>
          <a:lstStyle/>
          <a:p>
            <a:pPr>
              <a:buFont typeface="Arial" panose="020B0604020202020204" pitchFamily="34" charset="0"/>
              <a:buChar char="•"/>
            </a:pPr>
            <a:r>
              <a:rPr lang="en-NL" sz="2000" b="0" i="0" dirty="0">
                <a:solidFill>
                  <a:schemeClr val="bg1"/>
                </a:solidFill>
                <a:effectLst/>
                <a:latin typeface="Söhne"/>
              </a:rPr>
              <a:t>Consists</a:t>
            </a:r>
            <a:r>
              <a:rPr lang="en-US" sz="2000" b="0" i="0" dirty="0">
                <a:solidFill>
                  <a:schemeClr val="bg1"/>
                </a:solidFill>
                <a:effectLst/>
                <a:latin typeface="Söhne"/>
              </a:rPr>
              <a:t> of category-based detailed statistics of each player in the Premier League</a:t>
            </a:r>
            <a:endParaRPr lang="nl-NL" sz="2000" b="0" i="0" dirty="0">
              <a:solidFill>
                <a:schemeClr val="bg1"/>
              </a:solidFill>
              <a:effectLst/>
              <a:latin typeface="Söhne"/>
            </a:endParaRPr>
          </a:p>
          <a:p>
            <a:r>
              <a:rPr lang="fr-FR" sz="2000" b="0" i="0" dirty="0">
                <a:solidFill>
                  <a:schemeClr val="bg1"/>
                </a:solidFill>
                <a:effectLst/>
                <a:latin typeface="Söhne"/>
              </a:rPr>
              <a:t>Source: </a:t>
            </a:r>
            <a:r>
              <a:rPr lang="fr-FR" sz="2000" b="0" i="0" dirty="0" err="1">
                <a:solidFill>
                  <a:schemeClr val="bg1"/>
                </a:solidFill>
                <a:effectLst/>
                <a:latin typeface="Söhne"/>
              </a:rPr>
              <a:t>Kaggl</a:t>
            </a:r>
            <a:r>
              <a:rPr lang="en-NL" sz="2000" b="0" i="0" dirty="0">
                <a:solidFill>
                  <a:schemeClr val="bg1"/>
                </a:solidFill>
                <a:effectLst/>
                <a:latin typeface="Söhne"/>
              </a:rPr>
              <a:t>e</a:t>
            </a:r>
            <a:r>
              <a:rPr lang="fr-FR" sz="2000" b="0" i="0" dirty="0">
                <a:solidFill>
                  <a:schemeClr val="bg1"/>
                </a:solidFill>
                <a:effectLst/>
                <a:latin typeface="Söhne"/>
              </a:rPr>
              <a:t> (</a:t>
            </a:r>
            <a:r>
              <a:rPr lang="fr-FR" sz="2000" b="0" i="0" u="none" strike="noStrike" dirty="0">
                <a:solidFill>
                  <a:schemeClr val="bg1"/>
                </a:solidFill>
                <a:effectLst/>
                <a:latin typeface="Söhne"/>
                <a:hlinkClick r:id="rId2">
                  <a:extLst>
                    <a:ext uri="{A12FA001-AC4F-418D-AE19-62706E023703}">
                      <ahyp:hlinkClr xmlns:ahyp="http://schemas.microsoft.com/office/drawing/2018/hyperlinkcolor" val="tx"/>
                    </a:ext>
                  </a:extLst>
                </a:hlinkClick>
              </a:rPr>
              <a:t>https://www.kaggle.com/datasets/mechatronixs/english-premier-league-22-23-season-stats</a:t>
            </a:r>
            <a:r>
              <a:rPr lang="fr-FR" sz="2000" b="0" i="0" dirty="0">
                <a:solidFill>
                  <a:schemeClr val="bg1"/>
                </a:solidFill>
                <a:effectLst/>
                <a:latin typeface="Söhne"/>
              </a:rPr>
              <a:t>)</a:t>
            </a:r>
            <a:endParaRPr lang="en-NL" sz="2000" b="0" i="0" dirty="0">
              <a:solidFill>
                <a:schemeClr val="bg1"/>
              </a:solidFill>
              <a:effectLst/>
              <a:latin typeface="Söhne"/>
            </a:endParaRPr>
          </a:p>
          <a:p>
            <a:pPr>
              <a:buFont typeface="Arial" panose="020B0604020202020204" pitchFamily="34" charset="0"/>
              <a:buChar char="•"/>
            </a:pPr>
            <a:r>
              <a:rPr lang="nl-NL" sz="2000" b="0" i="0" dirty="0">
                <a:solidFill>
                  <a:schemeClr val="bg1"/>
                </a:solidFill>
                <a:effectLst/>
                <a:latin typeface="Söhne"/>
              </a:rPr>
              <a:t>Original Data Source: </a:t>
            </a:r>
            <a:r>
              <a:rPr lang="nl-NL" sz="2000" b="0" i="0" dirty="0" err="1">
                <a:solidFill>
                  <a:schemeClr val="bg1"/>
                </a:solidFill>
                <a:effectLst/>
                <a:latin typeface="Söhne"/>
              </a:rPr>
              <a:t>FBref</a:t>
            </a:r>
            <a:r>
              <a:rPr lang="nl-NL" sz="2000" b="0" i="0" dirty="0">
                <a:solidFill>
                  <a:schemeClr val="bg1"/>
                </a:solidFill>
                <a:effectLst/>
                <a:latin typeface="Söhne"/>
              </a:rPr>
              <a:t> (</a:t>
            </a:r>
            <a:r>
              <a:rPr lang="nl-NL" sz="2000" b="0" i="0" u="none" strike="noStrike" dirty="0">
                <a:solidFill>
                  <a:schemeClr val="bg1"/>
                </a:solidFill>
                <a:effectLst/>
                <a:latin typeface="Söhne"/>
                <a:hlinkClick r:id="rId3">
                  <a:extLst>
                    <a:ext uri="{A12FA001-AC4F-418D-AE19-62706E023703}">
                      <ahyp:hlinkClr xmlns:ahyp="http://schemas.microsoft.com/office/drawing/2018/hyperlinkcolor" val="tx"/>
                    </a:ext>
                  </a:extLst>
                </a:hlinkClick>
              </a:rPr>
              <a:t>https://fbref.com/en/comps/9/2022-2023/stats/2022-2023-Premier-League-Stats</a:t>
            </a:r>
            <a:r>
              <a:rPr lang="nl-NL" sz="2000" b="0" i="0" dirty="0">
                <a:solidFill>
                  <a:schemeClr val="bg1"/>
                </a:solidFill>
                <a:effectLst/>
                <a:latin typeface="Söhne"/>
              </a:rPr>
              <a:t>)</a:t>
            </a:r>
            <a:endParaRPr lang="en-NL" sz="2000" b="0" i="0" dirty="0">
              <a:solidFill>
                <a:schemeClr val="bg1"/>
              </a:solidFill>
              <a:effectLst/>
              <a:latin typeface="Söhne"/>
            </a:endParaRPr>
          </a:p>
        </p:txBody>
      </p:sp>
    </p:spTree>
    <p:extLst>
      <p:ext uri="{BB962C8B-B14F-4D97-AF65-F5344CB8AC3E}">
        <p14:creationId xmlns:p14="http://schemas.microsoft.com/office/powerpoint/2010/main" val="360195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close-up of a net&#10;&#10;Description automatically generated">
            <a:extLst>
              <a:ext uri="{FF2B5EF4-FFF2-40B4-BE49-F238E27FC236}">
                <a16:creationId xmlns:a16="http://schemas.microsoft.com/office/drawing/2014/main" id="{99AB4201-7D8E-C832-643C-33F0E8A63825}"/>
              </a:ext>
            </a:extLst>
          </p:cNvPr>
          <p:cNvPicPr>
            <a:picLocks noChangeAspect="1"/>
          </p:cNvPicPr>
          <p:nvPr/>
        </p:nvPicPr>
        <p:blipFill rotWithShape="1">
          <a:blip r:embed="rId2"/>
          <a:srcRect t="17440" b="17440"/>
          <a:stretch/>
        </p:blipFill>
        <p:spPr>
          <a:xfrm>
            <a:off x="20" y="10"/>
            <a:ext cx="12191980" cy="4465973"/>
          </a:xfrm>
          <a:prstGeom prst="rect">
            <a:avLst/>
          </a:prstGeom>
        </p:spPr>
      </p:pic>
      <p:sp>
        <p:nvSpPr>
          <p:cNvPr id="34" name="Rectangle: Rounded Corners 33">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024891A-93C1-A8A1-68F9-9F76158658F8}"/>
              </a:ext>
            </a:extLst>
          </p:cNvPr>
          <p:cNvSpPr>
            <a:spLocks noGrp="1"/>
          </p:cNvSpPr>
          <p:nvPr>
            <p:ph type="title"/>
          </p:nvPr>
        </p:nvSpPr>
        <p:spPr>
          <a:xfrm>
            <a:off x="566928" y="4203278"/>
            <a:ext cx="8557193" cy="536063"/>
          </a:xfrm>
        </p:spPr>
        <p:txBody>
          <a:bodyPr>
            <a:normAutofit/>
          </a:bodyPr>
          <a:lstStyle/>
          <a:p>
            <a:r>
              <a:rPr lang="en-NL" sz="2800" dirty="0">
                <a:solidFill>
                  <a:schemeClr val="bg1"/>
                </a:solidFill>
              </a:rPr>
              <a:t>Three dataframes</a:t>
            </a:r>
            <a:endParaRPr lang="nl-NL" sz="2800" dirty="0">
              <a:solidFill>
                <a:schemeClr val="bg1"/>
              </a:solidFill>
            </a:endParaRPr>
          </a:p>
        </p:txBody>
      </p:sp>
      <p:sp>
        <p:nvSpPr>
          <p:cNvPr id="3" name="Content Placeholder 2">
            <a:extLst>
              <a:ext uri="{FF2B5EF4-FFF2-40B4-BE49-F238E27FC236}">
                <a16:creationId xmlns:a16="http://schemas.microsoft.com/office/drawing/2014/main" id="{901060BC-B08D-241A-733F-7EF2A8D063C0}"/>
              </a:ext>
            </a:extLst>
          </p:cNvPr>
          <p:cNvSpPr>
            <a:spLocks noGrp="1"/>
          </p:cNvSpPr>
          <p:nvPr>
            <p:ph idx="1"/>
          </p:nvPr>
        </p:nvSpPr>
        <p:spPr>
          <a:xfrm>
            <a:off x="566928" y="4956314"/>
            <a:ext cx="11058144" cy="1306417"/>
          </a:xfrm>
        </p:spPr>
        <p:txBody>
          <a:bodyPr>
            <a:normAutofit/>
          </a:bodyPr>
          <a:lstStyle/>
          <a:p>
            <a:pPr marL="342900" lvl="0" indent="-342900">
              <a:spcAft>
                <a:spcPts val="800"/>
              </a:spcAft>
              <a:buFont typeface="+mj-lt"/>
              <a:buAutoNum type="arabicPeriod"/>
            </a:pPr>
            <a:r>
              <a:rPr lang="en-GB"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Forwards dataframe: u</a:t>
            </a:r>
            <a:r>
              <a:rPr lang="en-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sed for scouting a replacement for current striker Santiago Giménez</a:t>
            </a:r>
          </a:p>
          <a:p>
            <a:pPr marL="342900" lvl="0" indent="-342900">
              <a:spcAft>
                <a:spcPts val="800"/>
              </a:spcAft>
              <a:buFont typeface="+mj-lt"/>
              <a:buAutoNum type="arabicPeriod"/>
            </a:pPr>
            <a:r>
              <a:rPr lang="en-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Dutch players </a:t>
            </a:r>
            <a:r>
              <a:rPr lang="en-GB"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dataframe: u</a:t>
            </a:r>
            <a:r>
              <a:rPr lang="en-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sed for scouting players who are more likely to feel at home in The Netherlands</a:t>
            </a:r>
          </a:p>
          <a:p>
            <a:pPr marL="342900" indent="-342900">
              <a:spcAft>
                <a:spcPts val="800"/>
              </a:spcAft>
              <a:buFont typeface="+mj-lt"/>
              <a:buAutoNum type="arabicPeriod"/>
            </a:pPr>
            <a:r>
              <a:rPr lang="en-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Young </a:t>
            </a:r>
            <a:r>
              <a:rPr lang="en-GB"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players dataframe</a:t>
            </a:r>
            <a:r>
              <a:rPr lang="en-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 (&lt;21)</a:t>
            </a:r>
            <a:r>
              <a:rPr lang="en-GB"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rPr>
              <a:t>: </a:t>
            </a:r>
            <a:r>
              <a:rPr lang="en-NL" sz="1700" kern="100" dirty="0">
                <a:solidFill>
                  <a:srgbClr val="AF9A62"/>
                </a:solidFill>
                <a:latin typeface="Calibri" panose="020F0502020204030204" pitchFamily="34" charset="0"/>
                <a:ea typeface="Calibri" panose="020F0502020204030204" pitchFamily="34" charset="0"/>
                <a:cs typeface="Times New Roman" panose="02020603050405020304" pitchFamily="18" charset="0"/>
              </a:rPr>
              <a:t>used for scouting players who can develop at Feyenoord</a:t>
            </a:r>
            <a:endParaRPr lang="nl-NL" sz="1700" kern="100" dirty="0">
              <a:solidFill>
                <a:srgbClr val="AF9A6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05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129EC-8911-94FF-D493-B37AFBFB15BB}"/>
              </a:ext>
            </a:extLst>
          </p:cNvPr>
          <p:cNvSpPr>
            <a:spLocks noGrp="1"/>
          </p:cNvSpPr>
          <p:nvPr>
            <p:ph type="title"/>
          </p:nvPr>
        </p:nvSpPr>
        <p:spPr>
          <a:xfrm>
            <a:off x="838200" y="557188"/>
            <a:ext cx="10515600" cy="1133499"/>
          </a:xfrm>
        </p:spPr>
        <p:txBody>
          <a:bodyPr>
            <a:normAutofit/>
          </a:bodyPr>
          <a:lstStyle/>
          <a:p>
            <a:pPr algn="ctr"/>
            <a:r>
              <a:rPr lang="en-NL" sz="5200">
                <a:solidFill>
                  <a:srgbClr val="AF9A62"/>
                </a:solidFill>
              </a:rPr>
              <a:t>Queries</a:t>
            </a:r>
            <a:endParaRPr lang="nl-NL" sz="5200" dirty="0">
              <a:solidFill>
                <a:srgbClr val="AF9A62"/>
              </a:solidFill>
            </a:endParaRPr>
          </a:p>
        </p:txBody>
      </p:sp>
      <p:graphicFrame>
        <p:nvGraphicFramePr>
          <p:cNvPr id="5" name="Content Placeholder 2">
            <a:extLst>
              <a:ext uri="{FF2B5EF4-FFF2-40B4-BE49-F238E27FC236}">
                <a16:creationId xmlns:a16="http://schemas.microsoft.com/office/drawing/2014/main" id="{C48BA027-0CBB-FF8C-C103-06E9C754935D}"/>
              </a:ext>
            </a:extLst>
          </p:cNvPr>
          <p:cNvGraphicFramePr>
            <a:graphicFrameLocks noGrp="1"/>
          </p:cNvGraphicFramePr>
          <p:nvPr>
            <p:ph idx="1"/>
            <p:extLst>
              <p:ext uri="{D42A27DB-BD31-4B8C-83A1-F6EECF244321}">
                <p14:modId xmlns:p14="http://schemas.microsoft.com/office/powerpoint/2010/main" val="317815118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04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C3A52-1F8D-52AB-1FFF-66C3EEC633F8}"/>
              </a:ext>
            </a:extLst>
          </p:cNvPr>
          <p:cNvSpPr>
            <a:spLocks noGrp="1"/>
          </p:cNvSpPr>
          <p:nvPr>
            <p:ph type="title"/>
          </p:nvPr>
        </p:nvSpPr>
        <p:spPr>
          <a:xfrm>
            <a:off x="438913" y="859536"/>
            <a:ext cx="4832802" cy="1170432"/>
          </a:xfrm>
        </p:spPr>
        <p:txBody>
          <a:bodyPr anchor="b">
            <a:normAutofit/>
          </a:bodyPr>
          <a:lstStyle/>
          <a:p>
            <a:r>
              <a:rPr lang="en-NL" sz="3400" dirty="0">
                <a:solidFill>
                  <a:srgbClr val="AF9A62"/>
                </a:solidFill>
              </a:rPr>
              <a:t>Scouting a replacement for Giménez</a:t>
            </a:r>
            <a:endParaRPr lang="nl-NL" sz="3400" dirty="0">
              <a:solidFill>
                <a:srgbClr val="AF9A62"/>
              </a:solidFill>
            </a:endParaRPr>
          </a:p>
        </p:txBody>
      </p:sp>
      <p:sp>
        <p:nvSpPr>
          <p:cNvPr id="12" name="Rectangle 11">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D46E07-855A-D189-06CA-D06DED903CDD}"/>
              </a:ext>
            </a:extLst>
          </p:cNvPr>
          <p:cNvSpPr>
            <a:spLocks noGrp="1"/>
          </p:cNvSpPr>
          <p:nvPr>
            <p:ph idx="1"/>
          </p:nvPr>
        </p:nvSpPr>
        <p:spPr>
          <a:xfrm>
            <a:off x="438912" y="2512612"/>
            <a:ext cx="4832803" cy="1999300"/>
          </a:xfrm>
        </p:spPr>
        <p:txBody>
          <a:bodyPr>
            <a:normAutofit/>
          </a:bodyPr>
          <a:lstStyle/>
          <a:p>
            <a:r>
              <a:rPr lang="en-NL" sz="1800" dirty="0">
                <a:solidFill>
                  <a:schemeClr val="bg1"/>
                </a:solidFill>
              </a:rPr>
              <a:t>High probability of Santiago Giménez leaving</a:t>
            </a:r>
          </a:p>
          <a:p>
            <a:r>
              <a:rPr lang="en-NL" sz="1800" dirty="0">
                <a:solidFill>
                  <a:schemeClr val="bg1"/>
                </a:solidFill>
              </a:rPr>
              <a:t>We’re looking for a player with similar statistics that immediately can take over his position in the team</a:t>
            </a:r>
          </a:p>
          <a:p>
            <a:r>
              <a:rPr lang="en-NL" sz="1800" dirty="0">
                <a:solidFill>
                  <a:schemeClr val="bg1"/>
                </a:solidFill>
              </a:rPr>
              <a:t>Based on similarity, these are the top 5 candidates from the Premier League</a:t>
            </a:r>
            <a:endParaRPr lang="nl-NL" sz="1800" dirty="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125C52DB-B186-3AB0-15D7-3AA81678ED55}"/>
              </a:ext>
            </a:extLst>
          </p:cNvPr>
          <p:cNvPicPr>
            <a:picLocks noChangeAspect="1"/>
          </p:cNvPicPr>
          <p:nvPr/>
        </p:nvPicPr>
        <p:blipFill rotWithShape="1">
          <a:blip r:embed="rId3"/>
          <a:srcRect b="9479"/>
          <a:stretch/>
        </p:blipFill>
        <p:spPr>
          <a:xfrm>
            <a:off x="6361879" y="2346089"/>
            <a:ext cx="5564242" cy="2165822"/>
          </a:xfrm>
          <a:prstGeom prst="rect">
            <a:avLst/>
          </a:prstGeom>
        </p:spPr>
      </p:pic>
      <p:pic>
        <p:nvPicPr>
          <p:cNvPr id="20" name="Picture 19">
            <a:extLst>
              <a:ext uri="{FF2B5EF4-FFF2-40B4-BE49-F238E27FC236}">
                <a16:creationId xmlns:a16="http://schemas.microsoft.com/office/drawing/2014/main" id="{61767ACC-50AF-986C-5223-0DEDD3887787}"/>
              </a:ext>
            </a:extLst>
          </p:cNvPr>
          <p:cNvPicPr>
            <a:picLocks noChangeAspect="1"/>
          </p:cNvPicPr>
          <p:nvPr/>
        </p:nvPicPr>
        <p:blipFill>
          <a:blip r:embed="rId4"/>
          <a:stretch>
            <a:fillRect/>
          </a:stretch>
        </p:blipFill>
        <p:spPr>
          <a:xfrm>
            <a:off x="613736" y="4922352"/>
            <a:ext cx="10943268" cy="1935648"/>
          </a:xfrm>
          <a:prstGeom prst="rect">
            <a:avLst/>
          </a:prstGeom>
        </p:spPr>
      </p:pic>
    </p:spTree>
    <p:extLst>
      <p:ext uri="{BB962C8B-B14F-4D97-AF65-F5344CB8AC3E}">
        <p14:creationId xmlns:p14="http://schemas.microsoft.com/office/powerpoint/2010/main" val="304020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F4D0405-C110-4449-B6C5-5423DF668CE6}"/>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29FFB8-A583-2D19-83C8-67145910CFC3}"/>
              </a:ext>
            </a:extLst>
          </p:cNvPr>
          <p:cNvSpPr>
            <a:spLocks noGrp="1"/>
          </p:cNvSpPr>
          <p:nvPr>
            <p:ph type="title"/>
          </p:nvPr>
        </p:nvSpPr>
        <p:spPr>
          <a:xfrm>
            <a:off x="841247" y="978619"/>
            <a:ext cx="3410712" cy="1106424"/>
          </a:xfrm>
        </p:spPr>
        <p:txBody>
          <a:bodyPr>
            <a:normAutofit/>
          </a:bodyPr>
          <a:lstStyle/>
          <a:p>
            <a:r>
              <a:rPr lang="en-NL" sz="2800" dirty="0">
                <a:solidFill>
                  <a:srgbClr val="AF9A62"/>
                </a:solidFill>
              </a:rPr>
              <a:t>Scouting Dutch players</a:t>
            </a:r>
            <a:endParaRPr lang="nl-NL" sz="2800" dirty="0">
              <a:solidFill>
                <a:srgbClr val="AF9A62"/>
              </a:solidFill>
            </a:endParaRPr>
          </a:p>
        </p:txBody>
      </p:sp>
      <p:sp>
        <p:nvSpPr>
          <p:cNvPr id="36"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530CCCC-0D82-50C4-0581-DA9527F7D2C8}"/>
              </a:ext>
            </a:extLst>
          </p:cNvPr>
          <p:cNvSpPr>
            <a:spLocks noGrp="1"/>
          </p:cNvSpPr>
          <p:nvPr>
            <p:ph idx="1"/>
          </p:nvPr>
        </p:nvSpPr>
        <p:spPr>
          <a:xfrm>
            <a:off x="841247" y="2359152"/>
            <a:ext cx="3410712" cy="3425043"/>
          </a:xfrm>
        </p:spPr>
        <p:txBody>
          <a:bodyPr>
            <a:normAutofit fontScale="92500"/>
          </a:bodyPr>
          <a:lstStyle/>
          <a:p>
            <a:r>
              <a:rPr lang="en-NL" sz="1700" dirty="0">
                <a:solidFill>
                  <a:schemeClr val="bg1"/>
                </a:solidFill>
              </a:rPr>
              <a:t>Feyenoord is based in The Netherlands, the coach is Dutch and a lot of the staff is Dutch. A Dutch player will therefore (most likely) feel more at home compared to an international player </a:t>
            </a:r>
          </a:p>
          <a:p>
            <a:r>
              <a:rPr lang="en-NL" sz="1700" dirty="0">
                <a:solidFill>
                  <a:schemeClr val="bg1"/>
                </a:solidFill>
              </a:rPr>
              <a:t>I used the players statistics as performance metrics to make a ranking of the most interesting Dutch players for Feyenoord</a:t>
            </a:r>
          </a:p>
          <a:p>
            <a:r>
              <a:rPr lang="en-NL" sz="1700" dirty="0">
                <a:solidFill>
                  <a:schemeClr val="bg1"/>
                </a:solidFill>
              </a:rPr>
              <a:t>Based on these metrics and age, these are the top 10 candidates from the Premier League</a:t>
            </a:r>
            <a:endParaRPr lang="nl-NL" sz="1700" dirty="0">
              <a:solidFill>
                <a:schemeClr val="bg1"/>
              </a:solidFill>
            </a:endParaRPr>
          </a:p>
        </p:txBody>
      </p:sp>
      <p:pic>
        <p:nvPicPr>
          <p:cNvPr id="6" name="Picture 5" descr="A screenshot of a computer&#10;&#10;Description automatically generated">
            <a:extLst>
              <a:ext uri="{FF2B5EF4-FFF2-40B4-BE49-F238E27FC236}">
                <a16:creationId xmlns:a16="http://schemas.microsoft.com/office/drawing/2014/main" id="{A16988A0-EAB8-0101-C6AD-96FC2AF9D8C6}"/>
              </a:ext>
            </a:extLst>
          </p:cNvPr>
          <p:cNvPicPr>
            <a:picLocks noChangeAspect="1"/>
          </p:cNvPicPr>
          <p:nvPr/>
        </p:nvPicPr>
        <p:blipFill rotWithShape="1">
          <a:blip r:embed="rId3"/>
          <a:srcRect r="20951" b="-1"/>
          <a:stretch/>
        </p:blipFill>
        <p:spPr>
          <a:xfrm>
            <a:off x="5124450" y="634382"/>
            <a:ext cx="6657213" cy="5495162"/>
          </a:xfrm>
          <a:prstGeom prst="rect">
            <a:avLst/>
          </a:prstGeom>
        </p:spPr>
      </p:pic>
    </p:spTree>
    <p:extLst>
      <p:ext uri="{BB962C8B-B14F-4D97-AF65-F5344CB8AC3E}">
        <p14:creationId xmlns:p14="http://schemas.microsoft.com/office/powerpoint/2010/main" val="298267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4" name="Rectangle 8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5F7BAE-C53C-3CD6-9D73-0D99A6134864}"/>
              </a:ext>
            </a:extLst>
          </p:cNvPr>
          <p:cNvSpPr>
            <a:spLocks noGrp="1"/>
          </p:cNvSpPr>
          <p:nvPr>
            <p:ph type="title"/>
          </p:nvPr>
        </p:nvSpPr>
        <p:spPr>
          <a:xfrm>
            <a:off x="1051560" y="4329321"/>
            <a:ext cx="3657600" cy="1645920"/>
          </a:xfrm>
        </p:spPr>
        <p:txBody>
          <a:bodyPr>
            <a:normAutofit/>
          </a:bodyPr>
          <a:lstStyle/>
          <a:p>
            <a:r>
              <a:rPr lang="en-NL" sz="2700" dirty="0">
                <a:solidFill>
                  <a:srgbClr val="AF9A62"/>
                </a:solidFill>
              </a:rPr>
              <a:t>Age distribution of young players (under 21) in the Premier League</a:t>
            </a:r>
            <a:endParaRPr lang="nl-NL" sz="2700" dirty="0">
              <a:solidFill>
                <a:srgbClr val="AF9A62"/>
              </a:solidFill>
            </a:endParaRPr>
          </a:p>
        </p:txBody>
      </p:sp>
      <p:pic>
        <p:nvPicPr>
          <p:cNvPr id="5" name="Picture 4" descr="A screenshot of a computer&#10;&#10;Description automatically generated">
            <a:extLst>
              <a:ext uri="{FF2B5EF4-FFF2-40B4-BE49-F238E27FC236}">
                <a16:creationId xmlns:a16="http://schemas.microsoft.com/office/drawing/2014/main" id="{FA2926A8-C3F6-2030-B0F8-3C82E830E5EB}"/>
              </a:ext>
            </a:extLst>
          </p:cNvPr>
          <p:cNvPicPr>
            <a:picLocks noChangeAspect="1"/>
          </p:cNvPicPr>
          <p:nvPr/>
        </p:nvPicPr>
        <p:blipFill>
          <a:blip r:embed="rId3"/>
          <a:stretch>
            <a:fillRect/>
          </a:stretch>
        </p:blipFill>
        <p:spPr>
          <a:xfrm>
            <a:off x="0" y="651095"/>
            <a:ext cx="2455120" cy="2888957"/>
          </a:xfrm>
          <a:prstGeom prst="rect">
            <a:avLst/>
          </a:prstGeom>
        </p:spPr>
      </p:pic>
      <p:sp>
        <p:nvSpPr>
          <p:cNvPr id="85" name="Rectangle 8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7" name="Rectangle 8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7FEBA6-FC35-4DA9-A929-5D45A63F09BF}"/>
              </a:ext>
            </a:extLst>
          </p:cNvPr>
          <p:cNvSpPr>
            <a:spLocks noGrp="1"/>
          </p:cNvSpPr>
          <p:nvPr>
            <p:ph idx="1"/>
          </p:nvPr>
        </p:nvSpPr>
        <p:spPr>
          <a:xfrm>
            <a:off x="5250106" y="4329321"/>
            <a:ext cx="6106742" cy="1645920"/>
          </a:xfrm>
        </p:spPr>
        <p:txBody>
          <a:bodyPr anchor="ctr">
            <a:normAutofit/>
          </a:bodyPr>
          <a:lstStyle/>
          <a:p>
            <a:r>
              <a:rPr lang="en-NL" sz="1300" dirty="0">
                <a:solidFill>
                  <a:schemeClr val="bg1"/>
                </a:solidFill>
              </a:rPr>
              <a:t>Feyenoord has to work on a tight budget compared to teams from bigger competitions. This is why their focus is usually on younger players who can be developed into better players</a:t>
            </a:r>
          </a:p>
          <a:p>
            <a:r>
              <a:rPr lang="en-NL" sz="1300" dirty="0">
                <a:solidFill>
                  <a:schemeClr val="bg1"/>
                </a:solidFill>
              </a:rPr>
              <a:t>That’s why it’s interesting to analyse the younger players from the Premier League</a:t>
            </a:r>
          </a:p>
          <a:p>
            <a:r>
              <a:rPr lang="en-NL" sz="1300" dirty="0">
                <a:solidFill>
                  <a:schemeClr val="bg1"/>
                </a:solidFill>
              </a:rPr>
              <a:t>The visuals above display the age distribution of young players in the Premier League</a:t>
            </a:r>
          </a:p>
          <a:p>
            <a:endParaRPr lang="en-NL" sz="1300" dirty="0">
              <a:solidFill>
                <a:schemeClr val="bg1"/>
              </a:solidFill>
            </a:endParaRPr>
          </a:p>
        </p:txBody>
      </p:sp>
      <p:pic>
        <p:nvPicPr>
          <p:cNvPr id="53" name="Picture 52" descr="A red squares with black text&#10;&#10;Description automatically generated">
            <a:extLst>
              <a:ext uri="{FF2B5EF4-FFF2-40B4-BE49-F238E27FC236}">
                <a16:creationId xmlns:a16="http://schemas.microsoft.com/office/drawing/2014/main" id="{15A36FE5-3605-2CFB-3A26-18265F5C7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226" y="990201"/>
            <a:ext cx="9658773" cy="2271983"/>
          </a:xfrm>
          <a:prstGeom prst="rect">
            <a:avLst/>
          </a:prstGeom>
        </p:spPr>
      </p:pic>
    </p:spTree>
    <p:extLst>
      <p:ext uri="{BB962C8B-B14F-4D97-AF65-F5344CB8AC3E}">
        <p14:creationId xmlns:p14="http://schemas.microsoft.com/office/powerpoint/2010/main" val="345938915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E2841"/>
      </a:dk2>
      <a:lt2>
        <a:srgbClr val="E8E8E8"/>
      </a:lt2>
      <a:accent1>
        <a:srgbClr val="156082"/>
      </a:accent1>
      <a:accent2>
        <a:srgbClr val="E30013"/>
      </a:accent2>
      <a:accent3>
        <a:srgbClr val="196B24"/>
      </a:accent3>
      <a:accent4>
        <a:srgbClr val="0F9ED5"/>
      </a:accent4>
      <a:accent5>
        <a:srgbClr val="A02B93"/>
      </a:accent5>
      <a:accent6>
        <a:srgbClr val="AE9962"/>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594</TotalTime>
  <Words>920</Words>
  <Application>Microsoft Office PowerPoint</Application>
  <PresentationFormat>Widescreen</PresentationFormat>
  <Paragraphs>79</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Söhne</vt:lpstr>
      <vt:lpstr>Office Theme</vt:lpstr>
      <vt:lpstr>Premier League scouting for Feyenoord</vt:lpstr>
      <vt:lpstr>Table of contents</vt:lpstr>
      <vt:lpstr>Introduction of Feyenoord</vt:lpstr>
      <vt:lpstr>English Premier League 2022-2023 Season Stats Dataset</vt:lpstr>
      <vt:lpstr>Three dataframes</vt:lpstr>
      <vt:lpstr>Queries</vt:lpstr>
      <vt:lpstr>Scouting a replacement for Giménez</vt:lpstr>
      <vt:lpstr>Scouting Dutch players</vt:lpstr>
      <vt:lpstr>Age distribution of young players (under 21) in the Premier League</vt:lpstr>
      <vt:lpstr>Experience/playing time of the youngsters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Noorland</dc:creator>
  <cp:lastModifiedBy>Max Noorland</cp:lastModifiedBy>
  <cp:revision>22</cp:revision>
  <dcterms:created xsi:type="dcterms:W3CDTF">2024-02-09T16:02:29Z</dcterms:created>
  <dcterms:modified xsi:type="dcterms:W3CDTF">2024-02-11T13:12:05Z</dcterms:modified>
</cp:coreProperties>
</file>