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5" r:id="rId4"/>
    <p:sldId id="268" r:id="rId5"/>
    <p:sldId id="264" r:id="rId6"/>
    <p:sldId id="273" r:id="rId7"/>
    <p:sldId id="263" r:id="rId8"/>
    <p:sldId id="260" r:id="rId9"/>
    <p:sldId id="271" r:id="rId10"/>
    <p:sldId id="269" r:id="rId11"/>
    <p:sldId id="258" r:id="rId12"/>
    <p:sldId id="257" r:id="rId13"/>
    <p:sldId id="272"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3493-834B-DED8-3D1B-E98BEF8560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68233C-D3EB-087A-C5AD-760063537E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0F3CD6-18F8-CE8E-C857-052A024C039D}"/>
              </a:ext>
            </a:extLst>
          </p:cNvPr>
          <p:cNvSpPr>
            <a:spLocks noGrp="1"/>
          </p:cNvSpPr>
          <p:nvPr>
            <p:ph type="dt" sz="half" idx="10"/>
          </p:nvPr>
        </p:nvSpPr>
        <p:spPr/>
        <p:txBody>
          <a:bodyPr/>
          <a:lstStyle/>
          <a:p>
            <a:fld id="{1B28A316-7FC6-4023-B65E-95A27A21D575}" type="datetimeFigureOut">
              <a:rPr lang="en-US" smtClean="0"/>
              <a:t>6/14/2024</a:t>
            </a:fld>
            <a:endParaRPr lang="en-US"/>
          </a:p>
        </p:txBody>
      </p:sp>
      <p:sp>
        <p:nvSpPr>
          <p:cNvPr id="5" name="Footer Placeholder 4">
            <a:extLst>
              <a:ext uri="{FF2B5EF4-FFF2-40B4-BE49-F238E27FC236}">
                <a16:creationId xmlns:a16="http://schemas.microsoft.com/office/drawing/2014/main" id="{8D23B217-D4E8-2182-422D-7CC11459B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5B5D8-CC16-BC37-2357-169C8D2B5B48}"/>
              </a:ext>
            </a:extLst>
          </p:cNvPr>
          <p:cNvSpPr>
            <a:spLocks noGrp="1"/>
          </p:cNvSpPr>
          <p:nvPr>
            <p:ph type="sldNum" sz="quarter" idx="12"/>
          </p:nvPr>
        </p:nvSpPr>
        <p:spPr/>
        <p:txBody>
          <a:bodyPr/>
          <a:lstStyle/>
          <a:p>
            <a:fld id="{AE534DA0-2A7B-4C37-86CA-5EE16301FD82}" type="slidenum">
              <a:rPr lang="en-US" smtClean="0"/>
              <a:t>‹#›</a:t>
            </a:fld>
            <a:endParaRPr lang="en-US"/>
          </a:p>
        </p:txBody>
      </p:sp>
    </p:spTree>
    <p:extLst>
      <p:ext uri="{BB962C8B-B14F-4D97-AF65-F5344CB8AC3E}">
        <p14:creationId xmlns:p14="http://schemas.microsoft.com/office/powerpoint/2010/main" val="1401636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FBE3E-AABF-7EA4-37CC-88E0E632C0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E58B8C-2D68-4E3E-89D5-DEBE068E62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1B85F-59EE-5DAF-ABA9-201A5299A328}"/>
              </a:ext>
            </a:extLst>
          </p:cNvPr>
          <p:cNvSpPr>
            <a:spLocks noGrp="1"/>
          </p:cNvSpPr>
          <p:nvPr>
            <p:ph type="dt" sz="half" idx="10"/>
          </p:nvPr>
        </p:nvSpPr>
        <p:spPr/>
        <p:txBody>
          <a:bodyPr/>
          <a:lstStyle/>
          <a:p>
            <a:fld id="{1B28A316-7FC6-4023-B65E-95A27A21D575}" type="datetimeFigureOut">
              <a:rPr lang="en-US" smtClean="0"/>
              <a:t>6/14/2024</a:t>
            </a:fld>
            <a:endParaRPr lang="en-US"/>
          </a:p>
        </p:txBody>
      </p:sp>
      <p:sp>
        <p:nvSpPr>
          <p:cNvPr id="5" name="Footer Placeholder 4">
            <a:extLst>
              <a:ext uri="{FF2B5EF4-FFF2-40B4-BE49-F238E27FC236}">
                <a16:creationId xmlns:a16="http://schemas.microsoft.com/office/drawing/2014/main" id="{474E1BAB-A3F2-B364-2B6F-EC0FEB3C0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AE8EF-FE07-50BB-2604-B1C6B8E73BCC}"/>
              </a:ext>
            </a:extLst>
          </p:cNvPr>
          <p:cNvSpPr>
            <a:spLocks noGrp="1"/>
          </p:cNvSpPr>
          <p:nvPr>
            <p:ph type="sldNum" sz="quarter" idx="12"/>
          </p:nvPr>
        </p:nvSpPr>
        <p:spPr/>
        <p:txBody>
          <a:bodyPr/>
          <a:lstStyle/>
          <a:p>
            <a:fld id="{AE534DA0-2A7B-4C37-86CA-5EE16301FD82}" type="slidenum">
              <a:rPr lang="en-US" smtClean="0"/>
              <a:t>‹#›</a:t>
            </a:fld>
            <a:endParaRPr lang="en-US"/>
          </a:p>
        </p:txBody>
      </p:sp>
    </p:spTree>
    <p:extLst>
      <p:ext uri="{BB962C8B-B14F-4D97-AF65-F5344CB8AC3E}">
        <p14:creationId xmlns:p14="http://schemas.microsoft.com/office/powerpoint/2010/main" val="313485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B9CB1A-D97A-ADF2-5CDD-898D289CFD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0BA26E-B306-7330-4D23-03A67FAE98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6057D-81BC-3AA3-C3EF-38DD8EFBB9F5}"/>
              </a:ext>
            </a:extLst>
          </p:cNvPr>
          <p:cNvSpPr>
            <a:spLocks noGrp="1"/>
          </p:cNvSpPr>
          <p:nvPr>
            <p:ph type="dt" sz="half" idx="10"/>
          </p:nvPr>
        </p:nvSpPr>
        <p:spPr/>
        <p:txBody>
          <a:bodyPr/>
          <a:lstStyle/>
          <a:p>
            <a:fld id="{1B28A316-7FC6-4023-B65E-95A27A21D575}" type="datetimeFigureOut">
              <a:rPr lang="en-US" smtClean="0"/>
              <a:t>6/14/2024</a:t>
            </a:fld>
            <a:endParaRPr lang="en-US"/>
          </a:p>
        </p:txBody>
      </p:sp>
      <p:sp>
        <p:nvSpPr>
          <p:cNvPr id="5" name="Footer Placeholder 4">
            <a:extLst>
              <a:ext uri="{FF2B5EF4-FFF2-40B4-BE49-F238E27FC236}">
                <a16:creationId xmlns:a16="http://schemas.microsoft.com/office/drawing/2014/main" id="{F7D6961F-72AB-1779-B3A7-E098E86360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C78D1-2300-F314-F1CC-C13B120B1326}"/>
              </a:ext>
            </a:extLst>
          </p:cNvPr>
          <p:cNvSpPr>
            <a:spLocks noGrp="1"/>
          </p:cNvSpPr>
          <p:nvPr>
            <p:ph type="sldNum" sz="quarter" idx="12"/>
          </p:nvPr>
        </p:nvSpPr>
        <p:spPr/>
        <p:txBody>
          <a:bodyPr/>
          <a:lstStyle/>
          <a:p>
            <a:fld id="{AE534DA0-2A7B-4C37-86CA-5EE16301FD82}" type="slidenum">
              <a:rPr lang="en-US" smtClean="0"/>
              <a:t>‹#›</a:t>
            </a:fld>
            <a:endParaRPr lang="en-US"/>
          </a:p>
        </p:txBody>
      </p:sp>
    </p:spTree>
    <p:extLst>
      <p:ext uri="{BB962C8B-B14F-4D97-AF65-F5344CB8AC3E}">
        <p14:creationId xmlns:p14="http://schemas.microsoft.com/office/powerpoint/2010/main" val="3023507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A59E-4BEE-4F60-CE8B-ECFAB757F1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A6F59-649B-A96B-D95F-2EB31C5737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9EFDC-2524-ED6B-669F-76DFEC99F11D}"/>
              </a:ext>
            </a:extLst>
          </p:cNvPr>
          <p:cNvSpPr>
            <a:spLocks noGrp="1"/>
          </p:cNvSpPr>
          <p:nvPr>
            <p:ph type="dt" sz="half" idx="10"/>
          </p:nvPr>
        </p:nvSpPr>
        <p:spPr/>
        <p:txBody>
          <a:bodyPr/>
          <a:lstStyle/>
          <a:p>
            <a:fld id="{1B28A316-7FC6-4023-B65E-95A27A21D575}" type="datetimeFigureOut">
              <a:rPr lang="en-US" smtClean="0"/>
              <a:t>6/14/2024</a:t>
            </a:fld>
            <a:endParaRPr lang="en-US"/>
          </a:p>
        </p:txBody>
      </p:sp>
      <p:sp>
        <p:nvSpPr>
          <p:cNvPr id="5" name="Footer Placeholder 4">
            <a:extLst>
              <a:ext uri="{FF2B5EF4-FFF2-40B4-BE49-F238E27FC236}">
                <a16:creationId xmlns:a16="http://schemas.microsoft.com/office/drawing/2014/main" id="{F0E2CA63-8075-5DA9-D3D7-9AFC5BA83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D2717-7A8A-6A0C-3DC4-5967149EFF2B}"/>
              </a:ext>
            </a:extLst>
          </p:cNvPr>
          <p:cNvSpPr>
            <a:spLocks noGrp="1"/>
          </p:cNvSpPr>
          <p:nvPr>
            <p:ph type="sldNum" sz="quarter" idx="12"/>
          </p:nvPr>
        </p:nvSpPr>
        <p:spPr/>
        <p:txBody>
          <a:bodyPr/>
          <a:lstStyle/>
          <a:p>
            <a:fld id="{AE534DA0-2A7B-4C37-86CA-5EE16301FD82}" type="slidenum">
              <a:rPr lang="en-US" smtClean="0"/>
              <a:t>‹#›</a:t>
            </a:fld>
            <a:endParaRPr lang="en-US"/>
          </a:p>
        </p:txBody>
      </p:sp>
    </p:spTree>
    <p:extLst>
      <p:ext uri="{BB962C8B-B14F-4D97-AF65-F5344CB8AC3E}">
        <p14:creationId xmlns:p14="http://schemas.microsoft.com/office/powerpoint/2010/main" val="1044031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74CA-FBBD-9434-E793-D9A6F0D39C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F1756A-592E-1CFA-B4B9-2BC87A27F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82335-FDDB-CD07-6BAC-FC44DB3B937D}"/>
              </a:ext>
            </a:extLst>
          </p:cNvPr>
          <p:cNvSpPr>
            <a:spLocks noGrp="1"/>
          </p:cNvSpPr>
          <p:nvPr>
            <p:ph type="dt" sz="half" idx="10"/>
          </p:nvPr>
        </p:nvSpPr>
        <p:spPr/>
        <p:txBody>
          <a:bodyPr/>
          <a:lstStyle/>
          <a:p>
            <a:fld id="{1B28A316-7FC6-4023-B65E-95A27A21D575}" type="datetimeFigureOut">
              <a:rPr lang="en-US" smtClean="0"/>
              <a:t>6/14/2024</a:t>
            </a:fld>
            <a:endParaRPr lang="en-US"/>
          </a:p>
        </p:txBody>
      </p:sp>
      <p:sp>
        <p:nvSpPr>
          <p:cNvPr id="5" name="Footer Placeholder 4">
            <a:extLst>
              <a:ext uri="{FF2B5EF4-FFF2-40B4-BE49-F238E27FC236}">
                <a16:creationId xmlns:a16="http://schemas.microsoft.com/office/drawing/2014/main" id="{A51EF16D-4C38-CEC3-0FC1-5F7082B26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F8967-B927-BB9E-EA3B-B008E3F2DECA}"/>
              </a:ext>
            </a:extLst>
          </p:cNvPr>
          <p:cNvSpPr>
            <a:spLocks noGrp="1"/>
          </p:cNvSpPr>
          <p:nvPr>
            <p:ph type="sldNum" sz="quarter" idx="12"/>
          </p:nvPr>
        </p:nvSpPr>
        <p:spPr/>
        <p:txBody>
          <a:bodyPr/>
          <a:lstStyle/>
          <a:p>
            <a:fld id="{AE534DA0-2A7B-4C37-86CA-5EE16301FD82}" type="slidenum">
              <a:rPr lang="en-US" smtClean="0"/>
              <a:t>‹#›</a:t>
            </a:fld>
            <a:endParaRPr lang="en-US"/>
          </a:p>
        </p:txBody>
      </p:sp>
    </p:spTree>
    <p:extLst>
      <p:ext uri="{BB962C8B-B14F-4D97-AF65-F5344CB8AC3E}">
        <p14:creationId xmlns:p14="http://schemas.microsoft.com/office/powerpoint/2010/main" val="2455747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FCE5-2197-4A2D-D746-E19095346E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BFAB94-EC55-AA02-C9B6-4BB7858FB5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27F381-FD93-1764-A461-51C54A6C82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AE7F18-03A2-3C9A-1FA7-1484FFDC5390}"/>
              </a:ext>
            </a:extLst>
          </p:cNvPr>
          <p:cNvSpPr>
            <a:spLocks noGrp="1"/>
          </p:cNvSpPr>
          <p:nvPr>
            <p:ph type="dt" sz="half" idx="10"/>
          </p:nvPr>
        </p:nvSpPr>
        <p:spPr/>
        <p:txBody>
          <a:bodyPr/>
          <a:lstStyle/>
          <a:p>
            <a:fld id="{1B28A316-7FC6-4023-B65E-95A27A21D575}" type="datetimeFigureOut">
              <a:rPr lang="en-US" smtClean="0"/>
              <a:t>6/14/2024</a:t>
            </a:fld>
            <a:endParaRPr lang="en-US"/>
          </a:p>
        </p:txBody>
      </p:sp>
      <p:sp>
        <p:nvSpPr>
          <p:cNvPr id="6" name="Footer Placeholder 5">
            <a:extLst>
              <a:ext uri="{FF2B5EF4-FFF2-40B4-BE49-F238E27FC236}">
                <a16:creationId xmlns:a16="http://schemas.microsoft.com/office/drawing/2014/main" id="{077F6FF2-FB80-98A7-2871-F8169406C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129AE-135A-8243-5E0F-C0325F52EA6C}"/>
              </a:ext>
            </a:extLst>
          </p:cNvPr>
          <p:cNvSpPr>
            <a:spLocks noGrp="1"/>
          </p:cNvSpPr>
          <p:nvPr>
            <p:ph type="sldNum" sz="quarter" idx="12"/>
          </p:nvPr>
        </p:nvSpPr>
        <p:spPr/>
        <p:txBody>
          <a:bodyPr/>
          <a:lstStyle/>
          <a:p>
            <a:fld id="{AE534DA0-2A7B-4C37-86CA-5EE16301FD82}" type="slidenum">
              <a:rPr lang="en-US" smtClean="0"/>
              <a:t>‹#›</a:t>
            </a:fld>
            <a:endParaRPr lang="en-US"/>
          </a:p>
        </p:txBody>
      </p:sp>
    </p:spTree>
    <p:extLst>
      <p:ext uri="{BB962C8B-B14F-4D97-AF65-F5344CB8AC3E}">
        <p14:creationId xmlns:p14="http://schemas.microsoft.com/office/powerpoint/2010/main" val="2065668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E461-2B42-1105-6EB4-B7606E8E78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240C40-D23A-3383-7990-981657AA6F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09473-7AD3-D89A-2F5D-3480F3F24E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760011-602C-F7FF-225B-A73D70895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8D0643-F96D-9341-35F2-AA41F6AAB4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1951CF-81A9-0202-54AE-E08C839B6964}"/>
              </a:ext>
            </a:extLst>
          </p:cNvPr>
          <p:cNvSpPr>
            <a:spLocks noGrp="1"/>
          </p:cNvSpPr>
          <p:nvPr>
            <p:ph type="dt" sz="half" idx="10"/>
          </p:nvPr>
        </p:nvSpPr>
        <p:spPr/>
        <p:txBody>
          <a:bodyPr/>
          <a:lstStyle/>
          <a:p>
            <a:fld id="{1B28A316-7FC6-4023-B65E-95A27A21D575}" type="datetimeFigureOut">
              <a:rPr lang="en-US" smtClean="0"/>
              <a:t>6/14/2024</a:t>
            </a:fld>
            <a:endParaRPr lang="en-US"/>
          </a:p>
        </p:txBody>
      </p:sp>
      <p:sp>
        <p:nvSpPr>
          <p:cNvPr id="8" name="Footer Placeholder 7">
            <a:extLst>
              <a:ext uri="{FF2B5EF4-FFF2-40B4-BE49-F238E27FC236}">
                <a16:creationId xmlns:a16="http://schemas.microsoft.com/office/drawing/2014/main" id="{730CE840-3B62-66BF-ED15-19D3D3DEC9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E8F1AB-D5AB-589F-F845-D9FD4C47BC74}"/>
              </a:ext>
            </a:extLst>
          </p:cNvPr>
          <p:cNvSpPr>
            <a:spLocks noGrp="1"/>
          </p:cNvSpPr>
          <p:nvPr>
            <p:ph type="sldNum" sz="quarter" idx="12"/>
          </p:nvPr>
        </p:nvSpPr>
        <p:spPr/>
        <p:txBody>
          <a:bodyPr/>
          <a:lstStyle/>
          <a:p>
            <a:fld id="{AE534DA0-2A7B-4C37-86CA-5EE16301FD82}" type="slidenum">
              <a:rPr lang="en-US" smtClean="0"/>
              <a:t>‹#›</a:t>
            </a:fld>
            <a:endParaRPr lang="en-US"/>
          </a:p>
        </p:txBody>
      </p:sp>
    </p:spTree>
    <p:extLst>
      <p:ext uri="{BB962C8B-B14F-4D97-AF65-F5344CB8AC3E}">
        <p14:creationId xmlns:p14="http://schemas.microsoft.com/office/powerpoint/2010/main" val="204325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51B8-5CCD-6A8A-CA3A-CD0E14A43A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98B978-D719-D6D8-E7F6-CD2D67385592}"/>
              </a:ext>
            </a:extLst>
          </p:cNvPr>
          <p:cNvSpPr>
            <a:spLocks noGrp="1"/>
          </p:cNvSpPr>
          <p:nvPr>
            <p:ph type="dt" sz="half" idx="10"/>
          </p:nvPr>
        </p:nvSpPr>
        <p:spPr/>
        <p:txBody>
          <a:bodyPr/>
          <a:lstStyle/>
          <a:p>
            <a:fld id="{1B28A316-7FC6-4023-B65E-95A27A21D575}" type="datetimeFigureOut">
              <a:rPr lang="en-US" smtClean="0"/>
              <a:t>6/14/2024</a:t>
            </a:fld>
            <a:endParaRPr lang="en-US"/>
          </a:p>
        </p:txBody>
      </p:sp>
      <p:sp>
        <p:nvSpPr>
          <p:cNvPr id="4" name="Footer Placeholder 3">
            <a:extLst>
              <a:ext uri="{FF2B5EF4-FFF2-40B4-BE49-F238E27FC236}">
                <a16:creationId xmlns:a16="http://schemas.microsoft.com/office/drawing/2014/main" id="{8EDDC112-83E1-35BF-FBAD-72186BB4A3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2DB44E-B420-96D8-8EC9-7304A56FA47E}"/>
              </a:ext>
            </a:extLst>
          </p:cNvPr>
          <p:cNvSpPr>
            <a:spLocks noGrp="1"/>
          </p:cNvSpPr>
          <p:nvPr>
            <p:ph type="sldNum" sz="quarter" idx="12"/>
          </p:nvPr>
        </p:nvSpPr>
        <p:spPr/>
        <p:txBody>
          <a:bodyPr/>
          <a:lstStyle/>
          <a:p>
            <a:fld id="{AE534DA0-2A7B-4C37-86CA-5EE16301FD82}" type="slidenum">
              <a:rPr lang="en-US" smtClean="0"/>
              <a:t>‹#›</a:t>
            </a:fld>
            <a:endParaRPr lang="en-US"/>
          </a:p>
        </p:txBody>
      </p:sp>
    </p:spTree>
    <p:extLst>
      <p:ext uri="{BB962C8B-B14F-4D97-AF65-F5344CB8AC3E}">
        <p14:creationId xmlns:p14="http://schemas.microsoft.com/office/powerpoint/2010/main" val="369925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E54987-E7E6-4FFB-CDF2-FE562B955B27}"/>
              </a:ext>
            </a:extLst>
          </p:cNvPr>
          <p:cNvSpPr>
            <a:spLocks noGrp="1"/>
          </p:cNvSpPr>
          <p:nvPr>
            <p:ph type="dt" sz="half" idx="10"/>
          </p:nvPr>
        </p:nvSpPr>
        <p:spPr/>
        <p:txBody>
          <a:bodyPr/>
          <a:lstStyle/>
          <a:p>
            <a:fld id="{1B28A316-7FC6-4023-B65E-95A27A21D575}" type="datetimeFigureOut">
              <a:rPr lang="en-US" smtClean="0"/>
              <a:t>6/14/2024</a:t>
            </a:fld>
            <a:endParaRPr lang="en-US"/>
          </a:p>
        </p:txBody>
      </p:sp>
      <p:sp>
        <p:nvSpPr>
          <p:cNvPr id="3" name="Footer Placeholder 2">
            <a:extLst>
              <a:ext uri="{FF2B5EF4-FFF2-40B4-BE49-F238E27FC236}">
                <a16:creationId xmlns:a16="http://schemas.microsoft.com/office/drawing/2014/main" id="{A7E70229-80D3-88BA-B18E-38D8A1DD3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DD89F3-7875-DF32-2B60-684E1160799B}"/>
              </a:ext>
            </a:extLst>
          </p:cNvPr>
          <p:cNvSpPr>
            <a:spLocks noGrp="1"/>
          </p:cNvSpPr>
          <p:nvPr>
            <p:ph type="sldNum" sz="quarter" idx="12"/>
          </p:nvPr>
        </p:nvSpPr>
        <p:spPr/>
        <p:txBody>
          <a:bodyPr/>
          <a:lstStyle/>
          <a:p>
            <a:fld id="{AE534DA0-2A7B-4C37-86CA-5EE16301FD82}" type="slidenum">
              <a:rPr lang="en-US" smtClean="0"/>
              <a:t>‹#›</a:t>
            </a:fld>
            <a:endParaRPr lang="en-US"/>
          </a:p>
        </p:txBody>
      </p:sp>
    </p:spTree>
    <p:extLst>
      <p:ext uri="{BB962C8B-B14F-4D97-AF65-F5344CB8AC3E}">
        <p14:creationId xmlns:p14="http://schemas.microsoft.com/office/powerpoint/2010/main" val="1723376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A068-7C18-747A-2582-78928CC82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BE0DEA-2A81-A104-825D-80AE9AD00D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281041-7A3F-2171-6251-8344BC58A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9C9141-FD71-C77A-0987-4DB60AFFFE3B}"/>
              </a:ext>
            </a:extLst>
          </p:cNvPr>
          <p:cNvSpPr>
            <a:spLocks noGrp="1"/>
          </p:cNvSpPr>
          <p:nvPr>
            <p:ph type="dt" sz="half" idx="10"/>
          </p:nvPr>
        </p:nvSpPr>
        <p:spPr/>
        <p:txBody>
          <a:bodyPr/>
          <a:lstStyle/>
          <a:p>
            <a:fld id="{1B28A316-7FC6-4023-B65E-95A27A21D575}" type="datetimeFigureOut">
              <a:rPr lang="en-US" smtClean="0"/>
              <a:t>6/14/2024</a:t>
            </a:fld>
            <a:endParaRPr lang="en-US"/>
          </a:p>
        </p:txBody>
      </p:sp>
      <p:sp>
        <p:nvSpPr>
          <p:cNvPr id="6" name="Footer Placeholder 5">
            <a:extLst>
              <a:ext uri="{FF2B5EF4-FFF2-40B4-BE49-F238E27FC236}">
                <a16:creationId xmlns:a16="http://schemas.microsoft.com/office/drawing/2014/main" id="{A68C83A4-9EC7-F6F3-6E4C-086CB83078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8F66A-AF41-7946-CC41-A84CD9E0B93D}"/>
              </a:ext>
            </a:extLst>
          </p:cNvPr>
          <p:cNvSpPr>
            <a:spLocks noGrp="1"/>
          </p:cNvSpPr>
          <p:nvPr>
            <p:ph type="sldNum" sz="quarter" idx="12"/>
          </p:nvPr>
        </p:nvSpPr>
        <p:spPr/>
        <p:txBody>
          <a:bodyPr/>
          <a:lstStyle/>
          <a:p>
            <a:fld id="{AE534DA0-2A7B-4C37-86CA-5EE16301FD82}" type="slidenum">
              <a:rPr lang="en-US" smtClean="0"/>
              <a:t>‹#›</a:t>
            </a:fld>
            <a:endParaRPr lang="en-US"/>
          </a:p>
        </p:txBody>
      </p:sp>
    </p:spTree>
    <p:extLst>
      <p:ext uri="{BB962C8B-B14F-4D97-AF65-F5344CB8AC3E}">
        <p14:creationId xmlns:p14="http://schemas.microsoft.com/office/powerpoint/2010/main" val="209424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6B3E8-CC53-3180-3258-1BF1AF4C2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F4E0A8-3E86-2489-4501-D907C12F9E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55A4A-FEC2-0DE1-2519-4157768CD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FCE19-7B49-6EBD-264A-C97923122916}"/>
              </a:ext>
            </a:extLst>
          </p:cNvPr>
          <p:cNvSpPr>
            <a:spLocks noGrp="1"/>
          </p:cNvSpPr>
          <p:nvPr>
            <p:ph type="dt" sz="half" idx="10"/>
          </p:nvPr>
        </p:nvSpPr>
        <p:spPr/>
        <p:txBody>
          <a:bodyPr/>
          <a:lstStyle/>
          <a:p>
            <a:fld id="{1B28A316-7FC6-4023-B65E-95A27A21D575}" type="datetimeFigureOut">
              <a:rPr lang="en-US" smtClean="0"/>
              <a:t>6/14/2024</a:t>
            </a:fld>
            <a:endParaRPr lang="en-US"/>
          </a:p>
        </p:txBody>
      </p:sp>
      <p:sp>
        <p:nvSpPr>
          <p:cNvPr id="6" name="Footer Placeholder 5">
            <a:extLst>
              <a:ext uri="{FF2B5EF4-FFF2-40B4-BE49-F238E27FC236}">
                <a16:creationId xmlns:a16="http://schemas.microsoft.com/office/drawing/2014/main" id="{5226481A-A47C-908E-FB76-2F80C3C2E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B4D12-DE51-F33B-3FA6-4B71F7C92611}"/>
              </a:ext>
            </a:extLst>
          </p:cNvPr>
          <p:cNvSpPr>
            <a:spLocks noGrp="1"/>
          </p:cNvSpPr>
          <p:nvPr>
            <p:ph type="sldNum" sz="quarter" idx="12"/>
          </p:nvPr>
        </p:nvSpPr>
        <p:spPr/>
        <p:txBody>
          <a:bodyPr/>
          <a:lstStyle/>
          <a:p>
            <a:fld id="{AE534DA0-2A7B-4C37-86CA-5EE16301FD82}" type="slidenum">
              <a:rPr lang="en-US" smtClean="0"/>
              <a:t>‹#›</a:t>
            </a:fld>
            <a:endParaRPr lang="en-US"/>
          </a:p>
        </p:txBody>
      </p:sp>
    </p:spTree>
    <p:extLst>
      <p:ext uri="{BB962C8B-B14F-4D97-AF65-F5344CB8AC3E}">
        <p14:creationId xmlns:p14="http://schemas.microsoft.com/office/powerpoint/2010/main" val="199219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4AA7E1-643B-27E4-E753-93358B74F4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B7A9E2-BFF0-015C-910F-4A347FB2B5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3D360-9B6E-733D-D614-D85DD4F47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8A316-7FC6-4023-B65E-95A27A21D575}" type="datetimeFigureOut">
              <a:rPr lang="en-US" smtClean="0"/>
              <a:t>6/14/2024</a:t>
            </a:fld>
            <a:endParaRPr lang="en-US"/>
          </a:p>
        </p:txBody>
      </p:sp>
      <p:sp>
        <p:nvSpPr>
          <p:cNvPr id="5" name="Footer Placeholder 4">
            <a:extLst>
              <a:ext uri="{FF2B5EF4-FFF2-40B4-BE49-F238E27FC236}">
                <a16:creationId xmlns:a16="http://schemas.microsoft.com/office/drawing/2014/main" id="{26253740-F4E1-24CA-172E-CBA16DC509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144680-548A-827D-9DF1-79CC28DCBC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34DA0-2A7B-4C37-86CA-5EE16301FD82}" type="slidenum">
              <a:rPr lang="en-US" smtClean="0"/>
              <a:t>‹#›</a:t>
            </a:fld>
            <a:endParaRPr lang="en-US"/>
          </a:p>
        </p:txBody>
      </p:sp>
    </p:spTree>
    <p:extLst>
      <p:ext uri="{BB962C8B-B14F-4D97-AF65-F5344CB8AC3E}">
        <p14:creationId xmlns:p14="http://schemas.microsoft.com/office/powerpoint/2010/main" val="2495194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AFAD-68E4-7F72-AB39-6AF1C296E375}"/>
              </a:ext>
            </a:extLst>
          </p:cNvPr>
          <p:cNvSpPr>
            <a:spLocks noGrp="1"/>
          </p:cNvSpPr>
          <p:nvPr>
            <p:ph type="ctrTitle"/>
          </p:nvPr>
        </p:nvSpPr>
        <p:spPr/>
        <p:txBody>
          <a:bodyPr>
            <a:normAutofit/>
          </a:bodyPr>
          <a:lstStyle/>
          <a:p>
            <a:r>
              <a:rPr lang="hu-HU" b="1" dirty="0"/>
              <a:t>P</a:t>
            </a:r>
            <a:r>
              <a:rPr lang="en-US" b="1" dirty="0" err="1"/>
              <a:t>rocurement</a:t>
            </a:r>
            <a:r>
              <a:rPr lang="en-US" b="1" dirty="0"/>
              <a:t> process analysis</a:t>
            </a:r>
            <a:r>
              <a:rPr lang="hu-HU" b="1" dirty="0"/>
              <a:t> for </a:t>
            </a:r>
            <a:r>
              <a:rPr lang="en-US" b="1" dirty="0"/>
              <a:t>Green Air</a:t>
            </a:r>
            <a:r>
              <a:rPr lang="hu-HU" b="1" dirty="0"/>
              <a:t> Inc.</a:t>
            </a:r>
            <a:r>
              <a:rPr lang="en-US" b="1" dirty="0"/>
              <a:t> </a:t>
            </a:r>
          </a:p>
        </p:txBody>
      </p:sp>
      <p:sp>
        <p:nvSpPr>
          <p:cNvPr id="3" name="Subtitle 2">
            <a:extLst>
              <a:ext uri="{FF2B5EF4-FFF2-40B4-BE49-F238E27FC236}">
                <a16:creationId xmlns:a16="http://schemas.microsoft.com/office/drawing/2014/main" id="{A5C25945-EA0D-6B7B-6A6D-2D21EB364D9C}"/>
              </a:ext>
            </a:extLst>
          </p:cNvPr>
          <p:cNvSpPr>
            <a:spLocks noGrp="1"/>
          </p:cNvSpPr>
          <p:nvPr>
            <p:ph type="subTitle" idx="1"/>
          </p:nvPr>
        </p:nvSpPr>
        <p:spPr/>
        <p:txBody>
          <a:bodyPr/>
          <a:lstStyle/>
          <a:p>
            <a:r>
              <a:rPr lang="hu-HU" dirty="0"/>
              <a:t>Madarasi Nora Greta</a:t>
            </a:r>
          </a:p>
          <a:p>
            <a:r>
              <a:rPr lang="hu-HU" dirty="0"/>
              <a:t>2024.06.13</a:t>
            </a:r>
            <a:endParaRPr lang="en-US" dirty="0"/>
          </a:p>
        </p:txBody>
      </p:sp>
    </p:spTree>
    <p:extLst>
      <p:ext uri="{BB962C8B-B14F-4D97-AF65-F5344CB8AC3E}">
        <p14:creationId xmlns:p14="http://schemas.microsoft.com/office/powerpoint/2010/main" val="1790954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F7B6-6093-BEA2-E9BB-A3E8FADAAD1E}"/>
              </a:ext>
            </a:extLst>
          </p:cNvPr>
          <p:cNvSpPr>
            <a:spLocks noGrp="1"/>
          </p:cNvSpPr>
          <p:nvPr>
            <p:ph type="title"/>
          </p:nvPr>
        </p:nvSpPr>
        <p:spPr>
          <a:xfrm>
            <a:off x="297426" y="195577"/>
            <a:ext cx="3854245" cy="991661"/>
          </a:xfrm>
        </p:spPr>
        <p:txBody>
          <a:bodyPr>
            <a:normAutofit/>
          </a:bodyPr>
          <a:lstStyle/>
          <a:p>
            <a:r>
              <a:rPr lang="hu-HU" b="1" i="0" dirty="0">
                <a:solidFill>
                  <a:srgbClr val="0A1F44"/>
                </a:solidFill>
                <a:effectLst/>
              </a:rPr>
              <a:t>Bottlenecks</a:t>
            </a:r>
            <a:endParaRPr lang="en-US" dirty="0"/>
          </a:p>
        </p:txBody>
      </p:sp>
      <p:pic>
        <p:nvPicPr>
          <p:cNvPr id="10" name="Picture 9">
            <a:extLst>
              <a:ext uri="{FF2B5EF4-FFF2-40B4-BE49-F238E27FC236}">
                <a16:creationId xmlns:a16="http://schemas.microsoft.com/office/drawing/2014/main" id="{457FBDB2-9EF8-9EA8-1B78-A6C4D2DFCC12}"/>
              </a:ext>
            </a:extLst>
          </p:cNvPr>
          <p:cNvPicPr>
            <a:picLocks noChangeAspect="1"/>
          </p:cNvPicPr>
          <p:nvPr/>
        </p:nvPicPr>
        <p:blipFill>
          <a:blip r:embed="rId2"/>
          <a:stretch>
            <a:fillRect/>
          </a:stretch>
        </p:blipFill>
        <p:spPr>
          <a:xfrm>
            <a:off x="99175" y="5781448"/>
            <a:ext cx="11993649" cy="847843"/>
          </a:xfrm>
          <a:prstGeom prst="rect">
            <a:avLst/>
          </a:prstGeom>
        </p:spPr>
      </p:pic>
      <p:sp>
        <p:nvSpPr>
          <p:cNvPr id="14" name="TextBox 13">
            <a:extLst>
              <a:ext uri="{FF2B5EF4-FFF2-40B4-BE49-F238E27FC236}">
                <a16:creationId xmlns:a16="http://schemas.microsoft.com/office/drawing/2014/main" id="{3F870D75-4335-1F47-DAAE-1F4A25D27C17}"/>
              </a:ext>
            </a:extLst>
          </p:cNvPr>
          <p:cNvSpPr txBox="1"/>
          <p:nvPr/>
        </p:nvSpPr>
        <p:spPr>
          <a:xfrm>
            <a:off x="374904" y="1149495"/>
            <a:ext cx="10232136" cy="1200329"/>
          </a:xfrm>
          <a:prstGeom prst="rect">
            <a:avLst/>
          </a:prstGeom>
          <a:noFill/>
        </p:spPr>
        <p:txBody>
          <a:bodyPr wrap="square" rtlCol="0">
            <a:spAutoFit/>
          </a:bodyPr>
          <a:lstStyle/>
          <a:p>
            <a:r>
              <a:rPr lang="hu-HU" dirty="0"/>
              <a:t>Most of the PO-s with delayed (more than the average 5 working days) approval time are approved by RobvdL and FritsS. There is </a:t>
            </a:r>
            <a:r>
              <a:rPr lang="hu-HU" b="1" dirty="0"/>
              <a:t>no further pattern </a:t>
            </a:r>
            <a:r>
              <a:rPr lang="hu-HU" dirty="0"/>
              <a:t>to be identified if those PO-s has the same high amount or raised for the same suppliers or in the same category.</a:t>
            </a:r>
          </a:p>
          <a:p>
            <a:r>
              <a:rPr lang="hu-HU" dirty="0"/>
              <a:t>Recommendation: discussion with RobvdL and FritsS in order to understand the reason behind.</a:t>
            </a:r>
            <a:endParaRPr lang="en-US" dirty="0"/>
          </a:p>
        </p:txBody>
      </p:sp>
      <p:pic>
        <p:nvPicPr>
          <p:cNvPr id="16" name="Picture 15">
            <a:extLst>
              <a:ext uri="{FF2B5EF4-FFF2-40B4-BE49-F238E27FC236}">
                <a16:creationId xmlns:a16="http://schemas.microsoft.com/office/drawing/2014/main" id="{3EEE965B-30F2-BDB5-3A6B-DA7F0B9CA21B}"/>
              </a:ext>
            </a:extLst>
          </p:cNvPr>
          <p:cNvPicPr>
            <a:picLocks noChangeAspect="1"/>
          </p:cNvPicPr>
          <p:nvPr/>
        </p:nvPicPr>
        <p:blipFill>
          <a:blip r:embed="rId3"/>
          <a:stretch>
            <a:fillRect/>
          </a:stretch>
        </p:blipFill>
        <p:spPr>
          <a:xfrm>
            <a:off x="699510" y="2538593"/>
            <a:ext cx="3540979" cy="3242855"/>
          </a:xfrm>
          <a:prstGeom prst="rect">
            <a:avLst/>
          </a:prstGeom>
        </p:spPr>
      </p:pic>
      <p:pic>
        <p:nvPicPr>
          <p:cNvPr id="18" name="Picture 17">
            <a:extLst>
              <a:ext uri="{FF2B5EF4-FFF2-40B4-BE49-F238E27FC236}">
                <a16:creationId xmlns:a16="http://schemas.microsoft.com/office/drawing/2014/main" id="{5D6A1463-0EAC-1605-10AB-38DD40BC076F}"/>
              </a:ext>
            </a:extLst>
          </p:cNvPr>
          <p:cNvPicPr>
            <a:picLocks noChangeAspect="1"/>
          </p:cNvPicPr>
          <p:nvPr/>
        </p:nvPicPr>
        <p:blipFill>
          <a:blip r:embed="rId4"/>
          <a:stretch>
            <a:fillRect/>
          </a:stretch>
        </p:blipFill>
        <p:spPr>
          <a:xfrm>
            <a:off x="5410410" y="2572185"/>
            <a:ext cx="5059470" cy="3332253"/>
          </a:xfrm>
          <a:prstGeom prst="rect">
            <a:avLst/>
          </a:prstGeom>
        </p:spPr>
      </p:pic>
    </p:spTree>
    <p:extLst>
      <p:ext uri="{BB962C8B-B14F-4D97-AF65-F5344CB8AC3E}">
        <p14:creationId xmlns:p14="http://schemas.microsoft.com/office/powerpoint/2010/main" val="211054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7C06C4-7B80-F42E-0D2D-543308118539}"/>
              </a:ext>
            </a:extLst>
          </p:cNvPr>
          <p:cNvPicPr>
            <a:picLocks noGrp="1" noChangeAspect="1"/>
          </p:cNvPicPr>
          <p:nvPr>
            <p:ph idx="1"/>
          </p:nvPr>
        </p:nvPicPr>
        <p:blipFill>
          <a:blip r:embed="rId2"/>
          <a:stretch>
            <a:fillRect/>
          </a:stretch>
        </p:blipFill>
        <p:spPr>
          <a:xfrm>
            <a:off x="2224548" y="1401498"/>
            <a:ext cx="4342515" cy="5046663"/>
          </a:xfrm>
        </p:spPr>
      </p:pic>
      <p:sp>
        <p:nvSpPr>
          <p:cNvPr id="6" name="Title 1">
            <a:extLst>
              <a:ext uri="{FF2B5EF4-FFF2-40B4-BE49-F238E27FC236}">
                <a16:creationId xmlns:a16="http://schemas.microsoft.com/office/drawing/2014/main" id="{FC3AC7B4-A214-455B-02DF-58FAEDCA3CDB}"/>
              </a:ext>
            </a:extLst>
          </p:cNvPr>
          <p:cNvSpPr txBox="1">
            <a:spLocks/>
          </p:cNvSpPr>
          <p:nvPr/>
        </p:nvSpPr>
        <p:spPr>
          <a:xfrm>
            <a:off x="297426" y="195577"/>
            <a:ext cx="3854245" cy="9916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b="1">
                <a:solidFill>
                  <a:srgbClr val="0A1F44"/>
                </a:solidFill>
              </a:rPr>
              <a:t>Bottlenecks</a:t>
            </a:r>
            <a:endParaRPr lang="en-US" dirty="0"/>
          </a:p>
        </p:txBody>
      </p:sp>
      <p:pic>
        <p:nvPicPr>
          <p:cNvPr id="8" name="Picture 7">
            <a:extLst>
              <a:ext uri="{FF2B5EF4-FFF2-40B4-BE49-F238E27FC236}">
                <a16:creationId xmlns:a16="http://schemas.microsoft.com/office/drawing/2014/main" id="{7FA3BAB1-B651-CD4E-35E8-C7A1FAF7013A}"/>
              </a:ext>
            </a:extLst>
          </p:cNvPr>
          <p:cNvPicPr>
            <a:picLocks noChangeAspect="1"/>
          </p:cNvPicPr>
          <p:nvPr/>
        </p:nvPicPr>
        <p:blipFill>
          <a:blip r:embed="rId3"/>
          <a:stretch>
            <a:fillRect/>
          </a:stretch>
        </p:blipFill>
        <p:spPr>
          <a:xfrm>
            <a:off x="356420" y="1187237"/>
            <a:ext cx="1869576" cy="5475185"/>
          </a:xfrm>
          <a:prstGeom prst="rect">
            <a:avLst/>
          </a:prstGeom>
        </p:spPr>
      </p:pic>
      <p:pic>
        <p:nvPicPr>
          <p:cNvPr id="10" name="Picture 9">
            <a:extLst>
              <a:ext uri="{FF2B5EF4-FFF2-40B4-BE49-F238E27FC236}">
                <a16:creationId xmlns:a16="http://schemas.microsoft.com/office/drawing/2014/main" id="{56FB1987-22D7-D33B-8504-2FFA3E3BAD24}"/>
              </a:ext>
            </a:extLst>
          </p:cNvPr>
          <p:cNvPicPr>
            <a:picLocks noChangeAspect="1"/>
          </p:cNvPicPr>
          <p:nvPr/>
        </p:nvPicPr>
        <p:blipFill>
          <a:blip r:embed="rId4"/>
          <a:stretch>
            <a:fillRect/>
          </a:stretch>
        </p:blipFill>
        <p:spPr>
          <a:xfrm>
            <a:off x="7421462" y="1504336"/>
            <a:ext cx="4402719" cy="4529052"/>
          </a:xfrm>
          <a:prstGeom prst="rect">
            <a:avLst/>
          </a:prstGeom>
        </p:spPr>
      </p:pic>
    </p:spTree>
    <p:extLst>
      <p:ext uri="{BB962C8B-B14F-4D97-AF65-F5344CB8AC3E}">
        <p14:creationId xmlns:p14="http://schemas.microsoft.com/office/powerpoint/2010/main" val="3546702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769E-EF49-0774-325F-48B52AD1218A}"/>
              </a:ext>
            </a:extLst>
          </p:cNvPr>
          <p:cNvSpPr>
            <a:spLocks noGrp="1"/>
          </p:cNvSpPr>
          <p:nvPr>
            <p:ph type="title"/>
          </p:nvPr>
        </p:nvSpPr>
        <p:spPr>
          <a:xfrm>
            <a:off x="435864" y="146304"/>
            <a:ext cx="4547616" cy="686435"/>
          </a:xfrm>
        </p:spPr>
        <p:txBody>
          <a:bodyPr>
            <a:normAutofit fontScale="90000"/>
          </a:bodyPr>
          <a:lstStyle/>
          <a:p>
            <a:r>
              <a:rPr lang="hu-HU" dirty="0"/>
              <a:t>Questions answered</a:t>
            </a:r>
            <a:endParaRPr lang="en-US" dirty="0"/>
          </a:p>
        </p:txBody>
      </p:sp>
      <p:sp>
        <p:nvSpPr>
          <p:cNvPr id="3" name="Content Placeholder 2">
            <a:extLst>
              <a:ext uri="{FF2B5EF4-FFF2-40B4-BE49-F238E27FC236}">
                <a16:creationId xmlns:a16="http://schemas.microsoft.com/office/drawing/2014/main" id="{45EB1DDF-D68B-EC20-354B-469036C6F97E}"/>
              </a:ext>
            </a:extLst>
          </p:cNvPr>
          <p:cNvSpPr>
            <a:spLocks noGrp="1"/>
          </p:cNvSpPr>
          <p:nvPr>
            <p:ph idx="1"/>
          </p:nvPr>
        </p:nvSpPr>
        <p:spPr>
          <a:xfrm>
            <a:off x="329184" y="896747"/>
            <a:ext cx="11024616" cy="5750941"/>
          </a:xfrm>
        </p:spPr>
        <p:txBody>
          <a:bodyPr>
            <a:normAutofit fontScale="85000" lnSpcReduction="10000"/>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Does the process always run as it should?</a:t>
            </a:r>
            <a:r>
              <a:rPr lang="hu-HU" sz="1800" dirty="0">
                <a:effectLst/>
                <a:latin typeface="Calibri" panose="020F0502020204030204" pitchFamily="34" charset="0"/>
                <a:ea typeface="Calibri" panose="020F0502020204030204" pitchFamily="34" charset="0"/>
                <a:cs typeface="Times New Roman" panose="02020603050405020304" pitchFamily="18" charset="0"/>
              </a:rPr>
              <a:t> </a:t>
            </a:r>
            <a:r>
              <a:rPr lang="hu-HU" sz="1800" b="1" dirty="0">
                <a:effectLst/>
                <a:latin typeface="Calibri" panose="020F0502020204030204" pitchFamily="34" charset="0"/>
                <a:ea typeface="Calibri" panose="020F0502020204030204" pitchFamily="34" charset="0"/>
                <a:cs typeface="Times New Roman" panose="02020603050405020304" pitchFamily="18" charset="0"/>
              </a:rPr>
              <a:t>84% yes, but 16% there are incomplete data – which requires time consuming investigation/process deviation/manual steps at later stage of the process (e.g.: invoicing).</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variants do you see? And how often do they occur?</a:t>
            </a:r>
            <a:r>
              <a:rPr lang="hu-HU"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Total 72 cases </a:t>
            </a:r>
            <a:r>
              <a:rPr lang="hu-HU" sz="1800" b="1" dirty="0">
                <a:effectLst/>
                <a:latin typeface="Calibri" panose="020F0502020204030204" pitchFamily="34" charset="0"/>
                <a:ea typeface="Calibri" panose="020F0502020204030204" pitchFamily="34" charset="0"/>
                <a:cs typeface="Times New Roman" panose="02020603050405020304" pitchFamily="18" charset="0"/>
              </a:rPr>
              <a:t>(16%)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does not follow standard process, 29 is due to PR/PO rejection and 43 cases </a:t>
            </a:r>
            <a:r>
              <a:rPr lang="hu-HU" sz="1800" b="1" dirty="0">
                <a:effectLst/>
                <a:latin typeface="Calibri" panose="020F0502020204030204" pitchFamily="34" charset="0"/>
                <a:ea typeface="Calibri" panose="020F0502020204030204" pitchFamily="34" charset="0"/>
                <a:cs typeface="Times New Roman" panose="02020603050405020304" pitchFamily="18" charset="0"/>
              </a:rPr>
              <a:t>for other reason. </a:t>
            </a:r>
            <a:r>
              <a:rPr lang="hu-HU" sz="1800" dirty="0">
                <a:latin typeface="Calibri" panose="020F0502020204030204" pitchFamily="34" charset="0"/>
                <a:ea typeface="Calibri" panose="020F0502020204030204" pitchFamily="34" charset="0"/>
                <a:cs typeface="Times New Roman" panose="02020603050405020304" pitchFamily="18" charset="0"/>
              </a:rPr>
              <a:t>For detailed analysis please check next slide.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Are there any conflicts in terms of separation of functions?</a:t>
            </a:r>
            <a:r>
              <a:rPr lang="hu-HU" sz="1800" dirty="0">
                <a:latin typeface="Calibri" panose="020F0502020204030204" pitchFamily="34" charset="0"/>
                <a:ea typeface="Calibri" panose="020F0502020204030204" pitchFamily="34" charset="0"/>
                <a:cs typeface="Times New Roman" panose="02020603050405020304" pitchFamily="18" charset="0"/>
              </a:rPr>
              <a:t> </a:t>
            </a:r>
            <a:r>
              <a:rPr lang="hu-HU" sz="1800" b="1" dirty="0">
                <a:effectLst/>
                <a:latin typeface="Calibri" panose="020F0502020204030204" pitchFamily="34" charset="0"/>
                <a:ea typeface="Calibri" panose="020F0502020204030204" pitchFamily="34" charset="0"/>
                <a:cs typeface="Times New Roman" panose="02020603050405020304" pitchFamily="18" charset="0"/>
              </a:rPr>
              <a:t>Yes, there is </a:t>
            </a:r>
            <a:r>
              <a:rPr lang="en-US" sz="18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Segregation of Duties (</a:t>
            </a:r>
            <a:r>
              <a:rPr lang="en-US" sz="1800" b="1" dirty="0" err="1">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SoD</a:t>
            </a:r>
            <a:r>
              <a:rPr lang="en-US" sz="18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conflict</a:t>
            </a:r>
            <a:r>
              <a:rPr lang="hu-HU" sz="18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Fraud Risk</a:t>
            </a:r>
            <a:r>
              <a:rPr lang="hu-H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EdjeK is an employee who has the authorization to create purchase order, approve &amp; send PO and also confirm the good receipt.  These 3 roles to be segregated among 3 different colleague.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opportunities for process optimization do you identify</a:t>
            </a:r>
            <a:r>
              <a:rPr lang="en-US" sz="1800" dirty="0">
                <a:latin typeface="Calibri" panose="020F0502020204030204" pitchFamily="34" charset="0"/>
                <a:ea typeface="Calibri" panose="020F0502020204030204" pitchFamily="34" charset="0"/>
                <a:cs typeface="Times New Roman" panose="02020603050405020304" pitchFamily="18" charset="0"/>
              </a:rPr>
              <a:t>? </a:t>
            </a:r>
            <a:r>
              <a:rPr lang="hu-HU" sz="1800" dirty="0">
                <a:latin typeface="Calibri" panose="020F0502020204030204" pitchFamily="34" charset="0"/>
                <a:ea typeface="Calibri" panose="020F0502020204030204" pitchFamily="34" charset="0"/>
                <a:cs typeface="Times New Roman" panose="02020603050405020304" pitchFamily="18" charset="0"/>
              </a:rPr>
              <a:t>I see here 2 approaches: </a:t>
            </a:r>
            <a:br>
              <a:rPr lang="hu-HU" sz="1800" dirty="0">
                <a:latin typeface="Calibri" panose="020F0502020204030204" pitchFamily="34" charset="0"/>
                <a:ea typeface="Calibri" panose="020F0502020204030204" pitchFamily="34" charset="0"/>
                <a:cs typeface="Times New Roman" panose="02020603050405020304" pitchFamily="18" charset="0"/>
              </a:rPr>
            </a:br>
            <a:r>
              <a:rPr lang="hu-HU" sz="1800" dirty="0">
                <a:latin typeface="Calibri" panose="020F0502020204030204" pitchFamily="34" charset="0"/>
                <a:ea typeface="Calibri" panose="020F0502020204030204" pitchFamily="34" charset="0"/>
                <a:cs typeface="Times New Roman" panose="02020603050405020304" pitchFamily="18" charset="0"/>
              </a:rPr>
              <a:t>1. First is to make </a:t>
            </a:r>
            <a:r>
              <a:rPr lang="hu-HU" sz="1800" b="1" dirty="0">
                <a:latin typeface="Calibri" panose="020F0502020204030204" pitchFamily="34" charset="0"/>
                <a:ea typeface="Calibri" panose="020F0502020204030204" pitchFamily="34" charset="0"/>
                <a:cs typeface="Times New Roman" panose="02020603050405020304" pitchFamily="18" charset="0"/>
              </a:rPr>
              <a:t>proccess improvement (lead time) </a:t>
            </a:r>
            <a:r>
              <a:rPr lang="hu-HU" sz="1800" dirty="0">
                <a:latin typeface="Calibri" panose="020F0502020204030204" pitchFamily="34" charset="0"/>
                <a:ea typeface="Calibri" panose="020F0502020204030204" pitchFamily="34" charset="0"/>
                <a:cs typeface="Times New Roman" panose="02020603050405020304" pitchFamily="18" charset="0"/>
              </a:rPr>
              <a:t>on the process where the steps are following the standard process flow</a:t>
            </a:r>
            <a:br>
              <a:rPr lang="hu-HU" sz="1800" dirty="0">
                <a:latin typeface="Calibri" panose="020F0502020204030204" pitchFamily="34" charset="0"/>
                <a:ea typeface="Calibri" panose="020F0502020204030204" pitchFamily="34" charset="0"/>
                <a:cs typeface="Times New Roman" panose="02020603050405020304" pitchFamily="18" charset="0"/>
              </a:rPr>
            </a:br>
            <a:r>
              <a:rPr lang="hu-HU" sz="1800" dirty="0">
                <a:latin typeface="Calibri" panose="020F0502020204030204" pitchFamily="34" charset="0"/>
                <a:ea typeface="Calibri" panose="020F0502020204030204" pitchFamily="34" charset="0"/>
                <a:cs typeface="Times New Roman" panose="02020603050405020304" pitchFamily="18" charset="0"/>
              </a:rPr>
              <a:t>2. Second  is to analyze those items where standard process can not be followed: for example </a:t>
            </a:r>
            <a:r>
              <a:rPr lang="hu-HU" sz="1800" b="1" dirty="0">
                <a:latin typeface="Calibri" panose="020F0502020204030204" pitchFamily="34" charset="0"/>
                <a:ea typeface="Calibri" panose="020F0502020204030204" pitchFamily="34" charset="0"/>
                <a:cs typeface="Times New Roman" panose="02020603050405020304" pitchFamily="18" charset="0"/>
              </a:rPr>
              <a:t>reduction of PR/PO rejection cases </a:t>
            </a:r>
            <a:r>
              <a:rPr lang="hu-HU" sz="1800" dirty="0">
                <a:latin typeface="Calibri" panose="020F0502020204030204" pitchFamily="34" charset="0"/>
                <a:ea typeface="Calibri" panose="020F0502020204030204" pitchFamily="34" charset="0"/>
                <a:cs typeface="Times New Roman" panose="02020603050405020304" pitchFamily="18" charset="0"/>
              </a:rPr>
              <a:t>(29 cases  - 6%). </a:t>
            </a:r>
            <a:r>
              <a:rPr lang="en-US" sz="1800" dirty="0">
                <a:latin typeface="Calibri" panose="020F0502020204030204" pitchFamily="34" charset="0"/>
                <a:ea typeface="Calibri" panose="020F0502020204030204" pitchFamily="34" charset="0"/>
                <a:cs typeface="Times New Roman" panose="02020603050405020304" pitchFamily="18" charset="0"/>
              </a:rPr>
              <a:t>There are cases where the PO is rejected due to missing values, however this should have been identified earlier at PR level</a:t>
            </a:r>
            <a:r>
              <a:rPr lang="hu-HU" sz="18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improvement initiatives would you suggest?</a:t>
            </a:r>
            <a:r>
              <a:rPr lang="hu-HU" sz="1800" dirty="0">
                <a:effectLst/>
                <a:latin typeface="Calibri" panose="020F0502020204030204" pitchFamily="34" charset="0"/>
                <a:ea typeface="Calibri" panose="020F0502020204030204" pitchFamily="34" charset="0"/>
                <a:cs typeface="Times New Roman" panose="02020603050405020304" pitchFamily="18" charset="0"/>
              </a:rPr>
              <a:t> IT improvements:</a:t>
            </a:r>
            <a:br>
              <a:rPr lang="hu-HU" sz="1800" dirty="0">
                <a:effectLst/>
                <a:latin typeface="Calibri" panose="020F0502020204030204" pitchFamily="34" charset="0"/>
                <a:ea typeface="Calibri" panose="020F0502020204030204" pitchFamily="34" charset="0"/>
                <a:cs typeface="Times New Roman" panose="02020603050405020304" pitchFamily="18" charset="0"/>
              </a:rPr>
            </a:br>
            <a:r>
              <a:rPr lang="hu-HU" sz="1800" dirty="0">
                <a:effectLst/>
                <a:latin typeface="Calibri" panose="020F0502020204030204" pitchFamily="34" charset="0"/>
                <a:ea typeface="Calibri" panose="020F0502020204030204" pitchFamily="34" charset="0"/>
                <a:cs typeface="Times New Roman" panose="02020603050405020304" pitchFamily="18" charset="0"/>
              </a:rPr>
              <a:t>1. Making some feature of the </a:t>
            </a:r>
            <a:r>
              <a:rPr lang="hu-HU" sz="1800" b="1" dirty="0">
                <a:effectLst/>
                <a:latin typeface="Calibri" panose="020F0502020204030204" pitchFamily="34" charset="0"/>
                <a:ea typeface="Calibri" panose="020F0502020204030204" pitchFamily="34" charset="0"/>
                <a:cs typeface="Times New Roman" panose="02020603050405020304" pitchFamily="18" charset="0"/>
              </a:rPr>
              <a:t>PR/PO record obligatory </a:t>
            </a:r>
            <a:r>
              <a:rPr lang="hu-H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not beind able to submit any step in case of misisng infos</a:t>
            </a:r>
            <a:br>
              <a:rPr lang="hu-H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br>
            <a:r>
              <a:rPr lang="hu-H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2. </a:t>
            </a:r>
            <a:r>
              <a:rPr lang="hu-HU" sz="1800" b="1"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Automation</a:t>
            </a:r>
            <a:r>
              <a:rPr lang="hu-H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based on internal discussion in some cases (below a cetain treshold per material group) no approval needed  automated process flow</a:t>
            </a:r>
            <a:endParaRPr lang="hu-HU"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information would you still like to receive from Green Air Inc.?</a:t>
            </a:r>
            <a:r>
              <a:rPr lang="hu-HU" sz="1800" dirty="0">
                <a:effectLst/>
                <a:latin typeface="Calibri" panose="020F0502020204030204" pitchFamily="34" charset="0"/>
                <a:ea typeface="Calibri" panose="020F0502020204030204" pitchFamily="34" charset="0"/>
                <a:cs typeface="Times New Roman" panose="02020603050405020304" pitchFamily="18" charset="0"/>
              </a:rPr>
              <a:t> Following infos needed for deeper process understanding:</a:t>
            </a:r>
            <a:br>
              <a:rPr lang="hu-HU" sz="1800" dirty="0">
                <a:effectLst/>
                <a:latin typeface="Calibri" panose="020F0502020204030204" pitchFamily="34" charset="0"/>
                <a:ea typeface="Calibri" panose="020F0502020204030204" pitchFamily="34" charset="0"/>
                <a:cs typeface="Times New Roman" panose="02020603050405020304" pitchFamily="18" charset="0"/>
              </a:rPr>
            </a:br>
            <a:r>
              <a:rPr lang="hu-HU" sz="1800" i="1" dirty="0">
                <a:effectLst/>
                <a:latin typeface="Calibri" panose="020F0502020204030204" pitchFamily="34" charset="0"/>
                <a:ea typeface="Calibri" panose="020F0502020204030204" pitchFamily="34" charset="0"/>
                <a:cs typeface="Times New Roman" panose="02020603050405020304" pitchFamily="18" charset="0"/>
              </a:rPr>
              <a:t>- What infos needs to be provided on PR? Is it  possible that PR can contain different infos then PO? For example as per the current process  it’s compliant if PR has no supplier name, but the PO requires such info?</a:t>
            </a:r>
            <a:br>
              <a:rPr lang="hu-HU" sz="1800" i="1" dirty="0">
                <a:effectLst/>
                <a:latin typeface="Calibri" panose="020F0502020204030204" pitchFamily="34" charset="0"/>
                <a:ea typeface="Calibri" panose="020F0502020204030204" pitchFamily="34" charset="0"/>
                <a:cs typeface="Times New Roman" panose="02020603050405020304" pitchFamily="18" charset="0"/>
              </a:rPr>
            </a:br>
            <a:r>
              <a:rPr lang="hu-HU" sz="1800" i="1" dirty="0">
                <a:effectLst/>
                <a:latin typeface="Calibri" panose="020F0502020204030204" pitchFamily="34" charset="0"/>
                <a:ea typeface="Calibri" panose="020F0502020204030204" pitchFamily="34" charset="0"/>
                <a:cs typeface="Times New Roman" panose="02020603050405020304" pitchFamily="18" charset="0"/>
              </a:rPr>
              <a:t>- As per the current process is it possible to create PO without PR? </a:t>
            </a:r>
            <a:endParaRPr lang="en-US" i="1" dirty="0"/>
          </a:p>
        </p:txBody>
      </p:sp>
    </p:spTree>
    <p:extLst>
      <p:ext uri="{BB962C8B-B14F-4D97-AF65-F5344CB8AC3E}">
        <p14:creationId xmlns:p14="http://schemas.microsoft.com/office/powerpoint/2010/main" val="117130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769E-EF49-0774-325F-48B52AD1218A}"/>
              </a:ext>
            </a:extLst>
          </p:cNvPr>
          <p:cNvSpPr>
            <a:spLocks noGrp="1"/>
          </p:cNvSpPr>
          <p:nvPr>
            <p:ph type="title"/>
          </p:nvPr>
        </p:nvSpPr>
        <p:spPr>
          <a:xfrm>
            <a:off x="356616" y="337819"/>
            <a:ext cx="7076571" cy="841757"/>
          </a:xfrm>
        </p:spPr>
        <p:txBody>
          <a:bodyPr>
            <a:normAutofit fontScale="90000"/>
          </a:bodyPr>
          <a:lstStyle/>
          <a:p>
            <a:r>
              <a:rPr lang="hu-HU" dirty="0"/>
              <a:t>Process deviation scenarios</a:t>
            </a:r>
            <a:br>
              <a:rPr lang="hu-HU" dirty="0"/>
            </a:br>
            <a:r>
              <a:rPr lang="hu-HU" sz="2700" i="1" dirty="0"/>
              <a:t>- asking the right question for better understanding</a:t>
            </a:r>
            <a:endParaRPr lang="en-US" sz="2700" i="1" dirty="0"/>
          </a:p>
        </p:txBody>
      </p:sp>
      <p:sp>
        <p:nvSpPr>
          <p:cNvPr id="5" name="Content Placeholder 4">
            <a:extLst>
              <a:ext uri="{FF2B5EF4-FFF2-40B4-BE49-F238E27FC236}">
                <a16:creationId xmlns:a16="http://schemas.microsoft.com/office/drawing/2014/main" id="{E7C2BA69-C535-34B5-8042-1C0CF21C3B61}"/>
              </a:ext>
            </a:extLst>
          </p:cNvPr>
          <p:cNvSpPr>
            <a:spLocks noGrp="1"/>
          </p:cNvSpPr>
          <p:nvPr>
            <p:ph idx="1"/>
          </p:nvPr>
        </p:nvSpPr>
        <p:spPr>
          <a:xfrm>
            <a:off x="356616" y="1463040"/>
            <a:ext cx="10905744" cy="4915091"/>
          </a:xfrm>
        </p:spPr>
        <p:txBody>
          <a:bodyPr>
            <a:normAutofit/>
          </a:bodyPr>
          <a:lstStyle/>
          <a:p>
            <a:pPr marL="342900" indent="-342900">
              <a:buFont typeface="+mj-lt"/>
              <a:buAutoNum type="arabicPeriod"/>
            </a:pPr>
            <a:r>
              <a:rPr lang="en-US" sz="1800" dirty="0"/>
              <a:t>Scenario1: PR created, PR approved, PO created --&gt; PO rejection</a:t>
            </a:r>
            <a:r>
              <a:rPr lang="hu-HU" sz="1800" dirty="0"/>
              <a:t>. </a:t>
            </a:r>
            <a:r>
              <a:rPr lang="hu-HU" sz="1800" dirty="0">
                <a:solidFill>
                  <a:srgbClr val="0070C0"/>
                </a:solidFill>
              </a:rPr>
              <a:t>1% of total case</a:t>
            </a:r>
            <a:r>
              <a:rPr lang="hu-HU" sz="1800" dirty="0"/>
              <a:t>. (4 cases)</a:t>
            </a:r>
            <a:br>
              <a:rPr lang="hu-HU" sz="1800" dirty="0"/>
            </a:br>
            <a:r>
              <a:rPr lang="hu-HU" sz="1800" dirty="0"/>
              <a:t>What kind of infos needs to be provided on the PO-s which are not provided at PR level?</a:t>
            </a:r>
          </a:p>
          <a:p>
            <a:pPr marL="342900" indent="-342900">
              <a:buFont typeface="+mj-lt"/>
              <a:buAutoNum type="arabicPeriod"/>
            </a:pPr>
            <a:r>
              <a:rPr lang="en-US" sz="1800" dirty="0"/>
              <a:t>Scenario2: PR created --&gt; PR rejection</a:t>
            </a:r>
            <a:r>
              <a:rPr lang="hu-HU" sz="1800" dirty="0"/>
              <a:t> – rejected as early as possible. </a:t>
            </a:r>
            <a:r>
              <a:rPr lang="hu-HU" sz="1800" dirty="0">
                <a:solidFill>
                  <a:srgbClr val="0070C0"/>
                </a:solidFill>
              </a:rPr>
              <a:t>1% of total case</a:t>
            </a:r>
            <a:r>
              <a:rPr lang="hu-HU" sz="1800" dirty="0"/>
              <a:t>. (5 cases)</a:t>
            </a:r>
            <a:br>
              <a:rPr lang="hu-HU" sz="1800" dirty="0"/>
            </a:br>
            <a:r>
              <a:rPr lang="hu-HU" sz="1800" dirty="0"/>
              <a:t>Were these PR-s and raised later? Were these cases PR-s are raised by human mistake or is there any other reason behind?</a:t>
            </a:r>
          </a:p>
          <a:p>
            <a:pPr marL="342900" indent="-342900">
              <a:buFont typeface="+mj-lt"/>
              <a:buAutoNum type="arabicPeriod"/>
            </a:pPr>
            <a:r>
              <a:rPr lang="en-US" sz="1800" dirty="0"/>
              <a:t>Scenario3: PR created</a:t>
            </a:r>
            <a:r>
              <a:rPr lang="hu-HU" sz="1800" dirty="0"/>
              <a:t> (</a:t>
            </a:r>
            <a:r>
              <a:rPr lang="en-US" sz="1800" dirty="0"/>
              <a:t>no PR number generated), PR approved, PO created --&gt; PO rejection</a:t>
            </a:r>
            <a:r>
              <a:rPr lang="hu-HU" sz="1800" dirty="0"/>
              <a:t>. </a:t>
            </a:r>
            <a:r>
              <a:rPr lang="hu-HU" sz="1800" dirty="0">
                <a:solidFill>
                  <a:srgbClr val="0070C0"/>
                </a:solidFill>
              </a:rPr>
              <a:t>4,5 % of total case</a:t>
            </a:r>
            <a:r>
              <a:rPr lang="hu-HU" sz="1800" dirty="0"/>
              <a:t>. (20 cases) </a:t>
            </a:r>
            <a:br>
              <a:rPr lang="hu-HU" sz="1800" dirty="0"/>
            </a:br>
            <a:r>
              <a:rPr lang="hu-HU" sz="1800" dirty="0"/>
              <a:t>How is it possible that PO can be created without PR number? Isn’t the PR ID generation prerequisite of PO drafting? In case of no </a:t>
            </a:r>
            <a:r>
              <a:rPr lang="hu-HU" sz="1800" dirty="0">
                <a:sym typeface="Wingdings" panose="05000000000000000000" pitchFamily="2" charset="2"/>
              </a:rPr>
              <a:t> improvement for making it mandatory</a:t>
            </a:r>
            <a:endParaRPr lang="hu-HU" sz="1800" dirty="0"/>
          </a:p>
          <a:p>
            <a:pPr marL="342900" indent="-342900">
              <a:buFont typeface="+mj-lt"/>
              <a:buAutoNum type="arabicPeriod"/>
            </a:pPr>
            <a:r>
              <a:rPr lang="en-US" sz="1800" dirty="0"/>
              <a:t>Scenario4: No PR number, no PO number, but there is --&gt; </a:t>
            </a:r>
            <a:r>
              <a:rPr lang="hu-HU" sz="1800" dirty="0"/>
              <a:t> </a:t>
            </a:r>
            <a:r>
              <a:rPr lang="en-US" sz="1800" dirty="0"/>
              <a:t>timestamp for receive goods</a:t>
            </a:r>
            <a:r>
              <a:rPr lang="hu-HU" sz="1800" dirty="0"/>
              <a:t>. </a:t>
            </a:r>
            <a:r>
              <a:rPr lang="hu-HU" sz="1800" dirty="0">
                <a:solidFill>
                  <a:srgbClr val="0070C0"/>
                </a:solidFill>
              </a:rPr>
              <a:t>1% of total case </a:t>
            </a:r>
            <a:r>
              <a:rPr lang="hu-HU" sz="1800" dirty="0"/>
              <a:t>(6 cases)</a:t>
            </a:r>
            <a:br>
              <a:rPr lang="hu-HU" sz="1800" dirty="0"/>
            </a:br>
            <a:r>
              <a:rPr lang="en-US" sz="1800" dirty="0"/>
              <a:t>Have it gone through the process and is this receive good real</a:t>
            </a:r>
            <a:r>
              <a:rPr lang="hu-HU" sz="1800" dirty="0"/>
              <a:t> or is it a technical bug</a:t>
            </a:r>
            <a:r>
              <a:rPr lang="en-US" sz="1800" dirty="0"/>
              <a:t>?</a:t>
            </a:r>
            <a:r>
              <a:rPr lang="hu-HU" sz="1800" dirty="0"/>
              <a:t> Is there any invoice belonging to this and was it the payment completed?</a:t>
            </a:r>
          </a:p>
          <a:p>
            <a:pPr marL="342900" indent="-342900">
              <a:buFont typeface="+mj-lt"/>
              <a:buAutoNum type="arabicPeriod"/>
            </a:pPr>
            <a:r>
              <a:rPr lang="en-US" sz="1800" dirty="0"/>
              <a:t>Scenario5: No PR number, but PO is created</a:t>
            </a:r>
            <a:r>
              <a:rPr lang="hu-HU" sz="1800" dirty="0"/>
              <a:t> and sent to supplier, goods received</a:t>
            </a:r>
            <a:r>
              <a:rPr lang="en-US" sz="1800" dirty="0"/>
              <a:t> </a:t>
            </a:r>
            <a:r>
              <a:rPr lang="hu-HU" sz="1800" dirty="0">
                <a:solidFill>
                  <a:srgbClr val="0070C0"/>
                </a:solidFill>
              </a:rPr>
              <a:t>8% of total case </a:t>
            </a:r>
            <a:r>
              <a:rPr lang="hu-HU" sz="1800" dirty="0"/>
              <a:t>(37 cases)</a:t>
            </a:r>
            <a:br>
              <a:rPr lang="hu-HU" sz="1800" dirty="0"/>
            </a:br>
            <a:r>
              <a:rPr lang="hu-HU" sz="1800" dirty="0"/>
              <a:t>In 34 cases </a:t>
            </a:r>
            <a:r>
              <a:rPr lang="en-US" sz="1800" dirty="0"/>
              <a:t>the</a:t>
            </a:r>
            <a:r>
              <a:rPr lang="hu-HU" sz="1800" dirty="0"/>
              <a:t>re is info </a:t>
            </a:r>
            <a:r>
              <a:rPr lang="en-US" sz="1800" dirty="0"/>
              <a:t>auth &amp; send and the receive goods </a:t>
            </a:r>
            <a:r>
              <a:rPr lang="hu-HU" sz="1800" dirty="0"/>
              <a:t>- </a:t>
            </a:r>
            <a:r>
              <a:rPr lang="en-US" sz="1800" dirty="0"/>
              <a:t>except for 3 cases: 1403, 1412, 1437</a:t>
            </a:r>
            <a:r>
              <a:rPr lang="hu-HU" sz="1800" dirty="0"/>
              <a:t> – only PO creation info. This is non-compliant </a:t>
            </a:r>
            <a:r>
              <a:rPr lang="hu-HU" sz="1800" dirty="0">
                <a:sym typeface="Wingdings" panose="05000000000000000000" pitchFamily="2" charset="2"/>
              </a:rPr>
              <a:t> IT improvement with obligatory fields can help on this process deviation.</a:t>
            </a:r>
            <a:endParaRPr lang="en-US" sz="1800" dirty="0"/>
          </a:p>
        </p:txBody>
      </p:sp>
      <p:pic>
        <p:nvPicPr>
          <p:cNvPr id="7" name="Picture 6">
            <a:extLst>
              <a:ext uri="{FF2B5EF4-FFF2-40B4-BE49-F238E27FC236}">
                <a16:creationId xmlns:a16="http://schemas.microsoft.com/office/drawing/2014/main" id="{737F896B-24E5-7A0F-5CFD-B575ACFB8555}"/>
              </a:ext>
            </a:extLst>
          </p:cNvPr>
          <p:cNvPicPr>
            <a:picLocks noChangeAspect="1"/>
          </p:cNvPicPr>
          <p:nvPr/>
        </p:nvPicPr>
        <p:blipFill>
          <a:blip r:embed="rId2"/>
          <a:stretch>
            <a:fillRect/>
          </a:stretch>
        </p:blipFill>
        <p:spPr>
          <a:xfrm>
            <a:off x="9879723" y="3800"/>
            <a:ext cx="2312277" cy="2351552"/>
          </a:xfrm>
          <a:prstGeom prst="rect">
            <a:avLst/>
          </a:prstGeom>
        </p:spPr>
      </p:pic>
    </p:spTree>
    <p:extLst>
      <p:ext uri="{BB962C8B-B14F-4D97-AF65-F5344CB8AC3E}">
        <p14:creationId xmlns:p14="http://schemas.microsoft.com/office/powerpoint/2010/main" val="3326108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899C-DA1E-2EE4-7B6E-FE020AD53C65}"/>
              </a:ext>
            </a:extLst>
          </p:cNvPr>
          <p:cNvSpPr>
            <a:spLocks noGrp="1"/>
          </p:cNvSpPr>
          <p:nvPr>
            <p:ph type="title"/>
          </p:nvPr>
        </p:nvSpPr>
        <p:spPr>
          <a:xfrm>
            <a:off x="344424" y="191389"/>
            <a:ext cx="7830312" cy="823595"/>
          </a:xfrm>
        </p:spPr>
        <p:txBody>
          <a:bodyPr>
            <a:normAutofit/>
          </a:bodyPr>
          <a:lstStyle/>
          <a:p>
            <a:r>
              <a:rPr lang="hu-HU" dirty="0"/>
              <a:t>Overall recommendations</a:t>
            </a:r>
            <a:endParaRPr lang="en-US" dirty="0"/>
          </a:p>
        </p:txBody>
      </p:sp>
      <p:sp>
        <p:nvSpPr>
          <p:cNvPr id="4" name="TextBox 3">
            <a:extLst>
              <a:ext uri="{FF2B5EF4-FFF2-40B4-BE49-F238E27FC236}">
                <a16:creationId xmlns:a16="http://schemas.microsoft.com/office/drawing/2014/main" id="{7052BADA-05FD-70EE-A1DA-C59ED42E86FE}"/>
              </a:ext>
            </a:extLst>
          </p:cNvPr>
          <p:cNvSpPr txBox="1"/>
          <p:nvPr/>
        </p:nvSpPr>
        <p:spPr>
          <a:xfrm>
            <a:off x="344424" y="1014984"/>
            <a:ext cx="10917936" cy="5632311"/>
          </a:xfrm>
          <a:prstGeom prst="rect">
            <a:avLst/>
          </a:prstGeom>
          <a:noFill/>
        </p:spPr>
        <p:txBody>
          <a:bodyPr wrap="square" rtlCol="0">
            <a:spAutoFit/>
          </a:bodyPr>
          <a:lstStyle/>
          <a:p>
            <a:pPr marL="342900" indent="-342900">
              <a:buFont typeface="+mj-lt"/>
              <a:buAutoNum type="arabicPeriod"/>
            </a:pPr>
            <a:r>
              <a:rPr lang="hu-HU" b="1" dirty="0"/>
              <a:t>Process optimization</a:t>
            </a:r>
            <a:r>
              <a:rPr lang="hu-HU" dirty="0"/>
              <a:t>:</a:t>
            </a:r>
          </a:p>
          <a:p>
            <a:pPr marL="342900" indent="-342900">
              <a:buFont typeface="+mj-lt"/>
              <a:buAutoNum type="arabicPeriod"/>
            </a:pPr>
            <a:endParaRPr lang="hu-HU" dirty="0"/>
          </a:p>
          <a:p>
            <a:pPr marL="800100" lvl="1" indent="-342900">
              <a:buFont typeface="+mj-lt"/>
              <a:buAutoNum type="alphaLcPeriod"/>
            </a:pPr>
            <a:r>
              <a:rPr lang="hu-HU" b="1" dirty="0"/>
              <a:t>Lead time improvement </a:t>
            </a:r>
            <a:r>
              <a:rPr lang="hu-HU" dirty="0"/>
              <a:t>on the standard process:</a:t>
            </a:r>
          </a:p>
          <a:p>
            <a:pPr marL="1257300" lvl="2" indent="-342900">
              <a:buFont typeface="Arial" panose="020B0604020202020204" pitchFamily="34" charset="0"/>
              <a:buChar char="•"/>
            </a:pPr>
            <a:r>
              <a:rPr lang="en-US" dirty="0"/>
              <a:t>reduction of the 8 working days from sending the PO to the supplier and good receipt: starting with the top 3: </a:t>
            </a:r>
            <a:r>
              <a:rPr lang="en-US" dirty="0" err="1"/>
              <a:t>Opentech</a:t>
            </a:r>
            <a:r>
              <a:rPr lang="en-US" dirty="0"/>
              <a:t>, year-job, </a:t>
            </a:r>
            <a:r>
              <a:rPr lang="en-US" dirty="0" err="1"/>
              <a:t>Faxquote</a:t>
            </a:r>
            <a:r>
              <a:rPr lang="en-US" dirty="0"/>
              <a:t> (</a:t>
            </a:r>
            <a:r>
              <a:rPr lang="en-US" dirty="0" err="1"/>
              <a:t>Golddex</a:t>
            </a:r>
            <a:r>
              <a:rPr lang="en-US" dirty="0"/>
              <a:t>, </a:t>
            </a:r>
            <a:r>
              <a:rPr lang="en-US" dirty="0" err="1"/>
              <a:t>Isdom</a:t>
            </a:r>
            <a:r>
              <a:rPr lang="en-US" dirty="0"/>
              <a:t>, </a:t>
            </a:r>
            <a:r>
              <a:rPr lang="en-US" dirty="0" err="1"/>
              <a:t>Condax</a:t>
            </a:r>
            <a:r>
              <a:rPr lang="en-US" dirty="0"/>
              <a:t>...)</a:t>
            </a:r>
          </a:p>
          <a:p>
            <a:pPr marL="1257300" lvl="2" indent="-342900">
              <a:buFont typeface="Arial" panose="020B0604020202020204" pitchFamily="34" charset="0"/>
              <a:buChar char="•"/>
            </a:pPr>
            <a:r>
              <a:rPr lang="en-US" dirty="0"/>
              <a:t>Reduction of the 5 working days from PO creation to PO approval &amp; send: discussion with </a:t>
            </a:r>
            <a:r>
              <a:rPr lang="en-US" dirty="0" err="1"/>
              <a:t>RobvdL</a:t>
            </a:r>
            <a:r>
              <a:rPr lang="en-US" dirty="0"/>
              <a:t> and </a:t>
            </a:r>
            <a:r>
              <a:rPr lang="en-US" dirty="0" err="1"/>
              <a:t>FritsS</a:t>
            </a:r>
            <a:r>
              <a:rPr lang="en-US" dirty="0"/>
              <a:t> in order to understand the reason behind</a:t>
            </a:r>
            <a:endParaRPr lang="hu-HU" dirty="0"/>
          </a:p>
          <a:p>
            <a:pPr marL="342900" indent="-342900">
              <a:buFont typeface="+mj-lt"/>
              <a:buAutoNum type="arabicPeriod"/>
            </a:pPr>
            <a:endParaRPr lang="hu-HU" dirty="0"/>
          </a:p>
          <a:p>
            <a:pPr lvl="1"/>
            <a:r>
              <a:rPr lang="hu-HU" b="1" dirty="0"/>
              <a:t>b.  Process improvement </a:t>
            </a:r>
            <a:r>
              <a:rPr lang="hu-HU" dirty="0"/>
              <a:t>in case of process </a:t>
            </a:r>
            <a:r>
              <a:rPr lang="hu-HU" b="1" dirty="0"/>
              <a:t>deviation</a:t>
            </a:r>
            <a:r>
              <a:rPr lang="hu-HU" dirty="0"/>
              <a:t>:</a:t>
            </a:r>
          </a:p>
          <a:p>
            <a:pPr marL="1257300" lvl="2" indent="-342900">
              <a:buFont typeface="Arial" panose="020B0604020202020204" pitchFamily="34" charset="0"/>
              <a:buChar char="•"/>
            </a:pPr>
            <a:r>
              <a:rPr lang="en-US" dirty="0"/>
              <a:t>reduction of the </a:t>
            </a:r>
            <a:r>
              <a:rPr lang="hu-HU" dirty="0"/>
              <a:t>number of PR/PO rejection, currently it is 6% of the total cases. In case a PR/PO needs to be rejected, ideally it should be rejected in the beginning of the process. </a:t>
            </a:r>
          </a:p>
          <a:p>
            <a:pPr marL="1257300" lvl="2" indent="-342900">
              <a:buFont typeface="Arial" panose="020B0604020202020204" pitchFamily="34" charset="0"/>
              <a:buChar char="•"/>
            </a:pPr>
            <a:r>
              <a:rPr lang="hu-HU" dirty="0"/>
              <a:t>Scenario reviews: Starting with scenario5 since it gives 8% of the total cases.</a:t>
            </a:r>
            <a:endParaRPr lang="en-US" dirty="0"/>
          </a:p>
          <a:p>
            <a:pPr marL="342900" indent="-342900">
              <a:buFont typeface="+mj-lt"/>
              <a:buAutoNum type="arabicPeriod"/>
            </a:pPr>
            <a:endParaRPr lang="hu-HU" dirty="0"/>
          </a:p>
          <a:p>
            <a:pPr marL="342900" indent="-342900">
              <a:buFont typeface="+mj-lt"/>
              <a:buAutoNum type="arabicPeriod"/>
            </a:pPr>
            <a:r>
              <a:rPr lang="hu-HU" b="1" dirty="0"/>
              <a:t>Segregation of duties conflict</a:t>
            </a:r>
            <a:r>
              <a:rPr lang="hu-HU" dirty="0"/>
              <a:t>: redefine the responsibilities of EdjeK and remove the PO approval and good receipt person, keeping only the PO creation.</a:t>
            </a:r>
          </a:p>
          <a:p>
            <a:endParaRPr lang="hu-HU" dirty="0"/>
          </a:p>
          <a:p>
            <a:r>
              <a:rPr lang="hu-HU" dirty="0"/>
              <a:t>3. </a:t>
            </a:r>
            <a:r>
              <a:rPr lang="hu-HU" b="1" dirty="0"/>
              <a:t>Improvement initiation:</a:t>
            </a:r>
            <a:r>
              <a:rPr lang="hu-HU" dirty="0"/>
              <a:t> </a:t>
            </a:r>
            <a:r>
              <a:rPr lang="hu-HU" b="1" dirty="0"/>
              <a:t>IT improvements </a:t>
            </a:r>
            <a:r>
              <a:rPr lang="hu-HU" dirty="0"/>
              <a:t>regarding the below points:</a:t>
            </a:r>
          </a:p>
          <a:p>
            <a:pPr marL="1200150" lvl="2" indent="-285750">
              <a:buFont typeface="Arial" panose="020B0604020202020204" pitchFamily="34" charset="0"/>
              <a:buChar char="•"/>
            </a:pPr>
            <a:r>
              <a:rPr lang="hu-HU" dirty="0"/>
              <a:t>Making PR/PO record features fulfillment mandatory (for example PR ID generation to be prerequisite of PO and PO not to be submitted without supplier name, material info and purchase value).</a:t>
            </a:r>
          </a:p>
          <a:p>
            <a:pPr marL="1200150" lvl="2" indent="-285750">
              <a:buFont typeface="Arial" panose="020B0604020202020204" pitchFamily="34" charset="0"/>
              <a:buChar char="•"/>
            </a:pPr>
            <a:r>
              <a:rPr lang="hu-HU" dirty="0"/>
              <a:t>Automation: below certain treshold per material groups</a:t>
            </a:r>
          </a:p>
        </p:txBody>
      </p:sp>
    </p:spTree>
    <p:extLst>
      <p:ext uri="{BB962C8B-B14F-4D97-AF65-F5344CB8AC3E}">
        <p14:creationId xmlns:p14="http://schemas.microsoft.com/office/powerpoint/2010/main" val="210322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D207A-AD30-EA3E-F3B4-924F59C4072D}"/>
              </a:ext>
            </a:extLst>
          </p:cNvPr>
          <p:cNvSpPr>
            <a:spLocks noGrp="1"/>
          </p:cNvSpPr>
          <p:nvPr>
            <p:ph idx="1"/>
          </p:nvPr>
        </p:nvSpPr>
        <p:spPr>
          <a:xfrm>
            <a:off x="288184" y="245806"/>
            <a:ext cx="6083120" cy="5535562"/>
          </a:xfrm>
        </p:spPr>
        <p:txBody>
          <a:bodyPr>
            <a:normAutofit lnSpcReduction="10000"/>
          </a:bodyPr>
          <a:lstStyle/>
          <a:p>
            <a:pPr marL="0" indent="0" algn="just">
              <a:buNone/>
            </a:pPr>
            <a:r>
              <a:rPr lang="en-US" sz="2200" b="1" dirty="0">
                <a:solidFill>
                  <a:srgbClr val="FF0000"/>
                </a:solidFill>
              </a:rPr>
              <a:t>Disclaimer</a:t>
            </a:r>
            <a:r>
              <a:rPr lang="hu-HU" sz="2200" dirty="0"/>
              <a:t>: </a:t>
            </a:r>
          </a:p>
          <a:p>
            <a:pPr marL="0" indent="0" algn="just">
              <a:buNone/>
            </a:pPr>
            <a:r>
              <a:rPr lang="hu-HU" sz="2200" dirty="0"/>
              <a:t>There is a slight difference between the dataset I used for Celonis and the dataset I analysed in Jupyter notebook. The reason is coming from the missing values: In the standard process flow usually there is no PR and PO rejection (or quite rare), the cases (CaseID-s) with those missing values does not need special attention, therefore I excluded these items in my analysis in Jupyter Notebook. However when I tried to upload this data to Celonis there were still more than 100 missing value items in TimeStamp feature, and therefore decided to first drop all the rows with no data in TimeStamp column (</a:t>
            </a:r>
            <a:r>
              <a:rPr lang="hu-HU" sz="2200" i="1" dirty="0"/>
              <a:t>df3 = df2.dropna(subset=['Timestamp'])</a:t>
            </a:r>
            <a:r>
              <a:rPr lang="hu-HU" sz="2200" dirty="0"/>
              <a:t>) and use this dataset in Celonis.</a:t>
            </a:r>
          </a:p>
          <a:p>
            <a:pPr marL="0" indent="0" algn="just">
              <a:buNone/>
            </a:pPr>
            <a:endParaRPr lang="hu-HU" sz="2200" dirty="0"/>
          </a:p>
          <a:p>
            <a:pPr marL="0" indent="0" algn="just">
              <a:buNone/>
            </a:pPr>
            <a:r>
              <a:rPr lang="hu-HU" sz="2200" dirty="0"/>
              <a:t>Option 1 – event log processing. Reason: Python intermediate level – higher confidency level. </a:t>
            </a:r>
          </a:p>
          <a:p>
            <a:pPr marL="0" indent="0">
              <a:buNone/>
            </a:pPr>
            <a:endParaRPr lang="hu-HU" dirty="0"/>
          </a:p>
          <a:p>
            <a:pPr marL="0" indent="0">
              <a:buNone/>
            </a:pPr>
            <a:endParaRPr lang="hu-HU" dirty="0"/>
          </a:p>
          <a:p>
            <a:pPr marL="0" indent="0">
              <a:buNone/>
            </a:pPr>
            <a:endParaRPr lang="en-US" dirty="0"/>
          </a:p>
        </p:txBody>
      </p:sp>
      <p:pic>
        <p:nvPicPr>
          <p:cNvPr id="7" name="Picture 6">
            <a:extLst>
              <a:ext uri="{FF2B5EF4-FFF2-40B4-BE49-F238E27FC236}">
                <a16:creationId xmlns:a16="http://schemas.microsoft.com/office/drawing/2014/main" id="{DA82D824-BF5D-A886-6987-661C6B5DD1BF}"/>
              </a:ext>
            </a:extLst>
          </p:cNvPr>
          <p:cNvPicPr>
            <a:picLocks noChangeAspect="1"/>
          </p:cNvPicPr>
          <p:nvPr/>
        </p:nvPicPr>
        <p:blipFill>
          <a:blip r:embed="rId2"/>
          <a:stretch>
            <a:fillRect/>
          </a:stretch>
        </p:blipFill>
        <p:spPr>
          <a:xfrm>
            <a:off x="6512662" y="628799"/>
            <a:ext cx="5138564" cy="2800201"/>
          </a:xfrm>
          <a:prstGeom prst="rect">
            <a:avLst/>
          </a:prstGeom>
        </p:spPr>
      </p:pic>
    </p:spTree>
    <p:extLst>
      <p:ext uri="{BB962C8B-B14F-4D97-AF65-F5344CB8AC3E}">
        <p14:creationId xmlns:p14="http://schemas.microsoft.com/office/powerpoint/2010/main" val="219843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ED13-7047-61C5-34BD-FABEAB274173}"/>
              </a:ext>
            </a:extLst>
          </p:cNvPr>
          <p:cNvSpPr>
            <a:spLocks noGrp="1"/>
          </p:cNvSpPr>
          <p:nvPr>
            <p:ph type="title"/>
          </p:nvPr>
        </p:nvSpPr>
        <p:spPr>
          <a:xfrm>
            <a:off x="838200" y="365125"/>
            <a:ext cx="10515600" cy="823595"/>
          </a:xfrm>
        </p:spPr>
        <p:txBody>
          <a:bodyPr/>
          <a:lstStyle/>
          <a:p>
            <a:r>
              <a:rPr lang="hu-HU" b="1" dirty="0"/>
              <a:t>Case study summary</a:t>
            </a:r>
            <a:endParaRPr lang="en-US" b="1" dirty="0"/>
          </a:p>
        </p:txBody>
      </p:sp>
      <p:sp>
        <p:nvSpPr>
          <p:cNvPr id="3" name="Content Placeholder 2">
            <a:extLst>
              <a:ext uri="{FF2B5EF4-FFF2-40B4-BE49-F238E27FC236}">
                <a16:creationId xmlns:a16="http://schemas.microsoft.com/office/drawing/2014/main" id="{DB10FD72-AF07-8585-9ABB-962DB58E38B2}"/>
              </a:ext>
            </a:extLst>
          </p:cNvPr>
          <p:cNvSpPr>
            <a:spLocks noGrp="1"/>
          </p:cNvSpPr>
          <p:nvPr>
            <p:ph idx="1"/>
          </p:nvPr>
        </p:nvSpPr>
        <p:spPr>
          <a:xfrm>
            <a:off x="838200" y="1481328"/>
            <a:ext cx="10515600" cy="4695635"/>
          </a:xfrm>
        </p:spPr>
        <p:txBody>
          <a:bodyPr/>
          <a:lstStyle/>
          <a:p>
            <a:r>
              <a:rPr lang="hu-HU" b="1" dirty="0"/>
              <a:t>Period</a:t>
            </a:r>
            <a:r>
              <a:rPr lang="hu-HU" dirty="0"/>
              <a:t> of one month: 2020.10.01  - 2020.10.29 (based on PR creation)</a:t>
            </a:r>
          </a:p>
          <a:p>
            <a:r>
              <a:rPr lang="hu-HU" b="1" dirty="0"/>
              <a:t>Total 438 cases </a:t>
            </a:r>
            <a:r>
              <a:rPr lang="hu-HU" dirty="0"/>
              <a:t>– 84% follows standard process</a:t>
            </a:r>
          </a:p>
          <a:p>
            <a:r>
              <a:rPr lang="hu-HU" b="1" dirty="0"/>
              <a:t>Stakeholders</a:t>
            </a:r>
            <a:r>
              <a:rPr lang="hu-HU" dirty="0"/>
              <a:t>: PR creators: 4, PO creators: 4</a:t>
            </a:r>
          </a:p>
          <a:p>
            <a:r>
              <a:rPr lang="hu-HU" b="1" dirty="0"/>
              <a:t>Approvers</a:t>
            </a:r>
            <a:r>
              <a:rPr lang="hu-HU" dirty="0"/>
              <a:t>: PR authorizers: 3, PO authorizers: 3  </a:t>
            </a:r>
          </a:p>
          <a:p>
            <a:r>
              <a:rPr lang="hu-HU" b="1" dirty="0"/>
              <a:t>Data quality </a:t>
            </a:r>
            <a:r>
              <a:rPr lang="hu-HU" dirty="0"/>
              <a:t>with missing values (no duplicates, 427 PO completed, 375 PR completed)</a:t>
            </a:r>
          </a:p>
          <a:p>
            <a:r>
              <a:rPr lang="hu-HU" b="1" dirty="0"/>
              <a:t>Total 17 Suppliers </a:t>
            </a:r>
            <a:r>
              <a:rPr lang="hu-HU" dirty="0"/>
              <a:t>– vendor management</a:t>
            </a:r>
          </a:p>
          <a:p>
            <a:r>
              <a:rPr lang="hu-HU" b="1" dirty="0"/>
              <a:t>Total spend </a:t>
            </a:r>
            <a:r>
              <a:rPr lang="hu-HU" dirty="0"/>
              <a:t>of 823 205 EUR in 5 categories – category management</a:t>
            </a:r>
          </a:p>
          <a:p>
            <a:endParaRPr lang="en-US" dirty="0"/>
          </a:p>
        </p:txBody>
      </p:sp>
    </p:spTree>
    <p:extLst>
      <p:ext uri="{BB962C8B-B14F-4D97-AF65-F5344CB8AC3E}">
        <p14:creationId xmlns:p14="http://schemas.microsoft.com/office/powerpoint/2010/main" val="299645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5F729D-01F7-CA4F-02FD-ECA6C29AB708}"/>
              </a:ext>
            </a:extLst>
          </p:cNvPr>
          <p:cNvSpPr>
            <a:spLocks noGrp="1"/>
          </p:cNvSpPr>
          <p:nvPr>
            <p:ph type="ctrTitle"/>
          </p:nvPr>
        </p:nvSpPr>
        <p:spPr/>
        <p:txBody>
          <a:bodyPr/>
          <a:lstStyle/>
          <a:p>
            <a:r>
              <a:rPr lang="hu-HU" dirty="0"/>
              <a:t>Understanding the data </a:t>
            </a:r>
            <a:br>
              <a:rPr lang="hu-HU" dirty="0"/>
            </a:br>
            <a:r>
              <a:rPr lang="hu-HU" dirty="0"/>
              <a:t>EDA</a:t>
            </a:r>
            <a:endParaRPr lang="en-US" dirty="0"/>
          </a:p>
        </p:txBody>
      </p:sp>
      <p:sp>
        <p:nvSpPr>
          <p:cNvPr id="5" name="Subtitle 4">
            <a:extLst>
              <a:ext uri="{FF2B5EF4-FFF2-40B4-BE49-F238E27FC236}">
                <a16:creationId xmlns:a16="http://schemas.microsoft.com/office/drawing/2014/main" id="{B477BE3B-496C-62EE-F63A-7D96D6904711}"/>
              </a:ext>
            </a:extLst>
          </p:cNvPr>
          <p:cNvSpPr>
            <a:spLocks noGrp="1"/>
          </p:cNvSpPr>
          <p:nvPr>
            <p:ph type="subTitle" idx="1"/>
          </p:nvPr>
        </p:nvSpPr>
        <p:spPr>
          <a:xfrm>
            <a:off x="1524000" y="3602038"/>
            <a:ext cx="9144000" cy="724156"/>
          </a:xfrm>
        </p:spPr>
        <p:txBody>
          <a:bodyPr/>
          <a:lstStyle/>
          <a:p>
            <a:r>
              <a:rPr lang="hu-HU" dirty="0"/>
              <a:t>Analysis by visualisations</a:t>
            </a:r>
            <a:endParaRPr lang="en-US" dirty="0"/>
          </a:p>
        </p:txBody>
      </p:sp>
    </p:spTree>
    <p:extLst>
      <p:ext uri="{BB962C8B-B14F-4D97-AF65-F5344CB8AC3E}">
        <p14:creationId xmlns:p14="http://schemas.microsoft.com/office/powerpoint/2010/main" val="310189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E16D-D45F-1C54-5987-37BEB4362AA8}"/>
              </a:ext>
            </a:extLst>
          </p:cNvPr>
          <p:cNvSpPr>
            <a:spLocks noGrp="1"/>
          </p:cNvSpPr>
          <p:nvPr>
            <p:ph type="title"/>
          </p:nvPr>
        </p:nvSpPr>
        <p:spPr>
          <a:xfrm>
            <a:off x="319713" y="286468"/>
            <a:ext cx="4337304" cy="888206"/>
          </a:xfrm>
        </p:spPr>
        <p:txBody>
          <a:bodyPr/>
          <a:lstStyle/>
          <a:p>
            <a:r>
              <a:rPr lang="hu-HU" b="1" dirty="0"/>
              <a:t>Activities</a:t>
            </a:r>
            <a:endParaRPr lang="en-US" b="1" dirty="0"/>
          </a:p>
        </p:txBody>
      </p:sp>
      <p:sp>
        <p:nvSpPr>
          <p:cNvPr id="3" name="TextBox 2">
            <a:extLst>
              <a:ext uri="{FF2B5EF4-FFF2-40B4-BE49-F238E27FC236}">
                <a16:creationId xmlns:a16="http://schemas.microsoft.com/office/drawing/2014/main" id="{5A05CE64-F321-0E99-C9D9-C6A1DBE7C569}"/>
              </a:ext>
            </a:extLst>
          </p:cNvPr>
          <p:cNvSpPr txBox="1"/>
          <p:nvPr/>
        </p:nvSpPr>
        <p:spPr>
          <a:xfrm>
            <a:off x="7747819" y="1253331"/>
            <a:ext cx="4157669" cy="3139321"/>
          </a:xfrm>
          <a:prstGeom prst="rect">
            <a:avLst/>
          </a:prstGeom>
          <a:noFill/>
        </p:spPr>
        <p:txBody>
          <a:bodyPr wrap="square" rtlCol="0">
            <a:spAutoFit/>
          </a:bodyPr>
          <a:lstStyle/>
          <a:p>
            <a:pPr marL="285750" indent="-285750" algn="just">
              <a:buFont typeface="Arial" panose="020B0604020202020204" pitchFamily="34" charset="0"/>
              <a:buChar char="•"/>
            </a:pPr>
            <a:r>
              <a:rPr lang="hu-HU" dirty="0"/>
              <a:t>The most frequent activiy is create PR which makes sense since even if and order is not successfully placed and sent to supplier (for example rejected) the first step as PR creation is still performed. </a:t>
            </a:r>
          </a:p>
          <a:p>
            <a:pPr marL="285750" indent="-285750" algn="just">
              <a:buFont typeface="Arial" panose="020B0604020202020204" pitchFamily="34" charset="0"/>
              <a:buChar char="•"/>
            </a:pPr>
            <a:endParaRPr lang="hu-HU" dirty="0"/>
          </a:p>
          <a:p>
            <a:pPr marL="285750" indent="-285750" algn="just">
              <a:buFont typeface="Arial" panose="020B0604020202020204" pitchFamily="34" charset="0"/>
              <a:buChar char="•"/>
            </a:pPr>
            <a:r>
              <a:rPr lang="hu-HU" dirty="0"/>
              <a:t>Activities with the smallest frequency is the PR and PO rejection – this can be a room for improvement to reduce the number of these activities. </a:t>
            </a:r>
            <a:endParaRPr lang="en-US" dirty="0"/>
          </a:p>
        </p:txBody>
      </p:sp>
      <p:pic>
        <p:nvPicPr>
          <p:cNvPr id="8" name="Picture 7">
            <a:extLst>
              <a:ext uri="{FF2B5EF4-FFF2-40B4-BE49-F238E27FC236}">
                <a16:creationId xmlns:a16="http://schemas.microsoft.com/office/drawing/2014/main" id="{CF530AFF-9A91-F1BB-0067-40F122FC4AB2}"/>
              </a:ext>
            </a:extLst>
          </p:cNvPr>
          <p:cNvPicPr>
            <a:picLocks noChangeAspect="1"/>
          </p:cNvPicPr>
          <p:nvPr/>
        </p:nvPicPr>
        <p:blipFill>
          <a:blip r:embed="rId2"/>
          <a:stretch>
            <a:fillRect/>
          </a:stretch>
        </p:blipFill>
        <p:spPr>
          <a:xfrm>
            <a:off x="319713" y="1882131"/>
            <a:ext cx="6439799" cy="4610743"/>
          </a:xfrm>
          <a:prstGeom prst="rect">
            <a:avLst/>
          </a:prstGeom>
        </p:spPr>
      </p:pic>
      <p:pic>
        <p:nvPicPr>
          <p:cNvPr id="10" name="Picture 9">
            <a:extLst>
              <a:ext uri="{FF2B5EF4-FFF2-40B4-BE49-F238E27FC236}">
                <a16:creationId xmlns:a16="http://schemas.microsoft.com/office/drawing/2014/main" id="{9F5EC036-A44F-F654-EEF2-F045960A2BB3}"/>
              </a:ext>
            </a:extLst>
          </p:cNvPr>
          <p:cNvPicPr>
            <a:picLocks noChangeAspect="1"/>
          </p:cNvPicPr>
          <p:nvPr/>
        </p:nvPicPr>
        <p:blipFill>
          <a:blip r:embed="rId3"/>
          <a:stretch>
            <a:fillRect/>
          </a:stretch>
        </p:blipFill>
        <p:spPr>
          <a:xfrm>
            <a:off x="319713" y="1358152"/>
            <a:ext cx="2953162" cy="419158"/>
          </a:xfrm>
          <a:prstGeom prst="rect">
            <a:avLst/>
          </a:prstGeom>
        </p:spPr>
      </p:pic>
    </p:spTree>
    <p:extLst>
      <p:ext uri="{BB962C8B-B14F-4D97-AF65-F5344CB8AC3E}">
        <p14:creationId xmlns:p14="http://schemas.microsoft.com/office/powerpoint/2010/main" val="42335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E16D-D45F-1C54-5987-37BEB4362AA8}"/>
              </a:ext>
            </a:extLst>
          </p:cNvPr>
          <p:cNvSpPr>
            <a:spLocks noGrp="1"/>
          </p:cNvSpPr>
          <p:nvPr>
            <p:ph type="title"/>
          </p:nvPr>
        </p:nvSpPr>
        <p:spPr>
          <a:xfrm>
            <a:off x="231223" y="89823"/>
            <a:ext cx="4337304" cy="888206"/>
          </a:xfrm>
        </p:spPr>
        <p:txBody>
          <a:bodyPr/>
          <a:lstStyle/>
          <a:p>
            <a:r>
              <a:rPr lang="hu-HU" b="1" dirty="0"/>
              <a:t>General overview</a:t>
            </a:r>
            <a:endParaRPr lang="en-US" b="1" dirty="0"/>
          </a:p>
        </p:txBody>
      </p:sp>
      <p:pic>
        <p:nvPicPr>
          <p:cNvPr id="5" name="Picture 4">
            <a:extLst>
              <a:ext uri="{FF2B5EF4-FFF2-40B4-BE49-F238E27FC236}">
                <a16:creationId xmlns:a16="http://schemas.microsoft.com/office/drawing/2014/main" id="{6A1927DE-0897-9D99-3054-583DB1691C98}"/>
              </a:ext>
            </a:extLst>
          </p:cNvPr>
          <p:cNvPicPr>
            <a:picLocks noChangeAspect="1"/>
          </p:cNvPicPr>
          <p:nvPr/>
        </p:nvPicPr>
        <p:blipFill>
          <a:blip r:embed="rId2"/>
          <a:stretch>
            <a:fillRect/>
          </a:stretch>
        </p:blipFill>
        <p:spPr>
          <a:xfrm>
            <a:off x="231223" y="1052746"/>
            <a:ext cx="11003098" cy="3951873"/>
          </a:xfrm>
          <a:prstGeom prst="rect">
            <a:avLst/>
          </a:prstGeom>
        </p:spPr>
      </p:pic>
      <p:pic>
        <p:nvPicPr>
          <p:cNvPr id="11" name="Picture 10">
            <a:extLst>
              <a:ext uri="{FF2B5EF4-FFF2-40B4-BE49-F238E27FC236}">
                <a16:creationId xmlns:a16="http://schemas.microsoft.com/office/drawing/2014/main" id="{5CA83E92-BFE7-AEE4-F607-1F8B15994BEA}"/>
              </a:ext>
            </a:extLst>
          </p:cNvPr>
          <p:cNvPicPr>
            <a:picLocks noChangeAspect="1"/>
          </p:cNvPicPr>
          <p:nvPr/>
        </p:nvPicPr>
        <p:blipFill>
          <a:blip r:embed="rId3"/>
          <a:stretch>
            <a:fillRect/>
          </a:stretch>
        </p:blipFill>
        <p:spPr>
          <a:xfrm>
            <a:off x="231223" y="4875532"/>
            <a:ext cx="11003098" cy="1982468"/>
          </a:xfrm>
          <a:prstGeom prst="rect">
            <a:avLst/>
          </a:prstGeom>
        </p:spPr>
      </p:pic>
    </p:spTree>
    <p:extLst>
      <p:ext uri="{BB962C8B-B14F-4D97-AF65-F5344CB8AC3E}">
        <p14:creationId xmlns:p14="http://schemas.microsoft.com/office/powerpoint/2010/main" val="2346900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78E893-9F55-A63C-F55B-682EA22008EB}"/>
              </a:ext>
            </a:extLst>
          </p:cNvPr>
          <p:cNvPicPr>
            <a:picLocks noChangeAspect="1"/>
          </p:cNvPicPr>
          <p:nvPr/>
        </p:nvPicPr>
        <p:blipFill>
          <a:blip r:embed="rId2"/>
          <a:stretch>
            <a:fillRect/>
          </a:stretch>
        </p:blipFill>
        <p:spPr>
          <a:xfrm>
            <a:off x="127818" y="4239738"/>
            <a:ext cx="7315201" cy="2405345"/>
          </a:xfrm>
          <a:prstGeom prst="rect">
            <a:avLst/>
          </a:prstGeom>
        </p:spPr>
      </p:pic>
      <p:pic>
        <p:nvPicPr>
          <p:cNvPr id="8" name="Picture 7">
            <a:extLst>
              <a:ext uri="{FF2B5EF4-FFF2-40B4-BE49-F238E27FC236}">
                <a16:creationId xmlns:a16="http://schemas.microsoft.com/office/drawing/2014/main" id="{86A85029-7A1F-09AE-4AAE-CAE0027CB665}"/>
              </a:ext>
            </a:extLst>
          </p:cNvPr>
          <p:cNvPicPr>
            <a:picLocks noChangeAspect="1"/>
          </p:cNvPicPr>
          <p:nvPr/>
        </p:nvPicPr>
        <p:blipFill>
          <a:blip r:embed="rId3"/>
          <a:stretch>
            <a:fillRect/>
          </a:stretch>
        </p:blipFill>
        <p:spPr>
          <a:xfrm>
            <a:off x="201089" y="1834393"/>
            <a:ext cx="7241929" cy="2405345"/>
          </a:xfrm>
          <a:prstGeom prst="rect">
            <a:avLst/>
          </a:prstGeom>
        </p:spPr>
      </p:pic>
      <p:sp>
        <p:nvSpPr>
          <p:cNvPr id="11" name="Title 10">
            <a:extLst>
              <a:ext uri="{FF2B5EF4-FFF2-40B4-BE49-F238E27FC236}">
                <a16:creationId xmlns:a16="http://schemas.microsoft.com/office/drawing/2014/main" id="{F7919D88-AA9E-74E7-6C3C-76CE09BA6EA5}"/>
              </a:ext>
            </a:extLst>
          </p:cNvPr>
          <p:cNvSpPr>
            <a:spLocks noGrp="1"/>
          </p:cNvSpPr>
          <p:nvPr>
            <p:ph type="title"/>
          </p:nvPr>
        </p:nvSpPr>
        <p:spPr>
          <a:xfrm>
            <a:off x="127818" y="212918"/>
            <a:ext cx="10515600" cy="1114438"/>
          </a:xfrm>
        </p:spPr>
        <p:txBody>
          <a:bodyPr/>
          <a:lstStyle/>
          <a:p>
            <a:r>
              <a:rPr lang="en-US" b="1" dirty="0">
                <a:solidFill>
                  <a:srgbClr val="0A1F44"/>
                </a:solidFill>
                <a:ea typeface="Calibri" panose="020F0502020204030204" pitchFamily="34" charset="0"/>
                <a:cs typeface="Calibri" panose="020F0502020204030204" pitchFamily="34" charset="0"/>
              </a:rPr>
              <a:t>How long does </a:t>
            </a:r>
            <a:r>
              <a:rPr lang="hu-HU" b="1" dirty="0">
                <a:solidFill>
                  <a:srgbClr val="0A1F44"/>
                </a:solidFill>
                <a:ea typeface="Calibri" panose="020F0502020204030204" pitchFamily="34" charset="0"/>
                <a:cs typeface="Calibri" panose="020F0502020204030204" pitchFamily="34" charset="0"/>
              </a:rPr>
              <a:t>the</a:t>
            </a:r>
            <a:r>
              <a:rPr lang="en-US" b="1" dirty="0">
                <a:solidFill>
                  <a:srgbClr val="0A1F44"/>
                </a:solidFill>
                <a:ea typeface="Calibri" panose="020F0502020204030204" pitchFamily="34" charset="0"/>
                <a:cs typeface="Calibri" panose="020F0502020204030204" pitchFamily="34" charset="0"/>
              </a:rPr>
              <a:t> process take?</a:t>
            </a:r>
            <a:endParaRPr lang="en-US" dirty="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0F2821B8-56E8-D98E-74B2-7C0DFDD5EDD6}"/>
              </a:ext>
            </a:extLst>
          </p:cNvPr>
          <p:cNvSpPr txBox="1"/>
          <p:nvPr/>
        </p:nvSpPr>
        <p:spPr>
          <a:xfrm>
            <a:off x="7649497" y="1834393"/>
            <a:ext cx="4341414" cy="3416320"/>
          </a:xfrm>
          <a:prstGeom prst="rect">
            <a:avLst/>
          </a:prstGeom>
          <a:noFill/>
        </p:spPr>
        <p:txBody>
          <a:bodyPr wrap="square" rtlCol="0">
            <a:spAutoFit/>
          </a:bodyPr>
          <a:lstStyle/>
          <a:p>
            <a:pPr marL="285750" indent="-285750" algn="just">
              <a:buFont typeface="Arial" panose="020B0604020202020204" pitchFamily="34" charset="0"/>
              <a:buChar char="•"/>
            </a:pPr>
            <a:r>
              <a:rPr lang="hu-HU" dirty="0"/>
              <a:t>In case of taking the average (which is sensitive to outliers) the lead time is approximately 15 days. Since it gives us more or less a </a:t>
            </a:r>
            <a:r>
              <a:rPr lang="hu-HU" b="1" dirty="0"/>
              <a:t>normal distribution</a:t>
            </a:r>
            <a:r>
              <a:rPr lang="hu-HU" dirty="0"/>
              <a:t>, it means that in most of the cases the average lead time applies. </a:t>
            </a:r>
          </a:p>
          <a:p>
            <a:pPr marL="285750" indent="-285750" algn="just">
              <a:buFont typeface="Arial" panose="020B0604020202020204" pitchFamily="34" charset="0"/>
              <a:buChar char="•"/>
            </a:pPr>
            <a:endParaRPr lang="hu-HU" dirty="0"/>
          </a:p>
          <a:p>
            <a:pPr marL="285750" indent="-285750" algn="just">
              <a:buFont typeface="Arial" panose="020B0604020202020204" pitchFamily="34" charset="0"/>
              <a:buChar char="•"/>
            </a:pPr>
            <a:r>
              <a:rPr lang="hu-HU" dirty="0"/>
              <a:t>However it also drags the attention to the cases which exceeds the 15 days </a:t>
            </a:r>
            <a:r>
              <a:rPr lang="hu-HU" dirty="0">
                <a:sym typeface="Wingdings" panose="05000000000000000000" pitchFamily="2" charset="2"/>
              </a:rPr>
              <a:t> process improvement on lead time reduction, identifying the reasons behind. </a:t>
            </a:r>
            <a:endParaRPr lang="en-US" dirty="0"/>
          </a:p>
        </p:txBody>
      </p:sp>
    </p:spTree>
    <p:extLst>
      <p:ext uri="{BB962C8B-B14F-4D97-AF65-F5344CB8AC3E}">
        <p14:creationId xmlns:p14="http://schemas.microsoft.com/office/powerpoint/2010/main" val="166893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F7B6-6093-BEA2-E9BB-A3E8FADAAD1E}"/>
              </a:ext>
            </a:extLst>
          </p:cNvPr>
          <p:cNvSpPr>
            <a:spLocks noGrp="1"/>
          </p:cNvSpPr>
          <p:nvPr>
            <p:ph type="title"/>
          </p:nvPr>
        </p:nvSpPr>
        <p:spPr>
          <a:xfrm>
            <a:off x="297426" y="195577"/>
            <a:ext cx="3854245" cy="991661"/>
          </a:xfrm>
        </p:spPr>
        <p:txBody>
          <a:bodyPr>
            <a:normAutofit/>
          </a:bodyPr>
          <a:lstStyle/>
          <a:p>
            <a:r>
              <a:rPr lang="hu-HU" b="1" i="0" dirty="0">
                <a:solidFill>
                  <a:srgbClr val="0A1F44"/>
                </a:solidFill>
                <a:effectLst/>
              </a:rPr>
              <a:t>Bottlenecks</a:t>
            </a:r>
            <a:endParaRPr lang="en-US" dirty="0"/>
          </a:p>
        </p:txBody>
      </p:sp>
      <p:pic>
        <p:nvPicPr>
          <p:cNvPr id="7" name="Picture 6">
            <a:extLst>
              <a:ext uri="{FF2B5EF4-FFF2-40B4-BE49-F238E27FC236}">
                <a16:creationId xmlns:a16="http://schemas.microsoft.com/office/drawing/2014/main" id="{013F1777-850A-FD18-D8C8-1DDB09D14D81}"/>
              </a:ext>
            </a:extLst>
          </p:cNvPr>
          <p:cNvPicPr>
            <a:picLocks noChangeAspect="1"/>
          </p:cNvPicPr>
          <p:nvPr/>
        </p:nvPicPr>
        <p:blipFill>
          <a:blip r:embed="rId2"/>
          <a:stretch>
            <a:fillRect/>
          </a:stretch>
        </p:blipFill>
        <p:spPr>
          <a:xfrm>
            <a:off x="7574636" y="911517"/>
            <a:ext cx="3854245" cy="4411773"/>
          </a:xfrm>
          <a:prstGeom prst="rect">
            <a:avLst/>
          </a:prstGeom>
        </p:spPr>
      </p:pic>
      <p:sp>
        <p:nvSpPr>
          <p:cNvPr id="8" name="TextBox 7">
            <a:extLst>
              <a:ext uri="{FF2B5EF4-FFF2-40B4-BE49-F238E27FC236}">
                <a16:creationId xmlns:a16="http://schemas.microsoft.com/office/drawing/2014/main" id="{7E02AFAC-394B-48F3-9D9E-C725C13781C2}"/>
              </a:ext>
            </a:extLst>
          </p:cNvPr>
          <p:cNvSpPr txBox="1"/>
          <p:nvPr/>
        </p:nvSpPr>
        <p:spPr>
          <a:xfrm>
            <a:off x="1503784" y="1530192"/>
            <a:ext cx="4848445" cy="2585323"/>
          </a:xfrm>
          <a:prstGeom prst="rect">
            <a:avLst/>
          </a:prstGeom>
          <a:noFill/>
        </p:spPr>
        <p:txBody>
          <a:bodyPr wrap="square" rtlCol="0">
            <a:spAutoFit/>
          </a:bodyPr>
          <a:lstStyle/>
          <a:p>
            <a:pPr marL="285750" indent="-285750" algn="just">
              <a:buFont typeface="Arial" panose="020B0604020202020204" pitchFamily="34" charset="0"/>
              <a:buChar char="•"/>
            </a:pPr>
            <a:r>
              <a:rPr lang="hu-HU" dirty="0"/>
              <a:t>As per the analysis from Celonis the first longest lead time (8 working days) appears from sending the PO to receive goods – this is pending on the Supplier. </a:t>
            </a:r>
          </a:p>
          <a:p>
            <a:pPr marL="285750" indent="-285750" algn="just">
              <a:buFont typeface="Arial" panose="020B0604020202020204" pitchFamily="34" charset="0"/>
              <a:buChar char="•"/>
            </a:pPr>
            <a:endParaRPr lang="hu-HU" dirty="0"/>
          </a:p>
          <a:p>
            <a:pPr marL="285750" indent="-285750" algn="just">
              <a:buFont typeface="Arial" panose="020B0604020202020204" pitchFamily="34" charset="0"/>
              <a:buChar char="•"/>
            </a:pPr>
            <a:r>
              <a:rPr lang="hu-HU" dirty="0"/>
              <a:t>The second longest lead time is taking 5 working days from PO creation to auth &amp; send PO </a:t>
            </a:r>
            <a:r>
              <a:rPr lang="hu-HU" dirty="0">
                <a:sym typeface="Wingdings" panose="05000000000000000000" pitchFamily="2" charset="2"/>
              </a:rPr>
              <a:t> internal process check.</a:t>
            </a:r>
            <a:endParaRPr lang="hu-HU" dirty="0"/>
          </a:p>
          <a:p>
            <a:endParaRPr lang="hu-HU" dirty="0"/>
          </a:p>
        </p:txBody>
      </p:sp>
      <p:pic>
        <p:nvPicPr>
          <p:cNvPr id="10" name="Picture 9">
            <a:extLst>
              <a:ext uri="{FF2B5EF4-FFF2-40B4-BE49-F238E27FC236}">
                <a16:creationId xmlns:a16="http://schemas.microsoft.com/office/drawing/2014/main" id="{457FBDB2-9EF8-9EA8-1B78-A6C4D2DFCC12}"/>
              </a:ext>
            </a:extLst>
          </p:cNvPr>
          <p:cNvPicPr>
            <a:picLocks noChangeAspect="1"/>
          </p:cNvPicPr>
          <p:nvPr/>
        </p:nvPicPr>
        <p:blipFill>
          <a:blip r:embed="rId3"/>
          <a:stretch>
            <a:fillRect/>
          </a:stretch>
        </p:blipFill>
        <p:spPr>
          <a:xfrm>
            <a:off x="99175" y="5781448"/>
            <a:ext cx="11993649" cy="847843"/>
          </a:xfrm>
          <a:prstGeom prst="rect">
            <a:avLst/>
          </a:prstGeom>
        </p:spPr>
      </p:pic>
      <p:pic>
        <p:nvPicPr>
          <p:cNvPr id="12" name="Picture 11">
            <a:extLst>
              <a:ext uri="{FF2B5EF4-FFF2-40B4-BE49-F238E27FC236}">
                <a16:creationId xmlns:a16="http://schemas.microsoft.com/office/drawing/2014/main" id="{131F10C7-2FEC-86FE-4217-E12B23CE3C77}"/>
              </a:ext>
            </a:extLst>
          </p:cNvPr>
          <p:cNvPicPr>
            <a:picLocks noChangeAspect="1"/>
          </p:cNvPicPr>
          <p:nvPr/>
        </p:nvPicPr>
        <p:blipFill>
          <a:blip r:embed="rId4"/>
          <a:stretch>
            <a:fillRect/>
          </a:stretch>
        </p:blipFill>
        <p:spPr>
          <a:xfrm>
            <a:off x="2442003" y="4281544"/>
            <a:ext cx="4090217" cy="1444561"/>
          </a:xfrm>
          <a:prstGeom prst="rect">
            <a:avLst/>
          </a:prstGeom>
        </p:spPr>
      </p:pic>
    </p:spTree>
    <p:extLst>
      <p:ext uri="{BB962C8B-B14F-4D97-AF65-F5344CB8AC3E}">
        <p14:creationId xmlns:p14="http://schemas.microsoft.com/office/powerpoint/2010/main" val="3468133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F7B6-6093-BEA2-E9BB-A3E8FADAAD1E}"/>
              </a:ext>
            </a:extLst>
          </p:cNvPr>
          <p:cNvSpPr>
            <a:spLocks noGrp="1"/>
          </p:cNvSpPr>
          <p:nvPr>
            <p:ph type="title"/>
          </p:nvPr>
        </p:nvSpPr>
        <p:spPr>
          <a:xfrm>
            <a:off x="297426" y="195577"/>
            <a:ext cx="3854245" cy="991661"/>
          </a:xfrm>
        </p:spPr>
        <p:txBody>
          <a:bodyPr>
            <a:normAutofit/>
          </a:bodyPr>
          <a:lstStyle/>
          <a:p>
            <a:r>
              <a:rPr lang="hu-HU" b="1" i="0" dirty="0">
                <a:solidFill>
                  <a:srgbClr val="0A1F44"/>
                </a:solidFill>
                <a:effectLst/>
              </a:rPr>
              <a:t>Bottlenecks</a:t>
            </a:r>
            <a:endParaRPr lang="en-US" dirty="0"/>
          </a:p>
        </p:txBody>
      </p:sp>
      <p:pic>
        <p:nvPicPr>
          <p:cNvPr id="10" name="Picture 9">
            <a:extLst>
              <a:ext uri="{FF2B5EF4-FFF2-40B4-BE49-F238E27FC236}">
                <a16:creationId xmlns:a16="http://schemas.microsoft.com/office/drawing/2014/main" id="{457FBDB2-9EF8-9EA8-1B78-A6C4D2DFCC12}"/>
              </a:ext>
            </a:extLst>
          </p:cNvPr>
          <p:cNvPicPr>
            <a:picLocks noChangeAspect="1"/>
          </p:cNvPicPr>
          <p:nvPr/>
        </p:nvPicPr>
        <p:blipFill>
          <a:blip r:embed="rId2"/>
          <a:stretch>
            <a:fillRect/>
          </a:stretch>
        </p:blipFill>
        <p:spPr>
          <a:xfrm>
            <a:off x="99175" y="5781448"/>
            <a:ext cx="11993649" cy="847843"/>
          </a:xfrm>
          <a:prstGeom prst="rect">
            <a:avLst/>
          </a:prstGeom>
        </p:spPr>
      </p:pic>
      <p:pic>
        <p:nvPicPr>
          <p:cNvPr id="4" name="Picture 3">
            <a:extLst>
              <a:ext uri="{FF2B5EF4-FFF2-40B4-BE49-F238E27FC236}">
                <a16:creationId xmlns:a16="http://schemas.microsoft.com/office/drawing/2014/main" id="{70B9A4E9-D68F-E1D3-305C-EC596C8D275F}"/>
              </a:ext>
            </a:extLst>
          </p:cNvPr>
          <p:cNvPicPr>
            <a:picLocks noChangeAspect="1"/>
          </p:cNvPicPr>
          <p:nvPr/>
        </p:nvPicPr>
        <p:blipFill>
          <a:blip r:embed="rId3"/>
          <a:stretch>
            <a:fillRect/>
          </a:stretch>
        </p:blipFill>
        <p:spPr>
          <a:xfrm>
            <a:off x="381348" y="2496312"/>
            <a:ext cx="5279335" cy="3285136"/>
          </a:xfrm>
          <a:prstGeom prst="rect">
            <a:avLst/>
          </a:prstGeom>
        </p:spPr>
      </p:pic>
      <p:pic>
        <p:nvPicPr>
          <p:cNvPr id="13" name="Picture 12">
            <a:extLst>
              <a:ext uri="{FF2B5EF4-FFF2-40B4-BE49-F238E27FC236}">
                <a16:creationId xmlns:a16="http://schemas.microsoft.com/office/drawing/2014/main" id="{10E831A0-6FEF-6D80-6A01-4EB938E39CC1}"/>
              </a:ext>
            </a:extLst>
          </p:cNvPr>
          <p:cNvPicPr>
            <a:picLocks noChangeAspect="1"/>
          </p:cNvPicPr>
          <p:nvPr/>
        </p:nvPicPr>
        <p:blipFill>
          <a:blip r:embed="rId4"/>
          <a:stretch>
            <a:fillRect/>
          </a:stretch>
        </p:blipFill>
        <p:spPr>
          <a:xfrm>
            <a:off x="5811340" y="2569464"/>
            <a:ext cx="4929005" cy="3102281"/>
          </a:xfrm>
          <a:prstGeom prst="rect">
            <a:avLst/>
          </a:prstGeom>
        </p:spPr>
      </p:pic>
      <p:sp>
        <p:nvSpPr>
          <p:cNvPr id="14" name="TextBox 13">
            <a:extLst>
              <a:ext uri="{FF2B5EF4-FFF2-40B4-BE49-F238E27FC236}">
                <a16:creationId xmlns:a16="http://schemas.microsoft.com/office/drawing/2014/main" id="{3F870D75-4335-1F47-DAAE-1F4A25D27C17}"/>
              </a:ext>
            </a:extLst>
          </p:cNvPr>
          <p:cNvSpPr txBox="1"/>
          <p:nvPr/>
        </p:nvSpPr>
        <p:spPr>
          <a:xfrm>
            <a:off x="502920" y="1402624"/>
            <a:ext cx="10232136" cy="646331"/>
          </a:xfrm>
          <a:prstGeom prst="rect">
            <a:avLst/>
          </a:prstGeom>
          <a:noFill/>
        </p:spPr>
        <p:txBody>
          <a:bodyPr wrap="square" rtlCol="0">
            <a:spAutoFit/>
          </a:bodyPr>
          <a:lstStyle/>
          <a:p>
            <a:r>
              <a:rPr lang="hu-HU" dirty="0"/>
              <a:t>Suppliers sending the goods by more than 8 days later than the PO was sent to them by Green Air Inc.</a:t>
            </a:r>
          </a:p>
          <a:p>
            <a:r>
              <a:rPr lang="hu-HU" dirty="0"/>
              <a:t>Recommendation: starting with the top 3: Opentech, year-job, Faxquote (Golddex, Isdom, Condax...)</a:t>
            </a:r>
            <a:endParaRPr lang="en-US" dirty="0"/>
          </a:p>
        </p:txBody>
      </p:sp>
    </p:spTree>
    <p:extLst>
      <p:ext uri="{BB962C8B-B14F-4D97-AF65-F5344CB8AC3E}">
        <p14:creationId xmlns:p14="http://schemas.microsoft.com/office/powerpoint/2010/main" val="1830017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2706</TotalTime>
  <Words>1498</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Procurement process analysis for Green Air Inc. </vt:lpstr>
      <vt:lpstr>PowerPoint Presentation</vt:lpstr>
      <vt:lpstr>Case study summary</vt:lpstr>
      <vt:lpstr>Understanding the data  EDA</vt:lpstr>
      <vt:lpstr>Activities</vt:lpstr>
      <vt:lpstr>General overview</vt:lpstr>
      <vt:lpstr>How long does the process take?</vt:lpstr>
      <vt:lpstr>Bottlenecks</vt:lpstr>
      <vt:lpstr>Bottlenecks</vt:lpstr>
      <vt:lpstr>Bottlenecks</vt:lpstr>
      <vt:lpstr>PowerPoint Presentation</vt:lpstr>
      <vt:lpstr>Questions answered</vt:lpstr>
      <vt:lpstr>Process deviation scenarios - asking the right question for better understanding</vt:lpstr>
      <vt:lpstr>Overall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Gréta Madarasi</dc:creator>
  <cp:lastModifiedBy>Gréta Madarasi</cp:lastModifiedBy>
  <cp:revision>8</cp:revision>
  <dcterms:created xsi:type="dcterms:W3CDTF">2024-06-13T11:09:24Z</dcterms:created>
  <dcterms:modified xsi:type="dcterms:W3CDTF">2024-06-15T08:27:54Z</dcterms:modified>
</cp:coreProperties>
</file>