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65" r:id="rId4"/>
    <p:sldId id="259" r:id="rId5"/>
    <p:sldId id="260" r:id="rId6"/>
    <p:sldId id="261" r:id="rId7"/>
    <p:sldId id="262" r:id="rId8"/>
    <p:sldId id="263" r:id="rId9"/>
    <p:sldId id="264" r:id="rId10"/>
    <p:sldId id="266" r:id="rId11"/>
    <p:sldId id="267" r:id="rId12"/>
    <p:sldId id="274"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763"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687D-B1FD-75D7-935C-B63224360F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E65D1E-4449-3935-9548-03C24A48D6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9ACA34-C494-D266-0C73-0CF01548943A}"/>
              </a:ext>
            </a:extLst>
          </p:cNvPr>
          <p:cNvSpPr>
            <a:spLocks noGrp="1"/>
          </p:cNvSpPr>
          <p:nvPr>
            <p:ph type="dt" sz="half" idx="10"/>
          </p:nvPr>
        </p:nvSpPr>
        <p:spPr/>
        <p:txBody>
          <a:bodyPr/>
          <a:lstStyle/>
          <a:p>
            <a:fld id="{0B14C930-DECF-4525-8715-7107F3975282}" type="datetimeFigureOut">
              <a:rPr lang="en-US" smtClean="0"/>
              <a:t>3/29/2025</a:t>
            </a:fld>
            <a:endParaRPr lang="en-US"/>
          </a:p>
        </p:txBody>
      </p:sp>
      <p:sp>
        <p:nvSpPr>
          <p:cNvPr id="5" name="Footer Placeholder 4">
            <a:extLst>
              <a:ext uri="{FF2B5EF4-FFF2-40B4-BE49-F238E27FC236}">
                <a16:creationId xmlns:a16="http://schemas.microsoft.com/office/drawing/2014/main" id="{4D673574-D451-9D7E-61D2-0531BDF6F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2F289A-9D4A-C96D-9442-C6C0F43048E9}"/>
              </a:ext>
            </a:extLst>
          </p:cNvPr>
          <p:cNvSpPr>
            <a:spLocks noGrp="1"/>
          </p:cNvSpPr>
          <p:nvPr>
            <p:ph type="sldNum" sz="quarter" idx="12"/>
          </p:nvPr>
        </p:nvSpPr>
        <p:spPr/>
        <p:txBody>
          <a:bodyPr/>
          <a:lstStyle/>
          <a:p>
            <a:fld id="{05007D47-3596-43BA-B670-B8C60E6637F3}" type="slidenum">
              <a:rPr lang="en-US" smtClean="0"/>
              <a:t>‹#›</a:t>
            </a:fld>
            <a:endParaRPr lang="en-US"/>
          </a:p>
        </p:txBody>
      </p:sp>
    </p:spTree>
    <p:extLst>
      <p:ext uri="{BB962C8B-B14F-4D97-AF65-F5344CB8AC3E}">
        <p14:creationId xmlns:p14="http://schemas.microsoft.com/office/powerpoint/2010/main" val="31261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7EB18-0F0C-E143-19B9-65152007FB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6CFD99-A7E2-4AA9-F856-1291BD1AB8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0F0398-7CD5-C4DD-1250-40D9861724A6}"/>
              </a:ext>
            </a:extLst>
          </p:cNvPr>
          <p:cNvSpPr>
            <a:spLocks noGrp="1"/>
          </p:cNvSpPr>
          <p:nvPr>
            <p:ph type="dt" sz="half" idx="10"/>
          </p:nvPr>
        </p:nvSpPr>
        <p:spPr/>
        <p:txBody>
          <a:bodyPr/>
          <a:lstStyle/>
          <a:p>
            <a:fld id="{0B14C930-DECF-4525-8715-7107F3975282}" type="datetimeFigureOut">
              <a:rPr lang="en-US" smtClean="0"/>
              <a:t>3/29/2025</a:t>
            </a:fld>
            <a:endParaRPr lang="en-US"/>
          </a:p>
        </p:txBody>
      </p:sp>
      <p:sp>
        <p:nvSpPr>
          <p:cNvPr id="5" name="Footer Placeholder 4">
            <a:extLst>
              <a:ext uri="{FF2B5EF4-FFF2-40B4-BE49-F238E27FC236}">
                <a16:creationId xmlns:a16="http://schemas.microsoft.com/office/drawing/2014/main" id="{D07A6D4B-C2F8-F3B3-7DE4-3A0D5E8A9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91B8EC-A750-8E6D-2A69-378DA77E998D}"/>
              </a:ext>
            </a:extLst>
          </p:cNvPr>
          <p:cNvSpPr>
            <a:spLocks noGrp="1"/>
          </p:cNvSpPr>
          <p:nvPr>
            <p:ph type="sldNum" sz="quarter" idx="12"/>
          </p:nvPr>
        </p:nvSpPr>
        <p:spPr/>
        <p:txBody>
          <a:bodyPr/>
          <a:lstStyle/>
          <a:p>
            <a:fld id="{05007D47-3596-43BA-B670-B8C60E6637F3}" type="slidenum">
              <a:rPr lang="en-US" smtClean="0"/>
              <a:t>‹#›</a:t>
            </a:fld>
            <a:endParaRPr lang="en-US"/>
          </a:p>
        </p:txBody>
      </p:sp>
    </p:spTree>
    <p:extLst>
      <p:ext uri="{BB962C8B-B14F-4D97-AF65-F5344CB8AC3E}">
        <p14:creationId xmlns:p14="http://schemas.microsoft.com/office/powerpoint/2010/main" val="4147795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B2276B-727D-62A3-6C48-BAFE47B5CF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58CE4D-F5CA-839B-0780-D3AC797998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E81888-0A84-5F6F-D0B0-2AAE830A6A9E}"/>
              </a:ext>
            </a:extLst>
          </p:cNvPr>
          <p:cNvSpPr>
            <a:spLocks noGrp="1"/>
          </p:cNvSpPr>
          <p:nvPr>
            <p:ph type="dt" sz="half" idx="10"/>
          </p:nvPr>
        </p:nvSpPr>
        <p:spPr/>
        <p:txBody>
          <a:bodyPr/>
          <a:lstStyle/>
          <a:p>
            <a:fld id="{0B14C930-DECF-4525-8715-7107F3975282}" type="datetimeFigureOut">
              <a:rPr lang="en-US" smtClean="0"/>
              <a:t>3/29/2025</a:t>
            </a:fld>
            <a:endParaRPr lang="en-US"/>
          </a:p>
        </p:txBody>
      </p:sp>
      <p:sp>
        <p:nvSpPr>
          <p:cNvPr id="5" name="Footer Placeholder 4">
            <a:extLst>
              <a:ext uri="{FF2B5EF4-FFF2-40B4-BE49-F238E27FC236}">
                <a16:creationId xmlns:a16="http://schemas.microsoft.com/office/drawing/2014/main" id="{D9FCB6FE-DCE9-A43B-8207-BAA8AD097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50799-0D25-ECC7-E5C7-3B986D219D70}"/>
              </a:ext>
            </a:extLst>
          </p:cNvPr>
          <p:cNvSpPr>
            <a:spLocks noGrp="1"/>
          </p:cNvSpPr>
          <p:nvPr>
            <p:ph type="sldNum" sz="quarter" idx="12"/>
          </p:nvPr>
        </p:nvSpPr>
        <p:spPr/>
        <p:txBody>
          <a:bodyPr/>
          <a:lstStyle/>
          <a:p>
            <a:fld id="{05007D47-3596-43BA-B670-B8C60E6637F3}" type="slidenum">
              <a:rPr lang="en-US" smtClean="0"/>
              <a:t>‹#›</a:t>
            </a:fld>
            <a:endParaRPr lang="en-US"/>
          </a:p>
        </p:txBody>
      </p:sp>
    </p:spTree>
    <p:extLst>
      <p:ext uri="{BB962C8B-B14F-4D97-AF65-F5344CB8AC3E}">
        <p14:creationId xmlns:p14="http://schemas.microsoft.com/office/powerpoint/2010/main" val="2551320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F7943-506F-5643-754E-074FAEE25E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BC2C50-8C3E-3569-AD84-56B5E2E78E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5D18E7-F7DF-2175-C34E-9ED62FD002F4}"/>
              </a:ext>
            </a:extLst>
          </p:cNvPr>
          <p:cNvSpPr>
            <a:spLocks noGrp="1"/>
          </p:cNvSpPr>
          <p:nvPr>
            <p:ph type="dt" sz="half" idx="10"/>
          </p:nvPr>
        </p:nvSpPr>
        <p:spPr/>
        <p:txBody>
          <a:bodyPr/>
          <a:lstStyle/>
          <a:p>
            <a:fld id="{0B14C930-DECF-4525-8715-7107F3975282}" type="datetimeFigureOut">
              <a:rPr lang="en-US" smtClean="0"/>
              <a:t>3/29/2025</a:t>
            </a:fld>
            <a:endParaRPr lang="en-US"/>
          </a:p>
        </p:txBody>
      </p:sp>
      <p:sp>
        <p:nvSpPr>
          <p:cNvPr id="5" name="Footer Placeholder 4">
            <a:extLst>
              <a:ext uri="{FF2B5EF4-FFF2-40B4-BE49-F238E27FC236}">
                <a16:creationId xmlns:a16="http://schemas.microsoft.com/office/drawing/2014/main" id="{7CCF34C2-3092-BFF2-6416-006DB591D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ABC56-A50E-A2DB-505F-47AA21D3A491}"/>
              </a:ext>
            </a:extLst>
          </p:cNvPr>
          <p:cNvSpPr>
            <a:spLocks noGrp="1"/>
          </p:cNvSpPr>
          <p:nvPr>
            <p:ph type="sldNum" sz="quarter" idx="12"/>
          </p:nvPr>
        </p:nvSpPr>
        <p:spPr/>
        <p:txBody>
          <a:bodyPr/>
          <a:lstStyle/>
          <a:p>
            <a:fld id="{05007D47-3596-43BA-B670-B8C60E6637F3}" type="slidenum">
              <a:rPr lang="en-US" smtClean="0"/>
              <a:t>‹#›</a:t>
            </a:fld>
            <a:endParaRPr lang="en-US"/>
          </a:p>
        </p:txBody>
      </p:sp>
    </p:spTree>
    <p:extLst>
      <p:ext uri="{BB962C8B-B14F-4D97-AF65-F5344CB8AC3E}">
        <p14:creationId xmlns:p14="http://schemas.microsoft.com/office/powerpoint/2010/main" val="375787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7435C-BD22-D56C-5AA9-33BFECA19C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02F6B9-6895-5FB7-29F6-4216A67E13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1A761F-8DC9-7F19-89C6-585F7D1C9334}"/>
              </a:ext>
            </a:extLst>
          </p:cNvPr>
          <p:cNvSpPr>
            <a:spLocks noGrp="1"/>
          </p:cNvSpPr>
          <p:nvPr>
            <p:ph type="dt" sz="half" idx="10"/>
          </p:nvPr>
        </p:nvSpPr>
        <p:spPr/>
        <p:txBody>
          <a:bodyPr/>
          <a:lstStyle/>
          <a:p>
            <a:fld id="{0B14C930-DECF-4525-8715-7107F3975282}" type="datetimeFigureOut">
              <a:rPr lang="en-US" smtClean="0"/>
              <a:t>3/29/2025</a:t>
            </a:fld>
            <a:endParaRPr lang="en-US"/>
          </a:p>
        </p:txBody>
      </p:sp>
      <p:sp>
        <p:nvSpPr>
          <p:cNvPr id="5" name="Footer Placeholder 4">
            <a:extLst>
              <a:ext uri="{FF2B5EF4-FFF2-40B4-BE49-F238E27FC236}">
                <a16:creationId xmlns:a16="http://schemas.microsoft.com/office/drawing/2014/main" id="{3805E92E-4DCB-538F-376B-669EF3046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595E8-30FC-C51F-CBC7-E55317E77035}"/>
              </a:ext>
            </a:extLst>
          </p:cNvPr>
          <p:cNvSpPr>
            <a:spLocks noGrp="1"/>
          </p:cNvSpPr>
          <p:nvPr>
            <p:ph type="sldNum" sz="quarter" idx="12"/>
          </p:nvPr>
        </p:nvSpPr>
        <p:spPr/>
        <p:txBody>
          <a:bodyPr/>
          <a:lstStyle/>
          <a:p>
            <a:fld id="{05007D47-3596-43BA-B670-B8C60E6637F3}" type="slidenum">
              <a:rPr lang="en-US" smtClean="0"/>
              <a:t>‹#›</a:t>
            </a:fld>
            <a:endParaRPr lang="en-US"/>
          </a:p>
        </p:txBody>
      </p:sp>
    </p:spTree>
    <p:extLst>
      <p:ext uri="{BB962C8B-B14F-4D97-AF65-F5344CB8AC3E}">
        <p14:creationId xmlns:p14="http://schemas.microsoft.com/office/powerpoint/2010/main" val="59526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9CFE-FACA-BA17-5E72-9B2E662309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BD4A1B-D4CA-4001-879C-3AD5932D45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63E27F-58DD-6FA9-294A-BA6E5E89EF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FEACD9-19D2-1D22-934B-47140304D2CD}"/>
              </a:ext>
            </a:extLst>
          </p:cNvPr>
          <p:cNvSpPr>
            <a:spLocks noGrp="1"/>
          </p:cNvSpPr>
          <p:nvPr>
            <p:ph type="dt" sz="half" idx="10"/>
          </p:nvPr>
        </p:nvSpPr>
        <p:spPr/>
        <p:txBody>
          <a:bodyPr/>
          <a:lstStyle/>
          <a:p>
            <a:fld id="{0B14C930-DECF-4525-8715-7107F3975282}" type="datetimeFigureOut">
              <a:rPr lang="en-US" smtClean="0"/>
              <a:t>3/29/2025</a:t>
            </a:fld>
            <a:endParaRPr lang="en-US"/>
          </a:p>
        </p:txBody>
      </p:sp>
      <p:sp>
        <p:nvSpPr>
          <p:cNvPr id="6" name="Footer Placeholder 5">
            <a:extLst>
              <a:ext uri="{FF2B5EF4-FFF2-40B4-BE49-F238E27FC236}">
                <a16:creationId xmlns:a16="http://schemas.microsoft.com/office/drawing/2014/main" id="{18AC9CC5-C9EB-9D11-543C-FDE22E3677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B2DEA9-582F-319C-0AB1-3A229AAC5360}"/>
              </a:ext>
            </a:extLst>
          </p:cNvPr>
          <p:cNvSpPr>
            <a:spLocks noGrp="1"/>
          </p:cNvSpPr>
          <p:nvPr>
            <p:ph type="sldNum" sz="quarter" idx="12"/>
          </p:nvPr>
        </p:nvSpPr>
        <p:spPr/>
        <p:txBody>
          <a:bodyPr/>
          <a:lstStyle/>
          <a:p>
            <a:fld id="{05007D47-3596-43BA-B670-B8C60E6637F3}" type="slidenum">
              <a:rPr lang="en-US" smtClean="0"/>
              <a:t>‹#›</a:t>
            </a:fld>
            <a:endParaRPr lang="en-US"/>
          </a:p>
        </p:txBody>
      </p:sp>
    </p:spTree>
    <p:extLst>
      <p:ext uri="{BB962C8B-B14F-4D97-AF65-F5344CB8AC3E}">
        <p14:creationId xmlns:p14="http://schemas.microsoft.com/office/powerpoint/2010/main" val="1340069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1BAC2-9464-ECC3-695C-EC7571A759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E97C2B-9A52-1ACD-0AA9-4409342320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EFCFF2-829B-A358-E096-E4028B6285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C6DB3E-14D2-407F-641D-9900AB98F3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8C5198-4E0F-C2C1-05E5-6B2EB278DE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F8F681-70FF-1B4E-AA32-01A49FBE79E4}"/>
              </a:ext>
            </a:extLst>
          </p:cNvPr>
          <p:cNvSpPr>
            <a:spLocks noGrp="1"/>
          </p:cNvSpPr>
          <p:nvPr>
            <p:ph type="dt" sz="half" idx="10"/>
          </p:nvPr>
        </p:nvSpPr>
        <p:spPr/>
        <p:txBody>
          <a:bodyPr/>
          <a:lstStyle/>
          <a:p>
            <a:fld id="{0B14C930-DECF-4525-8715-7107F3975282}" type="datetimeFigureOut">
              <a:rPr lang="en-US" smtClean="0"/>
              <a:t>3/29/2025</a:t>
            </a:fld>
            <a:endParaRPr lang="en-US"/>
          </a:p>
        </p:txBody>
      </p:sp>
      <p:sp>
        <p:nvSpPr>
          <p:cNvPr id="8" name="Footer Placeholder 7">
            <a:extLst>
              <a:ext uri="{FF2B5EF4-FFF2-40B4-BE49-F238E27FC236}">
                <a16:creationId xmlns:a16="http://schemas.microsoft.com/office/drawing/2014/main" id="{4C5080FB-0D07-9CA7-6294-C14DC9E74C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358BD7-998D-D8AA-19E3-23434B5D6CF7}"/>
              </a:ext>
            </a:extLst>
          </p:cNvPr>
          <p:cNvSpPr>
            <a:spLocks noGrp="1"/>
          </p:cNvSpPr>
          <p:nvPr>
            <p:ph type="sldNum" sz="quarter" idx="12"/>
          </p:nvPr>
        </p:nvSpPr>
        <p:spPr/>
        <p:txBody>
          <a:bodyPr/>
          <a:lstStyle/>
          <a:p>
            <a:fld id="{05007D47-3596-43BA-B670-B8C60E6637F3}" type="slidenum">
              <a:rPr lang="en-US" smtClean="0"/>
              <a:t>‹#›</a:t>
            </a:fld>
            <a:endParaRPr lang="en-US"/>
          </a:p>
        </p:txBody>
      </p:sp>
    </p:spTree>
    <p:extLst>
      <p:ext uri="{BB962C8B-B14F-4D97-AF65-F5344CB8AC3E}">
        <p14:creationId xmlns:p14="http://schemas.microsoft.com/office/powerpoint/2010/main" val="2919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26795-6C09-76B5-69D6-1A2EEE59B2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F641E5-5438-56DE-C562-ED770B98A147}"/>
              </a:ext>
            </a:extLst>
          </p:cNvPr>
          <p:cNvSpPr>
            <a:spLocks noGrp="1"/>
          </p:cNvSpPr>
          <p:nvPr>
            <p:ph type="dt" sz="half" idx="10"/>
          </p:nvPr>
        </p:nvSpPr>
        <p:spPr/>
        <p:txBody>
          <a:bodyPr/>
          <a:lstStyle/>
          <a:p>
            <a:fld id="{0B14C930-DECF-4525-8715-7107F3975282}" type="datetimeFigureOut">
              <a:rPr lang="en-US" smtClean="0"/>
              <a:t>3/29/2025</a:t>
            </a:fld>
            <a:endParaRPr lang="en-US"/>
          </a:p>
        </p:txBody>
      </p:sp>
      <p:sp>
        <p:nvSpPr>
          <p:cNvPr id="4" name="Footer Placeholder 3">
            <a:extLst>
              <a:ext uri="{FF2B5EF4-FFF2-40B4-BE49-F238E27FC236}">
                <a16:creationId xmlns:a16="http://schemas.microsoft.com/office/drawing/2014/main" id="{435D524B-6480-D8F1-8A38-C542507513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8ECEA9-C95D-11CE-B9B0-860F9901270C}"/>
              </a:ext>
            </a:extLst>
          </p:cNvPr>
          <p:cNvSpPr>
            <a:spLocks noGrp="1"/>
          </p:cNvSpPr>
          <p:nvPr>
            <p:ph type="sldNum" sz="quarter" idx="12"/>
          </p:nvPr>
        </p:nvSpPr>
        <p:spPr/>
        <p:txBody>
          <a:bodyPr/>
          <a:lstStyle/>
          <a:p>
            <a:fld id="{05007D47-3596-43BA-B670-B8C60E6637F3}" type="slidenum">
              <a:rPr lang="en-US" smtClean="0"/>
              <a:t>‹#›</a:t>
            </a:fld>
            <a:endParaRPr lang="en-US"/>
          </a:p>
        </p:txBody>
      </p:sp>
    </p:spTree>
    <p:extLst>
      <p:ext uri="{BB962C8B-B14F-4D97-AF65-F5344CB8AC3E}">
        <p14:creationId xmlns:p14="http://schemas.microsoft.com/office/powerpoint/2010/main" val="4080254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BB8DE5-58E0-C326-990F-A0D3E153A78D}"/>
              </a:ext>
            </a:extLst>
          </p:cNvPr>
          <p:cNvSpPr>
            <a:spLocks noGrp="1"/>
          </p:cNvSpPr>
          <p:nvPr>
            <p:ph type="dt" sz="half" idx="10"/>
          </p:nvPr>
        </p:nvSpPr>
        <p:spPr/>
        <p:txBody>
          <a:bodyPr/>
          <a:lstStyle/>
          <a:p>
            <a:fld id="{0B14C930-DECF-4525-8715-7107F3975282}" type="datetimeFigureOut">
              <a:rPr lang="en-US" smtClean="0"/>
              <a:t>3/29/2025</a:t>
            </a:fld>
            <a:endParaRPr lang="en-US"/>
          </a:p>
        </p:txBody>
      </p:sp>
      <p:sp>
        <p:nvSpPr>
          <p:cNvPr id="3" name="Footer Placeholder 2">
            <a:extLst>
              <a:ext uri="{FF2B5EF4-FFF2-40B4-BE49-F238E27FC236}">
                <a16:creationId xmlns:a16="http://schemas.microsoft.com/office/drawing/2014/main" id="{CD2A8358-FA4B-928D-B391-3E7F02FF8F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7170F6-C284-4548-989B-A2C5D7575504}"/>
              </a:ext>
            </a:extLst>
          </p:cNvPr>
          <p:cNvSpPr>
            <a:spLocks noGrp="1"/>
          </p:cNvSpPr>
          <p:nvPr>
            <p:ph type="sldNum" sz="quarter" idx="12"/>
          </p:nvPr>
        </p:nvSpPr>
        <p:spPr/>
        <p:txBody>
          <a:bodyPr/>
          <a:lstStyle/>
          <a:p>
            <a:fld id="{05007D47-3596-43BA-B670-B8C60E6637F3}" type="slidenum">
              <a:rPr lang="en-US" smtClean="0"/>
              <a:t>‹#›</a:t>
            </a:fld>
            <a:endParaRPr lang="en-US"/>
          </a:p>
        </p:txBody>
      </p:sp>
    </p:spTree>
    <p:extLst>
      <p:ext uri="{BB962C8B-B14F-4D97-AF65-F5344CB8AC3E}">
        <p14:creationId xmlns:p14="http://schemas.microsoft.com/office/powerpoint/2010/main" val="3150972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2ED09-FE76-6907-2D32-B8340F123D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492CB2-8CDD-C7CF-BB04-C27C05BB72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4622CF-943A-C759-ACA1-118F862DE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1A261-1802-E492-62B3-6F126042A278}"/>
              </a:ext>
            </a:extLst>
          </p:cNvPr>
          <p:cNvSpPr>
            <a:spLocks noGrp="1"/>
          </p:cNvSpPr>
          <p:nvPr>
            <p:ph type="dt" sz="half" idx="10"/>
          </p:nvPr>
        </p:nvSpPr>
        <p:spPr/>
        <p:txBody>
          <a:bodyPr/>
          <a:lstStyle/>
          <a:p>
            <a:fld id="{0B14C930-DECF-4525-8715-7107F3975282}" type="datetimeFigureOut">
              <a:rPr lang="en-US" smtClean="0"/>
              <a:t>3/29/2025</a:t>
            </a:fld>
            <a:endParaRPr lang="en-US"/>
          </a:p>
        </p:txBody>
      </p:sp>
      <p:sp>
        <p:nvSpPr>
          <p:cNvPr id="6" name="Footer Placeholder 5">
            <a:extLst>
              <a:ext uri="{FF2B5EF4-FFF2-40B4-BE49-F238E27FC236}">
                <a16:creationId xmlns:a16="http://schemas.microsoft.com/office/drawing/2014/main" id="{90AAFF2B-F370-B0D5-CB61-A63DF06061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F900E-F6EF-6C97-05BB-F514DFBBF51C}"/>
              </a:ext>
            </a:extLst>
          </p:cNvPr>
          <p:cNvSpPr>
            <a:spLocks noGrp="1"/>
          </p:cNvSpPr>
          <p:nvPr>
            <p:ph type="sldNum" sz="quarter" idx="12"/>
          </p:nvPr>
        </p:nvSpPr>
        <p:spPr/>
        <p:txBody>
          <a:bodyPr/>
          <a:lstStyle/>
          <a:p>
            <a:fld id="{05007D47-3596-43BA-B670-B8C60E6637F3}" type="slidenum">
              <a:rPr lang="en-US" smtClean="0"/>
              <a:t>‹#›</a:t>
            </a:fld>
            <a:endParaRPr lang="en-US"/>
          </a:p>
        </p:txBody>
      </p:sp>
    </p:spTree>
    <p:extLst>
      <p:ext uri="{BB962C8B-B14F-4D97-AF65-F5344CB8AC3E}">
        <p14:creationId xmlns:p14="http://schemas.microsoft.com/office/powerpoint/2010/main" val="248203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2FCF-5891-9C5B-0834-6A988F3C44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307674-BC0F-E003-F6D3-0D21A9EF8D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1A32DD-13CA-A4F6-44F2-7132993AAC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218DFA-6F32-C555-F9B8-AA34106613C4}"/>
              </a:ext>
            </a:extLst>
          </p:cNvPr>
          <p:cNvSpPr>
            <a:spLocks noGrp="1"/>
          </p:cNvSpPr>
          <p:nvPr>
            <p:ph type="dt" sz="half" idx="10"/>
          </p:nvPr>
        </p:nvSpPr>
        <p:spPr/>
        <p:txBody>
          <a:bodyPr/>
          <a:lstStyle/>
          <a:p>
            <a:fld id="{0B14C930-DECF-4525-8715-7107F3975282}" type="datetimeFigureOut">
              <a:rPr lang="en-US" smtClean="0"/>
              <a:t>3/29/2025</a:t>
            </a:fld>
            <a:endParaRPr lang="en-US"/>
          </a:p>
        </p:txBody>
      </p:sp>
      <p:sp>
        <p:nvSpPr>
          <p:cNvPr id="6" name="Footer Placeholder 5">
            <a:extLst>
              <a:ext uri="{FF2B5EF4-FFF2-40B4-BE49-F238E27FC236}">
                <a16:creationId xmlns:a16="http://schemas.microsoft.com/office/drawing/2014/main" id="{ED192AA0-AB94-937C-F7CE-BE931BFF5B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9FCC47-56AB-8B70-508E-692F23EA6122}"/>
              </a:ext>
            </a:extLst>
          </p:cNvPr>
          <p:cNvSpPr>
            <a:spLocks noGrp="1"/>
          </p:cNvSpPr>
          <p:nvPr>
            <p:ph type="sldNum" sz="quarter" idx="12"/>
          </p:nvPr>
        </p:nvSpPr>
        <p:spPr/>
        <p:txBody>
          <a:bodyPr/>
          <a:lstStyle/>
          <a:p>
            <a:fld id="{05007D47-3596-43BA-B670-B8C60E6637F3}" type="slidenum">
              <a:rPr lang="en-US" smtClean="0"/>
              <a:t>‹#›</a:t>
            </a:fld>
            <a:endParaRPr lang="en-US"/>
          </a:p>
        </p:txBody>
      </p:sp>
    </p:spTree>
    <p:extLst>
      <p:ext uri="{BB962C8B-B14F-4D97-AF65-F5344CB8AC3E}">
        <p14:creationId xmlns:p14="http://schemas.microsoft.com/office/powerpoint/2010/main" val="3943376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051DA4-08F1-846D-D1BC-55BAC920EF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E0BF02-4EF7-EF98-BC4F-D4AE7FC284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78658-6957-D7D8-9FC7-13311DC2A8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14C930-DECF-4525-8715-7107F3975282}" type="datetimeFigureOut">
              <a:rPr lang="en-US" smtClean="0"/>
              <a:t>3/29/2025</a:t>
            </a:fld>
            <a:endParaRPr lang="en-US"/>
          </a:p>
        </p:txBody>
      </p:sp>
      <p:sp>
        <p:nvSpPr>
          <p:cNvPr id="5" name="Footer Placeholder 4">
            <a:extLst>
              <a:ext uri="{FF2B5EF4-FFF2-40B4-BE49-F238E27FC236}">
                <a16:creationId xmlns:a16="http://schemas.microsoft.com/office/drawing/2014/main" id="{B8B2AAAA-0609-0088-2B05-4620D41CAE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203AD5-6E4A-0181-3B05-EDFEFBCDA9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07D47-3596-43BA-B670-B8C60E6637F3}" type="slidenum">
              <a:rPr lang="en-US" smtClean="0"/>
              <a:t>‹#›</a:t>
            </a:fld>
            <a:endParaRPr lang="en-US"/>
          </a:p>
        </p:txBody>
      </p:sp>
    </p:spTree>
    <p:extLst>
      <p:ext uri="{BB962C8B-B14F-4D97-AF65-F5344CB8AC3E}">
        <p14:creationId xmlns:p14="http://schemas.microsoft.com/office/powerpoint/2010/main" val="310724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66417" y="2267712"/>
            <a:ext cx="6902531" cy="1231106"/>
          </a:xfrm>
          <a:prstGeom prst="rect">
            <a:avLst/>
          </a:prstGeom>
          <a:noFill/>
        </p:spPr>
        <p:txBody>
          <a:bodyPr wrap="none">
            <a:spAutoFit/>
          </a:bodyPr>
          <a:lstStyle/>
          <a:p>
            <a:endParaRPr dirty="0"/>
          </a:p>
          <a:p>
            <a:pPr algn="ctr">
              <a:defRPr sz="3600" b="1">
                <a:solidFill>
                  <a:srgbClr val="0082C3"/>
                </a:solidFill>
              </a:defRPr>
            </a:pPr>
            <a:r>
              <a:rPr sz="3600" dirty="0">
                <a:solidFill>
                  <a:schemeClr val="accent1">
                    <a:lumMod val="75000"/>
                  </a:schemeClr>
                </a:solidFill>
              </a:rPr>
              <a:t>Shapr3D Take-Home Assignment</a:t>
            </a:r>
          </a:p>
          <a:p>
            <a:pPr algn="ctr">
              <a:defRPr sz="2000">
                <a:solidFill>
                  <a:srgbClr val="3C3C3C"/>
                </a:solidFill>
              </a:defRPr>
            </a:pPr>
            <a:r>
              <a:rPr sz="2000" dirty="0"/>
              <a:t>Prepared by: Madarasi Nóra Gréta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9BF09-5DB6-7DFA-7E51-DBFFDEA4B3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6101E2-CBB8-E717-5EE0-68A5230762A7}"/>
              </a:ext>
            </a:extLst>
          </p:cNvPr>
          <p:cNvSpPr>
            <a:spLocks noGrp="1"/>
          </p:cNvSpPr>
          <p:nvPr>
            <p:ph type="title"/>
          </p:nvPr>
        </p:nvSpPr>
        <p:spPr>
          <a:xfrm>
            <a:off x="1074174" y="2380738"/>
            <a:ext cx="10515600" cy="1325563"/>
          </a:xfrm>
        </p:spPr>
        <p:txBody>
          <a:bodyPr>
            <a:normAutofit/>
          </a:bodyPr>
          <a:lstStyle/>
          <a:p>
            <a:pPr algn="ctr"/>
            <a:r>
              <a:rPr lang="hu-HU" sz="6000" b="1" dirty="0">
                <a:solidFill>
                  <a:schemeClr val="accent1">
                    <a:lumMod val="75000"/>
                  </a:schemeClr>
                </a:solidFill>
              </a:rPr>
              <a:t>II. TASK 2. </a:t>
            </a:r>
            <a:endParaRPr lang="en-US" sz="6000" b="1" dirty="0">
              <a:solidFill>
                <a:schemeClr val="accent1">
                  <a:lumMod val="75000"/>
                </a:schemeClr>
              </a:solidFill>
            </a:endParaRPr>
          </a:p>
        </p:txBody>
      </p:sp>
    </p:spTree>
    <p:extLst>
      <p:ext uri="{BB962C8B-B14F-4D97-AF65-F5344CB8AC3E}">
        <p14:creationId xmlns:p14="http://schemas.microsoft.com/office/powerpoint/2010/main" val="2644786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A16B9-AAEC-BFEA-EFEE-6A678E521628}"/>
              </a:ext>
            </a:extLst>
          </p:cNvPr>
          <p:cNvSpPr>
            <a:spLocks noGrp="1"/>
          </p:cNvSpPr>
          <p:nvPr>
            <p:ph type="title"/>
          </p:nvPr>
        </p:nvSpPr>
        <p:spPr>
          <a:xfrm>
            <a:off x="680884" y="365126"/>
            <a:ext cx="10515600" cy="893402"/>
          </a:xfrm>
        </p:spPr>
        <p:txBody>
          <a:bodyPr/>
          <a:lstStyle/>
          <a:p>
            <a:r>
              <a:rPr lang="hu-HU" dirty="0">
                <a:solidFill>
                  <a:schemeClr val="accent1">
                    <a:lumMod val="75000"/>
                  </a:schemeClr>
                </a:solidFill>
              </a:rPr>
              <a:t>Sessions time analysis</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7241D67D-12A9-FC8F-9CA8-1D022E227370}"/>
              </a:ext>
            </a:extLst>
          </p:cNvPr>
          <p:cNvSpPr>
            <a:spLocks noGrp="1"/>
          </p:cNvSpPr>
          <p:nvPr>
            <p:ph idx="1"/>
          </p:nvPr>
        </p:nvSpPr>
        <p:spPr>
          <a:xfrm>
            <a:off x="680884" y="1258529"/>
            <a:ext cx="10515600" cy="4375356"/>
          </a:xfrm>
        </p:spPr>
        <p:txBody>
          <a:bodyPr>
            <a:normAutofit/>
          </a:bodyPr>
          <a:lstStyle/>
          <a:p>
            <a:pPr marL="0" indent="0">
              <a:buNone/>
            </a:pPr>
            <a:r>
              <a:rPr lang="hu-HU" sz="1800" dirty="0">
                <a:solidFill>
                  <a:schemeClr val="bg2">
                    <a:lumMod val="25000"/>
                  </a:schemeClr>
                </a:solidFill>
              </a:rPr>
              <a:t>Action steps:</a:t>
            </a:r>
          </a:p>
          <a:p>
            <a:pPr algn="l">
              <a:buFont typeface="+mj-lt"/>
              <a:buAutoNum type="arabicPeriod"/>
            </a:pPr>
            <a:r>
              <a:rPr lang="en-US" sz="1800" b="0" i="0" dirty="0" err="1">
                <a:solidFill>
                  <a:schemeClr val="bg2">
                    <a:lumMod val="25000"/>
                  </a:schemeClr>
                </a:solidFill>
                <a:effectLst/>
                <a:latin typeface="Roboto"/>
              </a:rPr>
              <a:t>design_event</a:t>
            </a:r>
            <a:r>
              <a:rPr lang="en-US" sz="1800" b="0" i="0" dirty="0">
                <a:solidFill>
                  <a:schemeClr val="bg2">
                    <a:lumMod val="25000"/>
                  </a:schemeClr>
                </a:solidFill>
                <a:effectLst/>
                <a:latin typeface="Roboto"/>
              </a:rPr>
              <a:t> dataset: excluding </a:t>
            </a:r>
            <a:r>
              <a:rPr lang="en-US" sz="1800" b="0" i="0" dirty="0" err="1">
                <a:solidFill>
                  <a:schemeClr val="bg2">
                    <a:lumMod val="25000"/>
                  </a:schemeClr>
                </a:solidFill>
                <a:effectLst/>
                <a:latin typeface="Roboto"/>
              </a:rPr>
              <a:t>workspace_uuid</a:t>
            </a:r>
            <a:r>
              <a:rPr lang="en-US" sz="1800" b="0" i="0" dirty="0">
                <a:solidFill>
                  <a:schemeClr val="bg2">
                    <a:lumMod val="25000"/>
                  </a:schemeClr>
                </a:solidFill>
                <a:effectLst/>
                <a:latin typeface="Roboto"/>
              </a:rPr>
              <a:t> &lt;&gt; </a:t>
            </a:r>
            <a:r>
              <a:rPr lang="en-US" sz="1800" b="0" i="0" dirty="0" err="1">
                <a:solidFill>
                  <a:schemeClr val="bg2">
                    <a:lumMod val="25000"/>
                  </a:schemeClr>
                </a:solidFill>
                <a:effectLst/>
                <a:latin typeface="Roboto"/>
              </a:rPr>
              <a:t>workspace_id</a:t>
            </a:r>
            <a:endParaRPr lang="en-US" sz="1800" b="0" i="0" dirty="0">
              <a:solidFill>
                <a:schemeClr val="bg2">
                  <a:lumMod val="25000"/>
                </a:schemeClr>
              </a:solidFill>
              <a:effectLst/>
              <a:latin typeface="Roboto"/>
            </a:endParaRPr>
          </a:p>
          <a:p>
            <a:pPr algn="l">
              <a:buFont typeface="+mj-lt"/>
              <a:buAutoNum type="arabicPeriod"/>
            </a:pPr>
            <a:r>
              <a:rPr lang="en-US" sz="1800" b="0" i="0" dirty="0" err="1">
                <a:solidFill>
                  <a:schemeClr val="bg2">
                    <a:lumMod val="25000"/>
                  </a:schemeClr>
                </a:solidFill>
                <a:effectLst/>
                <a:latin typeface="Roboto"/>
              </a:rPr>
              <a:t>design_event</a:t>
            </a:r>
            <a:r>
              <a:rPr lang="en-US" sz="1800" b="0" i="0" dirty="0">
                <a:solidFill>
                  <a:schemeClr val="bg2">
                    <a:lumMod val="25000"/>
                  </a:schemeClr>
                </a:solidFill>
                <a:effectLst/>
                <a:latin typeface="Roboto"/>
              </a:rPr>
              <a:t> dataset: putting the </a:t>
            </a:r>
            <a:r>
              <a:rPr lang="en-US" sz="1800" b="0" i="0" dirty="0" err="1">
                <a:solidFill>
                  <a:schemeClr val="bg2">
                    <a:lumMod val="25000"/>
                  </a:schemeClr>
                </a:solidFill>
                <a:effectLst/>
                <a:latin typeface="Roboto"/>
              </a:rPr>
              <a:t>workspace_uuid</a:t>
            </a:r>
            <a:r>
              <a:rPr lang="en-US" sz="1800" b="0" i="0" dirty="0">
                <a:solidFill>
                  <a:schemeClr val="bg2">
                    <a:lumMod val="25000"/>
                  </a:schemeClr>
                </a:solidFill>
                <a:effectLst/>
                <a:latin typeface="Roboto"/>
              </a:rPr>
              <a:t> value where the </a:t>
            </a:r>
            <a:r>
              <a:rPr lang="en-US" sz="1800" b="0" i="0" dirty="0" err="1">
                <a:solidFill>
                  <a:schemeClr val="bg2">
                    <a:lumMod val="25000"/>
                  </a:schemeClr>
                </a:solidFill>
                <a:effectLst/>
                <a:latin typeface="Roboto"/>
              </a:rPr>
              <a:t>workspace_id</a:t>
            </a:r>
            <a:r>
              <a:rPr lang="en-US" sz="1800" b="0" i="0" dirty="0">
                <a:solidFill>
                  <a:schemeClr val="bg2">
                    <a:lumMod val="25000"/>
                  </a:schemeClr>
                </a:solidFill>
                <a:effectLst/>
                <a:latin typeface="Roboto"/>
              </a:rPr>
              <a:t> is NULL</a:t>
            </a:r>
          </a:p>
          <a:p>
            <a:pPr algn="l">
              <a:buFont typeface="+mj-lt"/>
              <a:buAutoNum type="arabicPeriod"/>
            </a:pPr>
            <a:r>
              <a:rPr lang="en-US" sz="1800" b="0" i="0" dirty="0" err="1">
                <a:solidFill>
                  <a:schemeClr val="bg2">
                    <a:lumMod val="25000"/>
                  </a:schemeClr>
                </a:solidFill>
                <a:effectLst/>
                <a:latin typeface="Roboto"/>
              </a:rPr>
              <a:t>design_event</a:t>
            </a:r>
            <a:r>
              <a:rPr lang="en-US" sz="1800" b="0" i="0" dirty="0">
                <a:solidFill>
                  <a:schemeClr val="bg2">
                    <a:lumMod val="25000"/>
                  </a:schemeClr>
                </a:solidFill>
                <a:effectLst/>
                <a:latin typeface="Roboto"/>
              </a:rPr>
              <a:t> dataset: putting the </a:t>
            </a:r>
            <a:r>
              <a:rPr lang="en-US" sz="1800" b="0" i="0" dirty="0" err="1">
                <a:solidFill>
                  <a:schemeClr val="bg2">
                    <a:lumMod val="25000"/>
                  </a:schemeClr>
                </a:solidFill>
                <a:effectLst/>
                <a:latin typeface="Roboto"/>
              </a:rPr>
              <a:t>workspace_id</a:t>
            </a:r>
            <a:r>
              <a:rPr lang="en-US" sz="1800" b="0" i="0" dirty="0">
                <a:solidFill>
                  <a:schemeClr val="bg2">
                    <a:lumMod val="25000"/>
                  </a:schemeClr>
                </a:solidFill>
                <a:effectLst/>
                <a:latin typeface="Roboto"/>
              </a:rPr>
              <a:t> value where the </a:t>
            </a:r>
            <a:r>
              <a:rPr lang="en-US" sz="1800" b="0" i="0" dirty="0" err="1">
                <a:solidFill>
                  <a:schemeClr val="bg2">
                    <a:lumMod val="25000"/>
                  </a:schemeClr>
                </a:solidFill>
                <a:effectLst/>
                <a:latin typeface="Roboto"/>
              </a:rPr>
              <a:t>workspace_uuid</a:t>
            </a:r>
            <a:r>
              <a:rPr lang="en-US" sz="1800" b="0" i="0" dirty="0">
                <a:solidFill>
                  <a:schemeClr val="bg2">
                    <a:lumMod val="25000"/>
                  </a:schemeClr>
                </a:solidFill>
                <a:effectLst/>
                <a:latin typeface="Roboto"/>
              </a:rPr>
              <a:t> is NULL</a:t>
            </a:r>
          </a:p>
          <a:p>
            <a:pPr algn="l">
              <a:buFont typeface="+mj-lt"/>
              <a:buAutoNum type="arabicPeriod"/>
            </a:pPr>
            <a:r>
              <a:rPr lang="en-US" sz="1800" b="0" i="0" dirty="0">
                <a:solidFill>
                  <a:schemeClr val="bg2">
                    <a:lumMod val="25000"/>
                  </a:schemeClr>
                </a:solidFill>
                <a:effectLst/>
                <a:latin typeface="Roboto"/>
              </a:rPr>
              <a:t>both datasets: Join tables</a:t>
            </a:r>
            <a:r>
              <a:rPr lang="hu-HU" sz="1800" b="0" i="0" dirty="0">
                <a:solidFill>
                  <a:schemeClr val="bg2">
                    <a:lumMod val="25000"/>
                  </a:schemeClr>
                </a:solidFill>
                <a:effectLst/>
                <a:latin typeface="Roboto"/>
              </a:rPr>
              <a:t> based on workspace_id for further analysis </a:t>
            </a:r>
          </a:p>
          <a:p>
            <a:pPr marL="0" indent="0" algn="l">
              <a:buNone/>
            </a:pPr>
            <a:endParaRPr lang="hu-HU" sz="1400" dirty="0">
              <a:solidFill>
                <a:schemeClr val="bg2">
                  <a:lumMod val="25000"/>
                </a:schemeClr>
              </a:solidFill>
            </a:endParaRPr>
          </a:p>
          <a:p>
            <a:pPr marL="0" indent="0" algn="just">
              <a:buNone/>
            </a:pPr>
            <a:r>
              <a:rPr lang="hu-HU" sz="1800" dirty="0">
                <a:solidFill>
                  <a:schemeClr val="bg2">
                    <a:lumMod val="25000"/>
                  </a:schemeClr>
                </a:solidFill>
              </a:rPr>
              <a:t>Joining the events and session tables: all the workspaces were matched.</a:t>
            </a:r>
          </a:p>
          <a:p>
            <a:pPr marL="0" indent="0" algn="just">
              <a:buNone/>
            </a:pPr>
            <a:r>
              <a:rPr lang="hu-HU" sz="1800" dirty="0">
                <a:solidFill>
                  <a:schemeClr val="bg2">
                    <a:lumMod val="25000"/>
                  </a:schemeClr>
                </a:solidFill>
              </a:rPr>
              <a:t>Data quality: no duplicates no missing values, but 5598 has value of zero and table also contains sessions where the minutes spent are 1,2,3,4 – very short times spending on sessions.</a:t>
            </a:r>
          </a:p>
          <a:p>
            <a:pPr marL="0" indent="0" algn="just">
              <a:buNone/>
            </a:pPr>
            <a:r>
              <a:rPr lang="hu-HU" sz="1800" dirty="0">
                <a:solidFill>
                  <a:schemeClr val="bg2">
                    <a:lumMod val="25000"/>
                  </a:schemeClr>
                </a:solidFill>
              </a:rPr>
              <a:t>Therefore it’s not advisable to calculate an average – the outliers can gives us biased results.</a:t>
            </a:r>
          </a:p>
          <a:p>
            <a:pPr marL="0" indent="0" algn="just">
              <a:buNone/>
            </a:pPr>
            <a:r>
              <a:rPr lang="hu-HU" sz="1800" dirty="0">
                <a:solidFill>
                  <a:schemeClr val="bg2">
                    <a:lumMod val="25000"/>
                  </a:schemeClr>
                </a:solidFill>
              </a:rPr>
              <a:t>Top 3 sessions started per workspace: 45 120, 39 346, 16 458 </a:t>
            </a:r>
          </a:p>
          <a:p>
            <a:pPr marL="0" indent="0" algn="just">
              <a:buNone/>
            </a:pPr>
            <a:r>
              <a:rPr lang="hu-HU" sz="1800" dirty="0">
                <a:solidFill>
                  <a:schemeClr val="bg2">
                    <a:lumMod val="25000"/>
                  </a:schemeClr>
                </a:solidFill>
              </a:rPr>
              <a:t>Top 3 longest time (hours) spent per workspace: 3200, 1260, 1146.</a:t>
            </a:r>
          </a:p>
        </p:txBody>
      </p:sp>
    </p:spTree>
    <p:extLst>
      <p:ext uri="{BB962C8B-B14F-4D97-AF65-F5344CB8AC3E}">
        <p14:creationId xmlns:p14="http://schemas.microsoft.com/office/powerpoint/2010/main" val="2764142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9BD97-A5D3-517F-FD5A-D34F1FC5C2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BF754B-3993-A521-CF56-4CF077B8BDCC}"/>
              </a:ext>
            </a:extLst>
          </p:cNvPr>
          <p:cNvSpPr>
            <a:spLocks noGrp="1"/>
          </p:cNvSpPr>
          <p:nvPr>
            <p:ph type="title"/>
          </p:nvPr>
        </p:nvSpPr>
        <p:spPr>
          <a:xfrm>
            <a:off x="680884" y="365126"/>
            <a:ext cx="10515600" cy="893402"/>
          </a:xfrm>
        </p:spPr>
        <p:txBody>
          <a:bodyPr/>
          <a:lstStyle/>
          <a:p>
            <a:r>
              <a:rPr lang="hu-HU" dirty="0">
                <a:solidFill>
                  <a:schemeClr val="accent1">
                    <a:lumMod val="75000"/>
                  </a:schemeClr>
                </a:solidFill>
              </a:rPr>
              <a:t>Sessions time analysis</a:t>
            </a:r>
            <a:endParaRPr lang="en-US" dirty="0">
              <a:solidFill>
                <a:schemeClr val="accent1">
                  <a:lumMod val="75000"/>
                </a:schemeClr>
              </a:solidFill>
            </a:endParaRPr>
          </a:p>
        </p:txBody>
      </p:sp>
      <p:sp>
        <p:nvSpPr>
          <p:cNvPr id="7" name="TextBox 6">
            <a:extLst>
              <a:ext uri="{FF2B5EF4-FFF2-40B4-BE49-F238E27FC236}">
                <a16:creationId xmlns:a16="http://schemas.microsoft.com/office/drawing/2014/main" id="{163C2778-5F1F-9469-DCEC-EB6705D7216C}"/>
              </a:ext>
            </a:extLst>
          </p:cNvPr>
          <p:cNvSpPr txBox="1"/>
          <p:nvPr/>
        </p:nvSpPr>
        <p:spPr>
          <a:xfrm>
            <a:off x="680884" y="1532965"/>
            <a:ext cx="8100045" cy="2585323"/>
          </a:xfrm>
          <a:prstGeom prst="rect">
            <a:avLst/>
          </a:prstGeom>
          <a:noFill/>
        </p:spPr>
        <p:txBody>
          <a:bodyPr wrap="square" rtlCol="0">
            <a:spAutoFit/>
          </a:bodyPr>
          <a:lstStyle/>
          <a:p>
            <a:pPr algn="just"/>
            <a:r>
              <a:rPr lang="hu-HU" dirty="0">
                <a:solidFill>
                  <a:schemeClr val="bg2">
                    <a:lumMod val="25000"/>
                  </a:schemeClr>
                </a:solidFill>
              </a:rPr>
              <a:t>Further </a:t>
            </a:r>
            <a:r>
              <a:rPr lang="en-US" dirty="0">
                <a:solidFill>
                  <a:schemeClr val="bg2">
                    <a:lumMod val="25000"/>
                  </a:schemeClr>
                </a:solidFill>
              </a:rPr>
              <a:t>Analysis Tips:</a:t>
            </a:r>
            <a:endParaRPr lang="hu-HU" dirty="0">
              <a:solidFill>
                <a:schemeClr val="bg2">
                  <a:lumMod val="25000"/>
                </a:schemeClr>
              </a:solidFill>
            </a:endParaRPr>
          </a:p>
          <a:p>
            <a:pPr algn="just"/>
            <a:endParaRPr lang="hu-HU" dirty="0">
              <a:solidFill>
                <a:schemeClr val="bg2">
                  <a:lumMod val="25000"/>
                </a:schemeClr>
              </a:solidFill>
            </a:endParaRPr>
          </a:p>
          <a:p>
            <a:pPr marL="285750" indent="-285750" algn="just">
              <a:buFont typeface="Arial" panose="020B0604020202020204" pitchFamily="34" charset="0"/>
              <a:buChar char="•"/>
            </a:pPr>
            <a:r>
              <a:rPr lang="en-US" dirty="0">
                <a:solidFill>
                  <a:schemeClr val="bg2">
                    <a:lumMod val="25000"/>
                  </a:schemeClr>
                </a:solidFill>
              </a:rPr>
              <a:t>User Behavior Insights:</a:t>
            </a:r>
            <a:r>
              <a:rPr lang="hu-HU" dirty="0">
                <a:solidFill>
                  <a:schemeClr val="bg2">
                    <a:lumMod val="25000"/>
                  </a:schemeClr>
                </a:solidFill>
              </a:rPr>
              <a:t> </a:t>
            </a:r>
            <a:r>
              <a:rPr lang="en-US" dirty="0">
                <a:solidFill>
                  <a:schemeClr val="bg2">
                    <a:lumMod val="25000"/>
                  </a:schemeClr>
                </a:solidFill>
              </a:rPr>
              <a:t>To gain a deeper understanding of user behavior, consider comparing the number of sessions with the session hours spent per </a:t>
            </a:r>
            <a:r>
              <a:rPr lang="en-US" dirty="0" err="1">
                <a:solidFill>
                  <a:schemeClr val="bg2">
                    <a:lumMod val="25000"/>
                  </a:schemeClr>
                </a:solidFill>
              </a:rPr>
              <a:t>workspace_id</a:t>
            </a:r>
            <a:r>
              <a:rPr lang="en-US" dirty="0">
                <a:solidFill>
                  <a:schemeClr val="bg2">
                    <a:lumMod val="25000"/>
                  </a:schemeClr>
                </a:solidFill>
              </a:rPr>
              <a:t>. This will help assess engagement level</a:t>
            </a:r>
            <a:r>
              <a:rPr lang="hu-HU" dirty="0">
                <a:solidFill>
                  <a:schemeClr val="bg2">
                    <a:lumMod val="25000"/>
                  </a:schemeClr>
                </a:solidFill>
              </a:rPr>
              <a:t>s</a:t>
            </a:r>
          </a:p>
          <a:p>
            <a:pPr marL="285750" indent="-285750" algn="just">
              <a:buFont typeface="Arial" panose="020B0604020202020204" pitchFamily="34" charset="0"/>
              <a:buChar char="•"/>
            </a:pPr>
            <a:endParaRPr lang="hu-HU" dirty="0">
              <a:solidFill>
                <a:schemeClr val="bg2">
                  <a:lumMod val="25000"/>
                </a:schemeClr>
              </a:solidFill>
            </a:endParaRPr>
          </a:p>
          <a:p>
            <a:pPr marL="285750" indent="-285750" algn="just">
              <a:buFont typeface="Arial" panose="020B0604020202020204" pitchFamily="34" charset="0"/>
              <a:buChar char="•"/>
            </a:pPr>
            <a:r>
              <a:rPr lang="en-US" dirty="0">
                <a:solidFill>
                  <a:schemeClr val="bg2">
                    <a:lumMod val="25000"/>
                  </a:schemeClr>
                </a:solidFill>
              </a:rPr>
              <a:t>Category-Based Analysis:</a:t>
            </a:r>
            <a:r>
              <a:rPr lang="hu-HU" dirty="0">
                <a:solidFill>
                  <a:schemeClr val="bg2">
                    <a:lumMod val="25000"/>
                  </a:schemeClr>
                </a:solidFill>
              </a:rPr>
              <a:t> </a:t>
            </a:r>
            <a:r>
              <a:rPr lang="en-US" dirty="0">
                <a:solidFill>
                  <a:schemeClr val="bg2">
                    <a:lumMod val="25000"/>
                  </a:schemeClr>
                </a:solidFill>
              </a:rPr>
              <a:t>Create categories for the designed products and perform a deep dive into each category. Filter the data by category and analyze the sessions spent within those categories for more focused insights.</a:t>
            </a:r>
          </a:p>
        </p:txBody>
      </p:sp>
    </p:spTree>
    <p:extLst>
      <p:ext uri="{BB962C8B-B14F-4D97-AF65-F5344CB8AC3E}">
        <p14:creationId xmlns:p14="http://schemas.microsoft.com/office/powerpoint/2010/main" val="839492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A8AC2B-E4CC-9C88-CBEF-4B887C072F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A85C16-7A92-A34C-8766-540561935E15}"/>
              </a:ext>
            </a:extLst>
          </p:cNvPr>
          <p:cNvSpPr>
            <a:spLocks noGrp="1"/>
          </p:cNvSpPr>
          <p:nvPr>
            <p:ph type="title"/>
          </p:nvPr>
        </p:nvSpPr>
        <p:spPr>
          <a:xfrm>
            <a:off x="1074174" y="2380738"/>
            <a:ext cx="10515600" cy="1325563"/>
          </a:xfrm>
        </p:spPr>
        <p:txBody>
          <a:bodyPr>
            <a:normAutofit/>
          </a:bodyPr>
          <a:lstStyle/>
          <a:p>
            <a:pPr algn="ctr"/>
            <a:r>
              <a:rPr lang="hu-HU" sz="6000" b="1" dirty="0">
                <a:solidFill>
                  <a:schemeClr val="accent1">
                    <a:lumMod val="75000"/>
                  </a:schemeClr>
                </a:solidFill>
              </a:rPr>
              <a:t>III. TASK 3. </a:t>
            </a:r>
            <a:endParaRPr lang="en-US" sz="6000" b="1" dirty="0">
              <a:solidFill>
                <a:schemeClr val="accent1">
                  <a:lumMod val="75000"/>
                </a:schemeClr>
              </a:solidFill>
            </a:endParaRPr>
          </a:p>
        </p:txBody>
      </p:sp>
    </p:spTree>
    <p:extLst>
      <p:ext uri="{BB962C8B-B14F-4D97-AF65-F5344CB8AC3E}">
        <p14:creationId xmlns:p14="http://schemas.microsoft.com/office/powerpoint/2010/main" val="3528124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FF31E-0FFC-2102-0299-6FB54D1DCF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0010E2-0EEC-104F-E790-12C87245E3F5}"/>
              </a:ext>
            </a:extLst>
          </p:cNvPr>
          <p:cNvSpPr>
            <a:spLocks noGrp="1"/>
          </p:cNvSpPr>
          <p:nvPr>
            <p:ph type="title"/>
          </p:nvPr>
        </p:nvSpPr>
        <p:spPr>
          <a:xfrm>
            <a:off x="680884" y="365126"/>
            <a:ext cx="10515600" cy="893402"/>
          </a:xfrm>
        </p:spPr>
        <p:txBody>
          <a:bodyPr/>
          <a:lstStyle/>
          <a:p>
            <a:r>
              <a:rPr lang="hu-HU" dirty="0">
                <a:solidFill>
                  <a:schemeClr val="accent1">
                    <a:lumMod val="75000"/>
                  </a:schemeClr>
                </a:solidFill>
              </a:rPr>
              <a:t>Steps for A/B testing</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3270B04-98D1-7D18-B35A-5F3E258626D2}"/>
              </a:ext>
            </a:extLst>
          </p:cNvPr>
          <p:cNvSpPr>
            <a:spLocks noGrp="1"/>
          </p:cNvSpPr>
          <p:nvPr>
            <p:ph idx="1"/>
          </p:nvPr>
        </p:nvSpPr>
        <p:spPr>
          <a:xfrm>
            <a:off x="1075765" y="1308881"/>
            <a:ext cx="4792069" cy="3192448"/>
          </a:xfrm>
        </p:spPr>
        <p:txBody>
          <a:bodyPr>
            <a:normAutofit/>
          </a:bodyPr>
          <a:lstStyle/>
          <a:p>
            <a:pPr marL="342900" indent="-342900">
              <a:buAutoNum type="arabicPeriod"/>
            </a:pPr>
            <a:r>
              <a:rPr lang="hu-HU" sz="1800" b="1" dirty="0"/>
              <a:t>Data Collection &amp; Background Analysis</a:t>
            </a:r>
          </a:p>
          <a:p>
            <a:pPr marL="0" indent="0">
              <a:buNone/>
            </a:pPr>
            <a:r>
              <a:rPr lang="en-US" sz="1800" dirty="0"/>
              <a:t>Align with Sales, Customer Service, and Complaint Teams to identify key customer concerns post-purchase.</a:t>
            </a:r>
            <a:endParaRPr lang="hu-HU" sz="1800" dirty="0"/>
          </a:p>
          <a:p>
            <a:pPr marL="0" indent="0">
              <a:buNone/>
            </a:pPr>
            <a:r>
              <a:rPr lang="en-US" sz="1800" dirty="0"/>
              <a:t>Determine if recurring complaints justify changes to the pricing page.</a:t>
            </a:r>
            <a:endParaRPr lang="hu-HU" sz="1800" dirty="0"/>
          </a:p>
          <a:p>
            <a:pPr marL="0" indent="0">
              <a:buNone/>
            </a:pPr>
            <a:r>
              <a:rPr lang="en-US" sz="1800" dirty="0"/>
              <a:t>What % increase of visitors are enough to judge?</a:t>
            </a:r>
          </a:p>
          <a:p>
            <a:pPr marL="0" indent="0">
              <a:buNone/>
            </a:pPr>
            <a:r>
              <a:rPr lang="en-US" sz="1800" dirty="0"/>
              <a:t>What do we consider good enough result in order to implement the changes?</a:t>
            </a:r>
          </a:p>
          <a:p>
            <a:pPr marL="0" indent="0">
              <a:buNone/>
            </a:pPr>
            <a:endParaRPr lang="en-US" sz="1800" dirty="0"/>
          </a:p>
        </p:txBody>
      </p:sp>
      <p:sp>
        <p:nvSpPr>
          <p:cNvPr id="4" name="TextBox 3">
            <a:extLst>
              <a:ext uri="{FF2B5EF4-FFF2-40B4-BE49-F238E27FC236}">
                <a16:creationId xmlns:a16="http://schemas.microsoft.com/office/drawing/2014/main" id="{2FE909A3-F40A-145A-7B81-914976577C07}"/>
              </a:ext>
            </a:extLst>
          </p:cNvPr>
          <p:cNvSpPr txBox="1"/>
          <p:nvPr/>
        </p:nvSpPr>
        <p:spPr>
          <a:xfrm>
            <a:off x="6403043" y="1258528"/>
            <a:ext cx="5163670" cy="3970318"/>
          </a:xfrm>
          <a:prstGeom prst="rect">
            <a:avLst/>
          </a:prstGeom>
          <a:noFill/>
        </p:spPr>
        <p:txBody>
          <a:bodyPr wrap="square" rtlCol="0">
            <a:spAutoFit/>
          </a:bodyPr>
          <a:lstStyle/>
          <a:p>
            <a:r>
              <a:rPr lang="hu-HU" b="1" dirty="0"/>
              <a:t>2. </a:t>
            </a:r>
            <a:r>
              <a:rPr lang="en-US" b="1" dirty="0"/>
              <a:t>Defining Metrics &amp; Duration (Pre-Test Alignment)</a:t>
            </a:r>
            <a:endParaRPr lang="hu-HU" b="1" dirty="0"/>
          </a:p>
          <a:p>
            <a:endParaRPr lang="hu-HU" dirty="0"/>
          </a:p>
          <a:p>
            <a:r>
              <a:rPr lang="en-US" dirty="0"/>
              <a:t>Proposed Metrics for Evaluation:</a:t>
            </a:r>
            <a:endParaRPr lang="hu-HU" dirty="0"/>
          </a:p>
          <a:p>
            <a:pPr marL="285750" indent="-285750">
              <a:buFont typeface="Arial" panose="020B0604020202020204" pitchFamily="34" charset="0"/>
              <a:buChar char="•"/>
            </a:pPr>
            <a:r>
              <a:rPr lang="en-US" dirty="0"/>
              <a:t>Conversion Rate – % of visitors who sign up or upgrade</a:t>
            </a:r>
            <a:endParaRPr lang="hu-HU" dirty="0"/>
          </a:p>
          <a:p>
            <a:pPr marL="285750" indent="-285750">
              <a:buFont typeface="Arial" panose="020B0604020202020204" pitchFamily="34" charset="0"/>
              <a:buChar char="•"/>
            </a:pPr>
            <a:r>
              <a:rPr lang="en-US" dirty="0"/>
              <a:t>with CTA buttons (e.g. Click-Through Rate – Engagement , "Subscribe", "FAQ")</a:t>
            </a:r>
            <a:endParaRPr lang="hu-HU" dirty="0"/>
          </a:p>
          <a:p>
            <a:pPr marL="285750" indent="-285750">
              <a:buFont typeface="Arial" panose="020B0604020202020204" pitchFamily="34" charset="0"/>
              <a:buChar char="•"/>
            </a:pPr>
            <a:r>
              <a:rPr lang="en-US" dirty="0"/>
              <a:t>Time Spent on Pricing Page – Measure user engagement</a:t>
            </a:r>
            <a:endParaRPr lang="hu-HU" dirty="0"/>
          </a:p>
          <a:p>
            <a:pPr marL="285750" indent="-285750">
              <a:buFont typeface="Arial" panose="020B0604020202020204" pitchFamily="34" charset="0"/>
              <a:buChar char="•"/>
            </a:pPr>
            <a:r>
              <a:rPr lang="en-US" dirty="0"/>
              <a:t>Bounce Rate – % of users who leave without interaction</a:t>
            </a:r>
            <a:endParaRPr lang="hu-HU" dirty="0"/>
          </a:p>
          <a:p>
            <a:endParaRPr lang="hu-HU" dirty="0"/>
          </a:p>
          <a:p>
            <a:r>
              <a:rPr lang="en-US" dirty="0"/>
              <a:t>Duration:</a:t>
            </a:r>
            <a:r>
              <a:rPr lang="hu-HU" dirty="0"/>
              <a:t> </a:t>
            </a:r>
            <a:r>
              <a:rPr lang="en-US" dirty="0"/>
              <a:t>Recommended A/B Test Duration: 4 weeks (adjustable based on traffic &amp; baseline data)</a:t>
            </a:r>
          </a:p>
        </p:txBody>
      </p:sp>
      <p:sp>
        <p:nvSpPr>
          <p:cNvPr id="5" name="TextBox 4">
            <a:extLst>
              <a:ext uri="{FF2B5EF4-FFF2-40B4-BE49-F238E27FC236}">
                <a16:creationId xmlns:a16="http://schemas.microsoft.com/office/drawing/2014/main" id="{DEC511CF-DCEA-8D4E-CC04-3851BB29907F}"/>
              </a:ext>
            </a:extLst>
          </p:cNvPr>
          <p:cNvSpPr txBox="1"/>
          <p:nvPr/>
        </p:nvSpPr>
        <p:spPr>
          <a:xfrm>
            <a:off x="1479177" y="5462942"/>
            <a:ext cx="9426388" cy="923330"/>
          </a:xfrm>
          <a:prstGeom prst="rect">
            <a:avLst/>
          </a:prstGeom>
          <a:noFill/>
        </p:spPr>
        <p:txBody>
          <a:bodyPr wrap="square" rtlCol="0">
            <a:spAutoFit/>
          </a:bodyPr>
          <a:lstStyle/>
          <a:p>
            <a:pPr algn="ctr"/>
            <a:r>
              <a:rPr lang="hu-HU" b="1" dirty="0"/>
              <a:t>3. Content &amp; Page Preparation</a:t>
            </a:r>
          </a:p>
          <a:p>
            <a:r>
              <a:rPr lang="en-US" dirty="0"/>
              <a:t>Request detailed content updates for the new pricing page from the relevant team</a:t>
            </a:r>
            <a:r>
              <a:rPr lang="hu-HU" dirty="0"/>
              <a:t> and align with IT team on the preparation of the test.</a:t>
            </a:r>
            <a:endParaRPr lang="en-US" dirty="0"/>
          </a:p>
        </p:txBody>
      </p:sp>
    </p:spTree>
    <p:extLst>
      <p:ext uri="{BB962C8B-B14F-4D97-AF65-F5344CB8AC3E}">
        <p14:creationId xmlns:p14="http://schemas.microsoft.com/office/powerpoint/2010/main" val="545751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4641D-AD8C-23DB-B606-01CD8D4A87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01822B-775A-B3C7-A208-F1E59968AB85}"/>
              </a:ext>
            </a:extLst>
          </p:cNvPr>
          <p:cNvSpPr>
            <a:spLocks noGrp="1"/>
          </p:cNvSpPr>
          <p:nvPr>
            <p:ph type="title"/>
          </p:nvPr>
        </p:nvSpPr>
        <p:spPr>
          <a:xfrm>
            <a:off x="680884" y="365126"/>
            <a:ext cx="10515600" cy="893402"/>
          </a:xfrm>
        </p:spPr>
        <p:txBody>
          <a:bodyPr/>
          <a:lstStyle/>
          <a:p>
            <a:r>
              <a:rPr lang="hu-HU" dirty="0">
                <a:solidFill>
                  <a:schemeClr val="accent1">
                    <a:lumMod val="75000"/>
                  </a:schemeClr>
                </a:solidFill>
              </a:rPr>
              <a:t>Steps for A/B testing</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DC1CD8B9-A926-A2B9-B159-A3245A226D71}"/>
              </a:ext>
            </a:extLst>
          </p:cNvPr>
          <p:cNvSpPr>
            <a:spLocks noGrp="1"/>
          </p:cNvSpPr>
          <p:nvPr>
            <p:ph idx="1"/>
          </p:nvPr>
        </p:nvSpPr>
        <p:spPr>
          <a:xfrm>
            <a:off x="457200" y="1258528"/>
            <a:ext cx="5020235" cy="3626191"/>
          </a:xfrm>
        </p:spPr>
        <p:txBody>
          <a:bodyPr>
            <a:normAutofit/>
          </a:bodyPr>
          <a:lstStyle/>
          <a:p>
            <a:pPr marL="0" indent="0">
              <a:buNone/>
            </a:pPr>
            <a:r>
              <a:rPr lang="hu-HU" sz="1800" b="1" dirty="0"/>
              <a:t>4. Testing  preparation &amp; Data Interpretation</a:t>
            </a:r>
          </a:p>
          <a:p>
            <a:pPr marL="0" indent="0">
              <a:buNone/>
            </a:pPr>
            <a:r>
              <a:rPr lang="hu-HU" sz="1800" dirty="0"/>
              <a:t>Traffic Segmentation – Ensuring a Fair Test</a:t>
            </a:r>
          </a:p>
          <a:p>
            <a:pPr marL="0" indent="0">
              <a:buNone/>
            </a:pPr>
            <a:r>
              <a:rPr lang="hu-HU" sz="1800" dirty="0"/>
              <a:t>Compare like-to-like segments:</a:t>
            </a:r>
          </a:p>
          <a:p>
            <a:r>
              <a:rPr lang="hu-HU" sz="1800" dirty="0"/>
              <a:t>New vs. returning users</a:t>
            </a:r>
          </a:p>
          <a:p>
            <a:r>
              <a:rPr lang="hu-HU" sz="1800" dirty="0"/>
              <a:t>Device type (mobile vs. desktop)</a:t>
            </a:r>
          </a:p>
          <a:p>
            <a:r>
              <a:rPr lang="hu-HU" sz="1800" dirty="0"/>
              <a:t>Geographic region (if pricing perceptions vary)</a:t>
            </a:r>
          </a:p>
          <a:p>
            <a:pPr marL="0" indent="0">
              <a:buNone/>
            </a:pPr>
            <a:r>
              <a:rPr lang="hu-HU" sz="1800" dirty="0"/>
              <a:t>Ensure equal distribution between control &amp; test groups.</a:t>
            </a:r>
          </a:p>
          <a:p>
            <a:pPr marL="0" indent="0">
              <a:buNone/>
            </a:pPr>
            <a:r>
              <a:rPr lang="hu-HU" sz="1800" dirty="0"/>
              <a:t>Analyze segment-level performance to detect any differing behaviors.</a:t>
            </a:r>
            <a:endParaRPr lang="en-US" sz="1800" dirty="0"/>
          </a:p>
        </p:txBody>
      </p:sp>
      <p:sp>
        <p:nvSpPr>
          <p:cNvPr id="7" name="TextBox 6">
            <a:extLst>
              <a:ext uri="{FF2B5EF4-FFF2-40B4-BE49-F238E27FC236}">
                <a16:creationId xmlns:a16="http://schemas.microsoft.com/office/drawing/2014/main" id="{604ED988-D99E-67B4-4E32-035A8817E66D}"/>
              </a:ext>
            </a:extLst>
          </p:cNvPr>
          <p:cNvSpPr txBox="1"/>
          <p:nvPr/>
        </p:nvSpPr>
        <p:spPr>
          <a:xfrm>
            <a:off x="5477435" y="3436952"/>
            <a:ext cx="6098240" cy="3139321"/>
          </a:xfrm>
          <a:prstGeom prst="rect">
            <a:avLst/>
          </a:prstGeom>
          <a:noFill/>
        </p:spPr>
        <p:txBody>
          <a:bodyPr wrap="square">
            <a:spAutoFit/>
          </a:bodyPr>
          <a:lstStyle/>
          <a:p>
            <a:pPr>
              <a:buNone/>
            </a:pPr>
            <a:r>
              <a:rPr lang="hu-HU" b="1" dirty="0"/>
              <a:t>Assumption checks</a:t>
            </a:r>
          </a:p>
          <a:p>
            <a:pPr>
              <a:buNone/>
            </a:pPr>
            <a:endParaRPr lang="hu-HU" b="1" dirty="0"/>
          </a:p>
          <a:p>
            <a:pPr>
              <a:buNone/>
            </a:pPr>
            <a:r>
              <a:rPr lang="en-US" dirty="0"/>
              <a:t>Chi-Square Test (for categorical metrics like CTR &amp; conversions)</a:t>
            </a:r>
            <a:endParaRPr lang="hu-HU" dirty="0"/>
          </a:p>
          <a:p>
            <a:pPr>
              <a:buNone/>
            </a:pPr>
            <a:r>
              <a:rPr lang="en-US" dirty="0"/>
              <a:t>Independence of observations (each user counted only once)</a:t>
            </a:r>
            <a:endParaRPr lang="hu-HU" dirty="0"/>
          </a:p>
          <a:p>
            <a:pPr>
              <a:buNone/>
            </a:pPr>
            <a:r>
              <a:rPr lang="en-US" dirty="0"/>
              <a:t>Expected frequencies ≥ 5 per category (otherwise, use Fisher’s Exact Test)</a:t>
            </a:r>
            <a:endParaRPr lang="hu-HU" dirty="0"/>
          </a:p>
          <a:p>
            <a:pPr>
              <a:buNone/>
            </a:pPr>
            <a:endParaRPr lang="hu-HU" dirty="0"/>
          </a:p>
          <a:p>
            <a:pPr>
              <a:buNone/>
            </a:pPr>
            <a:r>
              <a:rPr lang="en-US" dirty="0"/>
              <a:t> T-Test (for continuous metrics like time spent on page)</a:t>
            </a:r>
            <a:endParaRPr lang="hu-HU" dirty="0"/>
          </a:p>
          <a:p>
            <a:pPr>
              <a:buNone/>
            </a:pPr>
            <a:r>
              <a:rPr lang="en-US" dirty="0"/>
              <a:t>Normality assumption (Shapiro-Wilk test for validation)</a:t>
            </a:r>
            <a:endParaRPr lang="hu-HU" dirty="0"/>
          </a:p>
          <a:p>
            <a:pPr>
              <a:buNone/>
            </a:pPr>
            <a:r>
              <a:rPr lang="en-US" dirty="0"/>
              <a:t>Homogeneity of variances (Levene’s test; if violated, use Welch’s t-test)</a:t>
            </a:r>
          </a:p>
        </p:txBody>
      </p:sp>
      <p:graphicFrame>
        <p:nvGraphicFramePr>
          <p:cNvPr id="8" name="Table 7">
            <a:extLst>
              <a:ext uri="{FF2B5EF4-FFF2-40B4-BE49-F238E27FC236}">
                <a16:creationId xmlns:a16="http://schemas.microsoft.com/office/drawing/2014/main" id="{A77155ED-320D-67F5-A16A-BFBFCC3AF764}"/>
              </a:ext>
            </a:extLst>
          </p:cNvPr>
          <p:cNvGraphicFramePr>
            <a:graphicFrameLocks noGrp="1"/>
          </p:cNvGraphicFramePr>
          <p:nvPr>
            <p:extLst>
              <p:ext uri="{D42A27DB-BD31-4B8C-83A1-F6EECF244321}">
                <p14:modId xmlns:p14="http://schemas.microsoft.com/office/powerpoint/2010/main" val="1546668406"/>
              </p:ext>
            </p:extLst>
          </p:nvPr>
        </p:nvGraphicFramePr>
        <p:xfrm>
          <a:off x="6217023" y="1258528"/>
          <a:ext cx="4876800" cy="1794785"/>
        </p:xfrm>
        <a:graphic>
          <a:graphicData uri="http://schemas.openxmlformats.org/drawingml/2006/table">
            <a:tbl>
              <a:tblPr firstRow="1" firstCol="1" bandRow="1">
                <a:tableStyleId>{0E3FDE45-AF77-4B5C-9715-49D594BDF05E}</a:tableStyleId>
              </a:tblPr>
              <a:tblGrid>
                <a:gridCol w="2541613">
                  <a:extLst>
                    <a:ext uri="{9D8B030D-6E8A-4147-A177-3AD203B41FA5}">
                      <a16:colId xmlns:a16="http://schemas.microsoft.com/office/drawing/2014/main" val="4252228357"/>
                    </a:ext>
                  </a:extLst>
                </a:gridCol>
                <a:gridCol w="2335187">
                  <a:extLst>
                    <a:ext uri="{9D8B030D-6E8A-4147-A177-3AD203B41FA5}">
                      <a16:colId xmlns:a16="http://schemas.microsoft.com/office/drawing/2014/main" val="3915727106"/>
                    </a:ext>
                  </a:extLst>
                </a:gridCol>
              </a:tblGrid>
              <a:tr h="358957">
                <a:tc>
                  <a:txBody>
                    <a:bodyPr/>
                    <a:lstStyle/>
                    <a:p>
                      <a:pPr algn="ctr">
                        <a:lnSpc>
                          <a:spcPct val="115000"/>
                        </a:lnSpc>
                        <a:buNone/>
                      </a:pPr>
                      <a:r>
                        <a:rPr lang="en-US" sz="2000">
                          <a:effectLst/>
                        </a:rPr>
                        <a:t>Metric</a:t>
                      </a:r>
                      <a:endParaRPr lang="en-US" sz="200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buNone/>
                      </a:pPr>
                      <a:r>
                        <a:rPr lang="en-US" sz="2000" dirty="0">
                          <a:effectLst/>
                        </a:rPr>
                        <a:t>Statistical test</a:t>
                      </a:r>
                      <a:endParaRPr lang="en-US" sz="20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083369644"/>
                  </a:ext>
                </a:extLst>
              </a:tr>
              <a:tr h="358957">
                <a:tc>
                  <a:txBody>
                    <a:bodyPr/>
                    <a:lstStyle/>
                    <a:p>
                      <a:pPr algn="ctr">
                        <a:lnSpc>
                          <a:spcPct val="115000"/>
                        </a:lnSpc>
                        <a:buNone/>
                      </a:pPr>
                      <a:r>
                        <a:rPr lang="en-US" sz="2000" b="0">
                          <a:effectLst/>
                        </a:rPr>
                        <a:t>Conversation rate</a:t>
                      </a:r>
                      <a:endParaRPr lang="en-US" sz="2000" b="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buNone/>
                      </a:pPr>
                      <a:r>
                        <a:rPr lang="en-US" sz="2000">
                          <a:effectLst/>
                        </a:rPr>
                        <a:t>Chi-square</a:t>
                      </a:r>
                      <a:endParaRPr lang="en-US" sz="20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766240160"/>
                  </a:ext>
                </a:extLst>
              </a:tr>
              <a:tr h="358957">
                <a:tc>
                  <a:txBody>
                    <a:bodyPr/>
                    <a:lstStyle/>
                    <a:p>
                      <a:pPr algn="ctr">
                        <a:lnSpc>
                          <a:spcPct val="115000"/>
                        </a:lnSpc>
                        <a:buNone/>
                      </a:pPr>
                      <a:r>
                        <a:rPr lang="en-US" sz="2000" b="0">
                          <a:effectLst/>
                        </a:rPr>
                        <a:t>CTR</a:t>
                      </a:r>
                      <a:endParaRPr lang="en-US" sz="2000" b="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buNone/>
                      </a:pPr>
                      <a:r>
                        <a:rPr lang="en-US" sz="2000">
                          <a:effectLst/>
                        </a:rPr>
                        <a:t>Chi-square</a:t>
                      </a:r>
                      <a:endParaRPr lang="en-US" sz="20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760868034"/>
                  </a:ext>
                </a:extLst>
              </a:tr>
              <a:tr h="358957">
                <a:tc>
                  <a:txBody>
                    <a:bodyPr/>
                    <a:lstStyle/>
                    <a:p>
                      <a:pPr algn="ctr">
                        <a:lnSpc>
                          <a:spcPct val="115000"/>
                        </a:lnSpc>
                        <a:buNone/>
                      </a:pPr>
                      <a:r>
                        <a:rPr lang="en-US" sz="2000" b="0">
                          <a:effectLst/>
                        </a:rPr>
                        <a:t>Time on page</a:t>
                      </a:r>
                      <a:endParaRPr lang="en-US" sz="2000" b="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buNone/>
                      </a:pPr>
                      <a:r>
                        <a:rPr lang="en-US" sz="2000" dirty="0">
                          <a:effectLst/>
                        </a:rPr>
                        <a:t>T-test</a:t>
                      </a:r>
                      <a:endParaRPr lang="en-US" sz="20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528176722"/>
                  </a:ext>
                </a:extLst>
              </a:tr>
              <a:tr h="358957">
                <a:tc>
                  <a:txBody>
                    <a:bodyPr/>
                    <a:lstStyle/>
                    <a:p>
                      <a:pPr algn="ctr">
                        <a:lnSpc>
                          <a:spcPct val="115000"/>
                        </a:lnSpc>
                        <a:buNone/>
                      </a:pPr>
                      <a:r>
                        <a:rPr lang="en-US" sz="2000" b="0" dirty="0">
                          <a:effectLst/>
                        </a:rPr>
                        <a:t>Bounce rate</a:t>
                      </a:r>
                      <a:endParaRPr lang="en-US" sz="2000" b="0" dirty="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buNone/>
                      </a:pPr>
                      <a:r>
                        <a:rPr lang="en-US" sz="2000" dirty="0">
                          <a:effectLst/>
                        </a:rPr>
                        <a:t>Chi-square</a:t>
                      </a:r>
                      <a:endParaRPr lang="en-US" sz="20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773906753"/>
                  </a:ext>
                </a:extLst>
              </a:tr>
            </a:tbl>
          </a:graphicData>
        </a:graphic>
      </p:graphicFrame>
    </p:spTree>
    <p:extLst>
      <p:ext uri="{BB962C8B-B14F-4D97-AF65-F5344CB8AC3E}">
        <p14:creationId xmlns:p14="http://schemas.microsoft.com/office/powerpoint/2010/main" val="889584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849BB-76D7-AE1A-288C-BFE812B1FD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42AE4-F92F-00D5-90F6-FCF5182C3EC5}"/>
              </a:ext>
            </a:extLst>
          </p:cNvPr>
          <p:cNvSpPr>
            <a:spLocks noGrp="1"/>
          </p:cNvSpPr>
          <p:nvPr>
            <p:ph type="title"/>
          </p:nvPr>
        </p:nvSpPr>
        <p:spPr>
          <a:xfrm>
            <a:off x="680884" y="365126"/>
            <a:ext cx="10515600" cy="656850"/>
          </a:xfrm>
        </p:spPr>
        <p:txBody>
          <a:bodyPr>
            <a:normAutofit fontScale="90000"/>
          </a:bodyPr>
          <a:lstStyle/>
          <a:p>
            <a:r>
              <a:rPr lang="en-US" dirty="0">
                <a:solidFill>
                  <a:schemeClr val="accent1">
                    <a:lumMod val="75000"/>
                  </a:schemeClr>
                </a:solidFill>
              </a:rPr>
              <a:t>Hypothesis Testing Framework</a:t>
            </a:r>
          </a:p>
        </p:txBody>
      </p:sp>
      <p:sp>
        <p:nvSpPr>
          <p:cNvPr id="3" name="Content Placeholder 2">
            <a:extLst>
              <a:ext uri="{FF2B5EF4-FFF2-40B4-BE49-F238E27FC236}">
                <a16:creationId xmlns:a16="http://schemas.microsoft.com/office/drawing/2014/main" id="{9FB87379-F5D2-57CE-8DCA-221A6184A5FC}"/>
              </a:ext>
            </a:extLst>
          </p:cNvPr>
          <p:cNvSpPr>
            <a:spLocks noGrp="1"/>
          </p:cNvSpPr>
          <p:nvPr>
            <p:ph idx="1"/>
          </p:nvPr>
        </p:nvSpPr>
        <p:spPr>
          <a:xfrm>
            <a:off x="457201" y="1415844"/>
            <a:ext cx="5560142" cy="4792648"/>
          </a:xfrm>
        </p:spPr>
        <p:txBody>
          <a:bodyPr>
            <a:noAutofit/>
          </a:bodyPr>
          <a:lstStyle/>
          <a:p>
            <a:pPr marL="0" indent="0" algn="just">
              <a:buNone/>
            </a:pPr>
            <a:r>
              <a:rPr lang="en-US" sz="1800" b="1" dirty="0"/>
              <a:t>Null Hypothesis (H₀): </a:t>
            </a:r>
            <a:r>
              <a:rPr lang="en-US" sz="1800" dirty="0"/>
              <a:t>The updated pricing page has no significant impact compared to the current version. </a:t>
            </a:r>
            <a:r>
              <a:rPr lang="en-US" sz="1800" b="1" dirty="0"/>
              <a:t>Alternative Hypothesis (H₁): </a:t>
            </a:r>
            <a:r>
              <a:rPr lang="en-US" sz="1800" dirty="0"/>
              <a:t>The improved pricing page enhances user understanding of the value proposition, leading to higher conversion rates and overall business growth.</a:t>
            </a:r>
            <a:endParaRPr lang="hu-HU" sz="1800" dirty="0"/>
          </a:p>
          <a:p>
            <a:pPr marL="0" indent="0">
              <a:buNone/>
            </a:pPr>
            <a:r>
              <a:rPr lang="en-US" sz="1800" dirty="0"/>
              <a:t>Test Parameters</a:t>
            </a:r>
            <a:r>
              <a:rPr lang="hu-HU" sz="1800" dirty="0"/>
              <a:t>:</a:t>
            </a:r>
          </a:p>
          <a:p>
            <a:pPr>
              <a:buFont typeface="Wingdings" panose="05000000000000000000" pitchFamily="2" charset="2"/>
              <a:buChar char="q"/>
            </a:pPr>
            <a:r>
              <a:rPr lang="en-US" sz="1800" dirty="0"/>
              <a:t>Significance Level (α): 0.05</a:t>
            </a:r>
            <a:endParaRPr lang="hu-HU" sz="1800" dirty="0"/>
          </a:p>
          <a:p>
            <a:pPr>
              <a:buFont typeface="Wingdings" panose="05000000000000000000" pitchFamily="2" charset="2"/>
              <a:buChar char="q"/>
            </a:pPr>
            <a:r>
              <a:rPr lang="en-US" sz="1800" dirty="0"/>
              <a:t>Confidence Level: 95%</a:t>
            </a:r>
            <a:endParaRPr lang="hu-HU" sz="1800" dirty="0"/>
          </a:p>
          <a:p>
            <a:pPr marL="0" indent="0">
              <a:buNone/>
            </a:pPr>
            <a:endParaRPr lang="hu-HU" sz="1800" dirty="0"/>
          </a:p>
          <a:p>
            <a:pPr marL="0" indent="0">
              <a:buNone/>
            </a:pPr>
            <a:r>
              <a:rPr lang="en-US" sz="1800" dirty="0"/>
              <a:t>A/B Test Structure</a:t>
            </a:r>
            <a:r>
              <a:rPr lang="hu-HU" sz="1800" dirty="0"/>
              <a:t>:</a:t>
            </a:r>
          </a:p>
          <a:p>
            <a:pPr>
              <a:buFont typeface="Wingdings" panose="05000000000000000000" pitchFamily="2" charset="2"/>
              <a:buChar char="q"/>
            </a:pPr>
            <a:r>
              <a:rPr lang="en-US" sz="1800" dirty="0"/>
              <a:t>Control Group: Sees the current pricing page.</a:t>
            </a:r>
            <a:endParaRPr lang="hu-HU" sz="1800" dirty="0"/>
          </a:p>
          <a:p>
            <a:pPr>
              <a:buFont typeface="Wingdings" panose="05000000000000000000" pitchFamily="2" charset="2"/>
              <a:buChar char="q"/>
            </a:pPr>
            <a:r>
              <a:rPr lang="en-US" sz="1800" dirty="0"/>
              <a:t>Test Group: Sees the enhanced pricing page with a more detailed feature list.</a:t>
            </a:r>
          </a:p>
        </p:txBody>
      </p:sp>
      <p:sp>
        <p:nvSpPr>
          <p:cNvPr id="4" name="TextBox 3">
            <a:extLst>
              <a:ext uri="{FF2B5EF4-FFF2-40B4-BE49-F238E27FC236}">
                <a16:creationId xmlns:a16="http://schemas.microsoft.com/office/drawing/2014/main" id="{272FE91C-5EA1-75C5-B5A2-EBC806DE0E08}"/>
              </a:ext>
            </a:extLst>
          </p:cNvPr>
          <p:cNvSpPr txBox="1"/>
          <p:nvPr/>
        </p:nvSpPr>
        <p:spPr>
          <a:xfrm>
            <a:off x="6174658" y="1661650"/>
            <a:ext cx="5220929" cy="3693319"/>
          </a:xfrm>
          <a:prstGeom prst="rect">
            <a:avLst/>
          </a:prstGeom>
          <a:noFill/>
        </p:spPr>
        <p:txBody>
          <a:bodyPr wrap="square" rtlCol="0">
            <a:spAutoFit/>
          </a:bodyPr>
          <a:lstStyle/>
          <a:p>
            <a:r>
              <a:rPr lang="en-US" b="1" dirty="0"/>
              <a:t>P-Value Approach for Decision-Making</a:t>
            </a:r>
            <a:endParaRPr lang="hu-HU" b="1" dirty="0"/>
          </a:p>
          <a:p>
            <a:endParaRPr lang="hu-HU" dirty="0"/>
          </a:p>
          <a:p>
            <a:pPr algn="just"/>
            <a:r>
              <a:rPr lang="hu-HU" dirty="0"/>
              <a:t>1. </a:t>
            </a:r>
            <a:r>
              <a:rPr lang="en-US" dirty="0"/>
              <a:t>Define Hypotheses: Clearly state H₀ and H₁.</a:t>
            </a:r>
            <a:endParaRPr lang="hu-HU" dirty="0"/>
          </a:p>
          <a:p>
            <a:pPr algn="just"/>
            <a:r>
              <a:rPr lang="hu-HU" dirty="0"/>
              <a:t>2. </a:t>
            </a:r>
            <a:r>
              <a:rPr lang="en-US" dirty="0"/>
              <a:t>Compute the Test Statistic: Use the appropriate statistical test (e.g., Chi-square for conversion rates, t-test for time spent).</a:t>
            </a:r>
            <a:endParaRPr lang="hu-HU" dirty="0"/>
          </a:p>
          <a:p>
            <a:pPr algn="just"/>
            <a:r>
              <a:rPr lang="hu-HU" dirty="0"/>
              <a:t>3. </a:t>
            </a:r>
            <a:r>
              <a:rPr lang="en-US" dirty="0"/>
              <a:t>Determine the P-Value: Measure the probability of observing the data if H₀ were true.</a:t>
            </a:r>
            <a:endParaRPr lang="hu-HU" dirty="0"/>
          </a:p>
          <a:p>
            <a:pPr algn="just"/>
            <a:r>
              <a:rPr lang="hu-HU" dirty="0"/>
              <a:t>4. </a:t>
            </a:r>
            <a:r>
              <a:rPr lang="en-US" dirty="0"/>
              <a:t>Decision Rule:</a:t>
            </a:r>
            <a:r>
              <a:rPr lang="hu-HU" dirty="0"/>
              <a:t> </a:t>
            </a:r>
            <a:r>
              <a:rPr lang="en-US" dirty="0"/>
              <a:t>If P ≤ 0.05, reject H₀ (significant difference exists).If P &gt; 0.05, fail to reject H₀ (no significant impact detected).</a:t>
            </a:r>
            <a:endParaRPr lang="hu-HU" dirty="0"/>
          </a:p>
          <a:p>
            <a:pPr algn="just"/>
            <a:r>
              <a:rPr lang="hu-HU" dirty="0"/>
              <a:t>5. </a:t>
            </a:r>
            <a:r>
              <a:rPr lang="en-US" dirty="0"/>
              <a:t>Interpretation &amp; Business Impact: Summarize the findings and recommend next steps.</a:t>
            </a:r>
          </a:p>
        </p:txBody>
      </p:sp>
    </p:spTree>
    <p:extLst>
      <p:ext uri="{BB962C8B-B14F-4D97-AF65-F5344CB8AC3E}">
        <p14:creationId xmlns:p14="http://schemas.microsoft.com/office/powerpoint/2010/main" val="2094837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3907A-F073-2283-E896-D2CB61CF05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73D5D8-1E6E-52BA-E0DF-96AD2CD62B92}"/>
              </a:ext>
            </a:extLst>
          </p:cNvPr>
          <p:cNvSpPr>
            <a:spLocks noGrp="1"/>
          </p:cNvSpPr>
          <p:nvPr>
            <p:ph type="title"/>
          </p:nvPr>
        </p:nvSpPr>
        <p:spPr>
          <a:xfrm>
            <a:off x="680884" y="365126"/>
            <a:ext cx="10515600" cy="656850"/>
          </a:xfrm>
        </p:spPr>
        <p:txBody>
          <a:bodyPr>
            <a:normAutofit fontScale="90000"/>
          </a:bodyPr>
          <a:lstStyle/>
          <a:p>
            <a:r>
              <a:rPr lang="hu-HU" dirty="0">
                <a:solidFill>
                  <a:schemeClr val="accent1">
                    <a:lumMod val="75000"/>
                  </a:schemeClr>
                </a:solidFill>
              </a:rPr>
              <a:t>Statistical test</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B2D8B626-8EBE-E8F4-015C-EE6F73B7A382}"/>
              </a:ext>
            </a:extLst>
          </p:cNvPr>
          <p:cNvSpPr>
            <a:spLocks noGrp="1"/>
          </p:cNvSpPr>
          <p:nvPr>
            <p:ph idx="1"/>
          </p:nvPr>
        </p:nvSpPr>
        <p:spPr>
          <a:xfrm>
            <a:off x="457201" y="1183341"/>
            <a:ext cx="5560142" cy="5526741"/>
          </a:xfrm>
        </p:spPr>
        <p:txBody>
          <a:bodyPr>
            <a:noAutofit/>
          </a:bodyPr>
          <a:lstStyle/>
          <a:p>
            <a:pPr marL="0" indent="0" algn="ctr">
              <a:buNone/>
            </a:pPr>
            <a:r>
              <a:rPr lang="hu-HU" sz="1800" b="1" dirty="0"/>
              <a:t>Chi-squared test</a:t>
            </a:r>
          </a:p>
          <a:p>
            <a:pPr marL="0" indent="0">
              <a:buNone/>
            </a:pPr>
            <a:r>
              <a:rPr lang="hu-HU" sz="1800" dirty="0"/>
              <a:t>Libraries: </a:t>
            </a:r>
            <a:r>
              <a:rPr lang="en-US" sz="1800" dirty="0">
                <a:effectLst/>
                <a:latin typeface="Arial" panose="020B0604020202020204" pitchFamily="34" charset="0"/>
                <a:ea typeface="Arial" panose="020B0604020202020204" pitchFamily="34" charset="0"/>
              </a:rPr>
              <a:t>Pandas, </a:t>
            </a:r>
            <a:r>
              <a:rPr lang="en-US" sz="1800" dirty="0" err="1">
                <a:effectLst/>
                <a:latin typeface="Arial" panose="020B0604020202020204" pitchFamily="34" charset="0"/>
                <a:ea typeface="Arial" panose="020B0604020202020204" pitchFamily="34" charset="0"/>
              </a:rPr>
              <a:t>numpy</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scipy.stats</a:t>
            </a:r>
            <a:r>
              <a:rPr lang="en-US" sz="1800" dirty="0">
                <a:effectLst/>
                <a:latin typeface="Arial" panose="020B0604020202020204" pitchFamily="34" charset="0"/>
                <a:ea typeface="Arial" panose="020B0604020202020204" pitchFamily="34" charset="0"/>
              </a:rPr>
              <a:t> : chi2_contingency, </a:t>
            </a:r>
            <a:r>
              <a:rPr lang="en-US" sz="1800" dirty="0" err="1">
                <a:effectLst/>
                <a:latin typeface="Arial" panose="020B0604020202020204" pitchFamily="34" charset="0"/>
                <a:ea typeface="Arial" panose="020B0604020202020204" pitchFamily="34" charset="0"/>
              </a:rPr>
              <a:t>ttest_ind</a:t>
            </a:r>
            <a:endParaRPr lang="en-US" sz="1800" dirty="0">
              <a:effectLst/>
              <a:latin typeface="Arial" panose="020B0604020202020204" pitchFamily="34" charset="0"/>
              <a:ea typeface="Arial" panose="020B0604020202020204" pitchFamily="34" charset="0"/>
            </a:endParaRPr>
          </a:p>
          <a:p>
            <a:pPr marL="0" indent="0">
              <a:buNone/>
            </a:pPr>
            <a:endParaRPr lang="hu-HU" sz="1800" dirty="0"/>
          </a:p>
          <a:p>
            <a:pPr marL="0" indent="0">
              <a:buNone/>
            </a:pPr>
            <a:endParaRPr lang="hu-HU" sz="1800" dirty="0"/>
          </a:p>
          <a:p>
            <a:pPr marL="0" indent="0">
              <a:buNone/>
            </a:pPr>
            <a:endParaRPr lang="hu-HU" sz="1200" i="1" dirty="0"/>
          </a:p>
          <a:p>
            <a:pPr marL="0" indent="0">
              <a:buNone/>
            </a:pPr>
            <a:r>
              <a:rPr lang="en-US" sz="1600" i="1" dirty="0"/>
              <a:t>ta</a:t>
            </a:r>
            <a:r>
              <a:rPr lang="hu-HU" sz="1600" i="1" dirty="0"/>
              <a:t>b</a:t>
            </a:r>
            <a:r>
              <a:rPr lang="en-US" sz="1600" i="1" dirty="0" err="1"/>
              <a:t>ulation</a:t>
            </a:r>
            <a:r>
              <a:rPr lang="en-US" sz="1600" i="1" dirty="0"/>
              <a:t> = </a:t>
            </a:r>
            <a:r>
              <a:rPr lang="en-US" sz="1600" i="1" dirty="0" err="1"/>
              <a:t>np.array</a:t>
            </a:r>
            <a:r>
              <a:rPr lang="en-US" sz="1600" i="1" dirty="0"/>
              <a:t>([</a:t>
            </a:r>
            <a:r>
              <a:rPr lang="en-US" sz="1600" i="1" dirty="0" err="1"/>
              <a:t>df</a:t>
            </a:r>
            <a:r>
              <a:rPr lang="en-US" sz="1600" i="1" dirty="0"/>
              <a:t>["Converted"], </a:t>
            </a:r>
            <a:r>
              <a:rPr lang="en-US" sz="1600" i="1" dirty="0" err="1"/>
              <a:t>df</a:t>
            </a:r>
            <a:r>
              <a:rPr lang="en-US" sz="1600" i="1" dirty="0"/>
              <a:t>["</a:t>
            </a:r>
            <a:r>
              <a:rPr lang="en-US" sz="1600" i="1" dirty="0" err="1"/>
              <a:t>Not_Converted</a:t>
            </a:r>
            <a:r>
              <a:rPr lang="en-US" sz="1600" i="1" dirty="0"/>
              <a:t>"]])</a:t>
            </a:r>
          </a:p>
          <a:p>
            <a:pPr marL="0" indent="0">
              <a:buNone/>
            </a:pPr>
            <a:r>
              <a:rPr lang="en-US" sz="1600" i="1" dirty="0"/>
              <a:t>stats.chi2_contingency(tabulation)</a:t>
            </a:r>
          </a:p>
          <a:p>
            <a:pPr marL="0" indent="0">
              <a:buNone/>
            </a:pPr>
            <a:r>
              <a:rPr lang="en-US" sz="1600" i="1" dirty="0"/>
              <a:t>chi2,p,dof,exp = stats.chi2_contingency(tabulation)</a:t>
            </a:r>
          </a:p>
          <a:p>
            <a:pPr marL="0" indent="0">
              <a:buNone/>
            </a:pPr>
            <a:r>
              <a:rPr lang="en-US" sz="1600" i="1" dirty="0"/>
              <a:t>print('chi2 :',chi2)</a:t>
            </a:r>
          </a:p>
          <a:p>
            <a:pPr marL="0" indent="0">
              <a:buNone/>
            </a:pPr>
            <a:r>
              <a:rPr lang="en-US" sz="1600" i="1" dirty="0"/>
              <a:t>print('</a:t>
            </a:r>
            <a:r>
              <a:rPr lang="en-US" sz="1600" i="1" dirty="0" err="1"/>
              <a:t>p_value:',p</a:t>
            </a:r>
            <a:r>
              <a:rPr lang="en-US" sz="1600" i="1" dirty="0"/>
              <a:t>)</a:t>
            </a:r>
          </a:p>
          <a:p>
            <a:pPr marL="0" indent="0">
              <a:buNone/>
            </a:pPr>
            <a:r>
              <a:rPr lang="en-US" sz="1600" i="1" dirty="0"/>
              <a:t>print('Degree of freedom:',</a:t>
            </a:r>
            <a:r>
              <a:rPr lang="en-US" sz="1600" i="1" dirty="0" err="1"/>
              <a:t>dof</a:t>
            </a:r>
            <a:r>
              <a:rPr lang="en-US" sz="1600" i="1" dirty="0"/>
              <a:t>)</a:t>
            </a:r>
          </a:p>
          <a:p>
            <a:pPr marL="0" indent="0">
              <a:buNone/>
            </a:pPr>
            <a:r>
              <a:rPr lang="en-US" sz="1600" i="1" dirty="0"/>
              <a:t>print('Expected </a:t>
            </a:r>
            <a:r>
              <a:rPr lang="en-US" sz="1600" i="1" dirty="0" err="1"/>
              <a:t>frequency:',exp</a:t>
            </a:r>
            <a:r>
              <a:rPr lang="en-US" sz="1600" i="1" dirty="0"/>
              <a:t>)</a:t>
            </a:r>
            <a:endParaRPr lang="hu-HU" sz="1600" i="1" dirty="0"/>
          </a:p>
          <a:p>
            <a:pPr marL="0" indent="0">
              <a:buNone/>
            </a:pPr>
            <a:endParaRPr lang="hu-HU" sz="1800" dirty="0"/>
          </a:p>
          <a:p>
            <a:pPr marL="0" indent="0">
              <a:buNone/>
            </a:pPr>
            <a:r>
              <a:rPr lang="hu-HU" sz="1800" dirty="0"/>
              <a:t>Note: </a:t>
            </a:r>
            <a:r>
              <a:rPr lang="en-US" sz="1800" dirty="0"/>
              <a:t>If p-value &lt; 0.05, we conclude that the new page has statistically significant impact on conversion.</a:t>
            </a:r>
          </a:p>
          <a:p>
            <a:pPr marL="0" indent="0">
              <a:buNone/>
            </a:pPr>
            <a:endParaRPr lang="en-US" sz="1800" dirty="0"/>
          </a:p>
        </p:txBody>
      </p:sp>
      <p:sp>
        <p:nvSpPr>
          <p:cNvPr id="4" name="TextBox 3">
            <a:extLst>
              <a:ext uri="{FF2B5EF4-FFF2-40B4-BE49-F238E27FC236}">
                <a16:creationId xmlns:a16="http://schemas.microsoft.com/office/drawing/2014/main" id="{0BB77541-EDC7-0D3D-9B6F-470C4EC9AABB}"/>
              </a:ext>
            </a:extLst>
          </p:cNvPr>
          <p:cNvSpPr txBox="1"/>
          <p:nvPr/>
        </p:nvSpPr>
        <p:spPr>
          <a:xfrm>
            <a:off x="6513870" y="1121835"/>
            <a:ext cx="5220929" cy="6203750"/>
          </a:xfrm>
          <a:prstGeom prst="rect">
            <a:avLst/>
          </a:prstGeom>
          <a:noFill/>
        </p:spPr>
        <p:txBody>
          <a:bodyPr wrap="square" rtlCol="0">
            <a:spAutoFit/>
          </a:bodyPr>
          <a:lstStyle/>
          <a:p>
            <a:r>
              <a:rPr lang="en-US" b="1" dirty="0"/>
              <a:t>Independent t-Test for </a:t>
            </a:r>
            <a:r>
              <a:rPr lang="en-US" b="1" dirty="0" err="1"/>
              <a:t>continous</a:t>
            </a:r>
            <a:r>
              <a:rPr lang="en-US" b="1" dirty="0"/>
              <a:t> data</a:t>
            </a:r>
            <a:endParaRPr lang="hu-HU" b="1" dirty="0"/>
          </a:p>
          <a:p>
            <a:r>
              <a:rPr lang="en-US" dirty="0"/>
              <a:t>Average Time spent on the page on the old and the new page – metric: seconds/minutes.</a:t>
            </a:r>
            <a:endParaRPr lang="hu-HU" dirty="0"/>
          </a:p>
          <a:p>
            <a:r>
              <a:rPr lang="hu-HU" dirty="0"/>
              <a:t>Libraries: </a:t>
            </a:r>
            <a:r>
              <a:rPr lang="en-US" dirty="0"/>
              <a:t>Pandas, </a:t>
            </a:r>
            <a:r>
              <a:rPr lang="en-US" dirty="0" err="1"/>
              <a:t>numpy</a:t>
            </a:r>
            <a:r>
              <a:rPr lang="en-US" dirty="0"/>
              <a:t>, import </a:t>
            </a:r>
            <a:r>
              <a:rPr lang="en-US" dirty="0" err="1"/>
              <a:t>scipy.stats</a:t>
            </a:r>
            <a:r>
              <a:rPr lang="en-US" dirty="0"/>
              <a:t> as stats</a:t>
            </a:r>
          </a:p>
          <a:p>
            <a:endParaRPr lang="hu-HU" dirty="0"/>
          </a:p>
          <a:p>
            <a:endParaRPr lang="hu-HU" dirty="0"/>
          </a:p>
          <a:p>
            <a:endParaRPr lang="hu-HU" dirty="0"/>
          </a:p>
          <a:p>
            <a:endParaRPr lang="hu-HU" dirty="0"/>
          </a:p>
          <a:p>
            <a:endParaRPr lang="hu-HU" dirty="0"/>
          </a:p>
          <a:p>
            <a:pPr>
              <a:lnSpc>
                <a:spcPct val="90000"/>
              </a:lnSpc>
              <a:spcBef>
                <a:spcPts val="1000"/>
              </a:spcBef>
            </a:pPr>
            <a:r>
              <a:rPr lang="en-US" sz="1600" i="1" dirty="0" err="1"/>
              <a:t>t_stat</a:t>
            </a:r>
            <a:r>
              <a:rPr lang="en-US" sz="1600" i="1" dirty="0"/>
              <a:t>, </a:t>
            </a:r>
            <a:r>
              <a:rPr lang="en-US" sz="1600" i="1" dirty="0" err="1"/>
              <a:t>p_value</a:t>
            </a:r>
            <a:r>
              <a:rPr lang="en-US" sz="1600" i="1" dirty="0"/>
              <a:t> = </a:t>
            </a:r>
            <a:r>
              <a:rPr lang="en-US" sz="1600" i="1" dirty="0" err="1"/>
              <a:t>stats.ttest_ind</a:t>
            </a:r>
            <a:r>
              <a:rPr lang="en-US" sz="1600" i="1" dirty="0"/>
              <a:t>(</a:t>
            </a:r>
            <a:r>
              <a:rPr lang="en-US" sz="1600" i="1" dirty="0" err="1"/>
              <a:t>control_time</a:t>
            </a:r>
            <a:r>
              <a:rPr lang="en-US" sz="1600" i="1" dirty="0"/>
              <a:t>, </a:t>
            </a:r>
            <a:r>
              <a:rPr lang="en-US" sz="1600" i="1" dirty="0" err="1"/>
              <a:t>test_time</a:t>
            </a:r>
            <a:r>
              <a:rPr lang="en-US" sz="1600" i="1" dirty="0"/>
              <a:t>, </a:t>
            </a:r>
            <a:r>
              <a:rPr lang="en-US" sz="1600" i="1" dirty="0" err="1"/>
              <a:t>equal_var</a:t>
            </a:r>
            <a:r>
              <a:rPr lang="en-US" sz="1600" i="1" dirty="0"/>
              <a:t>=False).</a:t>
            </a:r>
            <a:endParaRPr lang="hu-HU" sz="1600" i="1" dirty="0"/>
          </a:p>
          <a:p>
            <a:endParaRPr lang="hu-HU" dirty="0"/>
          </a:p>
          <a:p>
            <a:endParaRPr lang="hu-HU" dirty="0"/>
          </a:p>
          <a:p>
            <a:endParaRPr lang="hu-HU" dirty="0"/>
          </a:p>
          <a:p>
            <a:endParaRPr lang="hu-HU" dirty="0"/>
          </a:p>
          <a:p>
            <a:endParaRPr lang="hu-HU" dirty="0"/>
          </a:p>
          <a:p>
            <a:r>
              <a:rPr lang="hu-HU" dirty="0"/>
              <a:t>Note: </a:t>
            </a:r>
            <a:r>
              <a:rPr lang="en-US" dirty="0"/>
              <a:t>If p-value &lt; 0.05, the difference is statistically significant, so the users spend more time on the new page.</a:t>
            </a:r>
          </a:p>
          <a:p>
            <a:endParaRPr lang="hu-HU" dirty="0"/>
          </a:p>
          <a:p>
            <a:endParaRPr lang="hu-HU" dirty="0"/>
          </a:p>
          <a:p>
            <a:endParaRPr lang="hu-HU" dirty="0"/>
          </a:p>
        </p:txBody>
      </p:sp>
      <p:graphicFrame>
        <p:nvGraphicFramePr>
          <p:cNvPr id="7" name="Table 6">
            <a:extLst>
              <a:ext uri="{FF2B5EF4-FFF2-40B4-BE49-F238E27FC236}">
                <a16:creationId xmlns:a16="http://schemas.microsoft.com/office/drawing/2014/main" id="{418E2A6F-6D91-7780-29B0-5D8B63B06180}"/>
              </a:ext>
            </a:extLst>
          </p:cNvPr>
          <p:cNvGraphicFramePr>
            <a:graphicFrameLocks noGrp="1"/>
          </p:cNvGraphicFramePr>
          <p:nvPr>
            <p:extLst>
              <p:ext uri="{D42A27DB-BD31-4B8C-83A1-F6EECF244321}">
                <p14:modId xmlns:p14="http://schemas.microsoft.com/office/powerpoint/2010/main" val="2910422538"/>
              </p:ext>
            </p:extLst>
          </p:nvPr>
        </p:nvGraphicFramePr>
        <p:xfrm>
          <a:off x="1175272" y="2270656"/>
          <a:ext cx="4149763" cy="875955"/>
        </p:xfrm>
        <a:graphic>
          <a:graphicData uri="http://schemas.openxmlformats.org/drawingml/2006/table">
            <a:tbl>
              <a:tblPr firstRow="1" firstCol="1" bandRow="1">
                <a:tableStyleId>{7DF18680-E054-41AD-8BC1-D1AEF772440D}</a:tableStyleId>
              </a:tblPr>
              <a:tblGrid>
                <a:gridCol w="1333222">
                  <a:extLst>
                    <a:ext uri="{9D8B030D-6E8A-4147-A177-3AD203B41FA5}">
                      <a16:colId xmlns:a16="http://schemas.microsoft.com/office/drawing/2014/main" val="1972756012"/>
                    </a:ext>
                  </a:extLst>
                </a:gridCol>
                <a:gridCol w="1356030">
                  <a:extLst>
                    <a:ext uri="{9D8B030D-6E8A-4147-A177-3AD203B41FA5}">
                      <a16:colId xmlns:a16="http://schemas.microsoft.com/office/drawing/2014/main" val="2945891842"/>
                    </a:ext>
                  </a:extLst>
                </a:gridCol>
                <a:gridCol w="1460511">
                  <a:extLst>
                    <a:ext uri="{9D8B030D-6E8A-4147-A177-3AD203B41FA5}">
                      <a16:colId xmlns:a16="http://schemas.microsoft.com/office/drawing/2014/main" val="2939376683"/>
                    </a:ext>
                  </a:extLst>
                </a:gridCol>
              </a:tblGrid>
              <a:tr h="291985">
                <a:tc>
                  <a:txBody>
                    <a:bodyPr/>
                    <a:lstStyle/>
                    <a:p>
                      <a:pPr algn="ctr">
                        <a:buNone/>
                      </a:pPr>
                      <a:r>
                        <a:rPr lang="en-US" sz="1400" dirty="0">
                          <a:effectLst/>
                        </a:rPr>
                        <a:t>Group</a:t>
                      </a:r>
                      <a:endParaRPr lang="en-US" sz="1400" dirty="0">
                        <a:effectLst/>
                        <a:latin typeface="Arial" panose="020B0604020202020204" pitchFamily="34" charset="0"/>
                        <a:ea typeface="Arial" panose="020B0604020202020204" pitchFamily="34" charset="0"/>
                      </a:endParaRPr>
                    </a:p>
                  </a:txBody>
                  <a:tcPr marL="68580" marR="68580" marT="0" marB="0"/>
                </a:tc>
                <a:tc>
                  <a:txBody>
                    <a:bodyPr/>
                    <a:lstStyle/>
                    <a:p>
                      <a:pPr algn="ctr">
                        <a:buNone/>
                      </a:pPr>
                      <a:r>
                        <a:rPr lang="en-US" sz="1400">
                          <a:effectLst/>
                        </a:rPr>
                        <a:t>Control</a:t>
                      </a:r>
                      <a:endParaRPr lang="en-US" sz="1400">
                        <a:effectLst/>
                        <a:latin typeface="Arial" panose="020B0604020202020204" pitchFamily="34" charset="0"/>
                        <a:ea typeface="Arial" panose="020B0604020202020204" pitchFamily="34" charset="0"/>
                      </a:endParaRPr>
                    </a:p>
                  </a:txBody>
                  <a:tcPr marL="68580" marR="68580" marT="0" marB="0"/>
                </a:tc>
                <a:tc>
                  <a:txBody>
                    <a:bodyPr/>
                    <a:lstStyle/>
                    <a:p>
                      <a:pPr algn="ctr">
                        <a:buNone/>
                      </a:pPr>
                      <a:r>
                        <a:rPr lang="en-US" sz="1400">
                          <a:effectLst/>
                        </a:rPr>
                        <a:t>Test</a:t>
                      </a:r>
                      <a:endParaRPr lang="en-US" sz="14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421068046"/>
                  </a:ext>
                </a:extLst>
              </a:tr>
              <a:tr h="291985">
                <a:tc>
                  <a:txBody>
                    <a:bodyPr/>
                    <a:lstStyle/>
                    <a:p>
                      <a:pPr>
                        <a:buNone/>
                      </a:pPr>
                      <a:r>
                        <a:rPr lang="en-US" sz="1400" dirty="0">
                          <a:effectLst/>
                        </a:rPr>
                        <a:t>purchased</a:t>
                      </a:r>
                      <a:endParaRPr lang="en-US" sz="1400" dirty="0">
                        <a:effectLst/>
                        <a:latin typeface="Arial" panose="020B0604020202020204" pitchFamily="34" charset="0"/>
                        <a:ea typeface="Arial" panose="020B0604020202020204" pitchFamily="34" charset="0"/>
                      </a:endParaRPr>
                    </a:p>
                  </a:txBody>
                  <a:tcPr marL="68580" marR="68580" marT="0" marB="0"/>
                </a:tc>
                <a:tc>
                  <a:txBody>
                    <a:bodyPr/>
                    <a:lstStyle/>
                    <a:p>
                      <a:pPr algn="ctr">
                        <a:buNone/>
                      </a:pPr>
                      <a:r>
                        <a:rPr lang="en-US" sz="1400" dirty="0">
                          <a:effectLst/>
                        </a:rPr>
                        <a:t>335</a:t>
                      </a:r>
                      <a:endParaRPr lang="en-US" sz="1400" dirty="0">
                        <a:effectLst/>
                        <a:latin typeface="Arial" panose="020B0604020202020204" pitchFamily="34" charset="0"/>
                        <a:ea typeface="Arial" panose="020B0604020202020204" pitchFamily="34" charset="0"/>
                      </a:endParaRPr>
                    </a:p>
                  </a:txBody>
                  <a:tcPr marL="68580" marR="68580" marT="0" marB="0"/>
                </a:tc>
                <a:tc>
                  <a:txBody>
                    <a:bodyPr/>
                    <a:lstStyle/>
                    <a:p>
                      <a:pPr algn="ctr">
                        <a:buNone/>
                      </a:pPr>
                      <a:r>
                        <a:rPr lang="en-US" sz="1400" dirty="0">
                          <a:effectLst/>
                        </a:rPr>
                        <a:t>440</a:t>
                      </a:r>
                      <a:endParaRPr lang="en-US" sz="14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61767692"/>
                  </a:ext>
                </a:extLst>
              </a:tr>
              <a:tr h="291985">
                <a:tc>
                  <a:txBody>
                    <a:bodyPr/>
                    <a:lstStyle/>
                    <a:p>
                      <a:pPr>
                        <a:buNone/>
                      </a:pPr>
                      <a:r>
                        <a:rPr lang="en-US" sz="1400">
                          <a:effectLst/>
                        </a:rPr>
                        <a:t>no_purchased</a:t>
                      </a:r>
                      <a:endParaRPr lang="en-US" sz="1400">
                        <a:effectLst/>
                        <a:latin typeface="Arial" panose="020B0604020202020204" pitchFamily="34" charset="0"/>
                        <a:ea typeface="Arial" panose="020B0604020202020204" pitchFamily="34" charset="0"/>
                      </a:endParaRPr>
                    </a:p>
                  </a:txBody>
                  <a:tcPr marL="68580" marR="68580" marT="0" marB="0"/>
                </a:tc>
                <a:tc>
                  <a:txBody>
                    <a:bodyPr/>
                    <a:lstStyle/>
                    <a:p>
                      <a:pPr algn="ctr">
                        <a:buNone/>
                      </a:pPr>
                      <a:r>
                        <a:rPr lang="en-US" sz="1400">
                          <a:effectLst/>
                        </a:rPr>
                        <a:t>814</a:t>
                      </a:r>
                      <a:endParaRPr lang="en-US" sz="1400">
                        <a:effectLst/>
                        <a:latin typeface="Arial" panose="020B0604020202020204" pitchFamily="34" charset="0"/>
                        <a:ea typeface="Arial" panose="020B0604020202020204" pitchFamily="34" charset="0"/>
                      </a:endParaRPr>
                    </a:p>
                  </a:txBody>
                  <a:tcPr marL="68580" marR="68580" marT="0" marB="0"/>
                </a:tc>
                <a:tc>
                  <a:txBody>
                    <a:bodyPr/>
                    <a:lstStyle/>
                    <a:p>
                      <a:pPr algn="ctr">
                        <a:buNone/>
                      </a:pPr>
                      <a:r>
                        <a:rPr lang="en-US" sz="1400" dirty="0">
                          <a:effectLst/>
                        </a:rPr>
                        <a:t>795</a:t>
                      </a:r>
                      <a:endParaRPr lang="en-US" sz="14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968739642"/>
                  </a:ext>
                </a:extLst>
              </a:tr>
            </a:tbl>
          </a:graphicData>
        </a:graphic>
      </p:graphicFrame>
      <p:graphicFrame>
        <p:nvGraphicFramePr>
          <p:cNvPr id="8" name="Table 7">
            <a:extLst>
              <a:ext uri="{FF2B5EF4-FFF2-40B4-BE49-F238E27FC236}">
                <a16:creationId xmlns:a16="http://schemas.microsoft.com/office/drawing/2014/main" id="{6224D367-E928-E267-3A78-8667C4303683}"/>
              </a:ext>
            </a:extLst>
          </p:cNvPr>
          <p:cNvGraphicFramePr>
            <a:graphicFrameLocks noGrp="1"/>
          </p:cNvGraphicFramePr>
          <p:nvPr>
            <p:extLst>
              <p:ext uri="{D42A27DB-BD31-4B8C-83A1-F6EECF244321}">
                <p14:modId xmlns:p14="http://schemas.microsoft.com/office/powerpoint/2010/main" val="1697662943"/>
              </p:ext>
            </p:extLst>
          </p:nvPr>
        </p:nvGraphicFramePr>
        <p:xfrm>
          <a:off x="7344941" y="2613686"/>
          <a:ext cx="2880360" cy="1065850"/>
        </p:xfrm>
        <a:graphic>
          <a:graphicData uri="http://schemas.openxmlformats.org/drawingml/2006/table">
            <a:tbl>
              <a:tblPr firstRow="1" firstCol="1" bandRow="1">
                <a:tableStyleId>{7DF18680-E054-41AD-8BC1-D1AEF772440D}</a:tableStyleId>
              </a:tblPr>
              <a:tblGrid>
                <a:gridCol w="1529715">
                  <a:extLst>
                    <a:ext uri="{9D8B030D-6E8A-4147-A177-3AD203B41FA5}">
                      <a16:colId xmlns:a16="http://schemas.microsoft.com/office/drawing/2014/main" val="1710710136"/>
                    </a:ext>
                  </a:extLst>
                </a:gridCol>
                <a:gridCol w="1350645">
                  <a:extLst>
                    <a:ext uri="{9D8B030D-6E8A-4147-A177-3AD203B41FA5}">
                      <a16:colId xmlns:a16="http://schemas.microsoft.com/office/drawing/2014/main" val="3830595974"/>
                    </a:ext>
                  </a:extLst>
                </a:gridCol>
              </a:tblGrid>
              <a:tr h="0">
                <a:tc>
                  <a:txBody>
                    <a:bodyPr/>
                    <a:lstStyle/>
                    <a:p>
                      <a:pPr algn="ctr">
                        <a:lnSpc>
                          <a:spcPct val="115000"/>
                        </a:lnSpc>
                        <a:buNone/>
                      </a:pPr>
                      <a:r>
                        <a:rPr lang="en-US" sz="1300" dirty="0" err="1">
                          <a:effectLst/>
                        </a:rPr>
                        <a:t>control_time</a:t>
                      </a:r>
                      <a:r>
                        <a:rPr lang="en-US" sz="1300" dirty="0">
                          <a:effectLst/>
                        </a:rPr>
                        <a:t>(mins)</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buNone/>
                      </a:pPr>
                      <a:r>
                        <a:rPr lang="en-US" sz="1300" dirty="0" err="1">
                          <a:effectLst/>
                        </a:rPr>
                        <a:t>test_time</a:t>
                      </a:r>
                      <a:r>
                        <a:rPr lang="en-US" sz="1300" dirty="0">
                          <a:effectLst/>
                        </a:rPr>
                        <a:t>(mins)</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798130125"/>
                  </a:ext>
                </a:extLst>
              </a:tr>
              <a:tr h="0">
                <a:tc>
                  <a:txBody>
                    <a:bodyPr/>
                    <a:lstStyle/>
                    <a:p>
                      <a:pPr algn="ctr">
                        <a:lnSpc>
                          <a:spcPct val="115000"/>
                        </a:lnSpc>
                        <a:buNone/>
                      </a:pPr>
                      <a:r>
                        <a:rPr lang="en-US" sz="1300">
                          <a:effectLst/>
                        </a:rPr>
                        <a:t>5,4</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buNone/>
                      </a:pPr>
                      <a:r>
                        <a:rPr lang="en-US" sz="1300">
                          <a:effectLst/>
                        </a:rPr>
                        <a:t>8,0</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141769100"/>
                  </a:ext>
                </a:extLst>
              </a:tr>
              <a:tr h="0">
                <a:tc>
                  <a:txBody>
                    <a:bodyPr/>
                    <a:lstStyle/>
                    <a:p>
                      <a:pPr algn="ctr">
                        <a:lnSpc>
                          <a:spcPct val="115000"/>
                        </a:lnSpc>
                        <a:buNone/>
                      </a:pPr>
                      <a:r>
                        <a:rPr lang="en-US" sz="1300">
                          <a:effectLst/>
                        </a:rPr>
                        <a:t>7,1</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buNone/>
                      </a:pPr>
                      <a:r>
                        <a:rPr lang="en-US" sz="1300">
                          <a:effectLst/>
                        </a:rPr>
                        <a:t>3,1</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744148735"/>
                  </a:ext>
                </a:extLst>
              </a:tr>
              <a:tr h="0">
                <a:tc>
                  <a:txBody>
                    <a:bodyPr/>
                    <a:lstStyle/>
                    <a:p>
                      <a:pPr algn="ctr">
                        <a:lnSpc>
                          <a:spcPct val="115000"/>
                        </a:lnSpc>
                        <a:buNone/>
                      </a:pPr>
                      <a:r>
                        <a:rPr lang="en-US" sz="1300">
                          <a:effectLst/>
                        </a:rPr>
                        <a:t>4,6</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buNone/>
                      </a:pPr>
                      <a:r>
                        <a:rPr lang="en-US" sz="1300" dirty="0">
                          <a:effectLst/>
                        </a:rPr>
                        <a:t>6,3</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639899426"/>
                  </a:ext>
                </a:extLst>
              </a:tr>
              <a:tr h="0">
                <a:tc>
                  <a:txBody>
                    <a:bodyPr/>
                    <a:lstStyle/>
                    <a:p>
                      <a:pPr>
                        <a:lnSpc>
                          <a:spcPct val="115000"/>
                        </a:lnSpc>
                        <a:buNone/>
                      </a:pPr>
                      <a:r>
                        <a:rPr lang="en-US" sz="1300" dirty="0">
                          <a:effectLst/>
                        </a:rPr>
                        <a:t>…</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buNone/>
                      </a:pPr>
                      <a:r>
                        <a:rPr lang="en-US" sz="1300" dirty="0">
                          <a:effectLst/>
                        </a:rPr>
                        <a:t>…</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354190533"/>
                  </a:ext>
                </a:extLst>
              </a:tr>
            </a:tbl>
          </a:graphicData>
        </a:graphic>
      </p:graphicFrame>
    </p:spTree>
    <p:extLst>
      <p:ext uri="{BB962C8B-B14F-4D97-AF65-F5344CB8AC3E}">
        <p14:creationId xmlns:p14="http://schemas.microsoft.com/office/powerpoint/2010/main" val="1208959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DB36-E834-E8C1-3674-8703FE3E82DE}"/>
              </a:ext>
            </a:extLst>
          </p:cNvPr>
          <p:cNvSpPr>
            <a:spLocks noGrp="1"/>
          </p:cNvSpPr>
          <p:nvPr>
            <p:ph type="title"/>
          </p:nvPr>
        </p:nvSpPr>
        <p:spPr>
          <a:xfrm>
            <a:off x="100584" y="2440641"/>
            <a:ext cx="4422942" cy="1325563"/>
          </a:xfrm>
        </p:spPr>
        <p:txBody>
          <a:bodyPr>
            <a:normAutofit/>
          </a:bodyPr>
          <a:lstStyle/>
          <a:p>
            <a:pPr algn="ctr">
              <a:defRPr sz="3600" b="1">
                <a:solidFill>
                  <a:srgbClr val="0082C3"/>
                </a:solidFill>
              </a:defRPr>
            </a:pPr>
            <a:r>
              <a:rPr lang="hu-HU" sz="4800" b="1" dirty="0">
                <a:solidFill>
                  <a:schemeClr val="accent1">
                    <a:lumMod val="75000"/>
                  </a:schemeClr>
                </a:solidFill>
                <a:latin typeface="+mn-lt"/>
                <a:ea typeface="+mn-ea"/>
                <a:cs typeface="+mn-cs"/>
              </a:rPr>
              <a:t>Content</a:t>
            </a:r>
            <a:endParaRPr lang="en-US" sz="4800" b="1" dirty="0">
              <a:solidFill>
                <a:schemeClr val="accent1">
                  <a:lumMod val="75000"/>
                </a:schemeClr>
              </a:solidFill>
              <a:latin typeface="+mn-lt"/>
              <a:ea typeface="+mn-ea"/>
              <a:cs typeface="+mn-cs"/>
            </a:endParaRPr>
          </a:p>
        </p:txBody>
      </p:sp>
      <p:sp>
        <p:nvSpPr>
          <p:cNvPr id="3" name="Content Placeholder 2">
            <a:extLst>
              <a:ext uri="{FF2B5EF4-FFF2-40B4-BE49-F238E27FC236}">
                <a16:creationId xmlns:a16="http://schemas.microsoft.com/office/drawing/2014/main" id="{31CF1A34-5D94-DC2F-BAD2-B57BB76BABB2}"/>
              </a:ext>
            </a:extLst>
          </p:cNvPr>
          <p:cNvSpPr>
            <a:spLocks noGrp="1"/>
          </p:cNvSpPr>
          <p:nvPr>
            <p:ph idx="1"/>
          </p:nvPr>
        </p:nvSpPr>
        <p:spPr>
          <a:xfrm>
            <a:off x="5361726" y="707923"/>
            <a:ext cx="6321258" cy="5043947"/>
          </a:xfrm>
        </p:spPr>
        <p:txBody>
          <a:bodyPr>
            <a:normAutofit fontScale="85000" lnSpcReduction="20000"/>
          </a:bodyPr>
          <a:lstStyle/>
          <a:p>
            <a:pPr marL="0" indent="0">
              <a:buNone/>
            </a:pPr>
            <a:r>
              <a:rPr lang="hu-HU" sz="2400" dirty="0">
                <a:solidFill>
                  <a:schemeClr val="bg2">
                    <a:lumMod val="25000"/>
                  </a:schemeClr>
                </a:solidFill>
              </a:rPr>
              <a:t>I. TASK 1</a:t>
            </a:r>
          </a:p>
          <a:p>
            <a:pPr lvl="1"/>
            <a:r>
              <a:rPr lang="hu-HU" dirty="0">
                <a:solidFill>
                  <a:schemeClr val="bg2">
                    <a:lumMod val="25000"/>
                  </a:schemeClr>
                </a:solidFill>
              </a:rPr>
              <a:t>Data Quality</a:t>
            </a:r>
          </a:p>
          <a:p>
            <a:pPr lvl="1"/>
            <a:r>
              <a:rPr lang="hu-HU" dirty="0">
                <a:solidFill>
                  <a:schemeClr val="bg2">
                    <a:lumMod val="25000"/>
                  </a:schemeClr>
                </a:solidFill>
              </a:rPr>
              <a:t>Basic overview</a:t>
            </a:r>
          </a:p>
          <a:p>
            <a:pPr lvl="1"/>
            <a:r>
              <a:rPr lang="hu-HU" dirty="0">
                <a:solidFill>
                  <a:schemeClr val="bg2">
                    <a:lumMod val="25000"/>
                  </a:schemeClr>
                </a:solidFill>
              </a:rPr>
              <a:t>Export rate</a:t>
            </a:r>
          </a:p>
          <a:p>
            <a:pPr lvl="1"/>
            <a:r>
              <a:rPr lang="hu-HU" dirty="0">
                <a:solidFill>
                  <a:schemeClr val="bg2">
                    <a:lumMod val="25000"/>
                  </a:schemeClr>
                </a:solidFill>
              </a:rPr>
              <a:t>Events period</a:t>
            </a:r>
          </a:p>
          <a:p>
            <a:pPr lvl="1"/>
            <a:r>
              <a:rPr lang="hu-HU" dirty="0">
                <a:solidFill>
                  <a:schemeClr val="bg2">
                    <a:lumMod val="25000"/>
                  </a:schemeClr>
                </a:solidFill>
              </a:rPr>
              <a:t>Device platforms</a:t>
            </a:r>
          </a:p>
          <a:p>
            <a:pPr lvl="1"/>
            <a:r>
              <a:rPr lang="hu-HU" dirty="0">
                <a:solidFill>
                  <a:schemeClr val="bg2">
                    <a:lumMod val="25000"/>
                  </a:schemeClr>
                </a:solidFill>
              </a:rPr>
              <a:t>File formats &amp; Resolutions &amp; App version</a:t>
            </a:r>
          </a:p>
          <a:p>
            <a:pPr lvl="1"/>
            <a:endParaRPr lang="hu-HU" dirty="0">
              <a:solidFill>
                <a:schemeClr val="bg2">
                  <a:lumMod val="25000"/>
                </a:schemeClr>
              </a:solidFill>
            </a:endParaRPr>
          </a:p>
          <a:p>
            <a:pPr marL="0" indent="0">
              <a:buNone/>
            </a:pPr>
            <a:r>
              <a:rPr lang="hu-HU" sz="2400" dirty="0">
                <a:solidFill>
                  <a:schemeClr val="bg2">
                    <a:lumMod val="25000"/>
                  </a:schemeClr>
                </a:solidFill>
              </a:rPr>
              <a:t>II. TASK 2</a:t>
            </a:r>
          </a:p>
          <a:p>
            <a:pPr lvl="1"/>
            <a:r>
              <a:rPr lang="hu-HU" dirty="0">
                <a:solidFill>
                  <a:schemeClr val="bg2">
                    <a:lumMod val="25000"/>
                  </a:schemeClr>
                </a:solidFill>
              </a:rPr>
              <a:t>Sessions time analysis</a:t>
            </a:r>
          </a:p>
          <a:p>
            <a:pPr lvl="1"/>
            <a:r>
              <a:rPr lang="hu-HU" dirty="0">
                <a:solidFill>
                  <a:schemeClr val="bg2">
                    <a:lumMod val="25000"/>
                  </a:schemeClr>
                </a:solidFill>
              </a:rPr>
              <a:t>Further Analysis Tips</a:t>
            </a:r>
          </a:p>
          <a:p>
            <a:pPr lvl="1"/>
            <a:endParaRPr lang="hu-HU" dirty="0">
              <a:solidFill>
                <a:schemeClr val="bg2">
                  <a:lumMod val="25000"/>
                </a:schemeClr>
              </a:solidFill>
            </a:endParaRPr>
          </a:p>
          <a:p>
            <a:pPr marL="0" indent="0">
              <a:buNone/>
            </a:pPr>
            <a:r>
              <a:rPr lang="hu-HU" sz="2400" dirty="0">
                <a:solidFill>
                  <a:schemeClr val="bg2">
                    <a:lumMod val="25000"/>
                  </a:schemeClr>
                </a:solidFill>
              </a:rPr>
              <a:t>III. TASK 3</a:t>
            </a:r>
          </a:p>
          <a:p>
            <a:pPr lvl="1"/>
            <a:r>
              <a:rPr lang="hu-HU" dirty="0">
                <a:solidFill>
                  <a:schemeClr val="bg2">
                    <a:lumMod val="25000"/>
                  </a:schemeClr>
                </a:solidFill>
              </a:rPr>
              <a:t>Steps for A/B testing</a:t>
            </a:r>
          </a:p>
          <a:p>
            <a:pPr lvl="1"/>
            <a:r>
              <a:rPr lang="hu-HU" dirty="0">
                <a:solidFill>
                  <a:schemeClr val="bg2">
                    <a:lumMod val="25000"/>
                  </a:schemeClr>
                </a:solidFill>
              </a:rPr>
              <a:t>Hypothetis testing framework</a:t>
            </a:r>
          </a:p>
          <a:p>
            <a:pPr lvl="1"/>
            <a:r>
              <a:rPr lang="hu-HU" dirty="0">
                <a:solidFill>
                  <a:schemeClr val="bg2">
                    <a:lumMod val="25000"/>
                  </a:schemeClr>
                </a:solidFill>
              </a:rPr>
              <a:t>Statistical test</a:t>
            </a:r>
          </a:p>
          <a:p>
            <a:pPr marL="0" indent="0">
              <a:buNone/>
            </a:pPr>
            <a:endParaRPr lang="hu-HU" sz="2400" dirty="0">
              <a:solidFill>
                <a:schemeClr val="bg2">
                  <a:lumMod val="25000"/>
                </a:schemeClr>
              </a:solidFill>
            </a:endParaRPr>
          </a:p>
          <a:p>
            <a:pPr marL="0" indent="0">
              <a:buNone/>
            </a:pPr>
            <a:endParaRPr lang="hu-HU" sz="2400" dirty="0">
              <a:solidFill>
                <a:schemeClr val="bg2">
                  <a:lumMod val="25000"/>
                </a:schemeClr>
              </a:solidFill>
            </a:endParaRPr>
          </a:p>
          <a:p>
            <a:pPr marL="0" indent="0">
              <a:buNone/>
            </a:pPr>
            <a:endParaRPr lang="en-US" sz="2400" dirty="0">
              <a:solidFill>
                <a:schemeClr val="bg2">
                  <a:lumMod val="25000"/>
                </a:schemeClr>
              </a:solidFill>
            </a:endParaRPr>
          </a:p>
          <a:p>
            <a:pPr marL="0" indent="0">
              <a:buNone/>
            </a:pPr>
            <a:endParaRPr lang="en-US" dirty="0"/>
          </a:p>
        </p:txBody>
      </p:sp>
    </p:spTree>
    <p:extLst>
      <p:ext uri="{BB962C8B-B14F-4D97-AF65-F5344CB8AC3E}">
        <p14:creationId xmlns:p14="http://schemas.microsoft.com/office/powerpoint/2010/main" val="3814775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28294-0F6B-0F16-CD20-ABD5565D8D16}"/>
              </a:ext>
            </a:extLst>
          </p:cNvPr>
          <p:cNvSpPr>
            <a:spLocks noGrp="1"/>
          </p:cNvSpPr>
          <p:nvPr>
            <p:ph type="title"/>
          </p:nvPr>
        </p:nvSpPr>
        <p:spPr>
          <a:xfrm>
            <a:off x="1074174" y="2380738"/>
            <a:ext cx="10515600" cy="1325563"/>
          </a:xfrm>
        </p:spPr>
        <p:txBody>
          <a:bodyPr>
            <a:normAutofit/>
          </a:bodyPr>
          <a:lstStyle/>
          <a:p>
            <a:pPr algn="ctr">
              <a:defRPr sz="3600" b="1">
                <a:solidFill>
                  <a:srgbClr val="0082C3"/>
                </a:solidFill>
              </a:defRPr>
            </a:pPr>
            <a:r>
              <a:rPr lang="hu-HU" sz="6000" b="1" dirty="0">
                <a:solidFill>
                  <a:schemeClr val="accent1">
                    <a:lumMod val="75000"/>
                  </a:schemeClr>
                </a:solidFill>
                <a:latin typeface="+mn-lt"/>
                <a:ea typeface="+mn-ea"/>
                <a:cs typeface="+mn-cs"/>
              </a:rPr>
              <a:t>I. TASK 1. </a:t>
            </a:r>
            <a:endParaRPr lang="en-US" sz="6000" b="1" dirty="0">
              <a:solidFill>
                <a:schemeClr val="accent1">
                  <a:lumMod val="75000"/>
                </a:schemeClr>
              </a:solidFill>
              <a:latin typeface="+mn-lt"/>
              <a:ea typeface="+mn-ea"/>
              <a:cs typeface="+mn-cs"/>
            </a:endParaRPr>
          </a:p>
        </p:txBody>
      </p:sp>
    </p:spTree>
    <p:extLst>
      <p:ext uri="{BB962C8B-B14F-4D97-AF65-F5344CB8AC3E}">
        <p14:creationId xmlns:p14="http://schemas.microsoft.com/office/powerpoint/2010/main" val="3288557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9BCC4-1637-9F39-267E-61313BC09C63}"/>
              </a:ext>
            </a:extLst>
          </p:cNvPr>
          <p:cNvSpPr>
            <a:spLocks noGrp="1"/>
          </p:cNvSpPr>
          <p:nvPr>
            <p:ph type="title"/>
          </p:nvPr>
        </p:nvSpPr>
        <p:spPr>
          <a:xfrm>
            <a:off x="838200" y="365126"/>
            <a:ext cx="10515600" cy="1096236"/>
          </a:xfrm>
        </p:spPr>
        <p:txBody>
          <a:bodyPr/>
          <a:lstStyle/>
          <a:p>
            <a:r>
              <a:rPr lang="hu-HU" dirty="0">
                <a:solidFill>
                  <a:schemeClr val="accent1">
                    <a:lumMod val="75000"/>
                  </a:schemeClr>
                </a:solidFill>
              </a:rPr>
              <a:t>Data Quality</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229C765E-9053-5F57-7B86-CB763A0C07E5}"/>
              </a:ext>
            </a:extLst>
          </p:cNvPr>
          <p:cNvSpPr>
            <a:spLocks noGrp="1"/>
          </p:cNvSpPr>
          <p:nvPr>
            <p:ph idx="1"/>
          </p:nvPr>
        </p:nvSpPr>
        <p:spPr>
          <a:xfrm>
            <a:off x="838200" y="1550321"/>
            <a:ext cx="10515600" cy="4538599"/>
          </a:xfrm>
        </p:spPr>
        <p:txBody>
          <a:bodyPr>
            <a:normAutofit/>
          </a:bodyPr>
          <a:lstStyle/>
          <a:p>
            <a:r>
              <a:rPr lang="hu-HU" sz="18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Total rows: 73 008</a:t>
            </a:r>
          </a:p>
          <a:p>
            <a:r>
              <a:rPr lang="hu-HU" sz="1800" dirty="0">
                <a:solidFill>
                  <a:schemeClr val="bg2">
                    <a:lumMod val="25000"/>
                  </a:schemeClr>
                </a:solidFill>
                <a:latin typeface="Calibri" panose="020F0502020204030204" pitchFamily="34" charset="0"/>
                <a:ea typeface="Calibri" panose="020F0502020204030204" pitchFamily="34" charset="0"/>
                <a:cs typeface="Times New Roman" panose="02020603050405020304" pitchFamily="18" charset="0"/>
              </a:rPr>
              <a:t>Total columns: 10 (+ 1 primary key added)</a:t>
            </a:r>
            <a:endParaRPr lang="hu-HU" sz="18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hu-HU" sz="1800" dirty="0">
                <a:solidFill>
                  <a:schemeClr val="bg2">
                    <a:lumMod val="25000"/>
                  </a:schemeClr>
                </a:solidFill>
                <a:latin typeface="Calibri" panose="020F0502020204030204" pitchFamily="34" charset="0"/>
                <a:ea typeface="Calibri" panose="020F0502020204030204" pitchFamily="34" charset="0"/>
                <a:cs typeface="Times New Roman" panose="02020603050405020304" pitchFamily="18" charset="0"/>
              </a:rPr>
              <a:t>Total duplicates: 44</a:t>
            </a:r>
          </a:p>
          <a:p>
            <a:r>
              <a:rPr lang="hu-HU"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Workspace_id &amp; Workspace_uuid:  majority of them are identical, workspace_id is more likely missing. </a:t>
            </a:r>
          </a:p>
          <a:p>
            <a:r>
              <a:rPr lang="hu-HU" sz="1800" dirty="0">
                <a:solidFill>
                  <a:schemeClr val="bg2">
                    <a:lumMod val="25000"/>
                  </a:schemeClr>
                </a:solidFill>
                <a:latin typeface="Calibri" panose="020F0502020204030204" pitchFamily="34" charset="0"/>
                <a:ea typeface="Calibri" panose="020F0502020204030204" pitchFamily="34" charset="0"/>
                <a:cs typeface="Times New Roman" panose="02020603050405020304" pitchFamily="18" charset="0"/>
              </a:rPr>
              <a:t>Missing values:</a:t>
            </a:r>
          </a:p>
          <a:p>
            <a:endParaRPr lang="hu-H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graphicFrame>
        <p:nvGraphicFramePr>
          <p:cNvPr id="6" name="Table 5">
            <a:extLst>
              <a:ext uri="{FF2B5EF4-FFF2-40B4-BE49-F238E27FC236}">
                <a16:creationId xmlns:a16="http://schemas.microsoft.com/office/drawing/2014/main" id="{E2F1712C-FFC7-81FB-51A5-69CBF0417209}"/>
              </a:ext>
            </a:extLst>
          </p:cNvPr>
          <p:cNvGraphicFramePr>
            <a:graphicFrameLocks noGrp="1"/>
          </p:cNvGraphicFramePr>
          <p:nvPr>
            <p:extLst>
              <p:ext uri="{D42A27DB-BD31-4B8C-83A1-F6EECF244321}">
                <p14:modId xmlns:p14="http://schemas.microsoft.com/office/powerpoint/2010/main" val="1535759686"/>
              </p:ext>
            </p:extLst>
          </p:nvPr>
        </p:nvGraphicFramePr>
        <p:xfrm>
          <a:off x="2741512" y="3429000"/>
          <a:ext cx="3157843" cy="2570960"/>
        </p:xfrm>
        <a:graphic>
          <a:graphicData uri="http://schemas.openxmlformats.org/drawingml/2006/table">
            <a:tbl>
              <a:tblPr firstRow="1" firstCol="1" bandRow="1">
                <a:tableStyleId>{3B4B98B0-60AC-42C2-AFA5-B58CD77FA1E5}</a:tableStyleId>
              </a:tblPr>
              <a:tblGrid>
                <a:gridCol w="1712501">
                  <a:extLst>
                    <a:ext uri="{9D8B030D-6E8A-4147-A177-3AD203B41FA5}">
                      <a16:colId xmlns:a16="http://schemas.microsoft.com/office/drawing/2014/main" val="1913099931"/>
                    </a:ext>
                  </a:extLst>
                </a:gridCol>
                <a:gridCol w="1445342">
                  <a:extLst>
                    <a:ext uri="{9D8B030D-6E8A-4147-A177-3AD203B41FA5}">
                      <a16:colId xmlns:a16="http://schemas.microsoft.com/office/drawing/2014/main" val="1557836345"/>
                    </a:ext>
                  </a:extLst>
                </a:gridCol>
              </a:tblGrid>
              <a:tr h="257096">
                <a:tc>
                  <a:txBody>
                    <a:bodyPr/>
                    <a:lstStyle/>
                    <a:p>
                      <a:pPr marL="0" algn="l" defTabSz="914400" rtl="0" eaLnBrk="1" latinLnBrk="0" hangingPunct="1">
                        <a:lnSpc>
                          <a:spcPct val="107000"/>
                        </a:lnSpc>
                        <a:spcAft>
                          <a:spcPts val="800"/>
                        </a:spcAft>
                        <a:buNone/>
                      </a:pPr>
                      <a:r>
                        <a:rPr lang="en-US" sz="1600" b="0" kern="100" dirty="0" err="1">
                          <a:solidFill>
                            <a:schemeClr val="dk1"/>
                          </a:solidFill>
                          <a:effectLst/>
                        </a:rPr>
                        <a:t>event_name</a:t>
                      </a:r>
                      <a:endParaRPr lang="en-US" sz="1600" b="0" kern="100" dirty="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lnSpc>
                          <a:spcPct val="107000"/>
                        </a:lnSpc>
                        <a:spcAft>
                          <a:spcPts val="800"/>
                        </a:spcAft>
                        <a:buNone/>
                      </a:pPr>
                      <a:r>
                        <a:rPr lang="en-US" sz="1600" b="0" kern="100">
                          <a:solidFill>
                            <a:schemeClr val="dk1"/>
                          </a:solidFill>
                          <a:effectLst/>
                        </a:rPr>
                        <a:t>0.0 %</a:t>
                      </a:r>
                      <a:endParaRPr lang="en-US" sz="1600" b="0" kern="10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2248966615"/>
                  </a:ext>
                </a:extLst>
              </a:tr>
              <a:tr h="257096">
                <a:tc>
                  <a:txBody>
                    <a:bodyPr/>
                    <a:lstStyle/>
                    <a:p>
                      <a:pPr marL="0" algn="l" defTabSz="914400" rtl="0" eaLnBrk="1" latinLnBrk="0" hangingPunct="1">
                        <a:lnSpc>
                          <a:spcPct val="107000"/>
                        </a:lnSpc>
                        <a:spcAft>
                          <a:spcPts val="800"/>
                        </a:spcAft>
                        <a:buNone/>
                      </a:pPr>
                      <a:r>
                        <a:rPr lang="en-US" sz="1600" b="0" kern="100" dirty="0" err="1">
                          <a:solidFill>
                            <a:schemeClr val="dk1"/>
                          </a:solidFill>
                          <a:effectLst/>
                        </a:rPr>
                        <a:t>device_platform</a:t>
                      </a:r>
                      <a:endParaRPr lang="en-US" sz="1600" b="0" kern="100" dirty="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lnSpc>
                          <a:spcPct val="107000"/>
                        </a:lnSpc>
                        <a:spcAft>
                          <a:spcPts val="800"/>
                        </a:spcAft>
                        <a:buNone/>
                      </a:pPr>
                      <a:r>
                        <a:rPr lang="en-US" sz="1600" b="0" kern="100" dirty="0">
                          <a:solidFill>
                            <a:schemeClr val="dk1"/>
                          </a:solidFill>
                          <a:effectLst/>
                        </a:rPr>
                        <a:t>0.0 %</a:t>
                      </a:r>
                      <a:endParaRPr lang="en-US" sz="1600" b="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497787605"/>
                  </a:ext>
                </a:extLst>
              </a:tr>
              <a:tr h="257096">
                <a:tc>
                  <a:txBody>
                    <a:bodyPr/>
                    <a:lstStyle/>
                    <a:p>
                      <a:pPr marL="0" algn="l" defTabSz="914400" rtl="0" eaLnBrk="1" latinLnBrk="0" hangingPunct="1">
                        <a:lnSpc>
                          <a:spcPct val="107000"/>
                        </a:lnSpc>
                        <a:spcAft>
                          <a:spcPts val="800"/>
                        </a:spcAft>
                        <a:buNone/>
                      </a:pPr>
                      <a:r>
                        <a:rPr lang="en-US" sz="1600" b="0" kern="100" dirty="0" err="1">
                          <a:solidFill>
                            <a:schemeClr val="dk1"/>
                          </a:solidFill>
                          <a:effectLst/>
                        </a:rPr>
                        <a:t>event_time</a:t>
                      </a:r>
                      <a:endParaRPr lang="en-US" sz="1600" b="0" kern="100" dirty="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lnSpc>
                          <a:spcPct val="107000"/>
                        </a:lnSpc>
                        <a:spcAft>
                          <a:spcPts val="800"/>
                        </a:spcAft>
                        <a:buNone/>
                      </a:pPr>
                      <a:r>
                        <a:rPr lang="en-US" sz="1600" b="0" kern="100">
                          <a:solidFill>
                            <a:schemeClr val="dk1"/>
                          </a:solidFill>
                          <a:effectLst/>
                        </a:rPr>
                        <a:t>0.0 %</a:t>
                      </a:r>
                      <a:endParaRPr lang="en-US" sz="1600" b="0" kern="10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3739527675"/>
                  </a:ext>
                </a:extLst>
              </a:tr>
              <a:tr h="257096">
                <a:tc>
                  <a:txBody>
                    <a:bodyPr/>
                    <a:lstStyle/>
                    <a:p>
                      <a:pPr marL="0" algn="l" defTabSz="914400" rtl="0" eaLnBrk="1" latinLnBrk="0" hangingPunct="1">
                        <a:lnSpc>
                          <a:spcPct val="107000"/>
                        </a:lnSpc>
                        <a:spcAft>
                          <a:spcPts val="800"/>
                        </a:spcAft>
                        <a:buNone/>
                      </a:pPr>
                      <a:r>
                        <a:rPr lang="en-US" sz="1600" b="0" kern="100">
                          <a:solidFill>
                            <a:schemeClr val="dk1"/>
                          </a:solidFill>
                          <a:effectLst/>
                        </a:rPr>
                        <a:t>user_id </a:t>
                      </a:r>
                      <a:endParaRPr lang="en-US" sz="1600" b="0" kern="10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lnSpc>
                          <a:spcPct val="107000"/>
                        </a:lnSpc>
                        <a:spcAft>
                          <a:spcPts val="800"/>
                        </a:spcAft>
                        <a:buNone/>
                      </a:pPr>
                      <a:r>
                        <a:rPr lang="en-US" sz="1600" b="0" kern="100">
                          <a:solidFill>
                            <a:schemeClr val="dk1"/>
                          </a:solidFill>
                          <a:effectLst/>
                        </a:rPr>
                        <a:t>0.0 %</a:t>
                      </a:r>
                      <a:endParaRPr lang="en-US" sz="1600" b="0" kern="10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470671858"/>
                  </a:ext>
                </a:extLst>
              </a:tr>
              <a:tr h="257096">
                <a:tc>
                  <a:txBody>
                    <a:bodyPr/>
                    <a:lstStyle/>
                    <a:p>
                      <a:pPr marL="0" algn="l" defTabSz="914400" rtl="0" eaLnBrk="1" latinLnBrk="0" hangingPunct="1">
                        <a:lnSpc>
                          <a:spcPct val="107000"/>
                        </a:lnSpc>
                        <a:spcAft>
                          <a:spcPts val="800"/>
                        </a:spcAft>
                        <a:buNone/>
                      </a:pPr>
                      <a:r>
                        <a:rPr lang="en-US" sz="1600" b="0" kern="100" dirty="0" err="1">
                          <a:solidFill>
                            <a:schemeClr val="dk1"/>
                          </a:solidFill>
                          <a:effectLst/>
                        </a:rPr>
                        <a:t>active_team_id</a:t>
                      </a:r>
                      <a:endParaRPr lang="en-US" sz="1600" b="0" kern="100" dirty="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lnSpc>
                          <a:spcPct val="107000"/>
                        </a:lnSpc>
                        <a:spcAft>
                          <a:spcPts val="800"/>
                        </a:spcAft>
                        <a:buNone/>
                      </a:pPr>
                      <a:r>
                        <a:rPr lang="hu-HU" sz="1600" b="0" kern="100" dirty="0">
                          <a:solidFill>
                            <a:schemeClr val="dk1"/>
                          </a:solidFill>
                          <a:effectLst/>
                        </a:rPr>
                        <a:t>1.15%</a:t>
                      </a:r>
                      <a:endParaRPr lang="en-US" sz="1600" b="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2101167665"/>
                  </a:ext>
                </a:extLst>
              </a:tr>
              <a:tr h="257096">
                <a:tc>
                  <a:txBody>
                    <a:bodyPr/>
                    <a:lstStyle/>
                    <a:p>
                      <a:pPr marL="0" algn="l" defTabSz="914400" rtl="0" eaLnBrk="1" latinLnBrk="0" hangingPunct="1">
                        <a:lnSpc>
                          <a:spcPct val="107000"/>
                        </a:lnSpc>
                        <a:spcAft>
                          <a:spcPts val="800"/>
                        </a:spcAft>
                        <a:buNone/>
                      </a:pPr>
                      <a:r>
                        <a:rPr lang="en-US" sz="1600" b="0" kern="100">
                          <a:solidFill>
                            <a:schemeClr val="dk1"/>
                          </a:solidFill>
                          <a:effectLst/>
                        </a:rPr>
                        <a:t>app_version</a:t>
                      </a:r>
                      <a:endParaRPr lang="en-US" sz="1600" b="0" kern="10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lnSpc>
                          <a:spcPct val="107000"/>
                        </a:lnSpc>
                        <a:spcAft>
                          <a:spcPts val="800"/>
                        </a:spcAft>
                        <a:buNone/>
                      </a:pPr>
                      <a:r>
                        <a:rPr lang="en-US" sz="1600" b="0" kern="100">
                          <a:solidFill>
                            <a:schemeClr val="dk1"/>
                          </a:solidFill>
                          <a:effectLst/>
                        </a:rPr>
                        <a:t>0.0 %</a:t>
                      </a:r>
                      <a:endParaRPr lang="en-US" sz="1600" b="0" kern="10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4039992765"/>
                  </a:ext>
                </a:extLst>
              </a:tr>
              <a:tr h="257096">
                <a:tc>
                  <a:txBody>
                    <a:bodyPr/>
                    <a:lstStyle/>
                    <a:p>
                      <a:pPr marL="0" algn="l" defTabSz="914400" rtl="0" eaLnBrk="1" latinLnBrk="0" hangingPunct="1">
                        <a:lnSpc>
                          <a:spcPct val="107000"/>
                        </a:lnSpc>
                        <a:spcAft>
                          <a:spcPts val="800"/>
                        </a:spcAft>
                        <a:buNone/>
                      </a:pPr>
                      <a:r>
                        <a:rPr lang="en-US" sz="1600" b="0" kern="100" dirty="0" err="1">
                          <a:solidFill>
                            <a:schemeClr val="dk1"/>
                          </a:solidFill>
                          <a:effectLst/>
                        </a:rPr>
                        <a:t>workspace_id</a:t>
                      </a:r>
                      <a:endParaRPr lang="en-US" sz="1600" b="0" kern="100" dirty="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lnSpc>
                          <a:spcPct val="107000"/>
                        </a:lnSpc>
                        <a:spcAft>
                          <a:spcPts val="800"/>
                        </a:spcAft>
                        <a:buNone/>
                      </a:pPr>
                      <a:r>
                        <a:rPr lang="hu-HU" sz="1600" b="0" kern="100">
                          <a:solidFill>
                            <a:schemeClr val="dk1"/>
                          </a:solidFill>
                          <a:effectLst/>
                        </a:rPr>
                        <a:t>62.5%</a:t>
                      </a:r>
                      <a:endParaRPr lang="en-US" sz="1600" b="0" kern="10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522747507"/>
                  </a:ext>
                </a:extLst>
              </a:tr>
              <a:tr h="257096">
                <a:tc>
                  <a:txBody>
                    <a:bodyPr/>
                    <a:lstStyle/>
                    <a:p>
                      <a:pPr marL="0" algn="l" defTabSz="914400" rtl="0" eaLnBrk="1" latinLnBrk="0" hangingPunct="1">
                        <a:lnSpc>
                          <a:spcPct val="107000"/>
                        </a:lnSpc>
                        <a:spcAft>
                          <a:spcPts val="800"/>
                        </a:spcAft>
                        <a:buNone/>
                      </a:pPr>
                      <a:r>
                        <a:rPr lang="en-US" sz="1600" b="0" kern="100">
                          <a:solidFill>
                            <a:schemeClr val="dk1"/>
                          </a:solidFill>
                          <a:effectLst/>
                        </a:rPr>
                        <a:t>workspace_uuid</a:t>
                      </a:r>
                      <a:endParaRPr lang="en-US" sz="1600" b="0" kern="10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lnSpc>
                          <a:spcPct val="107000"/>
                        </a:lnSpc>
                        <a:spcAft>
                          <a:spcPts val="800"/>
                        </a:spcAft>
                        <a:buNone/>
                      </a:pPr>
                      <a:r>
                        <a:rPr lang="hu-HU" sz="1600" b="0" kern="100">
                          <a:solidFill>
                            <a:schemeClr val="dk1"/>
                          </a:solidFill>
                          <a:effectLst/>
                        </a:rPr>
                        <a:t>21.8%</a:t>
                      </a:r>
                      <a:endParaRPr lang="en-US" sz="1600" b="0" kern="10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540130211"/>
                  </a:ext>
                </a:extLst>
              </a:tr>
              <a:tr h="257096">
                <a:tc>
                  <a:txBody>
                    <a:bodyPr/>
                    <a:lstStyle/>
                    <a:p>
                      <a:pPr marL="0" algn="l" defTabSz="914400" rtl="0" eaLnBrk="1" latinLnBrk="0" hangingPunct="1">
                        <a:lnSpc>
                          <a:spcPct val="107000"/>
                        </a:lnSpc>
                        <a:spcAft>
                          <a:spcPts val="800"/>
                        </a:spcAft>
                        <a:buNone/>
                      </a:pPr>
                      <a:r>
                        <a:rPr lang="en-US" sz="1600" b="0" kern="100" dirty="0" err="1">
                          <a:solidFill>
                            <a:schemeClr val="dk1"/>
                          </a:solidFill>
                          <a:effectLst/>
                        </a:rPr>
                        <a:t>file_format</a:t>
                      </a:r>
                      <a:endParaRPr lang="en-US" sz="1600" b="0" kern="100" dirty="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lnSpc>
                          <a:spcPct val="107000"/>
                        </a:lnSpc>
                        <a:spcAft>
                          <a:spcPts val="800"/>
                        </a:spcAft>
                        <a:buNone/>
                      </a:pPr>
                      <a:r>
                        <a:rPr lang="hu-HU" sz="1600" b="0" kern="100">
                          <a:solidFill>
                            <a:schemeClr val="dk1"/>
                          </a:solidFill>
                          <a:effectLst/>
                        </a:rPr>
                        <a:t>78,1%</a:t>
                      </a:r>
                      <a:endParaRPr lang="en-US" sz="1600" b="0" kern="10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980041962"/>
                  </a:ext>
                </a:extLst>
              </a:tr>
              <a:tr h="257096">
                <a:tc>
                  <a:txBody>
                    <a:bodyPr/>
                    <a:lstStyle/>
                    <a:p>
                      <a:pPr marL="0" algn="l" defTabSz="914400" rtl="0" eaLnBrk="1" latinLnBrk="0" hangingPunct="1">
                        <a:lnSpc>
                          <a:spcPct val="107000"/>
                        </a:lnSpc>
                        <a:spcAft>
                          <a:spcPts val="800"/>
                        </a:spcAft>
                        <a:buNone/>
                      </a:pPr>
                      <a:r>
                        <a:rPr lang="en-US" sz="1600" b="0" kern="100" dirty="0">
                          <a:solidFill>
                            <a:schemeClr val="dk1"/>
                          </a:solidFill>
                          <a:effectLst/>
                        </a:rPr>
                        <a:t>resolution</a:t>
                      </a:r>
                      <a:endParaRPr lang="en-US" sz="1600" b="0" kern="100" dirty="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lnSpc>
                          <a:spcPct val="107000"/>
                        </a:lnSpc>
                        <a:spcAft>
                          <a:spcPts val="800"/>
                        </a:spcAft>
                        <a:buNone/>
                      </a:pPr>
                      <a:r>
                        <a:rPr lang="hu-HU" sz="1600" b="0" kern="100" dirty="0">
                          <a:solidFill>
                            <a:schemeClr val="dk1"/>
                          </a:solidFill>
                          <a:effectLst/>
                        </a:rPr>
                        <a:t>96,7%</a:t>
                      </a:r>
                      <a:endParaRPr lang="en-US" sz="1600" b="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835084557"/>
                  </a:ext>
                </a:extLst>
              </a:tr>
            </a:tbl>
          </a:graphicData>
        </a:graphic>
      </p:graphicFrame>
    </p:spTree>
    <p:extLst>
      <p:ext uri="{BB962C8B-B14F-4D97-AF65-F5344CB8AC3E}">
        <p14:creationId xmlns:p14="http://schemas.microsoft.com/office/powerpoint/2010/main" val="206416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EFE2-65A0-205F-BA7E-729FA7789CD6}"/>
              </a:ext>
            </a:extLst>
          </p:cNvPr>
          <p:cNvSpPr>
            <a:spLocks noGrp="1"/>
          </p:cNvSpPr>
          <p:nvPr>
            <p:ph type="title"/>
          </p:nvPr>
        </p:nvSpPr>
        <p:spPr>
          <a:xfrm>
            <a:off x="838200" y="365125"/>
            <a:ext cx="10515600" cy="896166"/>
          </a:xfrm>
        </p:spPr>
        <p:txBody>
          <a:bodyPr/>
          <a:lstStyle/>
          <a:p>
            <a:r>
              <a:rPr lang="hu-HU" dirty="0">
                <a:solidFill>
                  <a:schemeClr val="accent1">
                    <a:lumMod val="75000"/>
                  </a:schemeClr>
                </a:solidFill>
              </a:rPr>
              <a:t>Basic overview</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092B736-95C5-7207-4228-EDD6FD10A426}"/>
              </a:ext>
            </a:extLst>
          </p:cNvPr>
          <p:cNvSpPr>
            <a:spLocks noGrp="1"/>
          </p:cNvSpPr>
          <p:nvPr>
            <p:ph idx="1"/>
          </p:nvPr>
        </p:nvSpPr>
        <p:spPr>
          <a:xfrm>
            <a:off x="560439" y="1344168"/>
            <a:ext cx="10793361" cy="4832795"/>
          </a:xfrm>
        </p:spPr>
        <p:txBody>
          <a:bodyPr>
            <a:normAutofit/>
          </a:bodyPr>
          <a:lstStyle/>
          <a:p>
            <a:r>
              <a:rPr lang="en-US" sz="1800" dirty="0">
                <a:solidFill>
                  <a:schemeClr val="bg2">
                    <a:lumMod val="25000"/>
                  </a:schemeClr>
                </a:solidFill>
              </a:rPr>
              <a:t>Unique designs: 14885  (includes designs that could have multiple events (like exports, opens, etc.) related to them.)</a:t>
            </a:r>
          </a:p>
          <a:p>
            <a:r>
              <a:rPr lang="en-US" sz="1800" dirty="0">
                <a:solidFill>
                  <a:schemeClr val="bg2">
                    <a:lumMod val="25000"/>
                  </a:schemeClr>
                </a:solidFill>
              </a:rPr>
              <a:t>Unique users: 2993</a:t>
            </a:r>
          </a:p>
          <a:p>
            <a:r>
              <a:rPr lang="en-US" sz="1800" dirty="0">
                <a:solidFill>
                  <a:schemeClr val="bg2">
                    <a:lumMod val="25000"/>
                  </a:schemeClr>
                </a:solidFill>
              </a:rPr>
              <a:t>Unique teams: 2941</a:t>
            </a:r>
            <a:endParaRPr lang="hu-HU" sz="1800" dirty="0">
              <a:solidFill>
                <a:schemeClr val="bg2">
                  <a:lumMod val="25000"/>
                </a:schemeClr>
              </a:solidFill>
            </a:endParaRPr>
          </a:p>
          <a:p>
            <a:pPr marL="0" indent="0">
              <a:buNone/>
            </a:pPr>
            <a:r>
              <a:rPr lang="hu-HU" sz="1800" dirty="0">
                <a:solidFill>
                  <a:schemeClr val="bg2">
                    <a:lumMod val="25000"/>
                  </a:schemeClr>
                </a:solidFill>
              </a:rPr>
              <a:t>	</a:t>
            </a:r>
            <a:r>
              <a:rPr lang="en-US" sz="1800" dirty="0">
                <a:solidFill>
                  <a:schemeClr val="bg2">
                    <a:lumMod val="25000"/>
                  </a:schemeClr>
                </a:solidFill>
              </a:rPr>
              <a:t>team</a:t>
            </a:r>
            <a:r>
              <a:rPr lang="hu-HU" sz="1800" dirty="0">
                <a:solidFill>
                  <a:schemeClr val="bg2">
                    <a:lumMod val="25000"/>
                  </a:schemeClr>
                </a:solidFill>
              </a:rPr>
              <a:t>Observation:</a:t>
            </a:r>
            <a:r>
              <a:rPr lang="en-US" sz="1800" dirty="0">
                <a:solidFill>
                  <a:schemeClr val="bg2">
                    <a:lumMod val="25000"/>
                  </a:schemeClr>
                </a:solidFill>
              </a:rPr>
              <a:t>User </a:t>
            </a:r>
            <a:r>
              <a:rPr lang="en-US" sz="1800" dirty="0" err="1">
                <a:solidFill>
                  <a:schemeClr val="bg2">
                    <a:lumMod val="25000"/>
                  </a:schemeClr>
                </a:solidFill>
              </a:rPr>
              <a:t>behaviour</a:t>
            </a:r>
            <a:r>
              <a:rPr lang="en-US" sz="1800" dirty="0">
                <a:solidFill>
                  <a:schemeClr val="bg2">
                    <a:lumMod val="25000"/>
                  </a:schemeClr>
                </a:solidFill>
              </a:rPr>
              <a:t>: Usually there is one per team (there are some exceptions), meaning that the engineering designer is working on the product alone and not collaborating in big s. </a:t>
            </a:r>
          </a:p>
          <a:p>
            <a:r>
              <a:rPr lang="en-US" sz="1800" dirty="0">
                <a:solidFill>
                  <a:schemeClr val="bg2">
                    <a:lumMod val="25000"/>
                  </a:schemeClr>
                </a:solidFill>
              </a:rPr>
              <a:t>Events:</a:t>
            </a:r>
          </a:p>
          <a:p>
            <a:endParaRPr lang="en-US" dirty="0"/>
          </a:p>
          <a:p>
            <a:endParaRPr lang="en-US" dirty="0"/>
          </a:p>
        </p:txBody>
      </p:sp>
      <p:graphicFrame>
        <p:nvGraphicFramePr>
          <p:cNvPr id="4" name="Table 3">
            <a:extLst>
              <a:ext uri="{FF2B5EF4-FFF2-40B4-BE49-F238E27FC236}">
                <a16:creationId xmlns:a16="http://schemas.microsoft.com/office/drawing/2014/main" id="{1084F7C5-9691-5E20-C559-319F6E4CD69E}"/>
              </a:ext>
            </a:extLst>
          </p:cNvPr>
          <p:cNvGraphicFramePr>
            <a:graphicFrameLocks noGrp="1"/>
          </p:cNvGraphicFramePr>
          <p:nvPr>
            <p:extLst>
              <p:ext uri="{D42A27DB-BD31-4B8C-83A1-F6EECF244321}">
                <p14:modId xmlns:p14="http://schemas.microsoft.com/office/powerpoint/2010/main" val="2345329546"/>
              </p:ext>
            </p:extLst>
          </p:nvPr>
        </p:nvGraphicFramePr>
        <p:xfrm>
          <a:off x="688849" y="3760565"/>
          <a:ext cx="3883152" cy="1753269"/>
        </p:xfrm>
        <a:graphic>
          <a:graphicData uri="http://schemas.openxmlformats.org/drawingml/2006/table">
            <a:tbl>
              <a:tblPr firstRow="1" firstCol="1" bandRow="1">
                <a:tableStyleId>{69CF1AB2-1976-4502-BF36-3FF5EA218861}</a:tableStyleId>
              </a:tblPr>
              <a:tblGrid>
                <a:gridCol w="2156460">
                  <a:extLst>
                    <a:ext uri="{9D8B030D-6E8A-4147-A177-3AD203B41FA5}">
                      <a16:colId xmlns:a16="http://schemas.microsoft.com/office/drawing/2014/main" val="749525700"/>
                    </a:ext>
                  </a:extLst>
                </a:gridCol>
                <a:gridCol w="1726692">
                  <a:extLst>
                    <a:ext uri="{9D8B030D-6E8A-4147-A177-3AD203B41FA5}">
                      <a16:colId xmlns:a16="http://schemas.microsoft.com/office/drawing/2014/main" val="2601681358"/>
                    </a:ext>
                  </a:extLst>
                </a:gridCol>
              </a:tblGrid>
              <a:tr h="289959">
                <a:tc>
                  <a:txBody>
                    <a:bodyPr/>
                    <a:lstStyle/>
                    <a:p>
                      <a:pPr algn="l">
                        <a:lnSpc>
                          <a:spcPct val="107000"/>
                        </a:lnSpc>
                        <a:spcAft>
                          <a:spcPts val="800"/>
                        </a:spcAft>
                        <a:buNone/>
                      </a:pPr>
                      <a:r>
                        <a:rPr lang="en-US" sz="1600" kern="100" dirty="0" err="1">
                          <a:effectLst/>
                        </a:rPr>
                        <a:t>design_created</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US" sz="1600" b="0" kern="100" dirty="0">
                          <a:effectLst/>
                        </a:rPr>
                        <a:t>14</a:t>
                      </a:r>
                      <a:r>
                        <a:rPr lang="hu-HU" sz="1600" b="0" kern="100" dirty="0">
                          <a:effectLst/>
                        </a:rPr>
                        <a:t>,</a:t>
                      </a:r>
                      <a:r>
                        <a:rPr lang="en-US" sz="1600" b="0" kern="100" dirty="0">
                          <a:effectLst/>
                        </a:rPr>
                        <a:t>885</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881953"/>
                  </a:ext>
                </a:extLst>
              </a:tr>
              <a:tr h="289959">
                <a:tc>
                  <a:txBody>
                    <a:bodyPr/>
                    <a:lstStyle/>
                    <a:p>
                      <a:pPr algn="l">
                        <a:lnSpc>
                          <a:spcPct val="107000"/>
                        </a:lnSpc>
                        <a:spcAft>
                          <a:spcPts val="800"/>
                        </a:spcAft>
                        <a:buNone/>
                      </a:pPr>
                      <a:r>
                        <a:rPr lang="en-US" sz="1600" kern="100" dirty="0" err="1">
                          <a:effectLst/>
                        </a:rPr>
                        <a:t>design_open_tapped</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US" sz="1600" kern="100" dirty="0">
                          <a:effectLst/>
                        </a:rPr>
                        <a:t>37</a:t>
                      </a:r>
                      <a:r>
                        <a:rPr lang="hu-HU" sz="1600" kern="100" dirty="0">
                          <a:effectLst/>
                        </a:rPr>
                        <a:t>,</a:t>
                      </a:r>
                      <a:r>
                        <a:rPr lang="en-US" sz="1600" kern="100" dirty="0">
                          <a:effectLst/>
                        </a:rPr>
                        <a:t>088</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0241437"/>
                  </a:ext>
                </a:extLst>
              </a:tr>
              <a:tr h="593433">
                <a:tc>
                  <a:txBody>
                    <a:bodyPr/>
                    <a:lstStyle/>
                    <a:p>
                      <a:pPr algn="l">
                        <a:lnSpc>
                          <a:spcPct val="107000"/>
                        </a:lnSpc>
                        <a:spcAft>
                          <a:spcPts val="800"/>
                        </a:spcAft>
                        <a:buNone/>
                      </a:pPr>
                      <a:r>
                        <a:rPr lang="en-US" sz="1600" kern="100" dirty="0" err="1">
                          <a:effectLst/>
                        </a:rPr>
                        <a:t>design_name_changed</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US" sz="1600" kern="100" dirty="0">
                          <a:effectLst/>
                        </a:rPr>
                        <a:t>50</a:t>
                      </a:r>
                      <a:r>
                        <a:rPr lang="hu-HU" sz="1600" kern="100" dirty="0">
                          <a:effectLst/>
                        </a:rPr>
                        <a:t>,</a:t>
                      </a:r>
                      <a:r>
                        <a:rPr lang="en-US" sz="1600" kern="100" dirty="0">
                          <a:effectLst/>
                        </a:rPr>
                        <a:t>88</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5322389"/>
                  </a:ext>
                </a:extLst>
              </a:tr>
              <a:tr h="289959">
                <a:tc>
                  <a:txBody>
                    <a:bodyPr/>
                    <a:lstStyle/>
                    <a:p>
                      <a:pPr algn="l">
                        <a:lnSpc>
                          <a:spcPct val="107000"/>
                        </a:lnSpc>
                        <a:spcAft>
                          <a:spcPts val="800"/>
                        </a:spcAft>
                        <a:buNone/>
                      </a:pPr>
                      <a:r>
                        <a:rPr lang="en-US" sz="1600" kern="100">
                          <a:effectLst/>
                        </a:rPr>
                        <a:t>design_exported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US" sz="1600" kern="100" dirty="0">
                          <a:effectLst/>
                        </a:rPr>
                        <a:t>15</a:t>
                      </a:r>
                      <a:r>
                        <a:rPr lang="hu-HU" sz="1600" kern="100" dirty="0">
                          <a:effectLst/>
                        </a:rPr>
                        <a:t>,</a:t>
                      </a:r>
                      <a:r>
                        <a:rPr lang="en-US" sz="1600" kern="100" dirty="0">
                          <a:effectLst/>
                        </a:rPr>
                        <a:t>945</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1920833"/>
                  </a:ext>
                </a:extLst>
              </a:tr>
              <a:tr h="289959">
                <a:tc>
                  <a:txBody>
                    <a:bodyPr/>
                    <a:lstStyle/>
                    <a:p>
                      <a:pPr algn="l">
                        <a:lnSpc>
                          <a:spcPct val="107000"/>
                        </a:lnSpc>
                        <a:spcAft>
                          <a:spcPts val="800"/>
                        </a:spcAft>
                        <a:buNone/>
                      </a:pPr>
                      <a:r>
                        <a:rPr lang="en-US" sz="1600" kern="100">
                          <a:effectLst/>
                        </a:rPr>
                        <a:t>design_deleted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hu-HU" sz="1600" kern="100" dirty="0">
                          <a:effectLst/>
                        </a:rPr>
                        <a:t>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5650964"/>
                  </a:ext>
                </a:extLst>
              </a:tr>
            </a:tbl>
          </a:graphicData>
        </a:graphic>
      </p:graphicFrame>
      <p:sp>
        <p:nvSpPr>
          <p:cNvPr id="5" name="TextBox 4">
            <a:extLst>
              <a:ext uri="{FF2B5EF4-FFF2-40B4-BE49-F238E27FC236}">
                <a16:creationId xmlns:a16="http://schemas.microsoft.com/office/drawing/2014/main" id="{861C73D1-95CD-0EF1-CFFE-1196D56B511C}"/>
              </a:ext>
            </a:extLst>
          </p:cNvPr>
          <p:cNvSpPr txBox="1"/>
          <p:nvPr/>
        </p:nvSpPr>
        <p:spPr>
          <a:xfrm>
            <a:off x="4907280" y="3429000"/>
            <a:ext cx="6446520" cy="2830840"/>
          </a:xfrm>
          <a:prstGeom prst="rect">
            <a:avLst/>
          </a:prstGeom>
          <a:noFill/>
        </p:spPr>
        <p:txBody>
          <a:bodyPr wrap="square" rtlCol="0">
            <a:spAutoFit/>
          </a:bodyPr>
          <a:lstStyle/>
          <a:p>
            <a:pPr algn="ctr"/>
            <a:r>
              <a:rPr lang="hu-HU" sz="2400" dirty="0">
                <a:solidFill>
                  <a:schemeClr val="bg2">
                    <a:lumMod val="25000"/>
                  </a:schemeClr>
                </a:solidFill>
              </a:rPr>
              <a:t>Event interpretation</a:t>
            </a:r>
          </a:p>
          <a:p>
            <a:pPr lvl="0">
              <a:lnSpc>
                <a:spcPct val="107000"/>
              </a:lnSpc>
              <a:spcAft>
                <a:spcPts val="800"/>
              </a:spcAft>
              <a:buSzPts val="1000"/>
              <a:tabLst>
                <a:tab pos="457200" algn="l"/>
              </a:tabLst>
            </a:pPr>
            <a:r>
              <a:rPr lang="en-US" sz="1800" b="1"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Design Created:</a:t>
            </a:r>
            <a:r>
              <a:rPr lang="en-US"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 Indicates a new project was initiated.</a:t>
            </a:r>
          </a:p>
          <a:p>
            <a:pPr lvl="0">
              <a:lnSpc>
                <a:spcPct val="107000"/>
              </a:lnSpc>
              <a:spcAft>
                <a:spcPts val="800"/>
              </a:spcAft>
              <a:buSzPts val="1000"/>
              <a:tabLst>
                <a:tab pos="457200" algn="l"/>
              </a:tabLst>
            </a:pPr>
            <a:r>
              <a:rPr lang="en-US" sz="1800" b="1"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Design Modified (e.g., Renamed):</a:t>
            </a:r>
            <a:r>
              <a:rPr lang="en-US"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 Suggests users are organizing their work.</a:t>
            </a:r>
          </a:p>
          <a:p>
            <a:pPr lvl="0">
              <a:lnSpc>
                <a:spcPct val="107000"/>
              </a:lnSpc>
              <a:spcAft>
                <a:spcPts val="800"/>
              </a:spcAft>
              <a:buSzPts val="1000"/>
              <a:tabLst>
                <a:tab pos="457200" algn="l"/>
              </a:tabLst>
            </a:pPr>
            <a:r>
              <a:rPr lang="en-US" sz="1800" b="1"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Design Opened:</a:t>
            </a:r>
            <a:r>
              <a:rPr lang="en-US"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 Reflects that users return to their designs, showing continuous engagement.</a:t>
            </a:r>
          </a:p>
          <a:p>
            <a:pPr lvl="0">
              <a:lnSpc>
                <a:spcPct val="107000"/>
              </a:lnSpc>
              <a:spcAft>
                <a:spcPts val="800"/>
              </a:spcAft>
              <a:buSzPts val="1000"/>
              <a:tabLst>
                <a:tab pos="457200" algn="l"/>
              </a:tabLst>
            </a:pPr>
            <a:r>
              <a:rPr lang="en-US" sz="1800" b="1"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Design Exported:</a:t>
            </a:r>
            <a:r>
              <a:rPr lang="en-US"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 Implies users intend to use their designs beyond Shapr3D (e.g., manufacturing, 3D printing, sharing).</a:t>
            </a:r>
          </a:p>
        </p:txBody>
      </p:sp>
    </p:spTree>
    <p:extLst>
      <p:ext uri="{BB962C8B-B14F-4D97-AF65-F5344CB8AC3E}">
        <p14:creationId xmlns:p14="http://schemas.microsoft.com/office/powerpoint/2010/main" val="357604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72ABC-8D8B-D245-FDCF-F8554EF1962B}"/>
              </a:ext>
            </a:extLst>
          </p:cNvPr>
          <p:cNvSpPr>
            <a:spLocks noGrp="1"/>
          </p:cNvSpPr>
          <p:nvPr>
            <p:ph type="title"/>
          </p:nvPr>
        </p:nvSpPr>
        <p:spPr>
          <a:xfrm>
            <a:off x="809884" y="539496"/>
            <a:ext cx="5066660" cy="951611"/>
          </a:xfrm>
        </p:spPr>
        <p:txBody>
          <a:bodyPr/>
          <a:lstStyle/>
          <a:p>
            <a:r>
              <a:rPr lang="hu-HU" dirty="0">
                <a:solidFill>
                  <a:schemeClr val="accent1">
                    <a:lumMod val="75000"/>
                  </a:schemeClr>
                </a:solidFill>
              </a:rPr>
              <a:t>Export rates</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1777DB78-9ABE-17DA-472F-1268A30790D9}"/>
              </a:ext>
            </a:extLst>
          </p:cNvPr>
          <p:cNvSpPr>
            <a:spLocks noGrp="1"/>
          </p:cNvSpPr>
          <p:nvPr>
            <p:ph idx="1"/>
          </p:nvPr>
        </p:nvSpPr>
        <p:spPr>
          <a:xfrm>
            <a:off x="242660" y="2414016"/>
            <a:ext cx="5633884" cy="3904488"/>
          </a:xfrm>
        </p:spPr>
        <p:txBody>
          <a:bodyPr>
            <a:normAutofit/>
          </a:bodyPr>
          <a:lstStyle/>
          <a:p>
            <a:pPr algn="ctr">
              <a:lnSpc>
                <a:spcPct val="107000"/>
              </a:lnSpc>
              <a:spcAft>
                <a:spcPts val="800"/>
              </a:spcAft>
              <a:buNone/>
            </a:pPr>
            <a:r>
              <a:rPr lang="hu-HU" sz="1800" b="1" kern="100" dirty="0">
                <a:effectLst/>
                <a:latin typeface="Calibri" panose="020F0502020204030204" pitchFamily="34" charset="0"/>
                <a:ea typeface="Calibri" panose="020F0502020204030204" pitchFamily="34" charset="0"/>
                <a:cs typeface="Times New Roman" panose="02020603050405020304" pitchFamily="18" charset="0"/>
              </a:rPr>
              <a:t>Export rate per total events</a:t>
            </a:r>
          </a:p>
          <a:p>
            <a:pPr algn="ctr">
              <a:lnSpc>
                <a:spcPct val="107000"/>
              </a:lnSpc>
              <a:spcAft>
                <a:spcPts val="800"/>
              </a:spcAft>
              <a:buNone/>
            </a:pPr>
            <a:endParaRPr lang="hu-H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None/>
            </a:pPr>
            <a:r>
              <a:rPr lang="hu-HU"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(number of exported design divided by number of created design) *100 = 107 %</a:t>
            </a:r>
            <a:endParaRPr lang="en-US"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None/>
            </a:pPr>
            <a:r>
              <a:rPr lang="hu-HU"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Explanation: No different users using the same design , either different platforms for the same design, however the final outcome is that </a:t>
            </a:r>
            <a:r>
              <a:rPr lang="hu-HU" sz="1800" b="1"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one design is exported multiple times</a:t>
            </a:r>
            <a:r>
              <a:rPr lang="hu-HU"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 (due to </a:t>
            </a:r>
            <a:r>
              <a:rPr lang="en-US"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updates, revisions, or additional users working with the design.)</a:t>
            </a:r>
            <a:endParaRPr lang="hu-HU"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TextBox 3">
            <a:extLst>
              <a:ext uri="{FF2B5EF4-FFF2-40B4-BE49-F238E27FC236}">
                <a16:creationId xmlns:a16="http://schemas.microsoft.com/office/drawing/2014/main" id="{75052FC4-1691-BBE1-092C-5E9892E1C296}"/>
              </a:ext>
            </a:extLst>
          </p:cNvPr>
          <p:cNvSpPr txBox="1"/>
          <p:nvPr/>
        </p:nvSpPr>
        <p:spPr>
          <a:xfrm>
            <a:off x="6408077" y="2414016"/>
            <a:ext cx="5257800" cy="4153701"/>
          </a:xfrm>
          <a:prstGeom prst="rect">
            <a:avLst/>
          </a:prstGeom>
          <a:noFill/>
        </p:spPr>
        <p:txBody>
          <a:bodyPr wrap="square" rtlCol="0">
            <a:spAutoFit/>
          </a:bodyPr>
          <a:lstStyle/>
          <a:p>
            <a:pPr algn="ctr">
              <a:lnSpc>
                <a:spcPct val="107000"/>
              </a:lnSpc>
              <a:spcAft>
                <a:spcPts val="800"/>
              </a:spcAft>
              <a:buNone/>
            </a:pPr>
            <a:r>
              <a:rPr lang="hu-HU" sz="1800" b="1" kern="100" dirty="0">
                <a:effectLst/>
                <a:latin typeface="Calibri" panose="020F0502020204030204" pitchFamily="34" charset="0"/>
                <a:ea typeface="Calibri" panose="020F0502020204030204" pitchFamily="34" charset="0"/>
                <a:cs typeface="Times New Roman" panose="02020603050405020304" pitchFamily="18" charset="0"/>
              </a:rPr>
              <a:t>Export rate per unique design</a:t>
            </a:r>
          </a:p>
          <a:p>
            <a:pPr algn="ctr">
              <a:lnSpc>
                <a:spcPct val="107000"/>
              </a:lnSpc>
              <a:spcAft>
                <a:spcPts val="800"/>
              </a:spcAft>
              <a:buNone/>
            </a:pPr>
            <a:endParaRPr lang="hu-H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One-time export: 2127</a:t>
            </a:r>
          </a:p>
          <a:p>
            <a:pPr algn="just">
              <a:lnSpc>
                <a:spcPct val="107000"/>
              </a:lnSpc>
              <a:spcAft>
                <a:spcPts val="800"/>
              </a:spcAft>
            </a:pPr>
            <a:r>
              <a:rPr lang="en-US"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Multiple export: 2678</a:t>
            </a:r>
            <a:endParaRPr lang="hu-HU"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hu-HU"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800" kern="100" dirty="0" err="1">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total_multiple_export_value</a:t>
            </a:r>
            <a:r>
              <a:rPr lang="en-US"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onetime_export_value</a:t>
            </a:r>
            <a:r>
              <a:rPr lang="en-US"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created_designs</a:t>
            </a:r>
            <a:r>
              <a:rPr lang="hu-HU"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 *100 = 32%</a:t>
            </a:r>
          </a:p>
          <a:p>
            <a:pPr marL="0" indent="0" algn="just">
              <a:lnSpc>
                <a:spcPct val="107000"/>
              </a:lnSpc>
              <a:spcAft>
                <a:spcPts val="800"/>
              </a:spcAft>
              <a:buNone/>
            </a:pPr>
            <a:endParaRPr lang="hu-HU"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hu-HU" sz="1800" kern="100" dirty="0">
                <a:solidFill>
                  <a:schemeClr val="bg2">
                    <a:lumMod val="25000"/>
                  </a:schemeClr>
                </a:solidFill>
                <a:latin typeface="Calibri" panose="020F0502020204030204" pitchFamily="34" charset="0"/>
                <a:ea typeface="Calibri" panose="020F0502020204030204" pitchFamily="34" charset="0"/>
                <a:cs typeface="Times New Roman" panose="02020603050405020304" pitchFamily="18" charset="0"/>
              </a:rPr>
              <a:t>Explanation: E</a:t>
            </a:r>
            <a:r>
              <a:rPr lang="en-US" sz="1800" kern="100" dirty="0">
                <a:solidFill>
                  <a:schemeClr val="bg2">
                    <a:lumMod val="25000"/>
                  </a:schemeClr>
                </a:solidFill>
                <a:latin typeface="Calibri" panose="020F0502020204030204" pitchFamily="34" charset="0"/>
                <a:ea typeface="Calibri" panose="020F0502020204030204" pitchFamily="34" charset="0"/>
                <a:cs typeface="Times New Roman" panose="02020603050405020304" pitchFamily="18" charset="0"/>
              </a:rPr>
              <a:t>very third </a:t>
            </a:r>
            <a:r>
              <a:rPr lang="hu-HU" sz="1800" kern="100" dirty="0">
                <a:solidFill>
                  <a:schemeClr val="bg2">
                    <a:lumMod val="25000"/>
                  </a:schemeClr>
                </a:solidFill>
                <a:latin typeface="Calibri" panose="020F0502020204030204" pitchFamily="34" charset="0"/>
                <a:ea typeface="Calibri" panose="020F0502020204030204" pitchFamily="34" charset="0"/>
                <a:cs typeface="Times New Roman" panose="02020603050405020304" pitchFamily="18" charset="0"/>
              </a:rPr>
              <a:t>unique </a:t>
            </a:r>
            <a:r>
              <a:rPr lang="en-US" sz="1800" kern="100" dirty="0">
                <a:solidFill>
                  <a:schemeClr val="bg2">
                    <a:lumMod val="25000"/>
                  </a:schemeClr>
                </a:solidFill>
                <a:latin typeface="Calibri" panose="020F0502020204030204" pitchFamily="34" charset="0"/>
                <a:ea typeface="Calibri" panose="020F0502020204030204" pitchFamily="34" charset="0"/>
                <a:cs typeface="Times New Roman" panose="02020603050405020304" pitchFamily="18" charset="0"/>
              </a:rPr>
              <a:t>created design will end up being exported.</a:t>
            </a:r>
          </a:p>
          <a:p>
            <a:endParaRPr lang="en-US" dirty="0"/>
          </a:p>
        </p:txBody>
      </p:sp>
    </p:spTree>
    <p:extLst>
      <p:ext uri="{BB962C8B-B14F-4D97-AF65-F5344CB8AC3E}">
        <p14:creationId xmlns:p14="http://schemas.microsoft.com/office/powerpoint/2010/main" val="70771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3008-2821-A1AA-3E97-17D0987293F2}"/>
              </a:ext>
            </a:extLst>
          </p:cNvPr>
          <p:cNvSpPr>
            <a:spLocks noGrp="1"/>
          </p:cNvSpPr>
          <p:nvPr>
            <p:ph type="title"/>
          </p:nvPr>
        </p:nvSpPr>
        <p:spPr/>
        <p:txBody>
          <a:bodyPr/>
          <a:lstStyle/>
          <a:p>
            <a:r>
              <a:rPr lang="hu-HU" dirty="0">
                <a:solidFill>
                  <a:schemeClr val="accent1">
                    <a:lumMod val="75000"/>
                  </a:schemeClr>
                </a:solidFill>
              </a:rPr>
              <a:t>Events period</a:t>
            </a:r>
            <a:endParaRPr lang="en-US" dirty="0">
              <a:solidFill>
                <a:schemeClr val="accent1">
                  <a:lumMod val="75000"/>
                </a:schemeClr>
              </a:solidFill>
            </a:endParaRPr>
          </a:p>
        </p:txBody>
      </p:sp>
      <p:pic>
        <p:nvPicPr>
          <p:cNvPr id="4" name="Content Placeholder 3">
            <a:extLst>
              <a:ext uri="{FF2B5EF4-FFF2-40B4-BE49-F238E27FC236}">
                <a16:creationId xmlns:a16="http://schemas.microsoft.com/office/drawing/2014/main" id="{BD1C005C-6F35-206F-F9E5-BBC80CD1AD6F}"/>
              </a:ext>
            </a:extLst>
          </p:cNvPr>
          <p:cNvPicPr>
            <a:picLocks noGrp="1" noChangeAspect="1"/>
          </p:cNvPicPr>
          <p:nvPr>
            <p:ph idx="1"/>
          </p:nvPr>
        </p:nvPicPr>
        <p:blipFill>
          <a:blip r:embed="rId2"/>
          <a:stretch>
            <a:fillRect/>
          </a:stretch>
        </p:blipFill>
        <p:spPr>
          <a:xfrm>
            <a:off x="5565648" y="1125274"/>
            <a:ext cx="6412992" cy="3101485"/>
          </a:xfrm>
          <a:prstGeom prst="rect">
            <a:avLst/>
          </a:prstGeom>
        </p:spPr>
      </p:pic>
      <p:sp>
        <p:nvSpPr>
          <p:cNvPr id="5" name="TextBox 4">
            <a:extLst>
              <a:ext uri="{FF2B5EF4-FFF2-40B4-BE49-F238E27FC236}">
                <a16:creationId xmlns:a16="http://schemas.microsoft.com/office/drawing/2014/main" id="{376F4058-52A6-4458-3EE4-066624B6A148}"/>
              </a:ext>
            </a:extLst>
          </p:cNvPr>
          <p:cNvSpPr txBox="1"/>
          <p:nvPr/>
        </p:nvSpPr>
        <p:spPr>
          <a:xfrm>
            <a:off x="621792" y="2379671"/>
            <a:ext cx="4745736" cy="3694176"/>
          </a:xfrm>
          <a:prstGeom prst="rect">
            <a:avLst/>
          </a:prstGeom>
          <a:noFill/>
        </p:spPr>
        <p:txBody>
          <a:bodyPr wrap="square" rtlCol="0">
            <a:spAutoFit/>
          </a:bodyPr>
          <a:lstStyle/>
          <a:p>
            <a:pPr algn="just">
              <a:lnSpc>
                <a:spcPct val="107000"/>
              </a:lnSpc>
              <a:spcAft>
                <a:spcPts val="800"/>
              </a:spcAft>
              <a:buNone/>
            </a:pPr>
            <a:r>
              <a:rPr lang="hu-HU"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Observations:</a:t>
            </a:r>
            <a:endParaRPr lang="en-US"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None/>
            </a:pPr>
            <a:r>
              <a:rPr lang="hu-HU"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The last design creation was on 2024.11.30, but the dataset also shows further event types also in 2025.</a:t>
            </a:r>
            <a:endParaRPr lang="en-US"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In the last quarter of 2024 (240901 to 241105), the number of events for "Design Created," "Design Exported," and "Design Open Tapped" tends to be higher, especially for "Design Open Tapped" (peak: 3134)  and "Design Created (peak: 1508). "</a:t>
            </a:r>
          </a:p>
          <a:p>
            <a:endParaRPr lang="en-US" dirty="0"/>
          </a:p>
        </p:txBody>
      </p:sp>
    </p:spTree>
    <p:extLst>
      <p:ext uri="{BB962C8B-B14F-4D97-AF65-F5344CB8AC3E}">
        <p14:creationId xmlns:p14="http://schemas.microsoft.com/office/powerpoint/2010/main" val="3120851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F8F-E69F-45B1-BC26-F480AD211E2E}"/>
              </a:ext>
            </a:extLst>
          </p:cNvPr>
          <p:cNvSpPr>
            <a:spLocks noGrp="1"/>
          </p:cNvSpPr>
          <p:nvPr>
            <p:ph type="title"/>
          </p:nvPr>
        </p:nvSpPr>
        <p:spPr>
          <a:xfrm>
            <a:off x="838200" y="365126"/>
            <a:ext cx="10515600" cy="873740"/>
          </a:xfrm>
        </p:spPr>
        <p:txBody>
          <a:bodyPr/>
          <a:lstStyle/>
          <a:p>
            <a:r>
              <a:rPr lang="hu-HU" dirty="0">
                <a:solidFill>
                  <a:schemeClr val="accent1">
                    <a:lumMod val="75000"/>
                  </a:schemeClr>
                </a:solidFill>
              </a:rPr>
              <a:t>Device platforms</a:t>
            </a:r>
            <a:endParaRPr lang="en-US" dirty="0">
              <a:solidFill>
                <a:schemeClr val="accent1">
                  <a:lumMod val="75000"/>
                </a:schemeClr>
              </a:solidFill>
            </a:endParaRPr>
          </a:p>
        </p:txBody>
      </p:sp>
      <p:pic>
        <p:nvPicPr>
          <p:cNvPr id="5" name="Content Placeholder 4">
            <a:extLst>
              <a:ext uri="{FF2B5EF4-FFF2-40B4-BE49-F238E27FC236}">
                <a16:creationId xmlns:a16="http://schemas.microsoft.com/office/drawing/2014/main" id="{B69A4F08-7398-C07A-FAF7-56C4CB84F3B0}"/>
              </a:ext>
            </a:extLst>
          </p:cNvPr>
          <p:cNvPicPr>
            <a:picLocks noGrp="1" noChangeAspect="1"/>
          </p:cNvPicPr>
          <p:nvPr>
            <p:ph idx="1"/>
          </p:nvPr>
        </p:nvPicPr>
        <p:blipFill>
          <a:blip r:embed="rId2"/>
          <a:stretch>
            <a:fillRect/>
          </a:stretch>
        </p:blipFill>
        <p:spPr>
          <a:xfrm>
            <a:off x="1509465" y="1416368"/>
            <a:ext cx="8832399" cy="1745636"/>
          </a:xfrm>
        </p:spPr>
      </p:pic>
      <p:sp>
        <p:nvSpPr>
          <p:cNvPr id="6" name="TextBox 5">
            <a:extLst>
              <a:ext uri="{FF2B5EF4-FFF2-40B4-BE49-F238E27FC236}">
                <a16:creationId xmlns:a16="http://schemas.microsoft.com/office/drawing/2014/main" id="{6FB9042F-B049-CB81-5676-E9F81E80113D}"/>
              </a:ext>
            </a:extLst>
          </p:cNvPr>
          <p:cNvSpPr txBox="1"/>
          <p:nvPr/>
        </p:nvSpPr>
        <p:spPr>
          <a:xfrm>
            <a:off x="997974" y="3429000"/>
            <a:ext cx="10196051" cy="2860463"/>
          </a:xfrm>
          <a:prstGeom prst="rect">
            <a:avLst/>
          </a:prstGeom>
          <a:noFill/>
        </p:spPr>
        <p:txBody>
          <a:bodyPr wrap="square" rtlCol="0">
            <a:spAutoFit/>
          </a:bodyPr>
          <a:lstStyle/>
          <a:p>
            <a:pPr algn="just">
              <a:lnSpc>
                <a:spcPct val="107000"/>
              </a:lnSpc>
              <a:spcAft>
                <a:spcPts val="800"/>
              </a:spcAft>
              <a:buNone/>
            </a:pPr>
            <a:r>
              <a:rPr lang="hu-HU"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Windows: Has a relatively large number of occurrences across all events. For example, "Design Open Tapped" has 14,213 occurrences.</a:t>
            </a:r>
            <a:endParaRPr lang="en-US"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None/>
            </a:pPr>
            <a:r>
              <a:rPr lang="hu-HU"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iOS: Also has a significant number of occurrences, with "Design Open Tapped" having 17,686 occurrences.</a:t>
            </a:r>
            <a:endParaRPr lang="en-US"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None/>
            </a:pPr>
            <a:r>
              <a:rPr lang="hu-HU"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macOS: Displays a lower number of events compared to Windows and iOS, but still notable for some events like "Design Created" (2,242).</a:t>
            </a:r>
            <a:endParaRPr lang="en-US"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None/>
            </a:pPr>
            <a:r>
              <a:rPr lang="hu-HU"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visionOS: Infignificant</a:t>
            </a:r>
            <a:endParaRPr lang="en-US"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hu-HU" sz="1800" b="1"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Most fo the design creation and editing/working on the design is on iOS device, but slightly more export in Windows (6579) than on iOS (6404)</a:t>
            </a:r>
            <a:r>
              <a:rPr lang="hu-HU"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808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DA2E-A6CA-8AD2-8DAA-725BA4EDAD1B}"/>
              </a:ext>
            </a:extLst>
          </p:cNvPr>
          <p:cNvSpPr>
            <a:spLocks noGrp="1"/>
          </p:cNvSpPr>
          <p:nvPr>
            <p:ph type="title"/>
          </p:nvPr>
        </p:nvSpPr>
        <p:spPr/>
        <p:txBody>
          <a:bodyPr/>
          <a:lstStyle/>
          <a:p>
            <a:r>
              <a:rPr lang="fr-FR" dirty="0">
                <a:solidFill>
                  <a:schemeClr val="accent1">
                    <a:lumMod val="75000"/>
                  </a:schemeClr>
                </a:solidFill>
              </a:rPr>
              <a:t>File formats &amp; </a:t>
            </a:r>
            <a:r>
              <a:rPr lang="fr-FR" dirty="0" err="1">
                <a:solidFill>
                  <a:schemeClr val="accent1">
                    <a:lumMod val="75000"/>
                  </a:schemeClr>
                </a:solidFill>
              </a:rPr>
              <a:t>Resolutions</a:t>
            </a:r>
            <a:r>
              <a:rPr lang="fr-FR" dirty="0">
                <a:solidFill>
                  <a:schemeClr val="accent1">
                    <a:lumMod val="75000"/>
                  </a:schemeClr>
                </a:solidFill>
              </a:rPr>
              <a:t> &amp; App version</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69C4D896-BD30-DBC8-9DF1-5AF90BF1E056}"/>
              </a:ext>
            </a:extLst>
          </p:cNvPr>
          <p:cNvSpPr>
            <a:spLocks noGrp="1"/>
          </p:cNvSpPr>
          <p:nvPr>
            <p:ph idx="1"/>
          </p:nvPr>
        </p:nvSpPr>
        <p:spPr>
          <a:xfrm>
            <a:off x="838200" y="1825625"/>
            <a:ext cx="10515600" cy="2709799"/>
          </a:xfrm>
        </p:spPr>
        <p:txBody>
          <a:bodyPr/>
          <a:lstStyle/>
          <a:p>
            <a:pPr>
              <a:lnSpc>
                <a:spcPct val="107000"/>
              </a:lnSpc>
              <a:spcAft>
                <a:spcPts val="800"/>
              </a:spcAft>
            </a:pPr>
            <a:r>
              <a:rPr lang="hu-HU"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File formats: there are 12 file formats in use, total </a:t>
            </a:r>
            <a:r>
              <a:rPr lang="en-US"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15945 values</a:t>
            </a:r>
            <a:r>
              <a:rPr lang="hu-HU"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 the most populars are stl (6369), three_mf (4978) and step (2021).</a:t>
            </a:r>
            <a:endParaRPr lang="en-US"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hu-HU"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Resolution: total value of 2357: high (1730), low (574), customized (47).</a:t>
            </a:r>
            <a:endParaRPr lang="hu-HU" sz="1800" kern="100" dirty="0">
              <a:solidFill>
                <a:schemeClr val="bg2">
                  <a:lumMod val="2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hu-HU"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App version: 144 different type of application versions are used, the mostwidely used is the </a:t>
            </a:r>
            <a:r>
              <a:rPr lang="en-US" sz="18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5.730.0.7613 with 10291 users.</a:t>
            </a:r>
          </a:p>
          <a:p>
            <a:endParaRPr lang="en-US" dirty="0"/>
          </a:p>
        </p:txBody>
      </p:sp>
    </p:spTree>
    <p:extLst>
      <p:ext uri="{BB962C8B-B14F-4D97-AF65-F5344CB8AC3E}">
        <p14:creationId xmlns:p14="http://schemas.microsoft.com/office/powerpoint/2010/main" val="1207707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7833</TotalTime>
  <Words>1740</Words>
  <Application>Microsoft Office PowerPoint</Application>
  <PresentationFormat>Widescreen</PresentationFormat>
  <Paragraphs>229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Roboto</vt:lpstr>
      <vt:lpstr>Wingdings</vt:lpstr>
      <vt:lpstr>Office Theme</vt:lpstr>
      <vt:lpstr>PowerPoint Presentation</vt:lpstr>
      <vt:lpstr>Content</vt:lpstr>
      <vt:lpstr>I. TASK 1. </vt:lpstr>
      <vt:lpstr>Data Quality</vt:lpstr>
      <vt:lpstr>Basic overview</vt:lpstr>
      <vt:lpstr>Export rates</vt:lpstr>
      <vt:lpstr>Events period</vt:lpstr>
      <vt:lpstr>Device platforms</vt:lpstr>
      <vt:lpstr>File formats &amp; Resolutions &amp; App version</vt:lpstr>
      <vt:lpstr>II. TASK 2. </vt:lpstr>
      <vt:lpstr>Sessions time analysis</vt:lpstr>
      <vt:lpstr>Sessions time analysis</vt:lpstr>
      <vt:lpstr>III. TASK 3. </vt:lpstr>
      <vt:lpstr>Steps for A/B testing</vt:lpstr>
      <vt:lpstr>Steps for A/B testing</vt:lpstr>
      <vt:lpstr>Hypothesis Testing Framework</vt:lpstr>
      <vt:lpstr>Statistical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Gréta Madarasi</dc:creator>
  <cp:lastModifiedBy>Gréta Madarasi</cp:lastModifiedBy>
  <cp:revision>16</cp:revision>
  <dcterms:created xsi:type="dcterms:W3CDTF">2025-03-22T15:10:01Z</dcterms:created>
  <dcterms:modified xsi:type="dcterms:W3CDTF">2025-04-02T18:13:43Z</dcterms:modified>
</cp:coreProperties>
</file>