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&amp;ehk=IpZlUCm5FmEo1YRf0mM2pA&amp;r=0&amp;pid=OfficeInsert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8" r:id="rId3"/>
    <p:sldId id="299" r:id="rId4"/>
    <p:sldId id="259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5" r:id="rId15"/>
    <p:sldId id="296" r:id="rId16"/>
    <p:sldId id="298" r:id="rId17"/>
    <p:sldId id="297" r:id="rId18"/>
  </p:sldIdLst>
  <p:sldSz cx="9144000" cy="5143500" type="screen16x9"/>
  <p:notesSz cx="6858000" cy="9144000"/>
  <p:embeddedFontLst>
    <p:embeddedFont>
      <p:font typeface="Arvo" panose="020B0604020202020204" charset="0"/>
      <p:regular r:id="rId20"/>
      <p:bold r:id="rId21"/>
      <p:italic r:id="rId22"/>
      <p:boldItalic r:id="rId23"/>
    </p:embeddedFont>
    <p:embeddedFont>
      <p:font typeface="Roboto Condensed" panose="020B0604020202020204" charset="0"/>
      <p:regular r:id="rId24"/>
      <p:bold r:id="rId25"/>
      <p:italic r:id="rId26"/>
      <p:boldItalic r:id="rId27"/>
    </p:embeddedFont>
    <p:embeddedFont>
      <p:font typeface="Roboto Condensed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4A58B8-7CDF-4808-AA97-6EAA682E4023}">
  <a:tblStyle styleId="{744A58B8-7CDF-4808-AA97-6EAA682E40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87" autoAdjust="0"/>
  </p:normalViewPr>
  <p:slideViewPr>
    <p:cSldViewPr snapToGrid="0">
      <p:cViewPr varScale="1">
        <p:scale>
          <a:sx n="94" d="100"/>
          <a:sy n="94" d="100"/>
        </p:scale>
        <p:origin x="11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Colin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898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Matt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59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7764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8811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29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040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86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Matt: project goals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Colin: agenda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Matt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263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Colin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208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Matt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59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Colin + Matt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697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Colin + Matt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063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Matt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4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colin\Projects\pcb_tracking_IP\doc\video_demo.ba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colin\Projects\pcb_tracking_IP\doc\live_demo.ba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dyada.net/wiki/mdcpickandplace/fiducials" TargetMode="External"/><Relationship Id="rId2" Type="http://schemas.openxmlformats.org/officeDocument/2006/relationships/image" Target="../media/image2.jpg&amp;ehk=IpZlUCm5FmEo1YRf0mM2pA&amp;r=0&amp;pid=OfficeInsert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4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15900" y="443050"/>
            <a:ext cx="70993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PCB Tracking with Image Processing Techniques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2123B-5914-4DF1-97AD-4F2CF3826AD9}"/>
              </a:ext>
            </a:extLst>
          </p:cNvPr>
          <p:cNvSpPr txBox="1"/>
          <p:nvPr/>
        </p:nvSpPr>
        <p:spPr>
          <a:xfrm>
            <a:off x="298450" y="2881730"/>
            <a:ext cx="304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Image Processing Final Project</a:t>
            </a:r>
          </a:p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Colin King &amp; Matthew Noseworthy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HSV to Grayscale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1504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CA" dirty="0"/>
              <a:t>The HSV image still has distinct regions of hue difference that are detected as edges by Canny</a:t>
            </a:r>
          </a:p>
          <a:p>
            <a:pPr>
              <a:spcBef>
                <a:spcPts val="0"/>
              </a:spcBef>
            </a:pPr>
            <a:r>
              <a:rPr lang="en-CA" dirty="0"/>
              <a:t>Converting to grayscale reduces this effect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grpSp>
        <p:nvGrpSpPr>
          <p:cNvPr id="10" name="Google Shape;557;p37">
            <a:extLst>
              <a:ext uri="{FF2B5EF4-FFF2-40B4-BE49-F238E27FC236}">
                <a16:creationId xmlns:a16="http://schemas.microsoft.com/office/drawing/2014/main" id="{F0E3F945-B794-4CC8-A342-514099F1E291}"/>
              </a:ext>
            </a:extLst>
          </p:cNvPr>
          <p:cNvGrpSpPr/>
          <p:nvPr/>
        </p:nvGrpSpPr>
        <p:grpSpPr>
          <a:xfrm>
            <a:off x="264548" y="634534"/>
            <a:ext cx="321028" cy="282282"/>
            <a:chOff x="1929775" y="320925"/>
            <a:chExt cx="423800" cy="372650"/>
          </a:xfrm>
        </p:grpSpPr>
        <p:sp>
          <p:nvSpPr>
            <p:cNvPr id="11" name="Google Shape;558;p37">
              <a:extLst>
                <a:ext uri="{FF2B5EF4-FFF2-40B4-BE49-F238E27FC236}">
                  <a16:creationId xmlns:a16="http://schemas.microsoft.com/office/drawing/2014/main" id="{2A389803-45E5-44AA-93E0-E98F963A4771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59;p37">
              <a:extLst>
                <a:ext uri="{FF2B5EF4-FFF2-40B4-BE49-F238E27FC236}">
                  <a16:creationId xmlns:a16="http://schemas.microsoft.com/office/drawing/2014/main" id="{23660178-9752-4F92-881F-CD61361FB3ED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60;p37">
              <a:extLst>
                <a:ext uri="{FF2B5EF4-FFF2-40B4-BE49-F238E27FC236}">
                  <a16:creationId xmlns:a16="http://schemas.microsoft.com/office/drawing/2014/main" id="{0B7DDC87-BFD0-4716-ABBE-733066C4E151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61;p37">
              <a:extLst>
                <a:ext uri="{FF2B5EF4-FFF2-40B4-BE49-F238E27FC236}">
                  <a16:creationId xmlns:a16="http://schemas.microsoft.com/office/drawing/2014/main" id="{D7505C5E-D8C2-479A-98D3-D568A5C42C10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62;p37">
              <a:extLst>
                <a:ext uri="{FF2B5EF4-FFF2-40B4-BE49-F238E27FC236}">
                  <a16:creationId xmlns:a16="http://schemas.microsoft.com/office/drawing/2014/main" id="{AFFFF193-9DFD-42AB-9BF6-E1C034F09C49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1034CAF-2C93-475E-936D-A3C47FF21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887" y="3183278"/>
            <a:ext cx="2334588" cy="17054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6E5FCF-022F-45A2-A3D3-D6E1D0901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83278"/>
            <a:ext cx="2305099" cy="17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2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Canny Edge Detection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2114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CA" dirty="0"/>
              <a:t>Frame contains only pixels from the PCB</a:t>
            </a:r>
          </a:p>
          <a:p>
            <a:pPr>
              <a:spcBef>
                <a:spcPts val="0"/>
              </a:spcBef>
            </a:pPr>
            <a:r>
              <a:rPr lang="en-CA" dirty="0"/>
              <a:t>Used industry standard sigma=0.33</a:t>
            </a:r>
          </a:p>
          <a:p>
            <a:pPr>
              <a:spcBef>
                <a:spcPts val="0"/>
              </a:spcBef>
            </a:pPr>
            <a:r>
              <a:rPr lang="en-CA" dirty="0"/>
              <a:t>Hysteresis Thresholds: </a:t>
            </a:r>
          </a:p>
          <a:p>
            <a:pPr lvl="1">
              <a:spcBef>
                <a:spcPts val="0"/>
              </a:spcBef>
            </a:pPr>
            <a:r>
              <a:rPr lang="fr-FR" sz="1600" dirty="0" err="1"/>
              <a:t>int</a:t>
            </a:r>
            <a:r>
              <a:rPr lang="fr-FR" sz="1600" dirty="0"/>
              <a:t>(max(0, (1.0 + sigma) * v)) -&gt; </a:t>
            </a:r>
            <a:r>
              <a:rPr lang="fr-FR" sz="1600" dirty="0" err="1"/>
              <a:t>int</a:t>
            </a:r>
            <a:r>
              <a:rPr lang="fr-FR" sz="1600" dirty="0"/>
              <a:t>(max(0, (1.0 - sigma) * v))</a:t>
            </a:r>
          </a:p>
          <a:p>
            <a:pPr marL="533400" lvl="1" indent="0">
              <a:spcBef>
                <a:spcPts val="0"/>
              </a:spcBef>
              <a:buNone/>
            </a:pPr>
            <a:endParaRPr lang="en-CA" sz="1600" dirty="0"/>
          </a:p>
          <a:p>
            <a:pPr>
              <a:spcBef>
                <a:spcPts val="0"/>
              </a:spcBef>
            </a:pPr>
            <a:endParaRPr lang="en-CA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pSp>
        <p:nvGrpSpPr>
          <p:cNvPr id="10" name="Google Shape;557;p37">
            <a:extLst>
              <a:ext uri="{FF2B5EF4-FFF2-40B4-BE49-F238E27FC236}">
                <a16:creationId xmlns:a16="http://schemas.microsoft.com/office/drawing/2014/main" id="{F0E3F945-B794-4CC8-A342-514099F1E291}"/>
              </a:ext>
            </a:extLst>
          </p:cNvPr>
          <p:cNvGrpSpPr/>
          <p:nvPr/>
        </p:nvGrpSpPr>
        <p:grpSpPr>
          <a:xfrm>
            <a:off x="264548" y="634534"/>
            <a:ext cx="321028" cy="282282"/>
            <a:chOff x="1929775" y="320925"/>
            <a:chExt cx="423800" cy="372650"/>
          </a:xfrm>
        </p:grpSpPr>
        <p:sp>
          <p:nvSpPr>
            <p:cNvPr id="11" name="Google Shape;558;p37">
              <a:extLst>
                <a:ext uri="{FF2B5EF4-FFF2-40B4-BE49-F238E27FC236}">
                  <a16:creationId xmlns:a16="http://schemas.microsoft.com/office/drawing/2014/main" id="{2A389803-45E5-44AA-93E0-E98F963A4771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59;p37">
              <a:extLst>
                <a:ext uri="{FF2B5EF4-FFF2-40B4-BE49-F238E27FC236}">
                  <a16:creationId xmlns:a16="http://schemas.microsoft.com/office/drawing/2014/main" id="{23660178-9752-4F92-881F-CD61361FB3ED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60;p37">
              <a:extLst>
                <a:ext uri="{FF2B5EF4-FFF2-40B4-BE49-F238E27FC236}">
                  <a16:creationId xmlns:a16="http://schemas.microsoft.com/office/drawing/2014/main" id="{0B7DDC87-BFD0-4716-ABBE-733066C4E151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61;p37">
              <a:extLst>
                <a:ext uri="{FF2B5EF4-FFF2-40B4-BE49-F238E27FC236}">
                  <a16:creationId xmlns:a16="http://schemas.microsoft.com/office/drawing/2014/main" id="{D7505C5E-D8C2-479A-98D3-D568A5C42C10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62;p37">
              <a:extLst>
                <a:ext uri="{FF2B5EF4-FFF2-40B4-BE49-F238E27FC236}">
                  <a16:creationId xmlns:a16="http://schemas.microsoft.com/office/drawing/2014/main" id="{AFFFF193-9DFD-42AB-9BF6-E1C034F09C49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DC75256-F8A3-4F44-86D2-3866AD43F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33530"/>
            <a:ext cx="2300256" cy="17054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C07447-3CFF-4187-BD14-F8E15DF3B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376" y="3133530"/>
            <a:ext cx="2305099" cy="17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Contour Selection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2114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CA" dirty="0"/>
              <a:t>Output from canny is a list of contours</a:t>
            </a:r>
          </a:p>
          <a:p>
            <a:pPr>
              <a:spcBef>
                <a:spcPts val="0"/>
              </a:spcBef>
            </a:pPr>
            <a:r>
              <a:rPr lang="en-CA" dirty="0"/>
              <a:t>For our application, we simply select the one with the largest area</a:t>
            </a:r>
          </a:p>
          <a:p>
            <a:pPr>
              <a:spcBef>
                <a:spcPts val="0"/>
              </a:spcBef>
            </a:pPr>
            <a:endParaRPr lang="fr-FR" sz="1600" dirty="0"/>
          </a:p>
          <a:p>
            <a:pPr marL="533400" lvl="1" indent="0">
              <a:spcBef>
                <a:spcPts val="0"/>
              </a:spcBef>
              <a:buNone/>
            </a:pPr>
            <a:endParaRPr lang="en-CA" sz="1600" dirty="0"/>
          </a:p>
          <a:p>
            <a:pPr>
              <a:spcBef>
                <a:spcPts val="0"/>
              </a:spcBef>
            </a:pPr>
            <a:endParaRPr lang="en-CA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grpSp>
        <p:nvGrpSpPr>
          <p:cNvPr id="10" name="Google Shape;557;p37">
            <a:extLst>
              <a:ext uri="{FF2B5EF4-FFF2-40B4-BE49-F238E27FC236}">
                <a16:creationId xmlns:a16="http://schemas.microsoft.com/office/drawing/2014/main" id="{F0E3F945-B794-4CC8-A342-514099F1E291}"/>
              </a:ext>
            </a:extLst>
          </p:cNvPr>
          <p:cNvGrpSpPr/>
          <p:nvPr/>
        </p:nvGrpSpPr>
        <p:grpSpPr>
          <a:xfrm>
            <a:off x="264548" y="634534"/>
            <a:ext cx="321028" cy="282282"/>
            <a:chOff x="1929775" y="320925"/>
            <a:chExt cx="423800" cy="372650"/>
          </a:xfrm>
        </p:grpSpPr>
        <p:sp>
          <p:nvSpPr>
            <p:cNvPr id="11" name="Google Shape;558;p37">
              <a:extLst>
                <a:ext uri="{FF2B5EF4-FFF2-40B4-BE49-F238E27FC236}">
                  <a16:creationId xmlns:a16="http://schemas.microsoft.com/office/drawing/2014/main" id="{2A389803-45E5-44AA-93E0-E98F963A4771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59;p37">
              <a:extLst>
                <a:ext uri="{FF2B5EF4-FFF2-40B4-BE49-F238E27FC236}">
                  <a16:creationId xmlns:a16="http://schemas.microsoft.com/office/drawing/2014/main" id="{23660178-9752-4F92-881F-CD61361FB3ED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60;p37">
              <a:extLst>
                <a:ext uri="{FF2B5EF4-FFF2-40B4-BE49-F238E27FC236}">
                  <a16:creationId xmlns:a16="http://schemas.microsoft.com/office/drawing/2014/main" id="{0B7DDC87-BFD0-4716-ABBE-733066C4E151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61;p37">
              <a:extLst>
                <a:ext uri="{FF2B5EF4-FFF2-40B4-BE49-F238E27FC236}">
                  <a16:creationId xmlns:a16="http://schemas.microsoft.com/office/drawing/2014/main" id="{D7505C5E-D8C2-479A-98D3-D568A5C42C10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62;p37">
              <a:extLst>
                <a:ext uri="{FF2B5EF4-FFF2-40B4-BE49-F238E27FC236}">
                  <a16:creationId xmlns:a16="http://schemas.microsoft.com/office/drawing/2014/main" id="{AFFFF193-9DFD-42AB-9BF6-E1C034F09C49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6E3E56D-7174-4DD6-A3E7-BB491E79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19" y="2931014"/>
            <a:ext cx="2300256" cy="17054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07C58A-761F-4588-9882-59A1B3361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31014"/>
            <a:ext cx="2319751" cy="17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3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6101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Demos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CA" dirty="0"/>
              <a:t>Pre-recorded video throughput &amp; live video feed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7974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3860350" y="860949"/>
            <a:ext cx="4269672" cy="332398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rgbClr val="FF9800"/>
                </a:solidFill>
              </a:rPr>
              <a:t>Video Demo</a:t>
            </a:r>
            <a:endParaRPr b="1" dirty="0">
              <a:solidFill>
                <a:srgbClr val="FF9800"/>
              </a:solidFill>
            </a:endParaRPr>
          </a:p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This demo runs a pre-recorded video of us moving a PCB around through the algorithm</a:t>
            </a:r>
          </a:p>
        </p:txBody>
      </p:sp>
      <p:pic>
        <p:nvPicPr>
          <p:cNvPr id="2052" name="Picture 4" descr="Image result for windows 95 desktop">
            <a:hlinkClick r:id="rId3" action="ppaction://hlinkfile"/>
            <a:extLst>
              <a:ext uri="{FF2B5EF4-FFF2-40B4-BE49-F238E27FC236}">
                <a16:creationId xmlns:a16="http://schemas.microsoft.com/office/drawing/2014/main" id="{EE3D46F9-6502-4B23-842B-99658B6E0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25" y="1054815"/>
            <a:ext cx="3942250" cy="246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73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3860350" y="860949"/>
            <a:ext cx="4269672" cy="332398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rgbClr val="FF9800"/>
                </a:solidFill>
              </a:rPr>
              <a:t>Live Demo</a:t>
            </a:r>
            <a:endParaRPr b="1" dirty="0">
              <a:solidFill>
                <a:srgbClr val="FF9800"/>
              </a:solidFill>
            </a:endParaRPr>
          </a:p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This demo captures frames from a connected camera, and runs them through the algorithm</a:t>
            </a:r>
          </a:p>
        </p:txBody>
      </p:sp>
      <p:pic>
        <p:nvPicPr>
          <p:cNvPr id="6" name="Picture 4" descr="Image result for windows 95 desktop">
            <a:hlinkClick r:id="rId3" action="ppaction://hlinkfile"/>
            <a:extLst>
              <a:ext uri="{FF2B5EF4-FFF2-40B4-BE49-F238E27FC236}">
                <a16:creationId xmlns:a16="http://schemas.microsoft.com/office/drawing/2014/main" id="{7D4FA682-148D-44A2-93AB-1EA6D00AF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25" y="1054815"/>
            <a:ext cx="3942250" cy="246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98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References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grpSp>
        <p:nvGrpSpPr>
          <p:cNvPr id="14" name="Google Shape;536;p37">
            <a:extLst>
              <a:ext uri="{FF2B5EF4-FFF2-40B4-BE49-F238E27FC236}">
                <a16:creationId xmlns:a16="http://schemas.microsoft.com/office/drawing/2014/main" id="{A5015E02-C169-4B0A-A36F-57892F88285B}"/>
              </a:ext>
            </a:extLst>
          </p:cNvPr>
          <p:cNvGrpSpPr/>
          <p:nvPr/>
        </p:nvGrpSpPr>
        <p:grpSpPr>
          <a:xfrm>
            <a:off x="342058" y="574113"/>
            <a:ext cx="309041" cy="403123"/>
            <a:chOff x="590250" y="244200"/>
            <a:chExt cx="407975" cy="532175"/>
          </a:xfrm>
        </p:grpSpPr>
        <p:sp>
          <p:nvSpPr>
            <p:cNvPr id="15" name="Google Shape;537;p37">
              <a:extLst>
                <a:ext uri="{FF2B5EF4-FFF2-40B4-BE49-F238E27FC236}">
                  <a16:creationId xmlns:a16="http://schemas.microsoft.com/office/drawing/2014/main" id="{4C5BB2EC-18EE-4140-B98A-C4A80449B8B7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538;p37">
              <a:extLst>
                <a:ext uri="{FF2B5EF4-FFF2-40B4-BE49-F238E27FC236}">
                  <a16:creationId xmlns:a16="http://schemas.microsoft.com/office/drawing/2014/main" id="{C7C5FD31-34ED-416B-BBB1-F1046AAB688C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39;p37">
              <a:extLst>
                <a:ext uri="{FF2B5EF4-FFF2-40B4-BE49-F238E27FC236}">
                  <a16:creationId xmlns:a16="http://schemas.microsoft.com/office/drawing/2014/main" id="{51C91C46-8AF7-4589-A884-C9C7D4BD6829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540;p37">
              <a:extLst>
                <a:ext uri="{FF2B5EF4-FFF2-40B4-BE49-F238E27FC236}">
                  <a16:creationId xmlns:a16="http://schemas.microsoft.com/office/drawing/2014/main" id="{940A3C60-06BC-4331-A435-B8C11177C507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41;p37">
              <a:extLst>
                <a:ext uri="{FF2B5EF4-FFF2-40B4-BE49-F238E27FC236}">
                  <a16:creationId xmlns:a16="http://schemas.microsoft.com/office/drawing/2014/main" id="{89A4BD94-EF0F-4551-8192-8D0FEA14E18E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542;p37">
              <a:extLst>
                <a:ext uri="{FF2B5EF4-FFF2-40B4-BE49-F238E27FC236}">
                  <a16:creationId xmlns:a16="http://schemas.microsoft.com/office/drawing/2014/main" id="{69A311F3-C79C-46BC-B3C7-01D7344EE50A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543;p37">
              <a:extLst>
                <a:ext uri="{FF2B5EF4-FFF2-40B4-BE49-F238E27FC236}">
                  <a16:creationId xmlns:a16="http://schemas.microsoft.com/office/drawing/2014/main" id="{AC663449-6726-4783-B7E2-DAD07350A29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544;p37">
              <a:extLst>
                <a:ext uri="{FF2B5EF4-FFF2-40B4-BE49-F238E27FC236}">
                  <a16:creationId xmlns:a16="http://schemas.microsoft.com/office/drawing/2014/main" id="{7E99C890-9597-4C28-A92F-AD4B40D18F9A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545;p37">
              <a:extLst>
                <a:ext uri="{FF2B5EF4-FFF2-40B4-BE49-F238E27FC236}">
                  <a16:creationId xmlns:a16="http://schemas.microsoft.com/office/drawing/2014/main" id="{21F92945-4688-40BC-A9B6-6FBE8A516BD5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546;p37">
              <a:extLst>
                <a:ext uri="{FF2B5EF4-FFF2-40B4-BE49-F238E27FC236}">
                  <a16:creationId xmlns:a16="http://schemas.microsoft.com/office/drawing/2014/main" id="{3B211FC7-5E63-4CB2-88EC-F3F1EAE2346C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547;p37">
              <a:extLst>
                <a:ext uri="{FF2B5EF4-FFF2-40B4-BE49-F238E27FC236}">
                  <a16:creationId xmlns:a16="http://schemas.microsoft.com/office/drawing/2014/main" id="{8FF93456-3ADB-4855-994D-E0EB502DF83A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48;p37">
              <a:extLst>
                <a:ext uri="{FF2B5EF4-FFF2-40B4-BE49-F238E27FC236}">
                  <a16:creationId xmlns:a16="http://schemas.microsoft.com/office/drawing/2014/main" id="{61FA882D-1817-4541-A6A6-1BA4493946A0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549;p37">
              <a:extLst>
                <a:ext uri="{FF2B5EF4-FFF2-40B4-BE49-F238E27FC236}">
                  <a16:creationId xmlns:a16="http://schemas.microsoft.com/office/drawing/2014/main" id="{762D1ADE-4B56-4B5D-A9E8-059B75083B0D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550;p37">
              <a:extLst>
                <a:ext uri="{FF2B5EF4-FFF2-40B4-BE49-F238E27FC236}">
                  <a16:creationId xmlns:a16="http://schemas.microsoft.com/office/drawing/2014/main" id="{E921D539-ADE1-4849-9C79-9F04075824FA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15401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Any questions?</a:t>
            </a:r>
            <a:endParaRPr sz="4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60080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19918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FF9800"/>
                </a:solidFill>
              </a:rPr>
              <a:t>Overview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002825"/>
            <a:ext cx="6593700" cy="14361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/>
              <a:t>Our project’s goal was to locate a PCB within an image frame, in various background and lighting conditions.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/>
              <a:t>This presentation will walk through our algorithm and briefly explain why each technique is utilised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b="1" dirty="0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50" y="17055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788F5-BC32-4B02-BFAA-EC358F6D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9DD96-7C74-4E0F-BA12-8EE30B5A4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Machine vision is used for PCB assembly and rework</a:t>
            </a:r>
          </a:p>
          <a:p>
            <a:endParaRPr lang="en-CA" dirty="0"/>
          </a:p>
          <a:p>
            <a:r>
              <a:rPr lang="en-CA" dirty="0"/>
              <a:t>Use Image Processing techniques to identify the PCB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DD93D-44B6-451F-8C38-AB8174692C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96F878-E88D-4656-B15B-AEB7941E2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06259" y="1659826"/>
            <a:ext cx="3224875" cy="24831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A7C9DE-2DB2-4365-B0E5-4E828537CB21}"/>
              </a:ext>
            </a:extLst>
          </p:cNvPr>
          <p:cNvSpPr txBox="1"/>
          <p:nvPr/>
        </p:nvSpPr>
        <p:spPr>
          <a:xfrm>
            <a:off x="4743024" y="4142979"/>
            <a:ext cx="287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>
                <a:hlinkClick r:id="rId3" tooltip="http://www.ladyada.net/wiki/mdcpickandplace/fiducials"/>
              </a:rPr>
              <a:t>This Photo</a:t>
            </a:r>
            <a:r>
              <a:rPr lang="en-CA" sz="900"/>
              <a:t> by Unknown Author is licensed under </a:t>
            </a:r>
            <a:r>
              <a:rPr lang="en-CA" sz="900">
                <a:hlinkClick r:id="rId4" tooltip="https://creativecommons.org/licenses/by-sa/4.0/"/>
              </a:rPr>
              <a:t>CC BY-SA</a:t>
            </a:r>
            <a:endParaRPr lang="en-CA" sz="900"/>
          </a:p>
        </p:txBody>
      </p:sp>
    </p:spTree>
    <p:extLst>
      <p:ext uri="{BB962C8B-B14F-4D97-AF65-F5344CB8AC3E}">
        <p14:creationId xmlns:p14="http://schemas.microsoft.com/office/powerpoint/2010/main" val="404087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6101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Algorithm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CA" dirty="0"/>
              <a:t>Let’s walk through the steps of the algorithm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Histogram Equalization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12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CA" dirty="0"/>
              <a:t>Image is converted to YUV format</a:t>
            </a:r>
            <a:endParaRPr dirty="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CA" dirty="0"/>
              <a:t>Histogram equalization performed on the Y channel, UV channels unaltered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10" name="Google Shape;557;p37">
            <a:extLst>
              <a:ext uri="{FF2B5EF4-FFF2-40B4-BE49-F238E27FC236}">
                <a16:creationId xmlns:a16="http://schemas.microsoft.com/office/drawing/2014/main" id="{F0E3F945-B794-4CC8-A342-514099F1E291}"/>
              </a:ext>
            </a:extLst>
          </p:cNvPr>
          <p:cNvGrpSpPr/>
          <p:nvPr/>
        </p:nvGrpSpPr>
        <p:grpSpPr>
          <a:xfrm>
            <a:off x="264548" y="634534"/>
            <a:ext cx="321028" cy="282282"/>
            <a:chOff x="1929775" y="320925"/>
            <a:chExt cx="423800" cy="372650"/>
          </a:xfrm>
        </p:grpSpPr>
        <p:sp>
          <p:nvSpPr>
            <p:cNvPr id="11" name="Google Shape;558;p37">
              <a:extLst>
                <a:ext uri="{FF2B5EF4-FFF2-40B4-BE49-F238E27FC236}">
                  <a16:creationId xmlns:a16="http://schemas.microsoft.com/office/drawing/2014/main" id="{2A389803-45E5-44AA-93E0-E98F963A4771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59;p37">
              <a:extLst>
                <a:ext uri="{FF2B5EF4-FFF2-40B4-BE49-F238E27FC236}">
                  <a16:creationId xmlns:a16="http://schemas.microsoft.com/office/drawing/2014/main" id="{23660178-9752-4F92-881F-CD61361FB3ED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60;p37">
              <a:extLst>
                <a:ext uri="{FF2B5EF4-FFF2-40B4-BE49-F238E27FC236}">
                  <a16:creationId xmlns:a16="http://schemas.microsoft.com/office/drawing/2014/main" id="{0B7DDC87-BFD0-4716-ABBE-733066C4E151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61;p37">
              <a:extLst>
                <a:ext uri="{FF2B5EF4-FFF2-40B4-BE49-F238E27FC236}">
                  <a16:creationId xmlns:a16="http://schemas.microsoft.com/office/drawing/2014/main" id="{D7505C5E-D8C2-479A-98D3-D568A5C42C10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62;p37">
              <a:extLst>
                <a:ext uri="{FF2B5EF4-FFF2-40B4-BE49-F238E27FC236}">
                  <a16:creationId xmlns:a16="http://schemas.microsoft.com/office/drawing/2014/main" id="{AFFFF193-9DFD-42AB-9BF6-E1C034F09C49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A2822DD-E2BE-4AC1-8B27-2CC1BC575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23" y="2822532"/>
            <a:ext cx="2308652" cy="1686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5E6275-0B00-40DD-8E9F-EA0F6F44F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22532"/>
            <a:ext cx="2280775" cy="1691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B704B2-B775-424F-A613-87B5CC4A99EF}"/>
              </a:ext>
            </a:extLst>
          </p:cNvPr>
          <p:cNvSpPr txBox="1"/>
          <p:nvPr/>
        </p:nvSpPr>
        <p:spPr>
          <a:xfrm>
            <a:off x="2139950" y="4636500"/>
            <a:ext cx="5842000" cy="31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Contrast enhanced without modifying hue</a:t>
            </a:r>
          </a:p>
        </p:txBody>
      </p:sp>
    </p:spTree>
    <p:extLst>
      <p:ext uri="{BB962C8B-B14F-4D97-AF65-F5344CB8AC3E}">
        <p14:creationId xmlns:p14="http://schemas.microsoft.com/office/powerpoint/2010/main" val="166567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RGB to HSV Conversion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74075" y="691725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CA" dirty="0"/>
              <a:t>Our aim is to threshold a range of hue as well as saturation/brightness. RGB won’t suffice.</a:t>
            </a:r>
            <a:endParaRPr dirty="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CA" dirty="0"/>
              <a:t>HSV has three channels: Hue, Saturation, and Value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10" name="Google Shape;557;p37">
            <a:extLst>
              <a:ext uri="{FF2B5EF4-FFF2-40B4-BE49-F238E27FC236}">
                <a16:creationId xmlns:a16="http://schemas.microsoft.com/office/drawing/2014/main" id="{F0E3F945-B794-4CC8-A342-514099F1E291}"/>
              </a:ext>
            </a:extLst>
          </p:cNvPr>
          <p:cNvGrpSpPr/>
          <p:nvPr/>
        </p:nvGrpSpPr>
        <p:grpSpPr>
          <a:xfrm>
            <a:off x="264548" y="634534"/>
            <a:ext cx="321028" cy="282282"/>
            <a:chOff x="1929775" y="320925"/>
            <a:chExt cx="423800" cy="372650"/>
          </a:xfrm>
        </p:grpSpPr>
        <p:sp>
          <p:nvSpPr>
            <p:cNvPr id="11" name="Google Shape;558;p37">
              <a:extLst>
                <a:ext uri="{FF2B5EF4-FFF2-40B4-BE49-F238E27FC236}">
                  <a16:creationId xmlns:a16="http://schemas.microsoft.com/office/drawing/2014/main" id="{2A389803-45E5-44AA-93E0-E98F963A4771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59;p37">
              <a:extLst>
                <a:ext uri="{FF2B5EF4-FFF2-40B4-BE49-F238E27FC236}">
                  <a16:creationId xmlns:a16="http://schemas.microsoft.com/office/drawing/2014/main" id="{23660178-9752-4F92-881F-CD61361FB3ED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60;p37">
              <a:extLst>
                <a:ext uri="{FF2B5EF4-FFF2-40B4-BE49-F238E27FC236}">
                  <a16:creationId xmlns:a16="http://schemas.microsoft.com/office/drawing/2014/main" id="{0B7DDC87-BFD0-4716-ABBE-733066C4E151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61;p37">
              <a:extLst>
                <a:ext uri="{FF2B5EF4-FFF2-40B4-BE49-F238E27FC236}">
                  <a16:creationId xmlns:a16="http://schemas.microsoft.com/office/drawing/2014/main" id="{D7505C5E-D8C2-479A-98D3-D568A5C42C10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62;p37">
              <a:extLst>
                <a:ext uri="{FF2B5EF4-FFF2-40B4-BE49-F238E27FC236}">
                  <a16:creationId xmlns:a16="http://schemas.microsoft.com/office/drawing/2014/main" id="{AFFFF193-9DFD-42AB-9BF6-E1C034F09C49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 descr="Image result for HSV color">
            <a:extLst>
              <a:ext uri="{FF2B5EF4-FFF2-40B4-BE49-F238E27FC236}">
                <a16:creationId xmlns:a16="http://schemas.microsoft.com/office/drawing/2014/main" id="{7AAD19A5-BFAB-4C2C-98AA-2B8E17B55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100" y="1340550"/>
            <a:ext cx="24638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890126-67A0-4AD0-B56B-D9930866B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88400"/>
            <a:ext cx="2314816" cy="16910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950A83-699C-4ECA-B8C4-1F34205CD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0" y="3188400"/>
            <a:ext cx="2280775" cy="169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1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Median Spatial Filter (Median Blur)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12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CA" dirty="0"/>
              <a:t>Reduces salt &amp; pepper noise</a:t>
            </a:r>
            <a:endParaRPr dirty="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CA" dirty="0"/>
              <a:t>Enhances thresholding performance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10" name="Google Shape;557;p37">
            <a:extLst>
              <a:ext uri="{FF2B5EF4-FFF2-40B4-BE49-F238E27FC236}">
                <a16:creationId xmlns:a16="http://schemas.microsoft.com/office/drawing/2014/main" id="{F0E3F945-B794-4CC8-A342-514099F1E291}"/>
              </a:ext>
            </a:extLst>
          </p:cNvPr>
          <p:cNvGrpSpPr/>
          <p:nvPr/>
        </p:nvGrpSpPr>
        <p:grpSpPr>
          <a:xfrm>
            <a:off x="264548" y="634534"/>
            <a:ext cx="321028" cy="282282"/>
            <a:chOff x="1929775" y="320925"/>
            <a:chExt cx="423800" cy="372650"/>
          </a:xfrm>
        </p:grpSpPr>
        <p:sp>
          <p:nvSpPr>
            <p:cNvPr id="11" name="Google Shape;558;p37">
              <a:extLst>
                <a:ext uri="{FF2B5EF4-FFF2-40B4-BE49-F238E27FC236}">
                  <a16:creationId xmlns:a16="http://schemas.microsoft.com/office/drawing/2014/main" id="{2A389803-45E5-44AA-93E0-E98F963A4771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59;p37">
              <a:extLst>
                <a:ext uri="{FF2B5EF4-FFF2-40B4-BE49-F238E27FC236}">
                  <a16:creationId xmlns:a16="http://schemas.microsoft.com/office/drawing/2014/main" id="{23660178-9752-4F92-881F-CD61361FB3ED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60;p37">
              <a:extLst>
                <a:ext uri="{FF2B5EF4-FFF2-40B4-BE49-F238E27FC236}">
                  <a16:creationId xmlns:a16="http://schemas.microsoft.com/office/drawing/2014/main" id="{0B7DDC87-BFD0-4716-ABBE-733066C4E151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61;p37">
              <a:extLst>
                <a:ext uri="{FF2B5EF4-FFF2-40B4-BE49-F238E27FC236}">
                  <a16:creationId xmlns:a16="http://schemas.microsoft.com/office/drawing/2014/main" id="{D7505C5E-D8C2-479A-98D3-D568A5C42C10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62;p37">
              <a:extLst>
                <a:ext uri="{FF2B5EF4-FFF2-40B4-BE49-F238E27FC236}">
                  <a16:creationId xmlns:a16="http://schemas.microsoft.com/office/drawing/2014/main" id="{AFFFF193-9DFD-42AB-9BF6-E1C034F09C49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5233E67-0FC5-4F56-8B16-611327E42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59" y="2941853"/>
            <a:ext cx="2314816" cy="1691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55CC8E-14D7-4A1F-8F52-7EC83A65C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41853"/>
            <a:ext cx="2314816" cy="16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7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Thresholding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2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CA" dirty="0"/>
              <a:t>The goal is to remove all pixels that aren’t the PCB</a:t>
            </a:r>
            <a:endParaRPr dirty="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CA" dirty="0"/>
              <a:t>Hue: 65-84 - removes everything except green</a:t>
            </a:r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CA" dirty="0"/>
              <a:t>Saturation/Value: 70-255 – removes dark extrema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10" name="Google Shape;557;p37">
            <a:extLst>
              <a:ext uri="{FF2B5EF4-FFF2-40B4-BE49-F238E27FC236}">
                <a16:creationId xmlns:a16="http://schemas.microsoft.com/office/drawing/2014/main" id="{F0E3F945-B794-4CC8-A342-514099F1E291}"/>
              </a:ext>
            </a:extLst>
          </p:cNvPr>
          <p:cNvGrpSpPr/>
          <p:nvPr/>
        </p:nvGrpSpPr>
        <p:grpSpPr>
          <a:xfrm>
            <a:off x="264548" y="634534"/>
            <a:ext cx="321028" cy="282282"/>
            <a:chOff x="1929775" y="320925"/>
            <a:chExt cx="423800" cy="372650"/>
          </a:xfrm>
        </p:grpSpPr>
        <p:sp>
          <p:nvSpPr>
            <p:cNvPr id="11" name="Google Shape;558;p37">
              <a:extLst>
                <a:ext uri="{FF2B5EF4-FFF2-40B4-BE49-F238E27FC236}">
                  <a16:creationId xmlns:a16="http://schemas.microsoft.com/office/drawing/2014/main" id="{2A389803-45E5-44AA-93E0-E98F963A4771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59;p37">
              <a:extLst>
                <a:ext uri="{FF2B5EF4-FFF2-40B4-BE49-F238E27FC236}">
                  <a16:creationId xmlns:a16="http://schemas.microsoft.com/office/drawing/2014/main" id="{23660178-9752-4F92-881F-CD61361FB3ED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60;p37">
              <a:extLst>
                <a:ext uri="{FF2B5EF4-FFF2-40B4-BE49-F238E27FC236}">
                  <a16:creationId xmlns:a16="http://schemas.microsoft.com/office/drawing/2014/main" id="{0B7DDC87-BFD0-4716-ABBE-733066C4E151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61;p37">
              <a:extLst>
                <a:ext uri="{FF2B5EF4-FFF2-40B4-BE49-F238E27FC236}">
                  <a16:creationId xmlns:a16="http://schemas.microsoft.com/office/drawing/2014/main" id="{D7505C5E-D8C2-479A-98D3-D568A5C42C10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62;p37">
              <a:extLst>
                <a:ext uri="{FF2B5EF4-FFF2-40B4-BE49-F238E27FC236}">
                  <a16:creationId xmlns:a16="http://schemas.microsoft.com/office/drawing/2014/main" id="{AFFFF193-9DFD-42AB-9BF6-E1C034F09C49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D951177-C6DA-4B01-AC7C-85A39817B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59" y="3384550"/>
            <a:ext cx="2314816" cy="1694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8F6CB5-DAEB-42C4-A278-1C331229D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384550"/>
            <a:ext cx="2319751" cy="16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0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Double Morphological Operation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14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CA" b="1" dirty="0"/>
              <a:t>Closing first:</a:t>
            </a:r>
            <a:r>
              <a:rPr lang="en-CA" dirty="0"/>
              <a:t> Fills gaps in green region where components are on the board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CA" b="1" dirty="0"/>
              <a:t>Opening second:</a:t>
            </a:r>
            <a:r>
              <a:rPr lang="en-CA" dirty="0"/>
              <a:t> Eliminate environmental noise that passes through thresholding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pSp>
        <p:nvGrpSpPr>
          <p:cNvPr id="10" name="Google Shape;557;p37">
            <a:extLst>
              <a:ext uri="{FF2B5EF4-FFF2-40B4-BE49-F238E27FC236}">
                <a16:creationId xmlns:a16="http://schemas.microsoft.com/office/drawing/2014/main" id="{F0E3F945-B794-4CC8-A342-514099F1E291}"/>
              </a:ext>
            </a:extLst>
          </p:cNvPr>
          <p:cNvGrpSpPr/>
          <p:nvPr/>
        </p:nvGrpSpPr>
        <p:grpSpPr>
          <a:xfrm>
            <a:off x="264548" y="634534"/>
            <a:ext cx="321028" cy="282282"/>
            <a:chOff x="1929775" y="320925"/>
            <a:chExt cx="423800" cy="372650"/>
          </a:xfrm>
        </p:grpSpPr>
        <p:sp>
          <p:nvSpPr>
            <p:cNvPr id="11" name="Google Shape;558;p37">
              <a:extLst>
                <a:ext uri="{FF2B5EF4-FFF2-40B4-BE49-F238E27FC236}">
                  <a16:creationId xmlns:a16="http://schemas.microsoft.com/office/drawing/2014/main" id="{2A389803-45E5-44AA-93E0-E98F963A4771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59;p37">
              <a:extLst>
                <a:ext uri="{FF2B5EF4-FFF2-40B4-BE49-F238E27FC236}">
                  <a16:creationId xmlns:a16="http://schemas.microsoft.com/office/drawing/2014/main" id="{23660178-9752-4F92-881F-CD61361FB3ED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60;p37">
              <a:extLst>
                <a:ext uri="{FF2B5EF4-FFF2-40B4-BE49-F238E27FC236}">
                  <a16:creationId xmlns:a16="http://schemas.microsoft.com/office/drawing/2014/main" id="{0B7DDC87-BFD0-4716-ABBE-733066C4E151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61;p37">
              <a:extLst>
                <a:ext uri="{FF2B5EF4-FFF2-40B4-BE49-F238E27FC236}">
                  <a16:creationId xmlns:a16="http://schemas.microsoft.com/office/drawing/2014/main" id="{D7505C5E-D8C2-479A-98D3-D568A5C42C10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62;p37">
              <a:extLst>
                <a:ext uri="{FF2B5EF4-FFF2-40B4-BE49-F238E27FC236}">
                  <a16:creationId xmlns:a16="http://schemas.microsoft.com/office/drawing/2014/main" id="{AFFFF193-9DFD-42AB-9BF6-E1C034F09C49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0FDF959-688B-4B39-ACD0-EB2136C21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48" y="3056282"/>
            <a:ext cx="2319751" cy="1694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BA4D64-1376-441D-8C1F-322DBD8FA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130" y="3056278"/>
            <a:ext cx="2319751" cy="1705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696F7-29B8-4053-A397-FF90DD85A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350" y="3056278"/>
            <a:ext cx="2334588" cy="17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2566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409</Words>
  <Application>Microsoft Office PowerPoint</Application>
  <PresentationFormat>On-screen Show (16:9)</PresentationFormat>
  <Paragraphs>82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Roboto Condensed Light</vt:lpstr>
      <vt:lpstr>Arvo</vt:lpstr>
      <vt:lpstr>Roboto Condensed</vt:lpstr>
      <vt:lpstr>Arial</vt:lpstr>
      <vt:lpstr>Salerio template</vt:lpstr>
      <vt:lpstr>PCB Tracking with Image Processing Techniques</vt:lpstr>
      <vt:lpstr>Overview</vt:lpstr>
      <vt:lpstr>Background</vt:lpstr>
      <vt:lpstr>The Algorithm</vt:lpstr>
      <vt:lpstr>Histogram Equalization</vt:lpstr>
      <vt:lpstr>RGB to HSV Conversion</vt:lpstr>
      <vt:lpstr>Median Spatial Filter (Median Blur)</vt:lpstr>
      <vt:lpstr>Thresholding</vt:lpstr>
      <vt:lpstr>Double Morphological Operation</vt:lpstr>
      <vt:lpstr>HSV to Grayscale</vt:lpstr>
      <vt:lpstr>Canny Edge Detection</vt:lpstr>
      <vt:lpstr>Contour Selection</vt:lpstr>
      <vt:lpstr>Demos</vt:lpstr>
      <vt:lpstr>PowerPoint Presentation</vt:lpstr>
      <vt:lpstr>PowerPoint Presentation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PCB Tracking with Image Processing Techniques</dc:title>
  <cp:lastModifiedBy>Colin King</cp:lastModifiedBy>
  <cp:revision>25</cp:revision>
  <dcterms:modified xsi:type="dcterms:W3CDTF">2018-07-23T20:54:22Z</dcterms:modified>
</cp:coreProperties>
</file>