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8" r:id="rId3"/>
    <p:sldId id="257" r:id="rId4"/>
    <p:sldId id="262" r:id="rId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0E745B-84D4-41C9-A29A-CEEACF56BCE0}" v="3477" dt="2024-09-24T00:16:42.8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p:cNvSpPr>
            <a:spLocks noGrp="1"/>
          </p:cNvSpPr>
          <p:nvPr>
            <p:ph type="dt" sz="half" idx="10"/>
          </p:nvPr>
        </p:nvSpPr>
        <p:spPr/>
        <p:txBody>
          <a:bodyPr/>
          <a:lstStyle/>
          <a:p>
            <a:fld id="{F98AA868-8872-43E4-8C98-D34DABD1FD38}" type="datetimeFigureOut">
              <a:rPr lang="pl-PL" smtClean="0"/>
              <a:t>23.09.2024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339175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F98AA868-8872-43E4-8C98-D34DABD1FD38}" type="datetimeFigureOut">
              <a:rPr lang="pl-PL" smtClean="0"/>
              <a:t>23.09.2024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2454508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F98AA868-8872-43E4-8C98-D34DABD1FD38}" type="datetimeFigureOut">
              <a:rPr lang="pl-PL" smtClean="0"/>
              <a:t>23.09.2024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1340386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F98AA868-8872-43E4-8C98-D34DABD1FD38}" type="datetimeFigureOut">
              <a:rPr lang="pl-PL" smtClean="0"/>
              <a:t>23.09.2024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967380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l-PL"/>
              <a:t>Kliknij, aby edytować style wzorca tekstu</a:t>
            </a:r>
          </a:p>
        </p:txBody>
      </p:sp>
      <p:sp>
        <p:nvSpPr>
          <p:cNvPr id="4" name="Symbol zastępczy daty 3"/>
          <p:cNvSpPr>
            <a:spLocks noGrp="1"/>
          </p:cNvSpPr>
          <p:nvPr>
            <p:ph type="dt" sz="half" idx="10"/>
          </p:nvPr>
        </p:nvSpPr>
        <p:spPr/>
        <p:txBody>
          <a:bodyPr/>
          <a:lstStyle/>
          <a:p>
            <a:fld id="{F98AA868-8872-43E4-8C98-D34DABD1FD38}" type="datetimeFigureOut">
              <a:rPr lang="pl-PL" smtClean="0"/>
              <a:t>23.09.2024</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13234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p:cNvSpPr>
            <a:spLocks noGrp="1"/>
          </p:cNvSpPr>
          <p:nvPr>
            <p:ph type="dt" sz="half" idx="10"/>
          </p:nvPr>
        </p:nvSpPr>
        <p:spPr/>
        <p:txBody>
          <a:bodyPr/>
          <a:lstStyle/>
          <a:p>
            <a:fld id="{F98AA868-8872-43E4-8C98-D34DABD1FD38}" type="datetimeFigureOut">
              <a:rPr lang="pl-PL" smtClean="0"/>
              <a:t>23.09.2024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3883036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p:cNvSpPr>
            <a:spLocks noGrp="1"/>
          </p:cNvSpPr>
          <p:nvPr>
            <p:ph type="dt" sz="half" idx="10"/>
          </p:nvPr>
        </p:nvSpPr>
        <p:spPr/>
        <p:txBody>
          <a:bodyPr/>
          <a:lstStyle/>
          <a:p>
            <a:fld id="{F98AA868-8872-43E4-8C98-D34DABD1FD38}" type="datetimeFigureOut">
              <a:rPr lang="pl-PL" smtClean="0"/>
              <a:t>23.09.2024</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96180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daty 2"/>
          <p:cNvSpPr>
            <a:spLocks noGrp="1"/>
          </p:cNvSpPr>
          <p:nvPr>
            <p:ph type="dt" sz="half" idx="10"/>
          </p:nvPr>
        </p:nvSpPr>
        <p:spPr/>
        <p:txBody>
          <a:bodyPr/>
          <a:lstStyle/>
          <a:p>
            <a:fld id="{F98AA868-8872-43E4-8C98-D34DABD1FD38}" type="datetimeFigureOut">
              <a:rPr lang="pl-PL" smtClean="0"/>
              <a:t>23.09.2024</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1544797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F98AA868-8872-43E4-8C98-D34DABD1FD38}" type="datetimeFigureOut">
              <a:rPr lang="pl-PL" smtClean="0"/>
              <a:t>23.09.2024</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1850839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p:cNvSpPr>
            <a:spLocks noGrp="1"/>
          </p:cNvSpPr>
          <p:nvPr>
            <p:ph type="dt" sz="half" idx="10"/>
          </p:nvPr>
        </p:nvSpPr>
        <p:spPr/>
        <p:txBody>
          <a:bodyPr/>
          <a:lstStyle/>
          <a:p>
            <a:fld id="{F98AA868-8872-43E4-8C98-D34DABD1FD38}" type="datetimeFigureOut">
              <a:rPr lang="pl-PL" smtClean="0"/>
              <a:t>23.09.2024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271553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p:cNvSpPr>
            <a:spLocks noGrp="1"/>
          </p:cNvSpPr>
          <p:nvPr>
            <p:ph type="dt" sz="half" idx="10"/>
          </p:nvPr>
        </p:nvSpPr>
        <p:spPr/>
        <p:txBody>
          <a:bodyPr/>
          <a:lstStyle/>
          <a:p>
            <a:fld id="{F98AA868-8872-43E4-8C98-D34DABD1FD38}" type="datetimeFigureOut">
              <a:rPr lang="pl-PL" smtClean="0"/>
              <a:t>23.09.2024</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302490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98AA868-8872-43E4-8C98-D34DABD1FD38}" type="datetimeFigureOut">
              <a:rPr lang="pl-PL" smtClean="0"/>
              <a:t>23.09.2024</a:t>
            </a:fld>
            <a:endParaRPr lang="pl-PL"/>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l-PL"/>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7C6C3F-668B-4AF5-BFA9-0F657EB068D6}" type="slidenum">
              <a:rPr lang="pl-PL" smtClean="0"/>
              <a:t>‹#›</a:t>
            </a:fld>
            <a:endParaRPr lang="pl-PL"/>
          </a:p>
        </p:txBody>
      </p:sp>
    </p:spTree>
    <p:extLst>
      <p:ext uri="{BB962C8B-B14F-4D97-AF65-F5344CB8AC3E}">
        <p14:creationId xmlns:p14="http://schemas.microsoft.com/office/powerpoint/2010/main" val="3926633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9469109-84CE-1A56-A197-8FDD2652C287}"/>
              </a:ext>
            </a:extLst>
          </p:cNvPr>
          <p:cNvSpPr>
            <a:spLocks noGrp="1"/>
          </p:cNvSpPr>
          <p:nvPr>
            <p:ph type="title"/>
          </p:nvPr>
        </p:nvSpPr>
        <p:spPr/>
        <p:txBody>
          <a:bodyPr/>
          <a:lstStyle/>
          <a:p>
            <a:r>
              <a:rPr lang="pl-PL" dirty="0" err="1"/>
              <a:t>Conceptualizing</a:t>
            </a:r>
            <a:r>
              <a:rPr lang="pl-PL" dirty="0"/>
              <a:t> the </a:t>
            </a:r>
            <a:r>
              <a:rPr lang="pl-PL" dirty="0" err="1"/>
              <a:t>process</a:t>
            </a:r>
          </a:p>
        </p:txBody>
      </p:sp>
      <p:sp>
        <p:nvSpPr>
          <p:cNvPr id="3" name="Symbol zastępczy zawartości 2">
            <a:extLst>
              <a:ext uri="{FF2B5EF4-FFF2-40B4-BE49-F238E27FC236}">
                <a16:creationId xmlns:a16="http://schemas.microsoft.com/office/drawing/2014/main" id="{77E6790E-C6EA-D26B-AE17-1BF29A973C08}"/>
              </a:ext>
            </a:extLst>
          </p:cNvPr>
          <p:cNvSpPr>
            <a:spLocks noGrp="1"/>
          </p:cNvSpPr>
          <p:nvPr>
            <p:ph idx="1"/>
          </p:nvPr>
        </p:nvSpPr>
        <p:spPr>
          <a:xfrm>
            <a:off x="838200" y="1825625"/>
            <a:ext cx="10341980" cy="4351338"/>
          </a:xfrm>
        </p:spPr>
        <p:txBody>
          <a:bodyPr vert="horz" lIns="91440" tIns="45720" rIns="91440" bIns="45720" rtlCol="0" anchor="t">
            <a:normAutofit/>
          </a:bodyPr>
          <a:lstStyle/>
          <a:p>
            <a:r>
              <a:rPr lang="pl-PL" sz="1800" err="1">
                <a:ea typeface="+mn-lt"/>
                <a:cs typeface="+mn-lt"/>
              </a:rPr>
              <a:t>There</a:t>
            </a:r>
            <a:r>
              <a:rPr lang="pl-PL" sz="1800" dirty="0">
                <a:ea typeface="+mn-lt"/>
                <a:cs typeface="+mn-lt"/>
              </a:rPr>
              <a:t> </a:t>
            </a:r>
            <a:r>
              <a:rPr lang="pl-PL" sz="1800" err="1">
                <a:ea typeface="+mn-lt"/>
                <a:cs typeface="+mn-lt"/>
              </a:rPr>
              <a:t>should</a:t>
            </a:r>
            <a:r>
              <a:rPr lang="pl-PL" sz="1800" dirty="0">
                <a:ea typeface="+mn-lt"/>
                <a:cs typeface="+mn-lt"/>
              </a:rPr>
              <a:t> be </a:t>
            </a:r>
            <a:r>
              <a:rPr lang="pl-PL" sz="1800" err="1">
                <a:ea typeface="+mn-lt"/>
                <a:cs typeface="+mn-lt"/>
              </a:rPr>
              <a:t>two</a:t>
            </a:r>
            <a:r>
              <a:rPr lang="pl-PL" sz="1800" dirty="0">
                <a:ea typeface="+mn-lt"/>
                <a:cs typeface="+mn-lt"/>
              </a:rPr>
              <a:t> </a:t>
            </a:r>
            <a:r>
              <a:rPr lang="pl-PL" sz="1800" err="1">
                <a:ea typeface="+mn-lt"/>
                <a:cs typeface="+mn-lt"/>
              </a:rPr>
              <a:t>repositories</a:t>
            </a:r>
            <a:r>
              <a:rPr lang="pl-PL" sz="1800" dirty="0">
                <a:ea typeface="+mn-lt"/>
                <a:cs typeface="+mn-lt"/>
              </a:rPr>
              <a:t>/</a:t>
            </a:r>
            <a:r>
              <a:rPr lang="pl-PL" sz="1800" err="1">
                <a:ea typeface="+mn-lt"/>
                <a:cs typeface="+mn-lt"/>
              </a:rPr>
              <a:t>packages</a:t>
            </a:r>
            <a:r>
              <a:rPr lang="pl-PL" sz="1800" dirty="0">
                <a:ea typeface="+mn-lt"/>
                <a:cs typeface="+mn-lt"/>
              </a:rPr>
              <a:t>:</a:t>
            </a:r>
          </a:p>
          <a:p>
            <a:pPr marL="914400" lvl="1" indent="-457200">
              <a:buAutoNum type="arabicPeriod"/>
            </a:pPr>
            <a:r>
              <a:rPr lang="pl-PL" sz="1800" b="1" i="1" err="1">
                <a:ea typeface="+mn-lt"/>
                <a:cs typeface="+mn-lt"/>
              </a:rPr>
              <a:t>ing</a:t>
            </a:r>
            <a:r>
              <a:rPr lang="pl-PL" sz="1800" b="1" i="1" dirty="0">
                <a:ea typeface="+mn-lt"/>
                <a:cs typeface="+mn-lt"/>
              </a:rPr>
              <a:t>-</a:t>
            </a:r>
            <a:r>
              <a:rPr lang="pl-PL" sz="1800" b="1" i="1" err="1">
                <a:ea typeface="+mn-lt"/>
                <a:cs typeface="+mn-lt"/>
              </a:rPr>
              <a:t>mle</a:t>
            </a:r>
            <a:r>
              <a:rPr lang="pl-PL" sz="1800" b="1" i="1" dirty="0">
                <a:ea typeface="+mn-lt"/>
                <a:cs typeface="+mn-lt"/>
              </a:rPr>
              <a:t>-</a:t>
            </a:r>
            <a:r>
              <a:rPr lang="pl-PL" sz="1800" b="1" i="1" err="1">
                <a:ea typeface="+mn-lt"/>
                <a:cs typeface="+mn-lt"/>
              </a:rPr>
              <a:t>task</a:t>
            </a:r>
            <a:r>
              <a:rPr lang="pl-PL" sz="1800" b="1" i="1" dirty="0">
                <a:ea typeface="+mn-lt"/>
                <a:cs typeface="+mn-lt"/>
              </a:rPr>
              <a:t>-model</a:t>
            </a:r>
            <a:r>
              <a:rPr lang="pl-PL" sz="1800" i="1" dirty="0">
                <a:ea typeface="+mn-lt"/>
                <a:cs typeface="+mn-lt"/>
              </a:rPr>
              <a:t>: </a:t>
            </a:r>
            <a:r>
              <a:rPr lang="pl-PL" sz="1800" dirty="0">
                <a:ea typeface="+mn-lt"/>
                <a:cs typeface="+mn-lt"/>
              </a:rPr>
              <a:t>for </a:t>
            </a:r>
            <a:r>
              <a:rPr lang="pl-PL" sz="1800" err="1">
                <a:ea typeface="+mn-lt"/>
                <a:cs typeface="+mn-lt"/>
              </a:rPr>
              <a:t>training</a:t>
            </a:r>
            <a:r>
              <a:rPr lang="pl-PL" sz="1800" dirty="0">
                <a:ea typeface="+mn-lt"/>
                <a:cs typeface="+mn-lt"/>
              </a:rPr>
              <a:t> and </a:t>
            </a:r>
            <a:r>
              <a:rPr lang="pl-PL" sz="1800" err="1">
                <a:ea typeface="+mn-lt"/>
                <a:cs typeface="+mn-lt"/>
              </a:rPr>
              <a:t>evaluating</a:t>
            </a:r>
            <a:r>
              <a:rPr lang="pl-PL" sz="1800" dirty="0">
                <a:ea typeface="+mn-lt"/>
                <a:cs typeface="+mn-lt"/>
              </a:rPr>
              <a:t> model and </a:t>
            </a:r>
            <a:r>
              <a:rPr lang="pl-PL" sz="1800" err="1">
                <a:ea typeface="+mn-lt"/>
                <a:cs typeface="+mn-lt"/>
              </a:rPr>
              <a:t>creating</a:t>
            </a:r>
            <a:r>
              <a:rPr lang="pl-PL" sz="1800" dirty="0">
                <a:ea typeface="+mn-lt"/>
                <a:cs typeface="+mn-lt"/>
              </a:rPr>
              <a:t> </a:t>
            </a:r>
            <a:r>
              <a:rPr lang="pl-PL" sz="1800" err="1">
                <a:ea typeface="+mn-lt"/>
                <a:cs typeface="+mn-lt"/>
              </a:rPr>
              <a:t>artifact</a:t>
            </a:r>
            <a:r>
              <a:rPr lang="pl-PL" sz="1800" dirty="0">
                <a:ea typeface="+mn-lt"/>
                <a:cs typeface="+mn-lt"/>
              </a:rPr>
              <a:t> </a:t>
            </a:r>
            <a:r>
              <a:rPr lang="pl-PL" sz="1800" err="1">
                <a:ea typeface="+mn-lt"/>
                <a:cs typeface="+mn-lt"/>
              </a:rPr>
              <a:t>if</a:t>
            </a:r>
            <a:r>
              <a:rPr lang="pl-PL" sz="1800" dirty="0">
                <a:ea typeface="+mn-lt"/>
                <a:cs typeface="+mn-lt"/>
              </a:rPr>
              <a:t> </a:t>
            </a:r>
            <a:r>
              <a:rPr lang="pl-PL" sz="1800" err="1">
                <a:ea typeface="+mn-lt"/>
                <a:cs typeface="+mn-lt"/>
              </a:rPr>
              <a:t>evaluation</a:t>
            </a:r>
            <a:r>
              <a:rPr lang="pl-PL" sz="1800" dirty="0">
                <a:ea typeface="+mn-lt"/>
                <a:cs typeface="+mn-lt"/>
              </a:rPr>
              <a:t> </a:t>
            </a:r>
            <a:r>
              <a:rPr lang="pl-PL" sz="1800" err="1">
                <a:ea typeface="+mn-lt"/>
                <a:cs typeface="+mn-lt"/>
              </a:rPr>
              <a:t>criterias</a:t>
            </a:r>
            <a:r>
              <a:rPr lang="pl-PL" sz="1800" dirty="0">
                <a:ea typeface="+mn-lt"/>
                <a:cs typeface="+mn-lt"/>
              </a:rPr>
              <a:t> </a:t>
            </a:r>
            <a:r>
              <a:rPr lang="pl-PL" sz="1800" err="1">
                <a:ea typeface="+mn-lt"/>
                <a:cs typeface="+mn-lt"/>
              </a:rPr>
              <a:t>are</a:t>
            </a:r>
            <a:r>
              <a:rPr lang="pl-PL" sz="1800" dirty="0">
                <a:ea typeface="+mn-lt"/>
                <a:cs typeface="+mn-lt"/>
              </a:rPr>
              <a:t> met</a:t>
            </a:r>
            <a:endParaRPr lang="pl-PL" sz="1800" dirty="0"/>
          </a:p>
          <a:p>
            <a:pPr marL="914400" lvl="1" indent="-457200">
              <a:buAutoNum type="arabicPeriod"/>
            </a:pPr>
            <a:r>
              <a:rPr lang="pl-PL" sz="1800" b="1" i="1" err="1">
                <a:ea typeface="+mn-lt"/>
                <a:cs typeface="+mn-lt"/>
              </a:rPr>
              <a:t>ing-mle-task-api</a:t>
            </a:r>
            <a:r>
              <a:rPr lang="pl-PL" sz="1800" dirty="0">
                <a:ea typeface="+mn-lt"/>
                <a:cs typeface="+mn-lt"/>
              </a:rPr>
              <a:t>: for REST API </a:t>
            </a:r>
            <a:r>
              <a:rPr lang="pl-PL" sz="1800" err="1">
                <a:ea typeface="+mn-lt"/>
                <a:cs typeface="+mn-lt"/>
              </a:rPr>
              <a:t>microservice</a:t>
            </a:r>
            <a:r>
              <a:rPr lang="pl-PL" sz="1800" dirty="0">
                <a:ea typeface="+mn-lt"/>
                <a:cs typeface="+mn-lt"/>
              </a:rPr>
              <a:t> </a:t>
            </a:r>
            <a:r>
              <a:rPr lang="pl-PL" sz="1800" err="1">
                <a:ea typeface="+mn-lt"/>
                <a:cs typeface="+mn-lt"/>
              </a:rPr>
              <a:t>that</a:t>
            </a:r>
            <a:r>
              <a:rPr lang="pl-PL" sz="1800" dirty="0">
                <a:ea typeface="+mn-lt"/>
                <a:cs typeface="+mn-lt"/>
              </a:rPr>
              <a:t> </a:t>
            </a:r>
            <a:r>
              <a:rPr lang="pl-PL" sz="1800" err="1">
                <a:ea typeface="+mn-lt"/>
                <a:cs typeface="+mn-lt"/>
              </a:rPr>
              <a:t>will</a:t>
            </a:r>
            <a:r>
              <a:rPr lang="pl-PL" sz="1800" dirty="0">
                <a:ea typeface="+mn-lt"/>
                <a:cs typeface="+mn-lt"/>
              </a:rPr>
              <a:t> </a:t>
            </a:r>
            <a:r>
              <a:rPr lang="pl-PL" sz="1800" err="1">
                <a:ea typeface="+mn-lt"/>
                <a:cs typeface="+mn-lt"/>
              </a:rPr>
              <a:t>use</a:t>
            </a:r>
            <a:r>
              <a:rPr lang="pl-PL" sz="1800" dirty="0">
                <a:ea typeface="+mn-lt"/>
                <a:cs typeface="+mn-lt"/>
              </a:rPr>
              <a:t> </a:t>
            </a:r>
            <a:r>
              <a:rPr lang="pl-PL" sz="1800" err="1">
                <a:ea typeface="+mn-lt"/>
                <a:cs typeface="+mn-lt"/>
              </a:rPr>
              <a:t>previously</a:t>
            </a:r>
            <a:r>
              <a:rPr lang="pl-PL" sz="1800" dirty="0">
                <a:ea typeface="+mn-lt"/>
                <a:cs typeface="+mn-lt"/>
              </a:rPr>
              <a:t> </a:t>
            </a:r>
            <a:r>
              <a:rPr lang="pl-PL" sz="1800" err="1">
                <a:ea typeface="+mn-lt"/>
                <a:cs typeface="+mn-lt"/>
              </a:rPr>
              <a:t>created</a:t>
            </a:r>
            <a:r>
              <a:rPr lang="pl-PL" sz="1800" dirty="0">
                <a:ea typeface="+mn-lt"/>
                <a:cs typeface="+mn-lt"/>
              </a:rPr>
              <a:t> </a:t>
            </a:r>
            <a:r>
              <a:rPr lang="pl-PL" sz="1800" err="1">
                <a:ea typeface="+mn-lt"/>
                <a:cs typeface="+mn-lt"/>
              </a:rPr>
              <a:t>artifact</a:t>
            </a:r>
            <a:r>
              <a:rPr lang="pl-PL" sz="1800" dirty="0">
                <a:ea typeface="+mn-lt"/>
                <a:cs typeface="+mn-lt"/>
              </a:rPr>
              <a:t> and return </a:t>
            </a:r>
            <a:r>
              <a:rPr lang="pl-PL" sz="1800" err="1">
                <a:ea typeface="+mn-lt"/>
                <a:cs typeface="+mn-lt"/>
              </a:rPr>
              <a:t>classification</a:t>
            </a:r>
            <a:r>
              <a:rPr lang="pl-PL" sz="1800" dirty="0">
                <a:ea typeface="+mn-lt"/>
                <a:cs typeface="+mn-lt"/>
              </a:rPr>
              <a:t> </a:t>
            </a:r>
            <a:r>
              <a:rPr lang="pl-PL" sz="1800" err="1">
                <a:ea typeface="+mn-lt"/>
                <a:cs typeface="+mn-lt"/>
              </a:rPr>
              <a:t>based</a:t>
            </a:r>
            <a:r>
              <a:rPr lang="pl-PL" sz="1800" dirty="0">
                <a:ea typeface="+mn-lt"/>
                <a:cs typeface="+mn-lt"/>
              </a:rPr>
              <a:t> on </a:t>
            </a:r>
            <a:r>
              <a:rPr lang="pl-PL" sz="1800" err="1">
                <a:ea typeface="+mn-lt"/>
                <a:cs typeface="+mn-lt"/>
              </a:rPr>
              <a:t>this</a:t>
            </a:r>
            <a:r>
              <a:rPr lang="pl-PL" sz="1800" dirty="0">
                <a:ea typeface="+mn-lt"/>
                <a:cs typeface="+mn-lt"/>
              </a:rPr>
              <a:t> </a:t>
            </a:r>
            <a:r>
              <a:rPr lang="pl-PL" sz="1800" err="1">
                <a:ea typeface="+mn-lt"/>
                <a:cs typeface="+mn-lt"/>
              </a:rPr>
              <a:t>artifact</a:t>
            </a:r>
            <a:endParaRPr lang="pl-PL" sz="1800">
              <a:ea typeface="+mn-lt"/>
              <a:cs typeface="+mn-lt"/>
            </a:endParaRPr>
          </a:p>
          <a:p>
            <a:r>
              <a:rPr lang="pl-PL" sz="1800" dirty="0">
                <a:ea typeface="+mn-lt"/>
                <a:cs typeface="+mn-lt"/>
              </a:rPr>
              <a:t>With </a:t>
            </a:r>
            <a:r>
              <a:rPr lang="pl-PL" sz="1800" err="1">
                <a:ea typeface="+mn-lt"/>
                <a:cs typeface="+mn-lt"/>
              </a:rPr>
              <a:t>such</a:t>
            </a:r>
            <a:r>
              <a:rPr lang="pl-PL" sz="1800" dirty="0">
                <a:ea typeface="+mn-lt"/>
                <a:cs typeface="+mn-lt"/>
              </a:rPr>
              <a:t> </a:t>
            </a:r>
            <a:r>
              <a:rPr lang="pl-PL" sz="1800" err="1">
                <a:ea typeface="+mn-lt"/>
                <a:cs typeface="+mn-lt"/>
              </a:rPr>
              <a:t>approach</a:t>
            </a:r>
            <a:r>
              <a:rPr lang="pl-PL" sz="1800" dirty="0">
                <a:ea typeface="+mn-lt"/>
                <a:cs typeface="+mn-lt"/>
              </a:rPr>
              <a:t> </a:t>
            </a:r>
            <a:r>
              <a:rPr lang="pl-PL" sz="1800" err="1">
                <a:ea typeface="+mn-lt"/>
                <a:cs typeface="+mn-lt"/>
              </a:rPr>
              <a:t>it</a:t>
            </a:r>
            <a:r>
              <a:rPr lang="pl-PL" sz="1800" dirty="0">
                <a:ea typeface="+mn-lt"/>
                <a:cs typeface="+mn-lt"/>
              </a:rPr>
              <a:t> </a:t>
            </a:r>
            <a:r>
              <a:rPr lang="pl-PL" sz="1800" err="1">
                <a:ea typeface="+mn-lt"/>
                <a:cs typeface="+mn-lt"/>
              </a:rPr>
              <a:t>will</a:t>
            </a:r>
            <a:r>
              <a:rPr lang="pl-PL" sz="1800" dirty="0">
                <a:ea typeface="+mn-lt"/>
                <a:cs typeface="+mn-lt"/>
              </a:rPr>
              <a:t> be </a:t>
            </a:r>
            <a:r>
              <a:rPr lang="pl-PL" sz="1800" err="1">
                <a:ea typeface="+mn-lt"/>
                <a:cs typeface="+mn-lt"/>
              </a:rPr>
              <a:t>easier</a:t>
            </a:r>
            <a:r>
              <a:rPr lang="pl-PL" sz="1800" dirty="0">
                <a:ea typeface="+mn-lt"/>
                <a:cs typeface="+mn-lt"/>
              </a:rPr>
              <a:t> to </a:t>
            </a:r>
            <a:r>
              <a:rPr lang="pl-PL" sz="1800" err="1">
                <a:ea typeface="+mn-lt"/>
                <a:cs typeface="+mn-lt"/>
              </a:rPr>
              <a:t>implement</a:t>
            </a:r>
            <a:r>
              <a:rPr lang="pl-PL" sz="1800" dirty="0">
                <a:ea typeface="+mn-lt"/>
                <a:cs typeface="+mn-lt"/>
              </a:rPr>
              <a:t> CI/CD </a:t>
            </a:r>
            <a:r>
              <a:rPr lang="pl-PL" sz="1800" err="1">
                <a:ea typeface="+mn-lt"/>
                <a:cs typeface="+mn-lt"/>
              </a:rPr>
              <a:t>pipeline</a:t>
            </a:r>
            <a:r>
              <a:rPr lang="pl-PL" sz="1800" dirty="0">
                <a:ea typeface="+mn-lt"/>
                <a:cs typeface="+mn-lt"/>
              </a:rPr>
              <a:t> </a:t>
            </a:r>
            <a:r>
              <a:rPr lang="pl-PL" sz="1800" err="1">
                <a:ea typeface="+mn-lt"/>
                <a:cs typeface="+mn-lt"/>
              </a:rPr>
              <a:t>later</a:t>
            </a:r>
            <a:r>
              <a:rPr lang="pl-PL" sz="1800" dirty="0">
                <a:ea typeface="+mn-lt"/>
                <a:cs typeface="+mn-lt"/>
              </a:rPr>
              <a:t> on and to </a:t>
            </a:r>
            <a:r>
              <a:rPr lang="pl-PL" sz="1800" err="1">
                <a:ea typeface="+mn-lt"/>
                <a:cs typeface="+mn-lt"/>
              </a:rPr>
              <a:t>maintain</a:t>
            </a:r>
            <a:r>
              <a:rPr lang="pl-PL" sz="1800" dirty="0">
                <a:ea typeface="+mn-lt"/>
                <a:cs typeface="+mn-lt"/>
              </a:rPr>
              <a:t> the </a:t>
            </a:r>
            <a:r>
              <a:rPr lang="pl-PL" sz="1800" err="1">
                <a:ea typeface="+mn-lt"/>
                <a:cs typeface="+mn-lt"/>
              </a:rPr>
              <a:t>whole</a:t>
            </a:r>
            <a:r>
              <a:rPr lang="pl-PL" sz="1800" dirty="0">
                <a:ea typeface="+mn-lt"/>
                <a:cs typeface="+mn-lt"/>
              </a:rPr>
              <a:t> </a:t>
            </a:r>
            <a:r>
              <a:rPr lang="pl-PL" sz="1800" err="1">
                <a:ea typeface="+mn-lt"/>
                <a:cs typeface="+mn-lt"/>
              </a:rPr>
              <a:t>solution</a:t>
            </a:r>
            <a:r>
              <a:rPr lang="pl-PL" sz="1800" dirty="0">
                <a:ea typeface="+mn-lt"/>
                <a:cs typeface="+mn-lt"/>
              </a:rPr>
              <a:t> in </a:t>
            </a:r>
            <a:r>
              <a:rPr lang="pl-PL" sz="1800" err="1">
                <a:ea typeface="+mn-lt"/>
                <a:cs typeface="+mn-lt"/>
              </a:rPr>
              <a:t>long</a:t>
            </a:r>
            <a:r>
              <a:rPr lang="pl-PL" sz="1800" dirty="0">
                <a:ea typeface="+mn-lt"/>
                <a:cs typeface="+mn-lt"/>
              </a:rPr>
              <a:t>-term</a:t>
            </a:r>
            <a:endParaRPr lang="pl-PL" sz="1800" dirty="0"/>
          </a:p>
          <a:p>
            <a:r>
              <a:rPr lang="pl-PL" sz="1800" err="1"/>
              <a:t>Preprocessing</a:t>
            </a:r>
            <a:r>
              <a:rPr lang="pl-PL" sz="1800" dirty="0"/>
              <a:t> of </a:t>
            </a:r>
            <a:r>
              <a:rPr lang="pl-PL" sz="1800" err="1"/>
              <a:t>input</a:t>
            </a:r>
            <a:r>
              <a:rPr lang="pl-PL" sz="1800" dirty="0"/>
              <a:t> </a:t>
            </a:r>
            <a:r>
              <a:rPr lang="pl-PL" sz="1800" err="1"/>
              <a:t>values</a:t>
            </a:r>
            <a:r>
              <a:rPr lang="pl-PL" sz="1800" dirty="0"/>
              <a:t> (</a:t>
            </a:r>
            <a:r>
              <a:rPr lang="pl-PL" sz="1800" err="1"/>
              <a:t>changing</a:t>
            </a:r>
            <a:r>
              <a:rPr lang="pl-PL" sz="1800" dirty="0"/>
              <a:t> </a:t>
            </a:r>
            <a:r>
              <a:rPr lang="pl-PL" sz="1800" err="1"/>
              <a:t>texts</a:t>
            </a:r>
            <a:r>
              <a:rPr lang="pl-PL" sz="1800" dirty="0"/>
              <a:t> </a:t>
            </a:r>
            <a:r>
              <a:rPr lang="pl-PL" sz="1800" err="1"/>
              <a:t>into</a:t>
            </a:r>
            <a:r>
              <a:rPr lang="pl-PL" sz="1800" dirty="0"/>
              <a:t> </a:t>
            </a:r>
            <a:r>
              <a:rPr lang="pl-PL" sz="1800" err="1"/>
              <a:t>numerical</a:t>
            </a:r>
            <a:r>
              <a:rPr lang="pl-PL" sz="1800" dirty="0"/>
              <a:t> </a:t>
            </a:r>
            <a:r>
              <a:rPr lang="pl-PL" sz="1800" err="1"/>
              <a:t>vectors</a:t>
            </a:r>
            <a:r>
              <a:rPr lang="pl-PL" sz="1800" dirty="0"/>
              <a:t>) </a:t>
            </a:r>
            <a:r>
              <a:rPr lang="pl-PL" sz="1800" err="1"/>
              <a:t>will</a:t>
            </a:r>
            <a:r>
              <a:rPr lang="pl-PL" sz="1800" dirty="0"/>
              <a:t> </a:t>
            </a:r>
            <a:r>
              <a:rPr lang="pl-PL" sz="1800" err="1"/>
              <a:t>also</a:t>
            </a:r>
            <a:r>
              <a:rPr lang="pl-PL" sz="1800" dirty="0"/>
              <a:t> </a:t>
            </a:r>
            <a:r>
              <a:rPr lang="pl-PL" sz="1800" err="1"/>
              <a:t>need</a:t>
            </a:r>
            <a:r>
              <a:rPr lang="pl-PL" sz="1800" dirty="0"/>
              <a:t> to be </a:t>
            </a:r>
            <a:r>
              <a:rPr lang="pl-PL" sz="1800" err="1"/>
              <a:t>implemented</a:t>
            </a:r>
            <a:r>
              <a:rPr lang="pl-PL" sz="1800" dirty="0"/>
              <a:t> in the REST API, </a:t>
            </a:r>
            <a:r>
              <a:rPr lang="pl-PL" sz="1800" err="1"/>
              <a:t>so</a:t>
            </a:r>
            <a:r>
              <a:rPr lang="pl-PL" sz="1800" dirty="0"/>
              <a:t> the </a:t>
            </a:r>
            <a:r>
              <a:rPr lang="pl-PL" sz="1800" err="1"/>
              <a:t>input</a:t>
            </a:r>
            <a:r>
              <a:rPr lang="pl-PL" sz="1800" dirty="0"/>
              <a:t> </a:t>
            </a:r>
            <a:r>
              <a:rPr lang="pl-PL" sz="1800" err="1"/>
              <a:t>provided</a:t>
            </a:r>
            <a:r>
              <a:rPr lang="pl-PL" sz="1800" dirty="0"/>
              <a:t> by </a:t>
            </a:r>
            <a:r>
              <a:rPr lang="pl-PL" sz="1800" err="1"/>
              <a:t>user</a:t>
            </a:r>
            <a:r>
              <a:rPr lang="pl-PL" sz="1800" dirty="0"/>
              <a:t> </a:t>
            </a:r>
            <a:r>
              <a:rPr lang="pl-PL" sz="1800" err="1"/>
              <a:t>will</a:t>
            </a:r>
            <a:r>
              <a:rPr lang="pl-PL" sz="1800" dirty="0"/>
              <a:t> be in the format </a:t>
            </a:r>
            <a:r>
              <a:rPr lang="pl-PL" sz="1800" err="1"/>
              <a:t>that</a:t>
            </a:r>
            <a:r>
              <a:rPr lang="pl-PL" sz="1800" dirty="0"/>
              <a:t> model </a:t>
            </a:r>
            <a:r>
              <a:rPr lang="pl-PL" sz="1800" err="1"/>
              <a:t>will</a:t>
            </a:r>
            <a:r>
              <a:rPr lang="pl-PL" sz="1800" dirty="0"/>
              <a:t> </a:t>
            </a:r>
            <a:r>
              <a:rPr lang="pl-PL" sz="1800" err="1"/>
              <a:t>understand</a:t>
            </a:r>
            <a:endParaRPr lang="pl-PL" sz="1800"/>
          </a:p>
        </p:txBody>
      </p:sp>
    </p:spTree>
    <p:extLst>
      <p:ext uri="{BB962C8B-B14F-4D97-AF65-F5344CB8AC3E}">
        <p14:creationId xmlns:p14="http://schemas.microsoft.com/office/powerpoint/2010/main" val="3584559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4C839E3-2667-0E2B-5111-BE5110573B41}"/>
              </a:ext>
            </a:extLst>
          </p:cNvPr>
          <p:cNvSpPr>
            <a:spLocks noGrp="1"/>
          </p:cNvSpPr>
          <p:nvPr>
            <p:ph type="title"/>
          </p:nvPr>
        </p:nvSpPr>
        <p:spPr>
          <a:xfrm>
            <a:off x="462023" y="-78572"/>
            <a:ext cx="10515600" cy="1325563"/>
          </a:xfrm>
        </p:spPr>
        <p:txBody>
          <a:bodyPr/>
          <a:lstStyle/>
          <a:p>
            <a:r>
              <a:rPr lang="pl-PL" dirty="0">
                <a:ea typeface="+mj-lt"/>
                <a:cs typeface="+mj-lt"/>
              </a:rPr>
              <a:t>Model (</a:t>
            </a:r>
            <a:r>
              <a:rPr lang="pl-PL" dirty="0" err="1">
                <a:ea typeface="+mj-lt"/>
                <a:cs typeface="+mj-lt"/>
              </a:rPr>
              <a:t>ing</a:t>
            </a:r>
            <a:r>
              <a:rPr lang="pl-PL" dirty="0">
                <a:ea typeface="+mj-lt"/>
                <a:cs typeface="+mj-lt"/>
              </a:rPr>
              <a:t>-</a:t>
            </a:r>
            <a:r>
              <a:rPr lang="pl-PL" dirty="0" err="1">
                <a:ea typeface="+mj-lt"/>
                <a:cs typeface="+mj-lt"/>
              </a:rPr>
              <a:t>mle</a:t>
            </a:r>
            <a:r>
              <a:rPr lang="pl-PL" dirty="0">
                <a:ea typeface="+mj-lt"/>
                <a:cs typeface="+mj-lt"/>
              </a:rPr>
              <a:t>-</a:t>
            </a:r>
            <a:r>
              <a:rPr lang="pl-PL" dirty="0" err="1">
                <a:ea typeface="+mj-lt"/>
                <a:cs typeface="+mj-lt"/>
              </a:rPr>
              <a:t>task</a:t>
            </a:r>
            <a:r>
              <a:rPr lang="pl-PL" dirty="0">
                <a:ea typeface="+mj-lt"/>
                <a:cs typeface="+mj-lt"/>
              </a:rPr>
              <a:t>-model)</a:t>
            </a:r>
            <a:endParaRPr lang="pl-PL" dirty="0"/>
          </a:p>
        </p:txBody>
      </p:sp>
      <p:sp>
        <p:nvSpPr>
          <p:cNvPr id="3" name="Symbol zastępczy zawartości 2">
            <a:extLst>
              <a:ext uri="{FF2B5EF4-FFF2-40B4-BE49-F238E27FC236}">
                <a16:creationId xmlns:a16="http://schemas.microsoft.com/office/drawing/2014/main" id="{400799D6-D10F-4E04-9F96-685D4E5DB53F}"/>
              </a:ext>
            </a:extLst>
          </p:cNvPr>
          <p:cNvSpPr>
            <a:spLocks noGrp="1"/>
          </p:cNvSpPr>
          <p:nvPr>
            <p:ph idx="1"/>
          </p:nvPr>
        </p:nvSpPr>
        <p:spPr>
          <a:xfrm>
            <a:off x="462022" y="1025043"/>
            <a:ext cx="10891779" cy="5460578"/>
          </a:xfrm>
        </p:spPr>
        <p:txBody>
          <a:bodyPr vert="horz" lIns="91440" tIns="45720" rIns="91440" bIns="45720" rtlCol="0" anchor="t">
            <a:normAutofit fontScale="92500" lnSpcReduction="20000"/>
          </a:bodyPr>
          <a:lstStyle/>
          <a:p>
            <a:r>
              <a:rPr lang="pl-PL" sz="1600" dirty="0"/>
              <a:t>I </a:t>
            </a:r>
            <a:r>
              <a:rPr lang="pl-PL" sz="1600" dirty="0" err="1"/>
              <a:t>decided</a:t>
            </a:r>
            <a:r>
              <a:rPr lang="pl-PL" sz="1600" dirty="0"/>
              <a:t> to start from </a:t>
            </a:r>
            <a:r>
              <a:rPr lang="pl-PL" sz="1600" dirty="0" err="1"/>
              <a:t>simple</a:t>
            </a:r>
            <a:r>
              <a:rPr lang="pl-PL" sz="1600" dirty="0"/>
              <a:t> model – </a:t>
            </a:r>
            <a:r>
              <a:rPr lang="pl-PL" sz="1600" b="1" dirty="0" err="1"/>
              <a:t>logistic</a:t>
            </a:r>
            <a:r>
              <a:rPr lang="pl-PL" sz="1600" b="1" dirty="0"/>
              <a:t> </a:t>
            </a:r>
            <a:r>
              <a:rPr lang="pl-PL" sz="1600" b="1" dirty="0" err="1"/>
              <a:t>regression</a:t>
            </a:r>
            <a:r>
              <a:rPr lang="pl-PL" sz="1600" b="1" dirty="0"/>
              <a:t> </a:t>
            </a:r>
            <a:r>
              <a:rPr lang="pl-PL" sz="1600" dirty="0"/>
              <a:t>and </a:t>
            </a:r>
            <a:r>
              <a:rPr lang="pl-PL" sz="1600" dirty="0" err="1"/>
              <a:t>if</a:t>
            </a:r>
            <a:r>
              <a:rPr lang="pl-PL" sz="1600" dirty="0"/>
              <a:t> </a:t>
            </a:r>
            <a:r>
              <a:rPr lang="pl-PL" sz="1600" dirty="0" err="1"/>
              <a:t>needed</a:t>
            </a:r>
            <a:r>
              <a:rPr lang="pl-PL" sz="1600" dirty="0"/>
              <a:t> </a:t>
            </a:r>
            <a:r>
              <a:rPr lang="pl-PL" sz="1600" dirty="0" err="1"/>
              <a:t>try</a:t>
            </a:r>
            <a:r>
              <a:rPr lang="pl-PL" sz="1600" dirty="0"/>
              <a:t> </a:t>
            </a:r>
            <a:r>
              <a:rPr lang="pl-PL" sz="1600" dirty="0" err="1"/>
              <a:t>different</a:t>
            </a:r>
            <a:r>
              <a:rPr lang="pl-PL" sz="1600" dirty="0"/>
              <a:t> </a:t>
            </a:r>
            <a:r>
              <a:rPr lang="pl-PL" sz="1600" dirty="0" err="1"/>
              <a:t>models</a:t>
            </a:r>
            <a:r>
              <a:rPr lang="pl-PL" sz="1600" dirty="0"/>
              <a:t> (</a:t>
            </a:r>
            <a:r>
              <a:rPr lang="pl-PL" sz="1600" dirty="0" err="1"/>
              <a:t>if</a:t>
            </a:r>
            <a:r>
              <a:rPr lang="pl-PL" sz="1600" dirty="0"/>
              <a:t> </a:t>
            </a:r>
            <a:r>
              <a:rPr lang="pl-PL" sz="1600" dirty="0" err="1"/>
              <a:t>logistic</a:t>
            </a:r>
            <a:r>
              <a:rPr lang="pl-PL" sz="1600" dirty="0"/>
              <a:t> </a:t>
            </a:r>
            <a:r>
              <a:rPr lang="pl-PL" sz="1600" dirty="0" err="1"/>
              <a:t>regression</a:t>
            </a:r>
            <a:r>
              <a:rPr lang="pl-PL" sz="1600" dirty="0"/>
              <a:t> </a:t>
            </a:r>
            <a:r>
              <a:rPr lang="pl-PL" sz="1600" dirty="0" err="1"/>
              <a:t>outcome</a:t>
            </a:r>
            <a:r>
              <a:rPr lang="pl-PL" sz="1600" dirty="0"/>
              <a:t> </a:t>
            </a:r>
            <a:r>
              <a:rPr lang="pl-PL" sz="1600" dirty="0" err="1"/>
              <a:t>will</a:t>
            </a:r>
            <a:r>
              <a:rPr lang="pl-PL" sz="1600" dirty="0"/>
              <a:t> not be </a:t>
            </a:r>
            <a:r>
              <a:rPr lang="pl-PL" sz="1600" dirty="0" err="1"/>
              <a:t>satisfying</a:t>
            </a:r>
            <a:r>
              <a:rPr lang="pl-PL" sz="1600" dirty="0"/>
              <a:t>)</a:t>
            </a:r>
            <a:endParaRPr lang="pl-PL" sz="1600" b="1" dirty="0"/>
          </a:p>
          <a:p>
            <a:r>
              <a:rPr lang="pl-PL" sz="1600" dirty="0"/>
              <a:t>The </a:t>
            </a:r>
            <a:r>
              <a:rPr lang="pl-PL" sz="1600" b="1" dirty="0"/>
              <a:t>target </a:t>
            </a:r>
            <a:r>
              <a:rPr lang="pl-PL" sz="1600" b="1" err="1"/>
              <a:t>variable</a:t>
            </a:r>
            <a:r>
              <a:rPr lang="pl-PL" sz="1600" dirty="0"/>
              <a:t> (</a:t>
            </a:r>
            <a:r>
              <a:rPr lang="pl-PL" sz="1600" err="1"/>
              <a:t>category</a:t>
            </a:r>
            <a:r>
              <a:rPr lang="pl-PL" sz="1600" dirty="0"/>
              <a:t>) </a:t>
            </a:r>
            <a:r>
              <a:rPr lang="pl-PL" sz="1600" err="1"/>
              <a:t>is</a:t>
            </a:r>
            <a:r>
              <a:rPr lang="pl-PL" sz="1600" dirty="0"/>
              <a:t> a </a:t>
            </a:r>
            <a:r>
              <a:rPr lang="pl-PL" sz="1600" i="1" err="1"/>
              <a:t>categorical</a:t>
            </a:r>
            <a:r>
              <a:rPr lang="pl-PL" sz="1600" i="1" dirty="0"/>
              <a:t> </a:t>
            </a:r>
            <a:r>
              <a:rPr lang="pl-PL" sz="1600" dirty="0"/>
              <a:t>and</a:t>
            </a:r>
            <a:r>
              <a:rPr lang="pl-PL" sz="1600" i="1" dirty="0"/>
              <a:t> </a:t>
            </a:r>
            <a:r>
              <a:rPr lang="pl-PL" sz="1600" i="1" err="1"/>
              <a:t>nominal</a:t>
            </a:r>
            <a:r>
              <a:rPr lang="pl-PL" sz="1600" dirty="0"/>
              <a:t> one, </a:t>
            </a:r>
            <a:r>
              <a:rPr lang="pl-PL" sz="1600" err="1"/>
              <a:t>that</a:t>
            </a:r>
            <a:r>
              <a:rPr lang="pl-PL" sz="1600" dirty="0"/>
              <a:t> </a:t>
            </a:r>
            <a:r>
              <a:rPr lang="pl-PL" sz="1600" err="1"/>
              <a:t>consists</a:t>
            </a:r>
            <a:r>
              <a:rPr lang="pl-PL" sz="1600" dirty="0"/>
              <a:t> of </a:t>
            </a:r>
            <a:r>
              <a:rPr lang="pl-PL" sz="1600" b="1" err="1"/>
              <a:t>four</a:t>
            </a:r>
            <a:r>
              <a:rPr lang="pl-PL" sz="1600" b="1" dirty="0"/>
              <a:t> </a:t>
            </a:r>
            <a:r>
              <a:rPr lang="pl-PL" sz="1600" b="1" err="1"/>
              <a:t>different</a:t>
            </a:r>
            <a:r>
              <a:rPr lang="pl-PL" sz="1600" b="1" dirty="0"/>
              <a:t> </a:t>
            </a:r>
            <a:r>
              <a:rPr lang="pl-PL" sz="1600" b="1" err="1"/>
              <a:t>classes</a:t>
            </a:r>
            <a:r>
              <a:rPr lang="pl-PL" sz="1600" b="1" dirty="0"/>
              <a:t>:</a:t>
            </a:r>
            <a:endParaRPr lang="pl-PL" sz="1600" dirty="0"/>
          </a:p>
          <a:p>
            <a:pPr lvl="1"/>
            <a:r>
              <a:rPr lang="en-GB" sz="1600" b="1" dirty="0">
                <a:latin typeface="Aptos"/>
                <a:cs typeface="Calibri"/>
              </a:rPr>
              <a:t>b</a:t>
            </a:r>
            <a:r>
              <a:rPr lang="en-GB" sz="1600" dirty="0">
                <a:latin typeface="Aptos"/>
                <a:cs typeface="Calibri"/>
              </a:rPr>
              <a:t> for business, </a:t>
            </a:r>
            <a:endParaRPr lang="pl-PL" sz="1600">
              <a:latin typeface="Aptos"/>
              <a:cs typeface="Calibri"/>
            </a:endParaRPr>
          </a:p>
          <a:p>
            <a:pPr lvl="1"/>
            <a:r>
              <a:rPr lang="en-GB" sz="1600" b="1" dirty="0">
                <a:latin typeface="Aptos"/>
                <a:cs typeface="Calibri"/>
              </a:rPr>
              <a:t>t</a:t>
            </a:r>
            <a:r>
              <a:rPr lang="en-GB" sz="1600" dirty="0">
                <a:latin typeface="Aptos"/>
                <a:cs typeface="Calibri"/>
              </a:rPr>
              <a:t> for science and technology, </a:t>
            </a:r>
            <a:endParaRPr lang="pl-PL" sz="1600">
              <a:latin typeface="Aptos"/>
              <a:cs typeface="Calibri"/>
            </a:endParaRPr>
          </a:p>
          <a:p>
            <a:pPr lvl="1"/>
            <a:r>
              <a:rPr lang="en-GB" sz="1600" b="1" dirty="0">
                <a:latin typeface="Aptos"/>
                <a:cs typeface="Calibri"/>
              </a:rPr>
              <a:t>e</a:t>
            </a:r>
            <a:r>
              <a:rPr lang="en-GB" sz="1600" dirty="0">
                <a:latin typeface="Aptos"/>
                <a:cs typeface="Calibri"/>
              </a:rPr>
              <a:t> for entertainment</a:t>
            </a:r>
            <a:endParaRPr lang="pl-PL" sz="1600">
              <a:latin typeface="Aptos"/>
              <a:cs typeface="Calibri"/>
            </a:endParaRPr>
          </a:p>
          <a:p>
            <a:pPr lvl="1"/>
            <a:r>
              <a:rPr lang="en-GB" sz="1600" b="1" dirty="0">
                <a:latin typeface="Aptos"/>
                <a:cs typeface="Calibri"/>
              </a:rPr>
              <a:t>m</a:t>
            </a:r>
            <a:r>
              <a:rPr lang="en-GB" sz="1600" dirty="0">
                <a:latin typeface="Aptos"/>
                <a:cs typeface="Calibri"/>
              </a:rPr>
              <a:t> for health</a:t>
            </a:r>
          </a:p>
          <a:p>
            <a:r>
              <a:rPr lang="en-GB" sz="1600" dirty="0">
                <a:latin typeface="Aptos"/>
                <a:cs typeface="Calibri"/>
              </a:rPr>
              <a:t>That led to using </a:t>
            </a:r>
            <a:r>
              <a:rPr lang="en-GB" sz="1600" i="1" dirty="0">
                <a:latin typeface="Aptos"/>
                <a:cs typeface="Calibri"/>
              </a:rPr>
              <a:t>Multiclass Logistic Regression</a:t>
            </a:r>
          </a:p>
          <a:p>
            <a:r>
              <a:rPr lang="en-GB" sz="1600" dirty="0">
                <a:latin typeface="Aptos"/>
                <a:cs typeface="Calibri"/>
              </a:rPr>
              <a:t>Exploratory analysis gave some insight on the dataset:</a:t>
            </a:r>
            <a:endParaRPr lang="en-US" sz="1600" dirty="0">
              <a:latin typeface="Aptos"/>
              <a:cs typeface="Calibri"/>
            </a:endParaRPr>
          </a:p>
          <a:p>
            <a:pPr lvl="1"/>
            <a:r>
              <a:rPr lang="en-GB" sz="1600" b="1" i="1" dirty="0">
                <a:latin typeface="Aptos"/>
                <a:cs typeface="Calibri"/>
              </a:rPr>
              <a:t>Category </a:t>
            </a:r>
            <a:r>
              <a:rPr lang="en-GB" sz="1600" dirty="0">
                <a:latin typeface="Aptos"/>
                <a:cs typeface="Calibri"/>
              </a:rPr>
              <a:t>column was a bit imbalanced –  that needs to be monitored (hence using </a:t>
            </a:r>
            <a:r>
              <a:rPr lang="en-GB" sz="1600" i="1" dirty="0">
                <a:latin typeface="Aptos"/>
                <a:cs typeface="Calibri"/>
              </a:rPr>
              <a:t>f1_score</a:t>
            </a:r>
            <a:r>
              <a:rPr lang="en-GB" sz="1600" dirty="0">
                <a:latin typeface="Aptos"/>
                <a:cs typeface="Calibri"/>
              </a:rPr>
              <a:t> instead of accuracy and keeping an eye on performance on the least and most frequent class in the dataset (respectively: m – Health and e – Entertainment)</a:t>
            </a:r>
            <a:endParaRPr lang="en-GB" dirty="0">
              <a:latin typeface="Aptos"/>
              <a:cs typeface="Calibri"/>
            </a:endParaRPr>
          </a:p>
          <a:p>
            <a:pPr lvl="1"/>
            <a:r>
              <a:rPr lang="en-GB" sz="1600" dirty="0">
                <a:latin typeface="Aptos"/>
                <a:cs typeface="Calibri"/>
              </a:rPr>
              <a:t>After looking through columns included in the News Aggregated Dataset I noticed that </a:t>
            </a:r>
            <a:r>
              <a:rPr lang="en-GB" sz="1600" b="1" i="1" dirty="0">
                <a:latin typeface="Aptos"/>
                <a:cs typeface="Calibri"/>
              </a:rPr>
              <a:t>Title</a:t>
            </a:r>
            <a:r>
              <a:rPr lang="en-GB" sz="1600" dirty="0">
                <a:latin typeface="Aptos"/>
                <a:cs typeface="Calibri"/>
              </a:rPr>
              <a:t> column (and maybe </a:t>
            </a:r>
            <a:r>
              <a:rPr lang="en-GB" sz="1600" i="1" dirty="0">
                <a:latin typeface="Aptos"/>
                <a:cs typeface="Calibri"/>
              </a:rPr>
              <a:t>Publisher</a:t>
            </a:r>
            <a:r>
              <a:rPr lang="en-GB" sz="1600" dirty="0">
                <a:latin typeface="Aptos"/>
                <a:cs typeface="Calibri"/>
              </a:rPr>
              <a:t>)</a:t>
            </a:r>
            <a:r>
              <a:rPr lang="en-GB" sz="1600" i="1" dirty="0">
                <a:latin typeface="Aptos"/>
                <a:cs typeface="Calibri"/>
              </a:rPr>
              <a:t> </a:t>
            </a:r>
            <a:r>
              <a:rPr lang="en-GB" sz="1600" dirty="0">
                <a:latin typeface="Aptos"/>
                <a:cs typeface="Calibri"/>
              </a:rPr>
              <a:t> seem to be the one holding most valuable information for predicting news categories</a:t>
            </a:r>
            <a:endParaRPr lang="en-GB">
              <a:latin typeface="Aptos"/>
              <a:cs typeface="Calibri"/>
            </a:endParaRPr>
          </a:p>
          <a:p>
            <a:pPr lvl="1"/>
            <a:r>
              <a:rPr lang="en-GB" sz="1600" dirty="0">
                <a:latin typeface="Aptos"/>
                <a:cs typeface="Calibri"/>
              </a:rPr>
              <a:t>There were some missing values on titles to be excluded from dataset There was some hidden missing values under "Article not found" type of values which were handled and changed into missing values</a:t>
            </a:r>
          </a:p>
          <a:p>
            <a:r>
              <a:rPr lang="en-GB" sz="1600" dirty="0">
                <a:latin typeface="Aptos"/>
                <a:cs typeface="Calibri"/>
              </a:rPr>
              <a:t>In order to use this column as a feature in the model some text transformation will be needed (transforming text into numerical vectors)</a:t>
            </a:r>
          </a:p>
          <a:p>
            <a:r>
              <a:rPr lang="en-GB" sz="1600" dirty="0">
                <a:latin typeface="Aptos"/>
                <a:cs typeface="Calibri"/>
              </a:rPr>
              <a:t>For transforming text into numerical vectors </a:t>
            </a:r>
            <a:r>
              <a:rPr lang="en-GB" sz="1600" i="1" dirty="0">
                <a:latin typeface="Aptos"/>
                <a:cs typeface="Calibri"/>
              </a:rPr>
              <a:t>Bag of Words </a:t>
            </a:r>
            <a:r>
              <a:rPr lang="en-GB" sz="1600" dirty="0">
                <a:latin typeface="Aptos"/>
                <a:cs typeface="Calibri"/>
              </a:rPr>
              <a:t>and </a:t>
            </a:r>
            <a:r>
              <a:rPr lang="en-GB" sz="1600" i="1" dirty="0">
                <a:latin typeface="Aptos"/>
                <a:cs typeface="Calibri"/>
              </a:rPr>
              <a:t>TFIDF </a:t>
            </a:r>
            <a:r>
              <a:rPr lang="en-GB" sz="1600" dirty="0">
                <a:latin typeface="Aptos"/>
                <a:cs typeface="Calibri"/>
              </a:rPr>
              <a:t>(T</a:t>
            </a:r>
            <a:r>
              <a:rPr lang="en-GB" sz="1600" i="1" dirty="0">
                <a:latin typeface="Aptos"/>
                <a:cs typeface="Calibri"/>
              </a:rPr>
              <a:t>erm Frequency-Inverse Document Frequency</a:t>
            </a:r>
            <a:r>
              <a:rPr lang="en-GB" sz="1600" dirty="0">
                <a:latin typeface="Aptos"/>
                <a:cs typeface="Calibri"/>
              </a:rPr>
              <a:t>) approaches were considered, but after initial checks </a:t>
            </a:r>
            <a:r>
              <a:rPr lang="en-GB" sz="1600" i="1" dirty="0">
                <a:latin typeface="Aptos"/>
                <a:cs typeface="Calibri"/>
              </a:rPr>
              <a:t>TFIDF</a:t>
            </a:r>
            <a:r>
              <a:rPr lang="en-GB" sz="1600" dirty="0">
                <a:latin typeface="Aptos"/>
                <a:cs typeface="Calibri"/>
              </a:rPr>
              <a:t> performed better as its advantage is that it can better differentiate words that are crucial for making a prediction and apply weights (words that appear in many titles, in various classes of </a:t>
            </a:r>
            <a:r>
              <a:rPr lang="en-GB" sz="1600" i="1" dirty="0">
                <a:latin typeface="Aptos"/>
                <a:cs typeface="Calibri"/>
              </a:rPr>
              <a:t>Category</a:t>
            </a:r>
            <a:r>
              <a:rPr lang="en-GB" sz="1600" dirty="0">
                <a:latin typeface="Aptos"/>
                <a:cs typeface="Calibri"/>
              </a:rPr>
              <a:t> column will be considered less valuable)</a:t>
            </a:r>
          </a:p>
          <a:p>
            <a:r>
              <a:rPr lang="en-GB" sz="1600" dirty="0">
                <a:latin typeface="Aptos"/>
                <a:cs typeface="Calibri"/>
              </a:rPr>
              <a:t>Imbalance check was implemented and </a:t>
            </a:r>
            <a:r>
              <a:rPr lang="en-GB" sz="1600" dirty="0" err="1">
                <a:latin typeface="Aptos"/>
                <a:cs typeface="Calibri"/>
              </a:rPr>
              <a:t>class_weight</a:t>
            </a:r>
            <a:r>
              <a:rPr lang="en-GB" sz="1600" dirty="0">
                <a:latin typeface="Aptos"/>
                <a:cs typeface="Calibri"/>
              </a:rPr>
              <a:t>='balanced' added to the </a:t>
            </a:r>
            <a:r>
              <a:rPr lang="en-GB" sz="1600" dirty="0" err="1">
                <a:latin typeface="Aptos"/>
                <a:cs typeface="Calibri"/>
              </a:rPr>
              <a:t>LogisticRegression</a:t>
            </a:r>
            <a:r>
              <a:rPr lang="en-GB" sz="1600" dirty="0">
                <a:latin typeface="Aptos"/>
                <a:cs typeface="Calibri"/>
              </a:rPr>
              <a:t> in order to decrease the impact on prediction for classes that are underrepresented</a:t>
            </a:r>
          </a:p>
        </p:txBody>
      </p:sp>
    </p:spTree>
    <p:extLst>
      <p:ext uri="{BB962C8B-B14F-4D97-AF65-F5344CB8AC3E}">
        <p14:creationId xmlns:p14="http://schemas.microsoft.com/office/powerpoint/2010/main" val="133618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4C839E3-2667-0E2B-5111-BE5110573B41}"/>
              </a:ext>
            </a:extLst>
          </p:cNvPr>
          <p:cNvSpPr>
            <a:spLocks noGrp="1"/>
          </p:cNvSpPr>
          <p:nvPr>
            <p:ph type="title"/>
          </p:nvPr>
        </p:nvSpPr>
        <p:spPr>
          <a:xfrm>
            <a:off x="529542" y="-194318"/>
            <a:ext cx="10515600" cy="1325563"/>
          </a:xfrm>
        </p:spPr>
        <p:txBody>
          <a:bodyPr/>
          <a:lstStyle/>
          <a:p>
            <a:r>
              <a:rPr lang="pl-PL" dirty="0" err="1">
                <a:ea typeface="+mj-lt"/>
                <a:cs typeface="+mj-lt"/>
              </a:rPr>
              <a:t>Serving</a:t>
            </a:r>
            <a:r>
              <a:rPr lang="pl-PL" dirty="0">
                <a:ea typeface="+mj-lt"/>
                <a:cs typeface="+mj-lt"/>
              </a:rPr>
              <a:t> Model (</a:t>
            </a:r>
            <a:r>
              <a:rPr lang="pl-PL" dirty="0" err="1">
                <a:ea typeface="+mj-lt"/>
                <a:cs typeface="+mj-lt"/>
              </a:rPr>
              <a:t>ing-mle-task-api</a:t>
            </a:r>
            <a:r>
              <a:rPr lang="pl-PL" dirty="0">
                <a:ea typeface="+mj-lt"/>
                <a:cs typeface="+mj-lt"/>
              </a:rPr>
              <a:t>)</a:t>
            </a:r>
            <a:endParaRPr lang="pl-PL" dirty="0"/>
          </a:p>
        </p:txBody>
      </p:sp>
      <p:sp>
        <p:nvSpPr>
          <p:cNvPr id="3" name="Symbol zastępczy zawartości 2">
            <a:extLst>
              <a:ext uri="{FF2B5EF4-FFF2-40B4-BE49-F238E27FC236}">
                <a16:creationId xmlns:a16="http://schemas.microsoft.com/office/drawing/2014/main" id="{400799D6-D10F-4E04-9F96-685D4E5DB53F}"/>
              </a:ext>
            </a:extLst>
          </p:cNvPr>
          <p:cNvSpPr>
            <a:spLocks noGrp="1"/>
          </p:cNvSpPr>
          <p:nvPr>
            <p:ph idx="1"/>
          </p:nvPr>
        </p:nvSpPr>
        <p:spPr>
          <a:xfrm>
            <a:off x="838200" y="890006"/>
            <a:ext cx="10515600" cy="2981666"/>
          </a:xfrm>
        </p:spPr>
        <p:txBody>
          <a:bodyPr vert="horz" lIns="91440" tIns="45720" rIns="91440" bIns="45720" rtlCol="0" anchor="t">
            <a:normAutofit/>
          </a:bodyPr>
          <a:lstStyle/>
          <a:p>
            <a:r>
              <a:rPr lang="pl-PL" sz="1600" dirty="0" err="1"/>
              <a:t>FastAPI</a:t>
            </a:r>
            <a:r>
              <a:rPr lang="pl-PL" sz="1600" dirty="0"/>
              <a:t> and Docker was </a:t>
            </a:r>
            <a:r>
              <a:rPr lang="pl-PL" sz="1600" dirty="0" err="1"/>
              <a:t>used</a:t>
            </a:r>
            <a:r>
              <a:rPr lang="pl-PL" sz="1600" dirty="0"/>
              <a:t> for </a:t>
            </a:r>
            <a:r>
              <a:rPr lang="pl-PL" sz="1600" dirty="0" err="1"/>
              <a:t>creating</a:t>
            </a:r>
            <a:r>
              <a:rPr lang="pl-PL" sz="1600" dirty="0"/>
              <a:t> </a:t>
            </a:r>
            <a:r>
              <a:rPr lang="pl-PL" sz="1600" dirty="0" err="1"/>
              <a:t>serving</a:t>
            </a:r>
            <a:r>
              <a:rPr lang="pl-PL" sz="1600" dirty="0"/>
              <a:t> model service</a:t>
            </a:r>
          </a:p>
          <a:p>
            <a:r>
              <a:rPr lang="pl-PL" sz="1600" err="1"/>
              <a:t>FastAPI</a:t>
            </a:r>
            <a:r>
              <a:rPr lang="pl-PL" sz="1600" dirty="0"/>
              <a:t> </a:t>
            </a:r>
            <a:r>
              <a:rPr lang="pl-PL" sz="1600" err="1"/>
              <a:t>is</a:t>
            </a:r>
            <a:r>
              <a:rPr lang="pl-PL" sz="1600" dirty="0"/>
              <a:t> </a:t>
            </a:r>
            <a:r>
              <a:rPr lang="pl-PL" sz="1600" err="1"/>
              <a:t>considered</a:t>
            </a:r>
            <a:r>
              <a:rPr lang="pl-PL" sz="1600" dirty="0"/>
              <a:t> a standard for </a:t>
            </a:r>
            <a:r>
              <a:rPr lang="pl-PL" sz="1600" err="1"/>
              <a:t>this</a:t>
            </a:r>
            <a:r>
              <a:rPr lang="pl-PL" sz="1600" dirty="0"/>
              <a:t> </a:t>
            </a:r>
            <a:r>
              <a:rPr lang="pl-PL" sz="1600" err="1"/>
              <a:t>type</a:t>
            </a:r>
            <a:r>
              <a:rPr lang="pl-PL" sz="1600" dirty="0"/>
              <a:t> of </a:t>
            </a:r>
            <a:r>
              <a:rPr lang="pl-PL" sz="1600" err="1"/>
              <a:t>applications</a:t>
            </a:r>
            <a:r>
              <a:rPr lang="pl-PL" sz="1600" dirty="0"/>
              <a:t>, </a:t>
            </a:r>
            <a:r>
              <a:rPr lang="pl-PL" sz="1600" err="1"/>
              <a:t>it</a:t>
            </a:r>
            <a:r>
              <a:rPr lang="pl-PL" sz="1600" dirty="0"/>
              <a:t> </a:t>
            </a:r>
            <a:r>
              <a:rPr lang="pl-PL" sz="1600" err="1"/>
              <a:t>provides</a:t>
            </a:r>
            <a:r>
              <a:rPr lang="pl-PL" sz="1600" dirty="0"/>
              <a:t> </a:t>
            </a:r>
            <a:r>
              <a:rPr lang="pl-PL" sz="1600" err="1"/>
              <a:t>PyDantic</a:t>
            </a:r>
            <a:r>
              <a:rPr lang="pl-PL" sz="1600" dirty="0"/>
              <a:t> for </a:t>
            </a:r>
            <a:r>
              <a:rPr lang="pl-PL" sz="1600" err="1"/>
              <a:t>better</a:t>
            </a:r>
            <a:r>
              <a:rPr lang="pl-PL" sz="1600" dirty="0"/>
              <a:t> data </a:t>
            </a:r>
            <a:r>
              <a:rPr lang="pl-PL" sz="1600" err="1"/>
              <a:t>validation</a:t>
            </a:r>
            <a:r>
              <a:rPr lang="pl-PL" sz="1600" dirty="0"/>
              <a:t>, </a:t>
            </a:r>
            <a:r>
              <a:rPr lang="pl-PL" sz="1600" err="1"/>
              <a:t>supports</a:t>
            </a:r>
            <a:r>
              <a:rPr lang="pl-PL" sz="1600" dirty="0"/>
              <a:t> </a:t>
            </a:r>
            <a:r>
              <a:rPr lang="pl-PL" sz="1600" err="1"/>
              <a:t>asynchronous</a:t>
            </a:r>
            <a:r>
              <a:rPr lang="pl-PL" sz="1600" dirty="0"/>
              <a:t> </a:t>
            </a:r>
            <a:r>
              <a:rPr lang="pl-PL" sz="1600" err="1"/>
              <a:t>functions</a:t>
            </a:r>
            <a:r>
              <a:rPr lang="pl-PL" sz="1600" dirty="0"/>
              <a:t>, </a:t>
            </a:r>
            <a:r>
              <a:rPr lang="pl-PL" sz="1600" err="1"/>
              <a:t>which</a:t>
            </a:r>
            <a:r>
              <a:rPr lang="pl-PL" sz="1600" dirty="0"/>
              <a:t> </a:t>
            </a:r>
            <a:r>
              <a:rPr lang="pl-PL" sz="1600" err="1"/>
              <a:t>may</a:t>
            </a:r>
            <a:r>
              <a:rPr lang="pl-PL" sz="1600" dirty="0"/>
              <a:t> </a:t>
            </a:r>
            <a:r>
              <a:rPr lang="pl-PL" sz="1600" err="1"/>
              <a:t>improve</a:t>
            </a:r>
            <a:r>
              <a:rPr lang="pl-PL" sz="1600" dirty="0"/>
              <a:t> performance and </a:t>
            </a:r>
            <a:r>
              <a:rPr lang="pl-PL" sz="1600" err="1"/>
              <a:t>autogenerates</a:t>
            </a:r>
            <a:r>
              <a:rPr lang="pl-PL" sz="1600" dirty="0"/>
              <a:t> </a:t>
            </a:r>
            <a:r>
              <a:rPr lang="pl-PL" sz="1600" err="1"/>
              <a:t>OpenAPI</a:t>
            </a:r>
            <a:r>
              <a:rPr lang="pl-PL" sz="1600" dirty="0"/>
              <a:t> </a:t>
            </a:r>
            <a:r>
              <a:rPr lang="pl-PL" sz="1600" err="1"/>
              <a:t>documentation</a:t>
            </a:r>
            <a:r>
              <a:rPr lang="pl-PL" sz="1600" dirty="0"/>
              <a:t> out of the </a:t>
            </a:r>
            <a:r>
              <a:rPr lang="pl-PL" sz="1600" err="1"/>
              <a:t>box</a:t>
            </a:r>
            <a:endParaRPr lang="pl-PL" sz="1600"/>
          </a:p>
          <a:p>
            <a:r>
              <a:rPr lang="pl-PL" sz="1600" err="1"/>
              <a:t>Inference</a:t>
            </a:r>
            <a:r>
              <a:rPr lang="pl-PL" sz="1600" dirty="0"/>
              <a:t>: </a:t>
            </a:r>
            <a:endParaRPr lang="pl-PL" sz="1200"/>
          </a:p>
          <a:p>
            <a:pPr lvl="1" indent="-457200">
              <a:buFont typeface="Courier New" panose="020B0604020202020204" pitchFamily="34" charset="0"/>
              <a:buChar char="o"/>
            </a:pPr>
            <a:r>
              <a:rPr lang="pl-PL" sz="1400" b="1" dirty="0"/>
              <a:t>/</a:t>
            </a:r>
            <a:r>
              <a:rPr lang="pl-PL" sz="1400" b="1" dirty="0" err="1"/>
              <a:t>predict</a:t>
            </a:r>
            <a:r>
              <a:rPr lang="pl-PL" sz="1400" b="1" dirty="0"/>
              <a:t>-one</a:t>
            </a:r>
            <a:r>
              <a:rPr lang="pl-PL" sz="1400" dirty="0"/>
              <a:t> – </a:t>
            </a:r>
            <a:r>
              <a:rPr lang="pl-PL" sz="1400" dirty="0" err="1"/>
              <a:t>predicts</a:t>
            </a:r>
            <a:r>
              <a:rPr lang="pl-PL" sz="1400" dirty="0"/>
              <a:t> </a:t>
            </a:r>
            <a:r>
              <a:rPr lang="pl-PL" sz="1400" dirty="0" err="1"/>
              <a:t>category</a:t>
            </a:r>
            <a:r>
              <a:rPr lang="pl-PL" sz="1400" dirty="0"/>
              <a:t> </a:t>
            </a:r>
            <a:r>
              <a:rPr lang="pl-PL" sz="1400" dirty="0" err="1"/>
              <a:t>class</a:t>
            </a:r>
            <a:r>
              <a:rPr lang="pl-PL" sz="1400" dirty="0"/>
              <a:t> </a:t>
            </a:r>
            <a:r>
              <a:rPr lang="pl-PL" sz="1400" dirty="0" err="1"/>
              <a:t>based</a:t>
            </a:r>
            <a:r>
              <a:rPr lang="pl-PL" sz="1400" dirty="0"/>
              <a:t> on </a:t>
            </a:r>
            <a:r>
              <a:rPr lang="pl-PL" sz="1400" dirty="0" err="1"/>
              <a:t>payload</a:t>
            </a:r>
            <a:r>
              <a:rPr lang="pl-PL" sz="1400" dirty="0"/>
              <a:t> with one </a:t>
            </a:r>
            <a:r>
              <a:rPr lang="pl-PL" sz="1400" dirty="0" err="1"/>
              <a:t>title</a:t>
            </a:r>
            <a:endParaRPr lang="pl-PL" sz="1400" dirty="0"/>
          </a:p>
          <a:p>
            <a:pPr lvl="1" indent="-457200">
              <a:buFont typeface="Courier New" panose="020B0604020202020204" pitchFamily="34" charset="0"/>
              <a:buChar char="o"/>
            </a:pPr>
            <a:r>
              <a:rPr lang="pl-PL" sz="1400" b="1" dirty="0"/>
              <a:t>/</a:t>
            </a:r>
            <a:r>
              <a:rPr lang="pl-PL" sz="1400" b="1" dirty="0" err="1"/>
              <a:t>predict-multiple</a:t>
            </a:r>
            <a:r>
              <a:rPr lang="pl-PL" sz="1400" b="1" dirty="0"/>
              <a:t> – </a:t>
            </a:r>
            <a:r>
              <a:rPr lang="pl-PL" sz="1400" dirty="0" err="1"/>
              <a:t>predicts</a:t>
            </a:r>
            <a:r>
              <a:rPr lang="pl-PL" sz="1400" dirty="0"/>
              <a:t> </a:t>
            </a:r>
            <a:r>
              <a:rPr lang="pl-PL" sz="1400" dirty="0" err="1"/>
              <a:t>categories</a:t>
            </a:r>
            <a:r>
              <a:rPr lang="pl-PL" sz="1400" dirty="0"/>
              <a:t> for </a:t>
            </a:r>
            <a:r>
              <a:rPr lang="pl-PL" sz="1400" dirty="0" err="1"/>
              <a:t>multiple</a:t>
            </a:r>
            <a:r>
              <a:rPr lang="pl-PL" sz="1400" dirty="0"/>
              <a:t> </a:t>
            </a:r>
            <a:r>
              <a:rPr lang="pl-PL" sz="1400" dirty="0" err="1"/>
              <a:t>titles</a:t>
            </a:r>
            <a:r>
              <a:rPr lang="pl-PL" sz="1400" dirty="0"/>
              <a:t> in one </a:t>
            </a:r>
            <a:r>
              <a:rPr lang="pl-PL" sz="1400" dirty="0" err="1"/>
              <a:t>call</a:t>
            </a:r>
          </a:p>
          <a:p>
            <a:r>
              <a:rPr lang="pl-PL" sz="1800" dirty="0"/>
              <a:t>Model Info:</a:t>
            </a:r>
          </a:p>
          <a:p>
            <a:pPr lvl="1" indent="-457200">
              <a:buFont typeface="Courier New" panose="020B0604020202020204" pitchFamily="34" charset="0"/>
              <a:buChar char="o"/>
            </a:pPr>
            <a:r>
              <a:rPr lang="pl-PL" sz="1400" dirty="0"/>
              <a:t>For </a:t>
            </a:r>
            <a:r>
              <a:rPr lang="pl-PL" sz="1400" dirty="0" err="1"/>
              <a:t>getting</a:t>
            </a:r>
            <a:r>
              <a:rPr lang="pl-PL" sz="1400" dirty="0"/>
              <a:t> </a:t>
            </a:r>
            <a:r>
              <a:rPr lang="pl-PL" sz="1400" dirty="0" err="1"/>
              <a:t>information</a:t>
            </a:r>
            <a:r>
              <a:rPr lang="pl-PL" sz="1400" dirty="0"/>
              <a:t> </a:t>
            </a:r>
            <a:r>
              <a:rPr lang="pl-PL" sz="1400" dirty="0" err="1"/>
              <a:t>about</a:t>
            </a:r>
            <a:r>
              <a:rPr lang="pl-PL" sz="1400" dirty="0"/>
              <a:t> </a:t>
            </a:r>
            <a:r>
              <a:rPr lang="pl-PL" sz="1400" dirty="0" err="1"/>
              <a:t>currently</a:t>
            </a:r>
            <a:r>
              <a:rPr lang="pl-PL" sz="1400" dirty="0"/>
              <a:t> </a:t>
            </a:r>
            <a:r>
              <a:rPr lang="pl-PL" sz="1400" dirty="0" err="1"/>
              <a:t>deployed</a:t>
            </a:r>
            <a:r>
              <a:rPr lang="pl-PL" sz="1400" dirty="0"/>
              <a:t> model and </a:t>
            </a:r>
            <a:r>
              <a:rPr lang="pl-PL" sz="1400" dirty="0" err="1"/>
              <a:t>TfidfVectorizer</a:t>
            </a:r>
          </a:p>
          <a:p>
            <a:pPr lvl="1" indent="-457200">
              <a:buFont typeface="Courier New" panose="020B0604020202020204" pitchFamily="34" charset="0"/>
              <a:buChar char="o"/>
            </a:pPr>
            <a:endParaRPr lang="pl-PL" sz="1200" dirty="0"/>
          </a:p>
          <a:p>
            <a:endParaRPr lang="pl-PL" sz="1600" dirty="0"/>
          </a:p>
        </p:txBody>
      </p:sp>
      <p:pic>
        <p:nvPicPr>
          <p:cNvPr id="4" name="Obraz 3" descr="Obraz zawierający tekst, zrzut ekranu, linia, numer">
            <a:extLst>
              <a:ext uri="{FF2B5EF4-FFF2-40B4-BE49-F238E27FC236}">
                <a16:creationId xmlns:a16="http://schemas.microsoft.com/office/drawing/2014/main" id="{79460B98-31C4-A9CE-098F-500F6A4276AD}"/>
              </a:ext>
            </a:extLst>
          </p:cNvPr>
          <p:cNvPicPr>
            <a:picLocks noChangeAspect="1"/>
          </p:cNvPicPr>
          <p:nvPr/>
        </p:nvPicPr>
        <p:blipFill>
          <a:blip r:embed="rId2"/>
          <a:srcRect l="836" r="2043" b="1166"/>
          <a:stretch/>
        </p:blipFill>
        <p:spPr>
          <a:xfrm>
            <a:off x="839128" y="3507530"/>
            <a:ext cx="10089337" cy="3267149"/>
          </a:xfrm>
          <a:prstGeom prst="rect">
            <a:avLst/>
          </a:prstGeom>
        </p:spPr>
      </p:pic>
    </p:spTree>
    <p:extLst>
      <p:ext uri="{BB962C8B-B14F-4D97-AF65-F5344CB8AC3E}">
        <p14:creationId xmlns:p14="http://schemas.microsoft.com/office/powerpoint/2010/main" val="2203989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4826910-62B6-6EB5-CABE-82D4388BA2D7}"/>
              </a:ext>
            </a:extLst>
          </p:cNvPr>
          <p:cNvSpPr>
            <a:spLocks noGrp="1"/>
          </p:cNvSpPr>
          <p:nvPr>
            <p:ph type="title"/>
          </p:nvPr>
        </p:nvSpPr>
        <p:spPr/>
        <p:txBody>
          <a:bodyPr/>
          <a:lstStyle/>
          <a:p>
            <a:r>
              <a:rPr lang="pl-PL" dirty="0" err="1"/>
              <a:t>Improvements</a:t>
            </a:r>
          </a:p>
        </p:txBody>
      </p:sp>
      <p:sp>
        <p:nvSpPr>
          <p:cNvPr id="3" name="Symbol zastępczy zawartości 2">
            <a:extLst>
              <a:ext uri="{FF2B5EF4-FFF2-40B4-BE49-F238E27FC236}">
                <a16:creationId xmlns:a16="http://schemas.microsoft.com/office/drawing/2014/main" id="{75A36A1D-FF41-BA92-0721-29153EB31767}"/>
              </a:ext>
            </a:extLst>
          </p:cNvPr>
          <p:cNvSpPr>
            <a:spLocks noGrp="1"/>
          </p:cNvSpPr>
          <p:nvPr>
            <p:ph idx="1"/>
          </p:nvPr>
        </p:nvSpPr>
        <p:spPr/>
        <p:txBody>
          <a:bodyPr vert="horz" lIns="91440" tIns="45720" rIns="91440" bIns="45720" rtlCol="0" anchor="t">
            <a:normAutofit fontScale="92500" lnSpcReduction="20000"/>
          </a:bodyPr>
          <a:lstStyle/>
          <a:p>
            <a:pPr marL="0" indent="0">
              <a:buNone/>
            </a:pPr>
            <a:r>
              <a:rPr lang="en-GB" sz="1500" b="1" dirty="0"/>
              <a:t>PREPROCESSING</a:t>
            </a:r>
          </a:p>
          <a:p>
            <a:r>
              <a:rPr lang="en-GB" sz="1500" dirty="0">
                <a:ea typeface="+mn-lt"/>
                <a:cs typeface="+mn-lt"/>
              </a:rPr>
              <a:t>data handling part might be better in </a:t>
            </a:r>
            <a:r>
              <a:rPr lang="en-GB" sz="1500" err="1">
                <a:ea typeface="+mn-lt"/>
                <a:cs typeface="+mn-lt"/>
              </a:rPr>
              <a:t>PySpark</a:t>
            </a:r>
            <a:r>
              <a:rPr lang="en-GB" sz="1500" dirty="0">
                <a:ea typeface="+mn-lt"/>
                <a:cs typeface="+mn-lt"/>
              </a:rPr>
              <a:t> in real-life scenario (with company's documents instead of News Aggregated Dataset)</a:t>
            </a:r>
            <a:endParaRPr lang="en-GB" sz="1500" b="1" dirty="0"/>
          </a:p>
          <a:p>
            <a:pPr marL="0" indent="0">
              <a:buNone/>
            </a:pPr>
            <a:r>
              <a:rPr lang="en-GB" sz="1500" b="1" dirty="0"/>
              <a:t>MODEL</a:t>
            </a:r>
            <a:endParaRPr lang="pl-PL" dirty="0"/>
          </a:p>
          <a:p>
            <a:r>
              <a:rPr lang="en-GB" sz="1500" dirty="0"/>
              <a:t>Imbalance of the dataset might be tackled in different way: </a:t>
            </a:r>
          </a:p>
          <a:p>
            <a:pPr lvl="1">
              <a:buFont typeface="Courier New" panose="020B0604020202020204" pitchFamily="34" charset="0"/>
              <a:buChar char="o"/>
            </a:pPr>
            <a:r>
              <a:rPr lang="en-GB" sz="1100" dirty="0"/>
              <a:t>SMOTE was also considered, but idea of oversampling words and adding duplicates of words to the same category seemed off, so I would consider some other way of data augmentation on underrepresented classes</a:t>
            </a:r>
          </a:p>
          <a:p>
            <a:r>
              <a:rPr lang="en-GB" sz="1500" i="1" dirty="0"/>
              <a:t>Lemmatization </a:t>
            </a:r>
            <a:r>
              <a:rPr lang="en-GB" sz="1500" dirty="0"/>
              <a:t>(or </a:t>
            </a:r>
            <a:r>
              <a:rPr lang="en-GB" sz="1500" i="1" dirty="0"/>
              <a:t>Stemming</a:t>
            </a:r>
            <a:r>
              <a:rPr lang="en-GB" sz="1500" dirty="0"/>
              <a:t>) of words extracted from Titles – some tries were not satisfying while quite heavy on the computation side, but if I would have more time I would give it more tries as it seems that it might improve performance of the prediction</a:t>
            </a:r>
          </a:p>
          <a:p>
            <a:r>
              <a:rPr lang="en-GB" sz="1500" dirty="0"/>
              <a:t>Adding Publisher to the features might also improve performance as I expect that some might be focused on just one category and help differentiate the category class in prediction</a:t>
            </a:r>
          </a:p>
          <a:p>
            <a:r>
              <a:rPr lang="en-GB" sz="1500" dirty="0"/>
              <a:t>Some of missing values on </a:t>
            </a:r>
            <a:r>
              <a:rPr lang="en-GB" sz="1500" i="1" dirty="0"/>
              <a:t>Title </a:t>
            </a:r>
            <a:r>
              <a:rPr lang="en-GB" sz="1500" dirty="0"/>
              <a:t>column might be filled with words using </a:t>
            </a:r>
            <a:r>
              <a:rPr lang="en-GB" sz="1500" i="1" dirty="0"/>
              <a:t>Story </a:t>
            </a:r>
            <a:r>
              <a:rPr lang="en-GB" sz="1500" dirty="0"/>
              <a:t>column which indicates that titles with the same value on this column refers to the same topic</a:t>
            </a:r>
            <a:endParaRPr lang="pl-PL" sz="1500"/>
          </a:p>
          <a:p>
            <a:r>
              <a:rPr lang="en-GB" sz="1500" dirty="0"/>
              <a:t>Moving all parameters to </a:t>
            </a:r>
            <a:r>
              <a:rPr lang="en-GB" sz="1500" dirty="0" err="1"/>
              <a:t>json</a:t>
            </a:r>
            <a:r>
              <a:rPr lang="en-GB" sz="1500" dirty="0"/>
              <a:t>-file</a:t>
            </a:r>
          </a:p>
          <a:p>
            <a:pPr marL="0" indent="0">
              <a:buNone/>
            </a:pPr>
            <a:r>
              <a:rPr lang="en-GB" sz="1500" b="1" dirty="0"/>
              <a:t>INFERENCE (REST API)</a:t>
            </a:r>
          </a:p>
          <a:p>
            <a:r>
              <a:rPr lang="en-GB" sz="1500" dirty="0"/>
              <a:t>Inference consumption patterns (</a:t>
            </a:r>
            <a:r>
              <a:rPr lang="en-GB" sz="1500" i="1" err="1"/>
              <a:t>predict_one</a:t>
            </a:r>
            <a:r>
              <a:rPr lang="en-GB" sz="1500" b="1" dirty="0"/>
              <a:t> </a:t>
            </a:r>
            <a:r>
              <a:rPr lang="en-GB" sz="1500" dirty="0"/>
              <a:t>and </a:t>
            </a:r>
            <a:r>
              <a:rPr lang="en-GB" sz="1500" i="1" err="1"/>
              <a:t>predict_multiple</a:t>
            </a:r>
            <a:r>
              <a:rPr lang="en-GB" sz="1500" dirty="0"/>
              <a:t>) should be adjusted to business needs and performance of </a:t>
            </a:r>
            <a:r>
              <a:rPr lang="en-GB" sz="1500" i="1" err="1"/>
              <a:t>predict_multiple</a:t>
            </a:r>
            <a:r>
              <a:rPr lang="en-GB" sz="1500" i="1" dirty="0"/>
              <a:t> </a:t>
            </a:r>
            <a:r>
              <a:rPr lang="en-GB" sz="1500" dirty="0"/>
              <a:t>might be optimized using </a:t>
            </a:r>
            <a:r>
              <a:rPr lang="en-GB" sz="1500" dirty="0">
                <a:ea typeface="+mn-lt"/>
                <a:cs typeface="+mn-lt"/>
              </a:rPr>
              <a:t>async function</a:t>
            </a:r>
          </a:p>
          <a:p>
            <a:endParaRPr lang="en-GB" sz="1500" dirty="0"/>
          </a:p>
          <a:p>
            <a:pPr marL="0" indent="0">
              <a:buNone/>
            </a:pPr>
            <a:r>
              <a:rPr lang="en-GB" sz="1500" b="1" dirty="0"/>
              <a:t>More tests should be added in preprocessing and model sections</a:t>
            </a:r>
          </a:p>
          <a:p>
            <a:endParaRPr lang="pl-PL" dirty="0"/>
          </a:p>
        </p:txBody>
      </p:sp>
    </p:spTree>
    <p:extLst>
      <p:ext uri="{BB962C8B-B14F-4D97-AF65-F5344CB8AC3E}">
        <p14:creationId xmlns:p14="http://schemas.microsoft.com/office/powerpoint/2010/main" val="1339397606"/>
      </p:ext>
    </p:extLst>
  </p:cSld>
  <p:clrMapOvr>
    <a:masterClrMapping/>
  </p:clrMapOvr>
</p:sld>
</file>

<file path=ppt/theme/theme1.xml><?xml version="1.0" encoding="utf-8"?>
<a:theme xmlns:a="http://schemas.openxmlformats.org/drawingml/2006/main" name="Motyw pakietu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Pakiet 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Panoramiczny</PresentationFormat>
  <Paragraphs>0</Paragraphs>
  <Slides>4</Slides>
  <Notes>0</Notes>
  <HiddenSlides>0</HiddenSlides>
  <MMClips>0</MMClips>
  <ScaleCrop>false</ScaleCrop>
  <HeadingPairs>
    <vt:vector size="4" baseType="variant">
      <vt:variant>
        <vt:lpstr>Motyw</vt:lpstr>
      </vt:variant>
      <vt:variant>
        <vt:i4>1</vt:i4>
      </vt:variant>
      <vt:variant>
        <vt:lpstr>Tytuły slajdów</vt:lpstr>
      </vt:variant>
      <vt:variant>
        <vt:i4>4</vt:i4>
      </vt:variant>
    </vt:vector>
  </HeadingPairs>
  <TitlesOfParts>
    <vt:vector size="5" baseType="lpstr">
      <vt:lpstr>Motyw pakietu Office</vt:lpstr>
      <vt:lpstr>Conceptualizing the process</vt:lpstr>
      <vt:lpstr>Model (ing-mle-task-model)</vt:lpstr>
      <vt:lpstr>Serving Model (ing-mle-task-api)</vt:lpstr>
      <vt:lpstr>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532</cp:revision>
  <dcterms:created xsi:type="dcterms:W3CDTF">2024-09-23T21:49:56Z</dcterms:created>
  <dcterms:modified xsi:type="dcterms:W3CDTF">2024-09-24T00:17:08Z</dcterms:modified>
</cp:coreProperties>
</file>