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8"/>
  </p:notesMasterIdLst>
  <p:handoutMasterIdLst>
    <p:handoutMasterId r:id="rId39"/>
  </p:handoutMasterIdLst>
  <p:sldIdLst>
    <p:sldId id="461" r:id="rId4"/>
    <p:sldId id="316" r:id="rId5"/>
    <p:sldId id="459" r:id="rId6"/>
    <p:sldId id="333" r:id="rId7"/>
    <p:sldId id="346" r:id="rId8"/>
    <p:sldId id="447" r:id="rId9"/>
    <p:sldId id="449" r:id="rId10"/>
    <p:sldId id="453" r:id="rId11"/>
    <p:sldId id="327" r:id="rId12"/>
    <p:sldId id="352" r:id="rId13"/>
    <p:sldId id="349" r:id="rId14"/>
    <p:sldId id="319" r:id="rId15"/>
    <p:sldId id="351" r:id="rId16"/>
    <p:sldId id="350" r:id="rId17"/>
    <p:sldId id="359" r:id="rId18"/>
    <p:sldId id="360" r:id="rId19"/>
    <p:sldId id="364" r:id="rId20"/>
    <p:sldId id="370" r:id="rId21"/>
    <p:sldId id="373" r:id="rId22"/>
    <p:sldId id="320" r:id="rId23"/>
    <p:sldId id="336" r:id="rId24"/>
    <p:sldId id="334" r:id="rId25"/>
    <p:sldId id="322" r:id="rId26"/>
    <p:sldId id="329" r:id="rId27"/>
    <p:sldId id="330" r:id="rId28"/>
    <p:sldId id="326" r:id="rId29"/>
    <p:sldId id="325" r:id="rId30"/>
    <p:sldId id="323" r:id="rId31"/>
    <p:sldId id="460" r:id="rId32"/>
    <p:sldId id="458" r:id="rId33"/>
    <p:sldId id="357" r:id="rId34"/>
    <p:sldId id="441" r:id="rId35"/>
    <p:sldId id="337" r:id="rId36"/>
    <p:sldId id="340" r:id="rId37"/>
  </p:sldIdLst>
  <p:sldSz cx="10969625" cy="6170613"/>
  <p:notesSz cx="6858000" cy="9144000"/>
  <p:custDataLst>
    <p:tags r:id="rId40"/>
  </p:custDataLst>
  <p:defaultTextStyle>
    <a:defPPr>
      <a:defRPr lang="en-US"/>
    </a:defPPr>
    <a:lvl1pPr marL="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55" userDrawn="1">
          <p15:clr>
            <a:srgbClr val="000000"/>
          </p15:clr>
        </p15:guide>
        <p15:guide id="2" orient="horz" pos="1943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0000"/>
    <a:srgbClr val="945200"/>
    <a:srgbClr val="FF9300"/>
    <a:srgbClr val="E6230F"/>
    <a:srgbClr val="878787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76" y="168"/>
      </p:cViewPr>
      <p:guideLst>
        <p:guide pos="3455"/>
        <p:guide orient="horz" pos="19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05246-4D6E-D04F-AA46-766AF362CC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8B32035-FCE9-BD4B-BE7C-6D6440CD83F0}">
      <dgm:prSet custT="1"/>
      <dgm:spPr>
        <a:solidFill>
          <a:schemeClr val="accent1"/>
        </a:solidFill>
      </dgm:spPr>
      <dgm:t>
        <a:bodyPr/>
        <a:lstStyle/>
        <a:p>
          <a:r>
            <a:rPr lang="pl-PL" sz="1600" b="1" dirty="0"/>
            <a:t>1. </a:t>
          </a:r>
          <a:r>
            <a:rPr lang="pl-PL" sz="1600" b="1" dirty="0" err="1"/>
            <a:t>Exploratory</a:t>
          </a:r>
          <a:r>
            <a:rPr lang="pl-PL" sz="1600" b="1" dirty="0"/>
            <a:t> </a:t>
          </a:r>
          <a:r>
            <a:rPr lang="pl-PL" sz="1600" b="1" dirty="0" err="1"/>
            <a:t>analysis</a:t>
          </a:r>
          <a:endParaRPr lang="pl-PL" sz="1600" dirty="0"/>
        </a:p>
      </dgm:t>
    </dgm:pt>
    <dgm:pt modelId="{E6787604-500B-7042-9435-BF1594AD5E6D}" type="parTrans" cxnId="{062B8704-F4FE-C44D-91E0-DF5C61DEE587}">
      <dgm:prSet/>
      <dgm:spPr/>
      <dgm:t>
        <a:bodyPr/>
        <a:lstStyle/>
        <a:p>
          <a:endParaRPr lang="pl-PL"/>
        </a:p>
      </dgm:t>
    </dgm:pt>
    <dgm:pt modelId="{5F879066-767C-C843-9DBF-C15EA26DC4BF}" type="sibTrans" cxnId="{062B8704-F4FE-C44D-91E0-DF5C61DEE587}">
      <dgm:prSet/>
      <dgm:spPr/>
      <dgm:t>
        <a:bodyPr/>
        <a:lstStyle/>
        <a:p>
          <a:endParaRPr lang="pl-PL"/>
        </a:p>
      </dgm:t>
    </dgm:pt>
    <dgm:pt modelId="{56169C6F-69D7-814C-9C45-7946C37C6F78}">
      <dgm:prSet custT="1"/>
      <dgm:spPr/>
      <dgm:t>
        <a:bodyPr/>
        <a:lstStyle/>
        <a:p>
          <a:r>
            <a:rPr lang="pl-PL" sz="1400" dirty="0" err="1"/>
            <a:t>Determine</a:t>
          </a:r>
          <a:r>
            <a:rPr lang="pl-PL" sz="1400" dirty="0"/>
            <a:t> influence and </a:t>
          </a:r>
          <a:r>
            <a:rPr lang="pl-PL" sz="1400" dirty="0" err="1"/>
            <a:t>relationship</a:t>
          </a:r>
          <a:r>
            <a:rPr lang="pl-PL" sz="1400" dirty="0"/>
            <a:t> </a:t>
          </a:r>
          <a:r>
            <a:rPr lang="pl-PL" sz="1400" dirty="0" err="1"/>
            <a:t>between</a:t>
          </a:r>
          <a:r>
            <a:rPr lang="pl-PL" sz="1400" dirty="0"/>
            <a:t> </a:t>
          </a:r>
          <a:r>
            <a:rPr lang="pl-PL" sz="1400" dirty="0" err="1"/>
            <a:t>measured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 and </a:t>
          </a:r>
          <a:r>
            <a:rPr lang="pl-PL" sz="1400" dirty="0" err="1"/>
            <a:t>other</a:t>
          </a:r>
          <a:r>
            <a:rPr lang="pl-PL" sz="1400" dirty="0"/>
            <a:t> </a:t>
          </a:r>
          <a:r>
            <a:rPr lang="pl-PL" sz="1400" dirty="0" err="1"/>
            <a:t>features</a:t>
          </a:r>
          <a:r>
            <a:rPr lang="pl-PL" sz="1400" dirty="0"/>
            <a:t> – </a:t>
          </a:r>
          <a:r>
            <a:rPr lang="pl-PL" sz="1400" dirty="0" err="1"/>
            <a:t>setpoint</a:t>
          </a:r>
          <a:r>
            <a:rPr lang="pl-PL" sz="1400" dirty="0"/>
            <a:t> &amp; </a:t>
          </a:r>
          <a:r>
            <a:rPr lang="pl-PL" sz="1400" dirty="0" err="1"/>
            <a:t>ambient</a:t>
          </a:r>
          <a:r>
            <a:rPr lang="pl-PL" sz="1400" dirty="0"/>
            <a:t> </a:t>
          </a:r>
          <a:r>
            <a:rPr lang="pl-PL" sz="1400" dirty="0" err="1"/>
            <a:t>temperatures</a:t>
          </a:r>
          <a:r>
            <a:rPr lang="pl-PL" sz="1400" dirty="0"/>
            <a:t> and </a:t>
          </a:r>
          <a:r>
            <a:rPr lang="pl-PL" sz="1400" dirty="0" err="1"/>
            <a:t>door</a:t>
          </a:r>
          <a:r>
            <a:rPr lang="pl-PL" sz="1400" dirty="0"/>
            <a:t> </a:t>
          </a:r>
          <a:r>
            <a:rPr lang="pl-PL" sz="1400" dirty="0" err="1"/>
            <a:t>openings</a:t>
          </a:r>
          <a:endParaRPr lang="pl-PL" sz="1400" dirty="0"/>
        </a:p>
      </dgm:t>
    </dgm:pt>
    <dgm:pt modelId="{6CC8815E-106A-3649-9530-4B1D15478860}" type="parTrans" cxnId="{A48AB865-A00F-B74C-B6E4-400BAABC4433}">
      <dgm:prSet/>
      <dgm:spPr/>
      <dgm:t>
        <a:bodyPr/>
        <a:lstStyle/>
        <a:p>
          <a:endParaRPr lang="pl-PL"/>
        </a:p>
      </dgm:t>
    </dgm:pt>
    <dgm:pt modelId="{D5E39A7C-A5B0-FB4B-A5D6-A6761F81326E}" type="sibTrans" cxnId="{A48AB865-A00F-B74C-B6E4-400BAABC4433}">
      <dgm:prSet/>
      <dgm:spPr/>
      <dgm:t>
        <a:bodyPr/>
        <a:lstStyle/>
        <a:p>
          <a:endParaRPr lang="pl-PL"/>
        </a:p>
      </dgm:t>
    </dgm:pt>
    <dgm:pt modelId="{5642A04A-30ED-D342-AEE9-FDF65640EB7F}">
      <dgm:prSet custT="1"/>
      <dgm:spPr/>
      <dgm:t>
        <a:bodyPr/>
        <a:lstStyle/>
        <a:p>
          <a:r>
            <a:rPr lang="pl-PL" sz="1600" b="1" dirty="0"/>
            <a:t>2. </a:t>
          </a:r>
          <a:r>
            <a:rPr lang="pl-PL" sz="1600" b="1" dirty="0" err="1"/>
            <a:t>Feature</a:t>
          </a:r>
          <a:r>
            <a:rPr lang="pl-PL" sz="1600" b="1" dirty="0"/>
            <a:t> </a:t>
          </a:r>
          <a:r>
            <a:rPr lang="pl-PL" sz="1600" b="1" dirty="0" err="1"/>
            <a:t>selection</a:t>
          </a:r>
          <a:endParaRPr lang="pl-PL" sz="1600" dirty="0"/>
        </a:p>
      </dgm:t>
    </dgm:pt>
    <dgm:pt modelId="{4940B03B-425C-A34F-9EBD-DA620729FCA2}" type="parTrans" cxnId="{EA4FAE8A-A7C5-DE4F-A25E-D73C53891E23}">
      <dgm:prSet/>
      <dgm:spPr/>
      <dgm:t>
        <a:bodyPr/>
        <a:lstStyle/>
        <a:p>
          <a:endParaRPr lang="pl-PL"/>
        </a:p>
      </dgm:t>
    </dgm:pt>
    <dgm:pt modelId="{7249E61F-16BB-4949-9CFD-0D72680306EF}" type="sibTrans" cxnId="{EA4FAE8A-A7C5-DE4F-A25E-D73C53891E23}">
      <dgm:prSet/>
      <dgm:spPr/>
      <dgm:t>
        <a:bodyPr/>
        <a:lstStyle/>
        <a:p>
          <a:endParaRPr lang="pl-PL"/>
        </a:p>
      </dgm:t>
    </dgm:pt>
    <dgm:pt modelId="{B07E0DB2-1BA0-BA4C-89E0-F27BFE9E40D0}">
      <dgm:prSet custT="1"/>
      <dgm:spPr/>
      <dgm:t>
        <a:bodyPr/>
        <a:lstStyle/>
        <a:p>
          <a:r>
            <a:rPr lang="pl-PL" sz="1400" dirty="0" err="1"/>
            <a:t>Calculate</a:t>
          </a:r>
          <a:r>
            <a:rPr lang="pl-PL" sz="1400" dirty="0"/>
            <a:t> </a:t>
          </a:r>
          <a:r>
            <a:rPr lang="pl-PL" sz="1400" dirty="0" err="1"/>
            <a:t>importance</a:t>
          </a:r>
          <a:r>
            <a:rPr lang="pl-PL" sz="1400" dirty="0"/>
            <a:t> with </a:t>
          </a:r>
          <a:r>
            <a:rPr lang="pl-PL" sz="1400" dirty="0" err="1"/>
            <a:t>random</a:t>
          </a:r>
          <a:r>
            <a:rPr lang="pl-PL" sz="1400" dirty="0"/>
            <a:t> </a:t>
          </a:r>
          <a:r>
            <a:rPr lang="pl-PL" sz="1400" dirty="0" err="1"/>
            <a:t>forest</a:t>
          </a:r>
          <a:r>
            <a:rPr lang="pl-PL" sz="1400" dirty="0"/>
            <a:t> – </a:t>
          </a:r>
          <a:r>
            <a:rPr lang="pl-PL" sz="1400" dirty="0" err="1"/>
            <a:t>which</a:t>
          </a:r>
          <a:r>
            <a:rPr lang="pl-PL" sz="1400" dirty="0"/>
            <a:t> </a:t>
          </a:r>
          <a:r>
            <a:rPr lang="pl-PL" sz="1400" dirty="0" err="1"/>
            <a:t>features</a:t>
          </a:r>
          <a:r>
            <a:rPr lang="pl-PL" sz="1400" dirty="0"/>
            <a:t> </a:t>
          </a:r>
          <a:r>
            <a:rPr lang="pl-PL" sz="1400" dirty="0" err="1"/>
            <a:t>seems</a:t>
          </a:r>
          <a:r>
            <a:rPr lang="pl-PL" sz="1400" dirty="0"/>
            <a:t> to be the most </a:t>
          </a:r>
          <a:r>
            <a:rPr lang="pl-PL" sz="1400" dirty="0" err="1"/>
            <a:t>important</a:t>
          </a:r>
          <a:r>
            <a:rPr lang="pl-PL" sz="1400" dirty="0"/>
            <a:t> in </a:t>
          </a:r>
          <a:r>
            <a:rPr lang="pl-PL" sz="1400" dirty="0" err="1"/>
            <a:t>terms</a:t>
          </a:r>
          <a:r>
            <a:rPr lang="pl-PL" sz="1400" dirty="0"/>
            <a:t> of </a:t>
          </a:r>
          <a:r>
            <a:rPr lang="pl-PL" sz="1400" dirty="0" err="1"/>
            <a:t>influencing</a:t>
          </a:r>
          <a:r>
            <a:rPr lang="pl-PL" sz="1400" dirty="0"/>
            <a:t> </a:t>
          </a:r>
          <a:r>
            <a:rPr lang="pl-PL" sz="1400" dirty="0" err="1"/>
            <a:t>measured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.</a:t>
          </a:r>
        </a:p>
      </dgm:t>
    </dgm:pt>
    <dgm:pt modelId="{5506E1EA-C2C6-7E44-95EE-9A48E7254C20}" type="parTrans" cxnId="{FA1610D7-5D1D-984A-BF39-C5FB8A9E6AE7}">
      <dgm:prSet/>
      <dgm:spPr/>
      <dgm:t>
        <a:bodyPr/>
        <a:lstStyle/>
        <a:p>
          <a:endParaRPr lang="pl-PL"/>
        </a:p>
      </dgm:t>
    </dgm:pt>
    <dgm:pt modelId="{04450FAF-3D8F-B641-B85C-B5D01458AC3B}" type="sibTrans" cxnId="{FA1610D7-5D1D-984A-BF39-C5FB8A9E6AE7}">
      <dgm:prSet/>
      <dgm:spPr/>
      <dgm:t>
        <a:bodyPr/>
        <a:lstStyle/>
        <a:p>
          <a:endParaRPr lang="pl-PL"/>
        </a:p>
      </dgm:t>
    </dgm:pt>
    <dgm:pt modelId="{2FB92BE7-C2E5-7D43-B3BB-9E7739C33107}">
      <dgm:prSet custT="1"/>
      <dgm:spPr/>
      <dgm:t>
        <a:bodyPr/>
        <a:lstStyle/>
        <a:p>
          <a:r>
            <a:rPr lang="pl-PL" sz="1600" b="1" dirty="0"/>
            <a:t>3. </a:t>
          </a:r>
          <a:r>
            <a:rPr lang="pl-PL" sz="1600" b="1" dirty="0" err="1"/>
            <a:t>Predictive</a:t>
          </a:r>
          <a:r>
            <a:rPr lang="pl-PL" sz="1600" b="1" dirty="0"/>
            <a:t> modeling – </a:t>
          </a:r>
          <a:r>
            <a:rPr lang="pl-PL" sz="1600" b="1" dirty="0" err="1"/>
            <a:t>predicting</a:t>
          </a:r>
          <a:r>
            <a:rPr lang="pl-PL" sz="1600" b="1" dirty="0"/>
            <a:t> </a:t>
          </a:r>
          <a:r>
            <a:rPr lang="pl-PL" sz="1600" b="1" dirty="0" err="1"/>
            <a:t>measured</a:t>
          </a:r>
          <a:r>
            <a:rPr lang="pl-PL" sz="1600" b="1" dirty="0"/>
            <a:t> </a:t>
          </a:r>
          <a:r>
            <a:rPr lang="pl-PL" sz="1600" b="1" dirty="0" err="1"/>
            <a:t>temperature</a:t>
          </a:r>
          <a:endParaRPr lang="pl-PL" sz="1600" dirty="0"/>
        </a:p>
      </dgm:t>
    </dgm:pt>
    <dgm:pt modelId="{2287E09D-B919-6640-92D5-A29F3489CD4E}" type="parTrans" cxnId="{F0D18141-8E2F-8B47-A5F7-AC20D8F4C092}">
      <dgm:prSet/>
      <dgm:spPr/>
      <dgm:t>
        <a:bodyPr/>
        <a:lstStyle/>
        <a:p>
          <a:endParaRPr lang="pl-PL"/>
        </a:p>
      </dgm:t>
    </dgm:pt>
    <dgm:pt modelId="{CEF8B1F8-5288-F742-86DB-5032BF55C7FB}" type="sibTrans" cxnId="{F0D18141-8E2F-8B47-A5F7-AC20D8F4C092}">
      <dgm:prSet/>
      <dgm:spPr/>
      <dgm:t>
        <a:bodyPr/>
        <a:lstStyle/>
        <a:p>
          <a:endParaRPr lang="pl-PL"/>
        </a:p>
      </dgm:t>
    </dgm:pt>
    <dgm:pt modelId="{9FD2D414-A560-9247-894A-49CF4F4459D4}">
      <dgm:prSet custT="1"/>
      <dgm:spPr/>
      <dgm:t>
        <a:bodyPr/>
        <a:lstStyle/>
        <a:p>
          <a:r>
            <a:rPr lang="pl-PL" sz="1400" dirty="0"/>
            <a:t>Using </a:t>
          </a:r>
          <a:r>
            <a:rPr lang="pl-PL" sz="1400" dirty="0" err="1"/>
            <a:t>insights</a:t>
          </a:r>
          <a:r>
            <a:rPr lang="pl-PL" sz="1400" dirty="0"/>
            <a:t> from data </a:t>
          </a:r>
          <a:r>
            <a:rPr lang="pl-PL" sz="1400" dirty="0" err="1"/>
            <a:t>exploration</a:t>
          </a:r>
          <a:r>
            <a:rPr lang="pl-PL" sz="1400" dirty="0"/>
            <a:t> and </a:t>
          </a:r>
          <a:r>
            <a:rPr lang="pl-PL" sz="1400" dirty="0" err="1"/>
            <a:t>rf</a:t>
          </a:r>
          <a:r>
            <a:rPr lang="pl-PL" sz="1400" dirty="0"/>
            <a:t> model </a:t>
          </a:r>
          <a:r>
            <a:rPr lang="pl-PL" sz="1400" dirty="0" err="1"/>
            <a:t>create</a:t>
          </a:r>
          <a:r>
            <a:rPr lang="pl-PL" sz="1400" dirty="0"/>
            <a:t> and </a:t>
          </a:r>
          <a:r>
            <a:rPr lang="pl-PL" sz="1400" dirty="0" err="1"/>
            <a:t>choose</a:t>
          </a:r>
          <a:r>
            <a:rPr lang="pl-PL" sz="1400" dirty="0"/>
            <a:t> </a:t>
          </a:r>
          <a:r>
            <a:rPr lang="pl-PL" sz="1400" dirty="0" err="1"/>
            <a:t>best</a:t>
          </a:r>
          <a:r>
            <a:rPr lang="pl-PL" sz="1400" dirty="0"/>
            <a:t> </a:t>
          </a:r>
          <a:r>
            <a:rPr lang="pl-PL" sz="1400" b="1" dirty="0" err="1"/>
            <a:t>models</a:t>
          </a:r>
          <a:r>
            <a:rPr lang="pl-PL" sz="1400" b="1" dirty="0"/>
            <a:t> </a:t>
          </a:r>
          <a:r>
            <a:rPr lang="pl-PL" sz="1400" b="1" dirty="0" err="1"/>
            <a:t>that</a:t>
          </a:r>
          <a:r>
            <a:rPr lang="pl-PL" sz="1400" b="1" dirty="0"/>
            <a:t> </a:t>
          </a:r>
          <a:r>
            <a:rPr lang="pl-PL" sz="1400" b="1" dirty="0" err="1"/>
            <a:t>are</a:t>
          </a:r>
          <a:r>
            <a:rPr lang="pl-PL" sz="1400" b="1" dirty="0"/>
            <a:t> </a:t>
          </a:r>
          <a:r>
            <a:rPr lang="pl-PL" sz="1400" b="1" dirty="0" err="1"/>
            <a:t>predicting</a:t>
          </a:r>
          <a:r>
            <a:rPr lang="pl-PL" sz="1400" b="1" dirty="0"/>
            <a:t> </a:t>
          </a:r>
          <a:r>
            <a:rPr lang="pl-PL" sz="1400" b="1" dirty="0" err="1"/>
            <a:t>measured</a:t>
          </a:r>
          <a:r>
            <a:rPr lang="pl-PL" sz="1400" b="1" dirty="0"/>
            <a:t> </a:t>
          </a:r>
          <a:r>
            <a:rPr lang="pl-PL" sz="1400" b="1" dirty="0" err="1"/>
            <a:t>temperature</a:t>
          </a:r>
          <a:r>
            <a:rPr lang="pl-PL" sz="1400" b="1" dirty="0"/>
            <a:t> </a:t>
          </a:r>
          <a:r>
            <a:rPr lang="pl-PL" sz="1400" b="1" dirty="0" err="1"/>
            <a:t>itself</a:t>
          </a:r>
          <a:endParaRPr lang="pl-PL" sz="1400" dirty="0"/>
        </a:p>
      </dgm:t>
    </dgm:pt>
    <dgm:pt modelId="{5E934460-F18E-514D-90FC-AFE5D69F32B4}" type="parTrans" cxnId="{78AB63CA-4E28-8B49-A388-D4452B9A50FF}">
      <dgm:prSet/>
      <dgm:spPr/>
      <dgm:t>
        <a:bodyPr/>
        <a:lstStyle/>
        <a:p>
          <a:endParaRPr lang="pl-PL"/>
        </a:p>
      </dgm:t>
    </dgm:pt>
    <dgm:pt modelId="{C10DBCD8-BFED-FE4A-9E6D-25A92D04E7A9}" type="sibTrans" cxnId="{78AB63CA-4E28-8B49-A388-D4452B9A50FF}">
      <dgm:prSet/>
      <dgm:spPr/>
      <dgm:t>
        <a:bodyPr/>
        <a:lstStyle/>
        <a:p>
          <a:endParaRPr lang="pl-PL"/>
        </a:p>
      </dgm:t>
    </dgm:pt>
    <dgm:pt modelId="{89AEEFFA-4F68-7E49-BB47-92CFCF7C6323}">
      <dgm:prSet custT="1"/>
      <dgm:spPr/>
      <dgm:t>
        <a:bodyPr/>
        <a:lstStyle/>
        <a:p>
          <a:r>
            <a:rPr lang="pl-PL" sz="1400" dirty="0" err="1"/>
            <a:t>Validate</a:t>
          </a:r>
          <a:r>
            <a:rPr lang="pl-PL" sz="1400" dirty="0"/>
            <a:t> </a:t>
          </a:r>
          <a:r>
            <a:rPr lang="pl-PL" sz="1400" dirty="0" err="1"/>
            <a:t>models</a:t>
          </a:r>
          <a:r>
            <a:rPr lang="pl-PL" sz="1400" dirty="0"/>
            <a:t> performance on </a:t>
          </a:r>
          <a:r>
            <a:rPr lang="pl-PL" sz="1400" dirty="0" err="1"/>
            <a:t>validation</a:t>
          </a:r>
          <a:r>
            <a:rPr lang="pl-PL" sz="1400" dirty="0"/>
            <a:t> set</a:t>
          </a:r>
        </a:p>
      </dgm:t>
    </dgm:pt>
    <dgm:pt modelId="{D49DCA13-B196-EA45-9115-0C03BEAD45C7}" type="parTrans" cxnId="{1F167FC4-E889-BE47-BD27-22290C80B770}">
      <dgm:prSet/>
      <dgm:spPr/>
      <dgm:t>
        <a:bodyPr/>
        <a:lstStyle/>
        <a:p>
          <a:endParaRPr lang="pl-PL"/>
        </a:p>
      </dgm:t>
    </dgm:pt>
    <dgm:pt modelId="{CABB2422-389D-E445-AA39-3E4D202B06AB}" type="sibTrans" cxnId="{1F167FC4-E889-BE47-BD27-22290C80B770}">
      <dgm:prSet/>
      <dgm:spPr/>
      <dgm:t>
        <a:bodyPr/>
        <a:lstStyle/>
        <a:p>
          <a:endParaRPr lang="pl-PL"/>
        </a:p>
      </dgm:t>
    </dgm:pt>
    <dgm:pt modelId="{BCAE43B2-80DE-4D42-AAAC-F7E78063EEBD}">
      <dgm:prSet custT="1"/>
      <dgm:spPr/>
      <dgm:t>
        <a:bodyPr/>
        <a:lstStyle/>
        <a:p>
          <a:r>
            <a:rPr lang="pl-PL" sz="1600" b="1" dirty="0"/>
            <a:t>4. </a:t>
          </a:r>
          <a:r>
            <a:rPr lang="pl-PL" sz="1600" b="1" dirty="0" err="1"/>
            <a:t>Binary</a:t>
          </a:r>
          <a:r>
            <a:rPr lang="pl-PL" sz="1600" b="1" dirty="0"/>
            <a:t> modeling - </a:t>
          </a:r>
          <a:r>
            <a:rPr lang="pl-PL" sz="1600" b="1" dirty="0" err="1"/>
            <a:t>detecting</a:t>
          </a:r>
          <a:r>
            <a:rPr lang="pl-PL" sz="1600" b="1" dirty="0"/>
            <a:t> </a:t>
          </a:r>
          <a:r>
            <a:rPr lang="pl-PL" sz="1600" b="1" dirty="0" err="1"/>
            <a:t>abnormal</a:t>
          </a:r>
          <a:r>
            <a:rPr lang="pl-PL" sz="1600" b="1" dirty="0"/>
            <a:t> </a:t>
          </a:r>
          <a:r>
            <a:rPr lang="pl-PL" sz="1600" b="1" dirty="0" err="1"/>
            <a:t>temperature</a:t>
          </a:r>
          <a:r>
            <a:rPr lang="pl-PL" sz="1600" b="1" dirty="0"/>
            <a:t> </a:t>
          </a:r>
          <a:r>
            <a:rPr lang="pl-PL" sz="1600" b="1" dirty="0" err="1"/>
            <a:t>increase</a:t>
          </a:r>
          <a:endParaRPr lang="pl-PL" sz="1600" dirty="0"/>
        </a:p>
      </dgm:t>
    </dgm:pt>
    <dgm:pt modelId="{71F21D58-6519-7545-82E9-34DFFE7278B5}" type="parTrans" cxnId="{70AEA5FE-0848-DD4A-A600-E68F2E6055A7}">
      <dgm:prSet/>
      <dgm:spPr/>
      <dgm:t>
        <a:bodyPr/>
        <a:lstStyle/>
        <a:p>
          <a:endParaRPr lang="pl-PL"/>
        </a:p>
      </dgm:t>
    </dgm:pt>
    <dgm:pt modelId="{58195BDF-10EE-1A4D-94EB-7C0FBBE4945D}" type="sibTrans" cxnId="{70AEA5FE-0848-DD4A-A600-E68F2E6055A7}">
      <dgm:prSet/>
      <dgm:spPr/>
      <dgm:t>
        <a:bodyPr/>
        <a:lstStyle/>
        <a:p>
          <a:endParaRPr lang="pl-PL"/>
        </a:p>
      </dgm:t>
    </dgm:pt>
    <dgm:pt modelId="{8FBE5E33-30B8-834D-8197-4F8CB54B7B90}">
      <dgm:prSet custT="1"/>
      <dgm:spPr/>
      <dgm:t>
        <a:bodyPr/>
        <a:lstStyle/>
        <a:p>
          <a:r>
            <a:rPr lang="pl-PL" sz="1400" dirty="0"/>
            <a:t>Automatic </a:t>
          </a:r>
          <a:r>
            <a:rPr lang="pl-PL" sz="1400" dirty="0" err="1"/>
            <a:t>labeling</a:t>
          </a:r>
          <a:r>
            <a:rPr lang="pl-PL" sz="1400" dirty="0"/>
            <a:t> </a:t>
          </a:r>
          <a:r>
            <a:rPr lang="pl-PL" sz="1400" dirty="0" err="1"/>
            <a:t>abnormal</a:t>
          </a:r>
          <a:r>
            <a:rPr lang="pl-PL" sz="1400" dirty="0"/>
            <a:t> </a:t>
          </a:r>
          <a:r>
            <a:rPr lang="pl-PL" sz="1400" dirty="0" err="1"/>
            <a:t>increase</a:t>
          </a:r>
          <a:r>
            <a:rPr lang="pl-PL" sz="1400" dirty="0"/>
            <a:t> of </a:t>
          </a:r>
          <a:r>
            <a:rPr lang="pl-PL" sz="1400" dirty="0" err="1"/>
            <a:t>temperature</a:t>
          </a:r>
          <a:r>
            <a:rPr lang="pl-PL" sz="1400" dirty="0"/>
            <a:t> in </a:t>
          </a:r>
          <a:r>
            <a:rPr lang="pl-PL" sz="1400" dirty="0" err="1"/>
            <a:t>our</a:t>
          </a:r>
          <a:r>
            <a:rPr lang="pl-PL" sz="1400" dirty="0"/>
            <a:t> data</a:t>
          </a:r>
        </a:p>
      </dgm:t>
    </dgm:pt>
    <dgm:pt modelId="{170B70C0-2598-224A-8A76-117BEB71BBBD}" type="parTrans" cxnId="{0CBA6A8E-EDA9-BE4E-A64C-2E3F149C4173}">
      <dgm:prSet/>
      <dgm:spPr/>
      <dgm:t>
        <a:bodyPr/>
        <a:lstStyle/>
        <a:p>
          <a:endParaRPr lang="pl-PL"/>
        </a:p>
      </dgm:t>
    </dgm:pt>
    <dgm:pt modelId="{313A20AA-48D6-AC44-B2DA-36EE5177E3AA}" type="sibTrans" cxnId="{0CBA6A8E-EDA9-BE4E-A64C-2E3F149C4173}">
      <dgm:prSet/>
      <dgm:spPr/>
      <dgm:t>
        <a:bodyPr/>
        <a:lstStyle/>
        <a:p>
          <a:endParaRPr lang="pl-PL"/>
        </a:p>
      </dgm:t>
    </dgm:pt>
    <dgm:pt modelId="{F2F7197A-2002-4B40-AF66-F281CDB450C3}">
      <dgm:prSet custT="1"/>
      <dgm:spPr/>
      <dgm:t>
        <a:bodyPr/>
        <a:lstStyle/>
        <a:p>
          <a:r>
            <a:rPr lang="pl-PL" sz="1400" dirty="0" err="1"/>
            <a:t>Create</a:t>
          </a:r>
          <a:r>
            <a:rPr lang="pl-PL" sz="1400" dirty="0"/>
            <a:t> model to </a:t>
          </a:r>
          <a:r>
            <a:rPr lang="pl-PL" sz="1400" dirty="0" err="1"/>
            <a:t>determine</a:t>
          </a:r>
          <a:r>
            <a:rPr lang="pl-PL" sz="1400" dirty="0"/>
            <a:t> </a:t>
          </a:r>
          <a:r>
            <a:rPr lang="pl-PL" sz="1400" dirty="0" err="1"/>
            <a:t>if</a:t>
          </a:r>
          <a:r>
            <a:rPr lang="pl-PL" sz="1400" dirty="0"/>
            <a:t> </a:t>
          </a:r>
          <a:r>
            <a:rPr lang="pl-PL" sz="1400" dirty="0" err="1"/>
            <a:t>abnormal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increase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present</a:t>
          </a:r>
          <a:r>
            <a:rPr lang="pl-PL" sz="1400" dirty="0"/>
            <a:t>. </a:t>
          </a:r>
        </a:p>
      </dgm:t>
    </dgm:pt>
    <dgm:pt modelId="{230FD738-44B0-5A4D-B056-51CD2245D47D}" type="parTrans" cxnId="{1542E24A-7F93-9D40-AA5C-DED50E663B45}">
      <dgm:prSet/>
      <dgm:spPr/>
      <dgm:t>
        <a:bodyPr/>
        <a:lstStyle/>
        <a:p>
          <a:endParaRPr lang="pl-PL"/>
        </a:p>
      </dgm:t>
    </dgm:pt>
    <dgm:pt modelId="{45D2C9FB-BCDE-0641-81DB-3BD2D060C27B}" type="sibTrans" cxnId="{1542E24A-7F93-9D40-AA5C-DED50E663B45}">
      <dgm:prSet/>
      <dgm:spPr/>
      <dgm:t>
        <a:bodyPr/>
        <a:lstStyle/>
        <a:p>
          <a:endParaRPr lang="pl-PL"/>
        </a:p>
      </dgm:t>
    </dgm:pt>
    <dgm:pt modelId="{A1474EC8-049D-1349-B507-4C2A2FEDE727}">
      <dgm:prSet custT="1"/>
      <dgm:spPr/>
      <dgm:t>
        <a:bodyPr/>
        <a:lstStyle/>
        <a:p>
          <a:r>
            <a:rPr lang="pl-PL" sz="1600" b="1" dirty="0"/>
            <a:t>5. </a:t>
          </a:r>
          <a:r>
            <a:rPr lang="pl-PL" sz="1600" b="1" dirty="0" err="1"/>
            <a:t>Evaluate</a:t>
          </a:r>
          <a:r>
            <a:rPr lang="pl-PL" sz="1600" b="1" dirty="0"/>
            <a:t> </a:t>
          </a:r>
          <a:r>
            <a:rPr lang="pl-PL" sz="1600" b="1" dirty="0" err="1"/>
            <a:t>results</a:t>
          </a:r>
          <a:endParaRPr lang="pl-PL" sz="1600" dirty="0"/>
        </a:p>
      </dgm:t>
    </dgm:pt>
    <dgm:pt modelId="{CCFED875-1321-6449-BD37-96B8378A645E}" type="parTrans" cxnId="{9A80A936-4123-354A-A56C-459082071C09}">
      <dgm:prSet/>
      <dgm:spPr/>
      <dgm:t>
        <a:bodyPr/>
        <a:lstStyle/>
        <a:p>
          <a:endParaRPr lang="pl-PL"/>
        </a:p>
      </dgm:t>
    </dgm:pt>
    <dgm:pt modelId="{839F1BE1-2E5F-2340-BA13-DAB767A66A11}" type="sibTrans" cxnId="{9A80A936-4123-354A-A56C-459082071C09}">
      <dgm:prSet/>
      <dgm:spPr/>
      <dgm:t>
        <a:bodyPr/>
        <a:lstStyle/>
        <a:p>
          <a:endParaRPr lang="pl-PL"/>
        </a:p>
      </dgm:t>
    </dgm:pt>
    <dgm:pt modelId="{8FF61A31-0FBE-9043-9D98-D71B1AAFA2CF}" type="pres">
      <dgm:prSet presAssocID="{51605246-4D6E-D04F-AA46-766AF362CC58}" presName="linear" presStyleCnt="0">
        <dgm:presLayoutVars>
          <dgm:animLvl val="lvl"/>
          <dgm:resizeHandles val="exact"/>
        </dgm:presLayoutVars>
      </dgm:prSet>
      <dgm:spPr/>
    </dgm:pt>
    <dgm:pt modelId="{61A8497C-514D-E942-BAAE-F1959B1F4E93}" type="pres">
      <dgm:prSet presAssocID="{08B32035-FCE9-BD4B-BE7C-6D6440CD83F0}" presName="parentText" presStyleLbl="node1" presStyleIdx="0" presStyleCnt="5" custScaleY="78067">
        <dgm:presLayoutVars>
          <dgm:chMax val="0"/>
          <dgm:bulletEnabled val="1"/>
        </dgm:presLayoutVars>
      </dgm:prSet>
      <dgm:spPr/>
    </dgm:pt>
    <dgm:pt modelId="{1FA6B470-1225-A640-B159-3655E9BD5A92}" type="pres">
      <dgm:prSet presAssocID="{08B32035-FCE9-BD4B-BE7C-6D6440CD83F0}" presName="childText" presStyleLbl="revTx" presStyleIdx="0" presStyleCnt="4">
        <dgm:presLayoutVars>
          <dgm:bulletEnabled val="1"/>
        </dgm:presLayoutVars>
      </dgm:prSet>
      <dgm:spPr/>
    </dgm:pt>
    <dgm:pt modelId="{866B2F07-02D4-9246-AD83-EABFD767AE5C}" type="pres">
      <dgm:prSet presAssocID="{5642A04A-30ED-D342-AEE9-FDF65640EB7F}" presName="parentText" presStyleLbl="node1" presStyleIdx="1" presStyleCnt="5" custScaleY="64528">
        <dgm:presLayoutVars>
          <dgm:chMax val="0"/>
          <dgm:bulletEnabled val="1"/>
        </dgm:presLayoutVars>
      </dgm:prSet>
      <dgm:spPr/>
    </dgm:pt>
    <dgm:pt modelId="{EDD6FCCB-6E0E-A54C-819E-2581A243FECC}" type="pres">
      <dgm:prSet presAssocID="{5642A04A-30ED-D342-AEE9-FDF65640EB7F}" presName="childText" presStyleLbl="revTx" presStyleIdx="1" presStyleCnt="4">
        <dgm:presLayoutVars>
          <dgm:bulletEnabled val="1"/>
        </dgm:presLayoutVars>
      </dgm:prSet>
      <dgm:spPr/>
    </dgm:pt>
    <dgm:pt modelId="{BEFCCB3A-828F-8B4C-8A86-D50755DE57C4}" type="pres">
      <dgm:prSet presAssocID="{2FB92BE7-C2E5-7D43-B3BB-9E7739C33107}" presName="parentText" presStyleLbl="node1" presStyleIdx="2" presStyleCnt="5" custScaleY="74279">
        <dgm:presLayoutVars>
          <dgm:chMax val="0"/>
          <dgm:bulletEnabled val="1"/>
        </dgm:presLayoutVars>
      </dgm:prSet>
      <dgm:spPr/>
    </dgm:pt>
    <dgm:pt modelId="{453C7E86-C37D-D041-9BDE-8BD0AB168FF5}" type="pres">
      <dgm:prSet presAssocID="{2FB92BE7-C2E5-7D43-B3BB-9E7739C33107}" presName="childText" presStyleLbl="revTx" presStyleIdx="2" presStyleCnt="4">
        <dgm:presLayoutVars>
          <dgm:bulletEnabled val="1"/>
        </dgm:presLayoutVars>
      </dgm:prSet>
      <dgm:spPr/>
    </dgm:pt>
    <dgm:pt modelId="{8E012023-D5C5-0C4B-A658-FCFA0302F8B0}" type="pres">
      <dgm:prSet presAssocID="{BCAE43B2-80DE-4D42-AAAC-F7E78063EEBD}" presName="parentText" presStyleLbl="node1" presStyleIdx="3" presStyleCnt="5" custScaleY="65963">
        <dgm:presLayoutVars>
          <dgm:chMax val="0"/>
          <dgm:bulletEnabled val="1"/>
        </dgm:presLayoutVars>
      </dgm:prSet>
      <dgm:spPr/>
    </dgm:pt>
    <dgm:pt modelId="{DD99C7D8-A316-1C48-B6A0-5059ACE78955}" type="pres">
      <dgm:prSet presAssocID="{BCAE43B2-80DE-4D42-AAAC-F7E78063EEBD}" presName="childText" presStyleLbl="revTx" presStyleIdx="3" presStyleCnt="4">
        <dgm:presLayoutVars>
          <dgm:bulletEnabled val="1"/>
        </dgm:presLayoutVars>
      </dgm:prSet>
      <dgm:spPr/>
    </dgm:pt>
    <dgm:pt modelId="{6A893A2D-25B6-7C4B-AD2F-4F8279329ED7}" type="pres">
      <dgm:prSet presAssocID="{A1474EC8-049D-1349-B507-4C2A2FEDE727}" presName="parentText" presStyleLbl="node1" presStyleIdx="4" presStyleCnt="5" custScaleY="65764">
        <dgm:presLayoutVars>
          <dgm:chMax val="0"/>
          <dgm:bulletEnabled val="1"/>
        </dgm:presLayoutVars>
      </dgm:prSet>
      <dgm:spPr/>
    </dgm:pt>
  </dgm:ptLst>
  <dgm:cxnLst>
    <dgm:cxn modelId="{820D4901-9D11-6C4F-9379-70CDE01E2EF0}" type="presOf" srcId="{A1474EC8-049D-1349-B507-4C2A2FEDE727}" destId="{6A893A2D-25B6-7C4B-AD2F-4F8279329ED7}" srcOrd="0" destOrd="0" presId="urn:microsoft.com/office/officeart/2005/8/layout/vList2"/>
    <dgm:cxn modelId="{062B8704-F4FE-C44D-91E0-DF5C61DEE587}" srcId="{51605246-4D6E-D04F-AA46-766AF362CC58}" destId="{08B32035-FCE9-BD4B-BE7C-6D6440CD83F0}" srcOrd="0" destOrd="0" parTransId="{E6787604-500B-7042-9435-BF1594AD5E6D}" sibTransId="{5F879066-767C-C843-9DBF-C15EA26DC4BF}"/>
    <dgm:cxn modelId="{8DC4180A-2945-2941-AFC7-A19140E0477B}" type="presOf" srcId="{51605246-4D6E-D04F-AA46-766AF362CC58}" destId="{8FF61A31-0FBE-9043-9D98-D71B1AAFA2CF}" srcOrd="0" destOrd="0" presId="urn:microsoft.com/office/officeart/2005/8/layout/vList2"/>
    <dgm:cxn modelId="{9C6CA70C-D4E5-154B-862A-FA3FE2A70F57}" type="presOf" srcId="{BCAE43B2-80DE-4D42-AAAC-F7E78063EEBD}" destId="{8E012023-D5C5-0C4B-A658-FCFA0302F8B0}" srcOrd="0" destOrd="0" presId="urn:microsoft.com/office/officeart/2005/8/layout/vList2"/>
    <dgm:cxn modelId="{1E073A1A-3D7A-4F4D-AF43-1340CAA60A17}" type="presOf" srcId="{B07E0DB2-1BA0-BA4C-89E0-F27BFE9E40D0}" destId="{EDD6FCCB-6E0E-A54C-819E-2581A243FECC}" srcOrd="0" destOrd="0" presId="urn:microsoft.com/office/officeart/2005/8/layout/vList2"/>
    <dgm:cxn modelId="{6AA98D1E-328F-3447-95D1-36EFF7AF4ABD}" type="presOf" srcId="{9FD2D414-A560-9247-894A-49CF4F4459D4}" destId="{453C7E86-C37D-D041-9BDE-8BD0AB168FF5}" srcOrd="0" destOrd="0" presId="urn:microsoft.com/office/officeart/2005/8/layout/vList2"/>
    <dgm:cxn modelId="{9A80A936-4123-354A-A56C-459082071C09}" srcId="{51605246-4D6E-D04F-AA46-766AF362CC58}" destId="{A1474EC8-049D-1349-B507-4C2A2FEDE727}" srcOrd="4" destOrd="0" parTransId="{CCFED875-1321-6449-BD37-96B8378A645E}" sibTransId="{839F1BE1-2E5F-2340-BA13-DAB767A66A11}"/>
    <dgm:cxn modelId="{F0D18141-8E2F-8B47-A5F7-AC20D8F4C092}" srcId="{51605246-4D6E-D04F-AA46-766AF362CC58}" destId="{2FB92BE7-C2E5-7D43-B3BB-9E7739C33107}" srcOrd="2" destOrd="0" parTransId="{2287E09D-B919-6640-92D5-A29F3489CD4E}" sibTransId="{CEF8B1F8-5288-F742-86DB-5032BF55C7FB}"/>
    <dgm:cxn modelId="{1542E24A-7F93-9D40-AA5C-DED50E663B45}" srcId="{BCAE43B2-80DE-4D42-AAAC-F7E78063EEBD}" destId="{F2F7197A-2002-4B40-AF66-F281CDB450C3}" srcOrd="1" destOrd="0" parTransId="{230FD738-44B0-5A4D-B056-51CD2245D47D}" sibTransId="{45D2C9FB-BCDE-0641-81DB-3BD2D060C27B}"/>
    <dgm:cxn modelId="{7A961051-48B2-4F4F-B541-3ECABE735B79}" type="presOf" srcId="{56169C6F-69D7-814C-9C45-7946C37C6F78}" destId="{1FA6B470-1225-A640-B159-3655E9BD5A92}" srcOrd="0" destOrd="0" presId="urn:microsoft.com/office/officeart/2005/8/layout/vList2"/>
    <dgm:cxn modelId="{A48AB865-A00F-B74C-B6E4-400BAABC4433}" srcId="{08B32035-FCE9-BD4B-BE7C-6D6440CD83F0}" destId="{56169C6F-69D7-814C-9C45-7946C37C6F78}" srcOrd="0" destOrd="0" parTransId="{6CC8815E-106A-3649-9530-4B1D15478860}" sibTransId="{D5E39A7C-A5B0-FB4B-A5D6-A6761F81326E}"/>
    <dgm:cxn modelId="{EA4FAE8A-A7C5-DE4F-A25E-D73C53891E23}" srcId="{51605246-4D6E-D04F-AA46-766AF362CC58}" destId="{5642A04A-30ED-D342-AEE9-FDF65640EB7F}" srcOrd="1" destOrd="0" parTransId="{4940B03B-425C-A34F-9EBD-DA620729FCA2}" sibTransId="{7249E61F-16BB-4949-9CFD-0D72680306EF}"/>
    <dgm:cxn modelId="{0CBA6A8E-EDA9-BE4E-A64C-2E3F149C4173}" srcId="{BCAE43B2-80DE-4D42-AAAC-F7E78063EEBD}" destId="{8FBE5E33-30B8-834D-8197-4F8CB54B7B90}" srcOrd="0" destOrd="0" parTransId="{170B70C0-2598-224A-8A76-117BEB71BBBD}" sibTransId="{313A20AA-48D6-AC44-B2DA-36EE5177E3AA}"/>
    <dgm:cxn modelId="{A24B1590-B1CF-004C-BEA4-4C2F221EF9D4}" type="presOf" srcId="{F2F7197A-2002-4B40-AF66-F281CDB450C3}" destId="{DD99C7D8-A316-1C48-B6A0-5059ACE78955}" srcOrd="0" destOrd="1" presId="urn:microsoft.com/office/officeart/2005/8/layout/vList2"/>
    <dgm:cxn modelId="{FB8C379D-281D-F646-BEF3-87BD085EACB5}" type="presOf" srcId="{8FBE5E33-30B8-834D-8197-4F8CB54B7B90}" destId="{DD99C7D8-A316-1C48-B6A0-5059ACE78955}" srcOrd="0" destOrd="0" presId="urn:microsoft.com/office/officeart/2005/8/layout/vList2"/>
    <dgm:cxn modelId="{4B214D9F-D908-CD4A-8CFA-AAA18322101E}" type="presOf" srcId="{5642A04A-30ED-D342-AEE9-FDF65640EB7F}" destId="{866B2F07-02D4-9246-AD83-EABFD767AE5C}" srcOrd="0" destOrd="0" presId="urn:microsoft.com/office/officeart/2005/8/layout/vList2"/>
    <dgm:cxn modelId="{1F167FC4-E889-BE47-BD27-22290C80B770}" srcId="{2FB92BE7-C2E5-7D43-B3BB-9E7739C33107}" destId="{89AEEFFA-4F68-7E49-BB47-92CFCF7C6323}" srcOrd="1" destOrd="0" parTransId="{D49DCA13-B196-EA45-9115-0C03BEAD45C7}" sibTransId="{CABB2422-389D-E445-AA39-3E4D202B06AB}"/>
    <dgm:cxn modelId="{78AB63CA-4E28-8B49-A388-D4452B9A50FF}" srcId="{2FB92BE7-C2E5-7D43-B3BB-9E7739C33107}" destId="{9FD2D414-A560-9247-894A-49CF4F4459D4}" srcOrd="0" destOrd="0" parTransId="{5E934460-F18E-514D-90FC-AFE5D69F32B4}" sibTransId="{C10DBCD8-BFED-FE4A-9E6D-25A92D04E7A9}"/>
    <dgm:cxn modelId="{C57087CF-5C47-5D45-AA5C-D148B1212918}" type="presOf" srcId="{89AEEFFA-4F68-7E49-BB47-92CFCF7C6323}" destId="{453C7E86-C37D-D041-9BDE-8BD0AB168FF5}" srcOrd="0" destOrd="1" presId="urn:microsoft.com/office/officeart/2005/8/layout/vList2"/>
    <dgm:cxn modelId="{FA1610D7-5D1D-984A-BF39-C5FB8A9E6AE7}" srcId="{5642A04A-30ED-D342-AEE9-FDF65640EB7F}" destId="{B07E0DB2-1BA0-BA4C-89E0-F27BFE9E40D0}" srcOrd="0" destOrd="0" parTransId="{5506E1EA-C2C6-7E44-95EE-9A48E7254C20}" sibTransId="{04450FAF-3D8F-B641-B85C-B5D01458AC3B}"/>
    <dgm:cxn modelId="{9F59F8D7-7DCF-424E-A37B-5D4BFC8A22D6}" type="presOf" srcId="{08B32035-FCE9-BD4B-BE7C-6D6440CD83F0}" destId="{61A8497C-514D-E942-BAAE-F1959B1F4E93}" srcOrd="0" destOrd="0" presId="urn:microsoft.com/office/officeart/2005/8/layout/vList2"/>
    <dgm:cxn modelId="{108B6CF2-ABBE-9044-BAB0-779B04DCABB6}" type="presOf" srcId="{2FB92BE7-C2E5-7D43-B3BB-9E7739C33107}" destId="{BEFCCB3A-828F-8B4C-8A86-D50755DE57C4}" srcOrd="0" destOrd="0" presId="urn:microsoft.com/office/officeart/2005/8/layout/vList2"/>
    <dgm:cxn modelId="{70AEA5FE-0848-DD4A-A600-E68F2E6055A7}" srcId="{51605246-4D6E-D04F-AA46-766AF362CC58}" destId="{BCAE43B2-80DE-4D42-AAAC-F7E78063EEBD}" srcOrd="3" destOrd="0" parTransId="{71F21D58-6519-7545-82E9-34DFFE7278B5}" sibTransId="{58195BDF-10EE-1A4D-94EB-7C0FBBE4945D}"/>
    <dgm:cxn modelId="{39A5FD1A-6319-744A-9F75-6B8D741BE8F6}" type="presParOf" srcId="{8FF61A31-0FBE-9043-9D98-D71B1AAFA2CF}" destId="{61A8497C-514D-E942-BAAE-F1959B1F4E93}" srcOrd="0" destOrd="0" presId="urn:microsoft.com/office/officeart/2005/8/layout/vList2"/>
    <dgm:cxn modelId="{84BE1A99-8066-234F-88F6-0E4933C5E3A6}" type="presParOf" srcId="{8FF61A31-0FBE-9043-9D98-D71B1AAFA2CF}" destId="{1FA6B470-1225-A640-B159-3655E9BD5A92}" srcOrd="1" destOrd="0" presId="urn:microsoft.com/office/officeart/2005/8/layout/vList2"/>
    <dgm:cxn modelId="{A9486DF6-75FA-3C41-9F75-5BA6D3832C9B}" type="presParOf" srcId="{8FF61A31-0FBE-9043-9D98-D71B1AAFA2CF}" destId="{866B2F07-02D4-9246-AD83-EABFD767AE5C}" srcOrd="2" destOrd="0" presId="urn:microsoft.com/office/officeart/2005/8/layout/vList2"/>
    <dgm:cxn modelId="{30B4AD42-B2DA-1744-823F-8DB865E872B4}" type="presParOf" srcId="{8FF61A31-0FBE-9043-9D98-D71B1AAFA2CF}" destId="{EDD6FCCB-6E0E-A54C-819E-2581A243FECC}" srcOrd="3" destOrd="0" presId="urn:microsoft.com/office/officeart/2005/8/layout/vList2"/>
    <dgm:cxn modelId="{5C9546C2-FDCA-9840-A621-1484971EBCDF}" type="presParOf" srcId="{8FF61A31-0FBE-9043-9D98-D71B1AAFA2CF}" destId="{BEFCCB3A-828F-8B4C-8A86-D50755DE57C4}" srcOrd="4" destOrd="0" presId="urn:microsoft.com/office/officeart/2005/8/layout/vList2"/>
    <dgm:cxn modelId="{E9084888-9BF1-804E-9312-374E5EDFE166}" type="presParOf" srcId="{8FF61A31-0FBE-9043-9D98-D71B1AAFA2CF}" destId="{453C7E86-C37D-D041-9BDE-8BD0AB168FF5}" srcOrd="5" destOrd="0" presId="urn:microsoft.com/office/officeart/2005/8/layout/vList2"/>
    <dgm:cxn modelId="{93C7B61F-03EC-E842-84D6-192457C99339}" type="presParOf" srcId="{8FF61A31-0FBE-9043-9D98-D71B1AAFA2CF}" destId="{8E012023-D5C5-0C4B-A658-FCFA0302F8B0}" srcOrd="6" destOrd="0" presId="urn:microsoft.com/office/officeart/2005/8/layout/vList2"/>
    <dgm:cxn modelId="{5011C8C2-846D-A443-B467-23AB380B5E05}" type="presParOf" srcId="{8FF61A31-0FBE-9043-9D98-D71B1AAFA2CF}" destId="{DD99C7D8-A316-1C48-B6A0-5059ACE78955}" srcOrd="7" destOrd="0" presId="urn:microsoft.com/office/officeart/2005/8/layout/vList2"/>
    <dgm:cxn modelId="{DE2B5B08-B957-9145-A09A-49A3947254AB}" type="presParOf" srcId="{8FF61A31-0FBE-9043-9D98-D71B1AAFA2CF}" destId="{6A893A2D-25B6-7C4B-AD2F-4F8279329E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D7F3D-6F71-E949-B888-DDB5973139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7B455DC-CB81-FF48-A68B-BE91D3636221}">
      <dgm:prSet custT="1"/>
      <dgm:spPr/>
      <dgm:t>
        <a:bodyPr/>
        <a:lstStyle/>
        <a:p>
          <a:r>
            <a:rPr lang="pl-PL" sz="1600" b="1" dirty="0" err="1"/>
            <a:t>Logic</a:t>
          </a:r>
          <a:r>
            <a:rPr lang="pl-PL" sz="1600" b="1" dirty="0"/>
            <a:t> of </a:t>
          </a:r>
          <a:r>
            <a:rPr lang="pl-PL" sz="1600" b="1" dirty="0" err="1"/>
            <a:t>calculation</a:t>
          </a:r>
          <a:r>
            <a:rPr lang="pl-PL" sz="1600" b="1" dirty="0"/>
            <a:t>:</a:t>
          </a:r>
          <a:endParaRPr lang="pl-PL" sz="1600" dirty="0"/>
        </a:p>
      </dgm:t>
    </dgm:pt>
    <dgm:pt modelId="{FCBDF295-D53C-6346-8F1F-8259BDA6320A}" type="parTrans" cxnId="{0452AA87-34C8-224E-9262-6CC2342328E5}">
      <dgm:prSet/>
      <dgm:spPr/>
      <dgm:t>
        <a:bodyPr/>
        <a:lstStyle/>
        <a:p>
          <a:endParaRPr lang="pl-PL"/>
        </a:p>
      </dgm:t>
    </dgm:pt>
    <dgm:pt modelId="{BF8FD4A9-3EB6-534F-A9C2-6F491877CBA0}" type="sibTrans" cxnId="{0452AA87-34C8-224E-9262-6CC2342328E5}">
      <dgm:prSet/>
      <dgm:spPr/>
      <dgm:t>
        <a:bodyPr/>
        <a:lstStyle/>
        <a:p>
          <a:endParaRPr lang="pl-PL"/>
        </a:p>
      </dgm:t>
    </dgm:pt>
    <dgm:pt modelId="{36614263-44BF-334C-815E-D2C0F2C56E4D}">
      <dgm:prSet custT="1"/>
      <dgm:spPr/>
      <dgm:t>
        <a:bodyPr/>
        <a:lstStyle/>
        <a:p>
          <a:r>
            <a:rPr lang="pl-PL" sz="1400" dirty="0" err="1"/>
            <a:t>Use</a:t>
          </a:r>
          <a:r>
            <a:rPr lang="pl-PL" sz="1400" dirty="0"/>
            <a:t> </a:t>
          </a:r>
          <a:r>
            <a:rPr lang="en-US" sz="1400" dirty="0"/>
            <a:t>latest measured temperature before opening and soonest after closing</a:t>
          </a:r>
          <a:endParaRPr lang="pl-PL" sz="1400" dirty="0"/>
        </a:p>
      </dgm:t>
    </dgm:pt>
    <dgm:pt modelId="{A5BA6FF1-737B-7247-9A15-65F70C01F9DE}" type="parTrans" cxnId="{70221BDB-D308-2542-BE0D-C2A0832675C7}">
      <dgm:prSet/>
      <dgm:spPr/>
      <dgm:t>
        <a:bodyPr/>
        <a:lstStyle/>
        <a:p>
          <a:endParaRPr lang="pl-PL"/>
        </a:p>
      </dgm:t>
    </dgm:pt>
    <dgm:pt modelId="{9836C3C9-7C5A-4E4C-BE4E-6322B87EDCDA}" type="sibTrans" cxnId="{70221BDB-D308-2542-BE0D-C2A0832675C7}">
      <dgm:prSet/>
      <dgm:spPr/>
      <dgm:t>
        <a:bodyPr/>
        <a:lstStyle/>
        <a:p>
          <a:endParaRPr lang="pl-PL"/>
        </a:p>
      </dgm:t>
    </dgm:pt>
    <dgm:pt modelId="{3B5FF766-6C71-CB43-AD44-43A52DC1C639}">
      <dgm:prSet custT="1"/>
      <dgm:spPr/>
      <dgm:t>
        <a:bodyPr/>
        <a:lstStyle/>
        <a:p>
          <a:r>
            <a:rPr lang="en-US" sz="1400" dirty="0"/>
            <a:t>If any </a:t>
          </a:r>
          <a:r>
            <a:rPr lang="pl-PL" sz="1400" dirty="0"/>
            <a:t>of </a:t>
          </a:r>
          <a:r>
            <a:rPr lang="pl-PL" sz="1400" dirty="0" err="1"/>
            <a:t>above</a:t>
          </a:r>
          <a:r>
            <a:rPr lang="pl-PL" sz="1400" dirty="0"/>
            <a:t> </a:t>
          </a:r>
          <a:r>
            <a:rPr lang="en-US" sz="1400" dirty="0"/>
            <a:t>does not exist (i.e. another door opening happened before measurement was made), ignore those opening</a:t>
          </a:r>
          <a:r>
            <a:rPr lang="pl-PL" sz="1400" dirty="0"/>
            <a:t>s</a:t>
          </a:r>
        </a:p>
      </dgm:t>
    </dgm:pt>
    <dgm:pt modelId="{0255FECC-013D-614D-A62F-37E3391845DF}" type="parTrans" cxnId="{928064A7-42CE-6442-B4DD-75779355732C}">
      <dgm:prSet/>
      <dgm:spPr/>
      <dgm:t>
        <a:bodyPr/>
        <a:lstStyle/>
        <a:p>
          <a:endParaRPr lang="pl-PL"/>
        </a:p>
      </dgm:t>
    </dgm:pt>
    <dgm:pt modelId="{4AF2D1D2-50CA-BD48-B51A-1BDA21AC2CF5}" type="sibTrans" cxnId="{928064A7-42CE-6442-B4DD-75779355732C}">
      <dgm:prSet/>
      <dgm:spPr/>
      <dgm:t>
        <a:bodyPr/>
        <a:lstStyle/>
        <a:p>
          <a:endParaRPr lang="pl-PL"/>
        </a:p>
      </dgm:t>
    </dgm:pt>
    <dgm:pt modelId="{6BF80457-9DA6-854F-A840-9D3814F889FE}">
      <dgm:prSet custT="1"/>
      <dgm:spPr/>
      <dgm:t>
        <a:bodyPr/>
        <a:lstStyle/>
        <a:p>
          <a:r>
            <a:rPr lang="pl-PL" sz="1600" b="1" dirty="0" err="1"/>
            <a:t>Insights</a:t>
          </a:r>
          <a:r>
            <a:rPr lang="pl-PL" sz="1600" b="1" dirty="0"/>
            <a:t>:</a:t>
          </a:r>
          <a:endParaRPr lang="pl-PL" sz="1600" dirty="0"/>
        </a:p>
      </dgm:t>
    </dgm:pt>
    <dgm:pt modelId="{0C48A011-B44E-D54F-9C23-B14DC3CD0B88}" type="parTrans" cxnId="{92B45778-9113-A740-873F-8771058F3690}">
      <dgm:prSet/>
      <dgm:spPr/>
      <dgm:t>
        <a:bodyPr/>
        <a:lstStyle/>
        <a:p>
          <a:endParaRPr lang="pl-PL"/>
        </a:p>
      </dgm:t>
    </dgm:pt>
    <dgm:pt modelId="{B3544A01-AE03-8A4A-94D6-FD9C733C1DFB}" type="sibTrans" cxnId="{92B45778-9113-A740-873F-8771058F3690}">
      <dgm:prSet/>
      <dgm:spPr/>
      <dgm:t>
        <a:bodyPr/>
        <a:lstStyle/>
        <a:p>
          <a:endParaRPr lang="pl-PL"/>
        </a:p>
      </dgm:t>
    </dgm:pt>
    <dgm:pt modelId="{5DD070FD-1935-D840-88D5-EF003D650752}">
      <dgm:prSet custT="1"/>
      <dgm:spPr/>
      <dgm:t>
        <a:bodyPr/>
        <a:lstStyle/>
        <a:p>
          <a:r>
            <a:rPr lang="pl-PL" sz="1400" dirty="0" err="1"/>
            <a:t>Often</a:t>
          </a:r>
          <a:r>
            <a:rPr lang="pl-PL" sz="1400" dirty="0"/>
            <a:t> the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change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negative</a:t>
          </a:r>
          <a:r>
            <a:rPr lang="pl-PL" sz="1400" dirty="0"/>
            <a:t> (</a:t>
          </a:r>
          <a:r>
            <a:rPr lang="pl-PL" sz="1400" dirty="0" err="1"/>
            <a:t>descreased</a:t>
          </a:r>
          <a:r>
            <a:rPr lang="pl-PL" sz="1400" dirty="0"/>
            <a:t>), </a:t>
          </a:r>
          <a:r>
            <a:rPr lang="pl-PL" sz="1400" dirty="0" err="1"/>
            <a:t>especially</a:t>
          </a:r>
          <a:r>
            <a:rPr lang="pl-PL" sz="1400" dirty="0"/>
            <a:t> for </a:t>
          </a:r>
          <a:r>
            <a:rPr lang="pl-PL" sz="1400" dirty="0" err="1"/>
            <a:t>short</a:t>
          </a:r>
          <a:r>
            <a:rPr lang="pl-PL" sz="1400" dirty="0"/>
            <a:t> </a:t>
          </a:r>
          <a:r>
            <a:rPr lang="pl-PL" sz="1400" dirty="0" err="1"/>
            <a:t>openings</a:t>
          </a:r>
          <a:r>
            <a:rPr lang="pl-PL" sz="1400" dirty="0"/>
            <a:t> – </a:t>
          </a:r>
          <a:r>
            <a:rPr lang="pl-PL" sz="1400" dirty="0" err="1"/>
            <a:t>which</a:t>
          </a:r>
          <a:r>
            <a:rPr lang="pl-PL" sz="1400" dirty="0"/>
            <a:t> </a:t>
          </a:r>
          <a:r>
            <a:rPr lang="pl-PL" sz="1400" dirty="0" err="1"/>
            <a:t>suggests</a:t>
          </a:r>
          <a:r>
            <a:rPr lang="pl-PL" sz="1400" dirty="0"/>
            <a:t> </a:t>
          </a:r>
          <a:r>
            <a:rPr lang="pl-PL" sz="1400" dirty="0" err="1"/>
            <a:t>that</a:t>
          </a:r>
          <a:r>
            <a:rPr lang="pl-PL" sz="1400" dirty="0"/>
            <a:t> </a:t>
          </a:r>
          <a:r>
            <a:rPr lang="pl-PL" sz="1400" dirty="0" err="1"/>
            <a:t>short</a:t>
          </a:r>
          <a:r>
            <a:rPr lang="pl-PL" sz="1400" dirty="0"/>
            <a:t> </a:t>
          </a:r>
          <a:r>
            <a:rPr lang="pl-PL" sz="1400" dirty="0" err="1"/>
            <a:t>openings</a:t>
          </a:r>
          <a:r>
            <a:rPr lang="pl-PL" sz="1400" dirty="0"/>
            <a:t> do not </a:t>
          </a:r>
          <a:r>
            <a:rPr lang="pl-PL" sz="1400" dirty="0" err="1"/>
            <a:t>have</a:t>
          </a:r>
          <a:r>
            <a:rPr lang="pl-PL" sz="1400" dirty="0"/>
            <a:t> </a:t>
          </a:r>
          <a:r>
            <a:rPr lang="pl-PL" sz="1400" dirty="0" err="1"/>
            <a:t>effect</a:t>
          </a:r>
          <a:r>
            <a:rPr lang="pl-PL" sz="1400" dirty="0"/>
            <a:t> on </a:t>
          </a:r>
          <a:r>
            <a:rPr lang="pl-PL" sz="1400" dirty="0" err="1"/>
            <a:t>temperature</a:t>
          </a:r>
          <a:r>
            <a:rPr lang="pl-PL" sz="1400" dirty="0"/>
            <a:t>.</a:t>
          </a:r>
        </a:p>
      </dgm:t>
    </dgm:pt>
    <dgm:pt modelId="{B9901B30-5078-2E41-8552-9656FEC0B78E}" type="parTrans" cxnId="{1EAA4FA8-3586-4F45-9465-D5D881383B48}">
      <dgm:prSet/>
      <dgm:spPr/>
      <dgm:t>
        <a:bodyPr/>
        <a:lstStyle/>
        <a:p>
          <a:endParaRPr lang="pl-PL"/>
        </a:p>
      </dgm:t>
    </dgm:pt>
    <dgm:pt modelId="{77CD0072-2922-1548-A4F8-BD544CC35230}" type="sibTrans" cxnId="{1EAA4FA8-3586-4F45-9465-D5D881383B48}">
      <dgm:prSet/>
      <dgm:spPr/>
      <dgm:t>
        <a:bodyPr/>
        <a:lstStyle/>
        <a:p>
          <a:endParaRPr lang="pl-PL"/>
        </a:p>
      </dgm:t>
    </dgm:pt>
    <dgm:pt modelId="{76376D87-0572-DF42-9344-A38300161666}">
      <dgm:prSet custT="1"/>
      <dgm:spPr/>
      <dgm:t>
        <a:bodyPr/>
        <a:lstStyle/>
        <a:p>
          <a:r>
            <a:rPr lang="pl-PL" sz="1400" dirty="0"/>
            <a:t>A </a:t>
          </a:r>
          <a:r>
            <a:rPr lang="pl-PL" sz="1400" dirty="0" err="1"/>
            <a:t>slightly</a:t>
          </a:r>
          <a:r>
            <a:rPr lang="pl-PL" sz="1400" dirty="0"/>
            <a:t> </a:t>
          </a:r>
          <a:r>
            <a:rPr lang="pl-PL" sz="1400" dirty="0" err="1"/>
            <a:t>increasing</a:t>
          </a:r>
          <a:r>
            <a:rPr lang="pl-PL" sz="1400" dirty="0"/>
            <a:t> trend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visible</a:t>
          </a:r>
          <a:r>
            <a:rPr lang="pl-PL" sz="1400" dirty="0"/>
            <a:t> for </a:t>
          </a:r>
          <a:r>
            <a:rPr lang="pl-PL" sz="1400" dirty="0" err="1"/>
            <a:t>all</a:t>
          </a:r>
          <a:r>
            <a:rPr lang="pl-PL" sz="1400" dirty="0"/>
            <a:t> </a:t>
          </a:r>
          <a:r>
            <a:rPr lang="pl-PL" sz="1400" dirty="0" err="1"/>
            <a:t>appliances</a:t>
          </a:r>
          <a:endParaRPr lang="pl-PL" sz="1400" dirty="0"/>
        </a:p>
      </dgm:t>
    </dgm:pt>
    <dgm:pt modelId="{3ED68647-F126-DB48-AD53-979C4149FEFA}" type="parTrans" cxnId="{29CA0180-628D-7E45-BC24-46616F42B034}">
      <dgm:prSet/>
      <dgm:spPr/>
      <dgm:t>
        <a:bodyPr/>
        <a:lstStyle/>
        <a:p>
          <a:endParaRPr lang="pl-PL"/>
        </a:p>
      </dgm:t>
    </dgm:pt>
    <dgm:pt modelId="{70809F16-F32B-E549-B9BA-DB208E971923}" type="sibTrans" cxnId="{29CA0180-628D-7E45-BC24-46616F42B034}">
      <dgm:prSet/>
      <dgm:spPr/>
      <dgm:t>
        <a:bodyPr/>
        <a:lstStyle/>
        <a:p>
          <a:endParaRPr lang="pl-PL"/>
        </a:p>
      </dgm:t>
    </dgm:pt>
    <dgm:pt modelId="{03CD5A18-2A6D-0348-9B1B-89FFBA8782B0}">
      <dgm:prSet custT="1"/>
      <dgm:spPr/>
      <dgm:t>
        <a:bodyPr/>
        <a:lstStyle/>
        <a:p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grows</a:t>
          </a:r>
          <a:r>
            <a:rPr lang="pl-PL" sz="1400" dirty="0"/>
            <a:t> </a:t>
          </a:r>
          <a:r>
            <a:rPr lang="pl-PL" sz="1400" dirty="0" err="1"/>
            <a:t>surprisingly</a:t>
          </a:r>
          <a:r>
            <a:rPr lang="pl-PL" sz="1400" dirty="0"/>
            <a:t> </a:t>
          </a:r>
          <a:r>
            <a:rPr lang="pl-PL" sz="1400" dirty="0" err="1"/>
            <a:t>little</a:t>
          </a:r>
          <a:r>
            <a:rPr lang="pl-PL" sz="1400" dirty="0"/>
            <a:t> </a:t>
          </a:r>
          <a:r>
            <a:rPr lang="pl-PL" sz="1400" dirty="0" err="1"/>
            <a:t>when</a:t>
          </a:r>
          <a:r>
            <a:rPr lang="pl-PL" sz="1400" dirty="0"/>
            <a:t> </a:t>
          </a:r>
          <a:r>
            <a:rPr lang="pl-PL" sz="1400" dirty="0" err="1"/>
            <a:t>door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open for </a:t>
          </a:r>
          <a:r>
            <a:rPr lang="pl-PL" sz="1400" dirty="0" err="1"/>
            <a:t>several</a:t>
          </a:r>
          <a:r>
            <a:rPr lang="pl-PL" sz="1400" dirty="0"/>
            <a:t> </a:t>
          </a:r>
          <a:r>
            <a:rPr lang="pl-PL" sz="1400" dirty="0" err="1"/>
            <a:t>minutes</a:t>
          </a:r>
          <a:endParaRPr lang="pl-PL" sz="1400" dirty="0"/>
        </a:p>
      </dgm:t>
    </dgm:pt>
    <dgm:pt modelId="{C1DD2E76-85B9-2D42-ABD0-5AF819B1CC55}" type="parTrans" cxnId="{925C27D9-5A27-5148-8637-5D95E72D8EB9}">
      <dgm:prSet/>
      <dgm:spPr/>
      <dgm:t>
        <a:bodyPr/>
        <a:lstStyle/>
        <a:p>
          <a:endParaRPr lang="pl-PL"/>
        </a:p>
      </dgm:t>
    </dgm:pt>
    <dgm:pt modelId="{6D1C298A-65E5-884C-9502-0392F019BCDE}" type="sibTrans" cxnId="{925C27D9-5A27-5148-8637-5D95E72D8EB9}">
      <dgm:prSet/>
      <dgm:spPr/>
      <dgm:t>
        <a:bodyPr/>
        <a:lstStyle/>
        <a:p>
          <a:endParaRPr lang="pl-PL"/>
        </a:p>
      </dgm:t>
    </dgm:pt>
    <dgm:pt modelId="{96832880-EFE2-F747-8D10-C82370FB9B33}" type="pres">
      <dgm:prSet presAssocID="{40BD7F3D-6F71-E949-B888-DDB597313970}" presName="linear" presStyleCnt="0">
        <dgm:presLayoutVars>
          <dgm:animLvl val="lvl"/>
          <dgm:resizeHandles val="exact"/>
        </dgm:presLayoutVars>
      </dgm:prSet>
      <dgm:spPr/>
    </dgm:pt>
    <dgm:pt modelId="{9F722B0D-F533-2340-AC3E-3810EA827D54}" type="pres">
      <dgm:prSet presAssocID="{47B455DC-CB81-FF48-A68B-BE91D36362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04AAC2-0D96-734A-B031-D3A3BB3B546D}" type="pres">
      <dgm:prSet presAssocID="{47B455DC-CB81-FF48-A68B-BE91D3636221}" presName="childText" presStyleLbl="revTx" presStyleIdx="0" presStyleCnt="2">
        <dgm:presLayoutVars>
          <dgm:bulletEnabled val="1"/>
        </dgm:presLayoutVars>
      </dgm:prSet>
      <dgm:spPr/>
    </dgm:pt>
    <dgm:pt modelId="{1A7DC8E3-01E5-A245-A791-DCBF83C30116}" type="pres">
      <dgm:prSet presAssocID="{6BF80457-9DA6-854F-A840-9D3814F889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BB0197-20C6-3242-9699-9C6F82AA8DF3}" type="pres">
      <dgm:prSet presAssocID="{6BF80457-9DA6-854F-A840-9D3814F889F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44D509-305F-274A-9C00-0F1B1D34FB91}" type="presOf" srcId="{76376D87-0572-DF42-9344-A38300161666}" destId="{9BBB0197-20C6-3242-9699-9C6F82AA8DF3}" srcOrd="0" destOrd="1" presId="urn:microsoft.com/office/officeart/2005/8/layout/vList2"/>
    <dgm:cxn modelId="{2D152812-BA34-B341-97B7-9C91A35AABD6}" type="presOf" srcId="{47B455DC-CB81-FF48-A68B-BE91D3636221}" destId="{9F722B0D-F533-2340-AC3E-3810EA827D54}" srcOrd="0" destOrd="0" presId="urn:microsoft.com/office/officeart/2005/8/layout/vList2"/>
    <dgm:cxn modelId="{6B3EC312-B5F1-4A4A-A97B-37443BD0B740}" type="presOf" srcId="{6BF80457-9DA6-854F-A840-9D3814F889FE}" destId="{1A7DC8E3-01E5-A245-A791-DCBF83C30116}" srcOrd="0" destOrd="0" presId="urn:microsoft.com/office/officeart/2005/8/layout/vList2"/>
    <dgm:cxn modelId="{811E294E-D67F-0249-9077-0497514B6997}" type="presOf" srcId="{40BD7F3D-6F71-E949-B888-DDB597313970}" destId="{96832880-EFE2-F747-8D10-C82370FB9B33}" srcOrd="0" destOrd="0" presId="urn:microsoft.com/office/officeart/2005/8/layout/vList2"/>
    <dgm:cxn modelId="{E91F8368-8594-FF41-97DC-A44E7DE98CB3}" type="presOf" srcId="{36614263-44BF-334C-815E-D2C0F2C56E4D}" destId="{0C04AAC2-0D96-734A-B031-D3A3BB3B546D}" srcOrd="0" destOrd="0" presId="urn:microsoft.com/office/officeart/2005/8/layout/vList2"/>
    <dgm:cxn modelId="{92B45778-9113-A740-873F-8771058F3690}" srcId="{40BD7F3D-6F71-E949-B888-DDB597313970}" destId="{6BF80457-9DA6-854F-A840-9D3814F889FE}" srcOrd="1" destOrd="0" parTransId="{0C48A011-B44E-D54F-9C23-B14DC3CD0B88}" sibTransId="{B3544A01-AE03-8A4A-94D6-FD9C733C1DFB}"/>
    <dgm:cxn modelId="{B607907B-7A2C-6145-BE53-D112F8A42FA0}" type="presOf" srcId="{5DD070FD-1935-D840-88D5-EF003D650752}" destId="{9BBB0197-20C6-3242-9699-9C6F82AA8DF3}" srcOrd="0" destOrd="0" presId="urn:microsoft.com/office/officeart/2005/8/layout/vList2"/>
    <dgm:cxn modelId="{29CA0180-628D-7E45-BC24-46616F42B034}" srcId="{6BF80457-9DA6-854F-A840-9D3814F889FE}" destId="{76376D87-0572-DF42-9344-A38300161666}" srcOrd="1" destOrd="0" parTransId="{3ED68647-F126-DB48-AD53-979C4149FEFA}" sibTransId="{70809F16-F32B-E549-B9BA-DB208E971923}"/>
    <dgm:cxn modelId="{0452AA87-34C8-224E-9262-6CC2342328E5}" srcId="{40BD7F3D-6F71-E949-B888-DDB597313970}" destId="{47B455DC-CB81-FF48-A68B-BE91D3636221}" srcOrd="0" destOrd="0" parTransId="{FCBDF295-D53C-6346-8F1F-8259BDA6320A}" sibTransId="{BF8FD4A9-3EB6-534F-A9C2-6F491877CBA0}"/>
    <dgm:cxn modelId="{928064A7-42CE-6442-B4DD-75779355732C}" srcId="{47B455DC-CB81-FF48-A68B-BE91D3636221}" destId="{3B5FF766-6C71-CB43-AD44-43A52DC1C639}" srcOrd="1" destOrd="0" parTransId="{0255FECC-013D-614D-A62F-37E3391845DF}" sibTransId="{4AF2D1D2-50CA-BD48-B51A-1BDA21AC2CF5}"/>
    <dgm:cxn modelId="{1EAA4FA8-3586-4F45-9465-D5D881383B48}" srcId="{6BF80457-9DA6-854F-A840-9D3814F889FE}" destId="{5DD070FD-1935-D840-88D5-EF003D650752}" srcOrd="0" destOrd="0" parTransId="{B9901B30-5078-2E41-8552-9656FEC0B78E}" sibTransId="{77CD0072-2922-1548-A4F8-BD544CC35230}"/>
    <dgm:cxn modelId="{84AFD9AD-8D0B-8746-907B-4289ED3E3219}" type="presOf" srcId="{03CD5A18-2A6D-0348-9B1B-89FFBA8782B0}" destId="{9BBB0197-20C6-3242-9699-9C6F82AA8DF3}" srcOrd="0" destOrd="2" presId="urn:microsoft.com/office/officeart/2005/8/layout/vList2"/>
    <dgm:cxn modelId="{4DB9CDB8-787D-A146-92B6-E36A885D93AE}" type="presOf" srcId="{3B5FF766-6C71-CB43-AD44-43A52DC1C639}" destId="{0C04AAC2-0D96-734A-B031-D3A3BB3B546D}" srcOrd="0" destOrd="1" presId="urn:microsoft.com/office/officeart/2005/8/layout/vList2"/>
    <dgm:cxn modelId="{925C27D9-5A27-5148-8637-5D95E72D8EB9}" srcId="{6BF80457-9DA6-854F-A840-9D3814F889FE}" destId="{03CD5A18-2A6D-0348-9B1B-89FFBA8782B0}" srcOrd="2" destOrd="0" parTransId="{C1DD2E76-85B9-2D42-ABD0-5AF819B1CC55}" sibTransId="{6D1C298A-65E5-884C-9502-0392F019BCDE}"/>
    <dgm:cxn modelId="{70221BDB-D308-2542-BE0D-C2A0832675C7}" srcId="{47B455DC-CB81-FF48-A68B-BE91D3636221}" destId="{36614263-44BF-334C-815E-D2C0F2C56E4D}" srcOrd="0" destOrd="0" parTransId="{A5BA6FF1-737B-7247-9A15-65F70C01F9DE}" sibTransId="{9836C3C9-7C5A-4E4C-BE4E-6322B87EDCDA}"/>
    <dgm:cxn modelId="{D42AF246-D491-0C43-A46A-8BFEECFBF5B6}" type="presParOf" srcId="{96832880-EFE2-F747-8D10-C82370FB9B33}" destId="{9F722B0D-F533-2340-AC3E-3810EA827D54}" srcOrd="0" destOrd="0" presId="urn:microsoft.com/office/officeart/2005/8/layout/vList2"/>
    <dgm:cxn modelId="{39DC3FB0-1CBF-A942-BBA9-DDE8ACBC4EBD}" type="presParOf" srcId="{96832880-EFE2-F747-8D10-C82370FB9B33}" destId="{0C04AAC2-0D96-734A-B031-D3A3BB3B546D}" srcOrd="1" destOrd="0" presId="urn:microsoft.com/office/officeart/2005/8/layout/vList2"/>
    <dgm:cxn modelId="{A46BFE89-F6E7-8C4F-AE3B-CF977A07560F}" type="presParOf" srcId="{96832880-EFE2-F747-8D10-C82370FB9B33}" destId="{1A7DC8E3-01E5-A245-A791-DCBF83C30116}" srcOrd="2" destOrd="0" presId="urn:microsoft.com/office/officeart/2005/8/layout/vList2"/>
    <dgm:cxn modelId="{AADF912A-250D-244F-85F1-B6CC2B0EE730}" type="presParOf" srcId="{96832880-EFE2-F747-8D10-C82370FB9B33}" destId="{9BBB0197-20C6-3242-9699-9C6F82AA8D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959BF-64FC-EB46-99CB-7E5B2EEBEA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0687668-0C62-D64E-9802-1CAF77E29F28}">
      <dgm:prSet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dirty="0">
              <a:solidFill>
                <a:schemeClr val="tx1"/>
              </a:solidFill>
            </a:rPr>
            <a:t>Per ich VID we </a:t>
          </a:r>
          <a:r>
            <a:rPr lang="pl-PL" dirty="0" err="1">
              <a:solidFill>
                <a:schemeClr val="tx1"/>
              </a:solidFill>
            </a:rPr>
            <a:t>chose</a:t>
          </a:r>
          <a:r>
            <a:rPr lang="pl-PL" dirty="0">
              <a:solidFill>
                <a:schemeClr val="tx1"/>
              </a:solidFill>
            </a:rPr>
            <a:t> the model with </a:t>
          </a:r>
          <a:r>
            <a:rPr lang="pl-PL" dirty="0" err="1">
              <a:solidFill>
                <a:schemeClr val="tx1"/>
              </a:solidFill>
            </a:rPr>
            <a:t>lowest</a:t>
          </a:r>
          <a:r>
            <a:rPr lang="pl-PL" dirty="0">
              <a:solidFill>
                <a:schemeClr val="tx1"/>
              </a:solidFill>
            </a:rPr>
            <a:t> error (</a:t>
          </a:r>
          <a:r>
            <a:rPr lang="pl-PL" dirty="0" err="1">
              <a:solidFill>
                <a:schemeClr val="tx1"/>
              </a:solidFill>
            </a:rPr>
            <a:t>mae</a:t>
          </a:r>
          <a:r>
            <a:rPr lang="pl-PL" dirty="0">
              <a:solidFill>
                <a:schemeClr val="tx1"/>
              </a:solidFill>
            </a:rPr>
            <a:t>)</a:t>
          </a:r>
        </a:p>
      </dgm:t>
    </dgm:pt>
    <dgm:pt modelId="{49C0BE62-4388-3F4E-8547-1649D92DF7D2}" type="parTrans" cxnId="{C6489897-231E-6E46-A953-321B3A7137ED}">
      <dgm:prSet/>
      <dgm:spPr/>
      <dgm:t>
        <a:bodyPr/>
        <a:lstStyle/>
        <a:p>
          <a:endParaRPr lang="pl-PL"/>
        </a:p>
      </dgm:t>
    </dgm:pt>
    <dgm:pt modelId="{448D7B80-39DD-9344-8A03-8FE8E2BBE5D4}" type="sibTrans" cxnId="{C6489897-231E-6E46-A953-321B3A7137ED}">
      <dgm:prSet/>
      <dgm:spPr/>
      <dgm:t>
        <a:bodyPr/>
        <a:lstStyle/>
        <a:p>
          <a:endParaRPr lang="pl-PL"/>
        </a:p>
      </dgm:t>
    </dgm:pt>
    <dgm:pt modelId="{981DCFC4-B2E9-7C45-B52C-6D34BE8DFAC5}">
      <dgm:prSet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b="1" dirty="0" err="1">
              <a:solidFill>
                <a:srgbClr val="000000"/>
              </a:solidFill>
            </a:rPr>
            <a:t>Average</a:t>
          </a:r>
          <a:r>
            <a:rPr lang="pl-PL" b="1" dirty="0">
              <a:solidFill>
                <a:srgbClr val="000000"/>
              </a:solidFill>
            </a:rPr>
            <a:t> error </a:t>
          </a:r>
          <a:r>
            <a:rPr lang="pl-PL" b="1" dirty="0" err="1">
              <a:solidFill>
                <a:srgbClr val="000000"/>
              </a:solidFill>
            </a:rPr>
            <a:t>across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all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models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is</a:t>
          </a:r>
          <a:r>
            <a:rPr lang="pl-PL" b="1" dirty="0">
              <a:solidFill>
                <a:srgbClr val="000000"/>
              </a:solidFill>
            </a:rPr>
            <a:t> 0.35 Celsius.</a:t>
          </a:r>
          <a:endParaRPr lang="pl-PL" dirty="0">
            <a:solidFill>
              <a:srgbClr val="000000"/>
            </a:solidFill>
          </a:endParaRPr>
        </a:p>
      </dgm:t>
    </dgm:pt>
    <dgm:pt modelId="{55426EF2-62D1-FF48-8E8B-E3967CC7D4ED}" type="parTrans" cxnId="{15C019F0-95ED-394B-9CE9-5D1D60E60135}">
      <dgm:prSet/>
      <dgm:spPr/>
      <dgm:t>
        <a:bodyPr/>
        <a:lstStyle/>
        <a:p>
          <a:endParaRPr lang="pl-PL"/>
        </a:p>
      </dgm:t>
    </dgm:pt>
    <dgm:pt modelId="{1983F145-2ABA-BF4A-BB49-D2560E96A4EB}" type="sibTrans" cxnId="{15C019F0-95ED-394B-9CE9-5D1D60E60135}">
      <dgm:prSet/>
      <dgm:spPr/>
      <dgm:t>
        <a:bodyPr/>
        <a:lstStyle/>
        <a:p>
          <a:endParaRPr lang="pl-PL"/>
        </a:p>
      </dgm:t>
    </dgm:pt>
    <dgm:pt modelId="{CFDA348C-9DD1-854B-93B9-1B74F29036F9}">
      <dgm:prSet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dirty="0" err="1">
              <a:solidFill>
                <a:srgbClr val="000000"/>
              </a:solidFill>
            </a:rPr>
            <a:t>Overall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these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models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while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having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pretty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low</a:t>
          </a:r>
          <a:r>
            <a:rPr lang="pl-PL" dirty="0">
              <a:solidFill>
                <a:srgbClr val="000000"/>
              </a:solidFill>
            </a:rPr>
            <a:t> on </a:t>
          </a:r>
          <a:r>
            <a:rPr lang="pl-PL" dirty="0" err="1">
              <a:solidFill>
                <a:srgbClr val="000000"/>
              </a:solidFill>
            </a:rPr>
            <a:t>average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temperature</a:t>
          </a:r>
          <a:r>
            <a:rPr lang="pl-PL" dirty="0">
              <a:solidFill>
                <a:srgbClr val="000000"/>
              </a:solidFill>
            </a:rPr>
            <a:t> error – </a:t>
          </a:r>
          <a:r>
            <a:rPr lang="pl-PL" b="1" dirty="0" err="1">
              <a:solidFill>
                <a:srgbClr val="000000"/>
              </a:solidFill>
            </a:rPr>
            <a:t>they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don’t</a:t>
          </a:r>
          <a:r>
            <a:rPr lang="pl-PL" b="1" dirty="0">
              <a:solidFill>
                <a:srgbClr val="000000"/>
              </a:solidFill>
            </a:rPr>
            <a:t> handle </a:t>
          </a:r>
          <a:r>
            <a:rPr lang="pl-PL" b="1" dirty="0" err="1">
              <a:solidFill>
                <a:srgbClr val="000000"/>
              </a:solidFill>
            </a:rPr>
            <a:t>predicting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bigger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deviations</a:t>
          </a:r>
          <a:r>
            <a:rPr lang="pl-PL" b="1" dirty="0">
              <a:solidFill>
                <a:srgbClr val="000000"/>
              </a:solidFill>
            </a:rPr>
            <a:t>/</a:t>
          </a:r>
          <a:r>
            <a:rPr lang="pl-PL" b="1" dirty="0" err="1">
              <a:solidFill>
                <a:srgbClr val="000000"/>
              </a:solidFill>
            </a:rPr>
            <a:t>spikes</a:t>
          </a:r>
          <a:r>
            <a:rPr lang="pl-PL" b="1" dirty="0">
              <a:solidFill>
                <a:srgbClr val="000000"/>
              </a:solidFill>
            </a:rPr>
            <a:t> of </a:t>
          </a:r>
          <a:r>
            <a:rPr lang="pl-PL" b="1" dirty="0" err="1">
              <a:solidFill>
                <a:srgbClr val="000000"/>
              </a:solidFill>
            </a:rPr>
            <a:t>temperature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dirty="0">
              <a:solidFill>
                <a:srgbClr val="000000"/>
              </a:solidFill>
            </a:rPr>
            <a:t>as </a:t>
          </a:r>
          <a:r>
            <a:rPr lang="pl-PL" dirty="0" err="1">
              <a:solidFill>
                <a:srgbClr val="000000"/>
              </a:solidFill>
            </a:rPr>
            <a:t>they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rather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oscilate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around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mean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tempearature</a:t>
          </a:r>
          <a:r>
            <a:rPr lang="pl-PL" dirty="0">
              <a:solidFill>
                <a:srgbClr val="000000"/>
              </a:solidFill>
            </a:rPr>
            <a:t> of </a:t>
          </a:r>
          <a:r>
            <a:rPr lang="pl-PL" dirty="0" err="1">
              <a:solidFill>
                <a:srgbClr val="000000"/>
              </a:solidFill>
            </a:rPr>
            <a:t>an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appliance</a:t>
          </a:r>
          <a:r>
            <a:rPr lang="pl-PL" dirty="0">
              <a:solidFill>
                <a:srgbClr val="000000"/>
              </a:solidFill>
            </a:rPr>
            <a:t>. </a:t>
          </a:r>
        </a:p>
      </dgm:t>
    </dgm:pt>
    <dgm:pt modelId="{B2112A6B-05E6-CD4D-8BBC-BB1F254DCE2D}" type="parTrans" cxnId="{8B239D97-CCDA-D54C-B321-1934C8D1D466}">
      <dgm:prSet/>
      <dgm:spPr/>
      <dgm:t>
        <a:bodyPr/>
        <a:lstStyle/>
        <a:p>
          <a:endParaRPr lang="pl-PL"/>
        </a:p>
      </dgm:t>
    </dgm:pt>
    <dgm:pt modelId="{CBAFAB4D-D0D0-2341-82BE-ABBD3074A41A}" type="sibTrans" cxnId="{8B239D97-CCDA-D54C-B321-1934C8D1D466}">
      <dgm:prSet/>
      <dgm:spPr/>
      <dgm:t>
        <a:bodyPr/>
        <a:lstStyle/>
        <a:p>
          <a:endParaRPr lang="pl-PL"/>
        </a:p>
      </dgm:t>
    </dgm:pt>
    <dgm:pt modelId="{E07A338D-C928-0041-B573-A590D66F89D0}" type="pres">
      <dgm:prSet presAssocID="{13B959BF-64FC-EB46-99CB-7E5B2EEBEA0B}" presName="Name0" presStyleCnt="0">
        <dgm:presLayoutVars>
          <dgm:dir/>
          <dgm:resizeHandles val="exact"/>
        </dgm:presLayoutVars>
      </dgm:prSet>
      <dgm:spPr/>
    </dgm:pt>
    <dgm:pt modelId="{A17800FE-C5D4-114D-9DAD-49CF5B4C6524}" type="pres">
      <dgm:prSet presAssocID="{F0687668-0C62-D64E-9802-1CAF77E29F28}" presName="node" presStyleLbl="node1" presStyleIdx="0" presStyleCnt="3">
        <dgm:presLayoutVars>
          <dgm:bulletEnabled val="1"/>
        </dgm:presLayoutVars>
      </dgm:prSet>
      <dgm:spPr/>
    </dgm:pt>
    <dgm:pt modelId="{24E58B3A-F3FA-CA4D-9B52-2A9A2B4D19C5}" type="pres">
      <dgm:prSet presAssocID="{448D7B80-39DD-9344-8A03-8FE8E2BBE5D4}" presName="sibTrans" presStyleLbl="sibTrans2D1" presStyleIdx="0" presStyleCnt="2"/>
      <dgm:spPr/>
    </dgm:pt>
    <dgm:pt modelId="{86F50803-04F8-4C42-9391-BECDB21C864B}" type="pres">
      <dgm:prSet presAssocID="{448D7B80-39DD-9344-8A03-8FE8E2BBE5D4}" presName="connectorText" presStyleLbl="sibTrans2D1" presStyleIdx="0" presStyleCnt="2"/>
      <dgm:spPr/>
    </dgm:pt>
    <dgm:pt modelId="{08085016-9DA0-EA41-B72C-8AA385C2F050}" type="pres">
      <dgm:prSet presAssocID="{981DCFC4-B2E9-7C45-B52C-6D34BE8DFAC5}" presName="node" presStyleLbl="node1" presStyleIdx="1" presStyleCnt="3">
        <dgm:presLayoutVars>
          <dgm:bulletEnabled val="1"/>
        </dgm:presLayoutVars>
      </dgm:prSet>
      <dgm:spPr/>
    </dgm:pt>
    <dgm:pt modelId="{CB470274-9DF3-B244-937C-FDE4E121A7EE}" type="pres">
      <dgm:prSet presAssocID="{1983F145-2ABA-BF4A-BB49-D2560E96A4EB}" presName="sibTrans" presStyleLbl="sibTrans2D1" presStyleIdx="1" presStyleCnt="2"/>
      <dgm:spPr/>
    </dgm:pt>
    <dgm:pt modelId="{7C584691-5F95-7F4A-8EB8-DA8EC43B970E}" type="pres">
      <dgm:prSet presAssocID="{1983F145-2ABA-BF4A-BB49-D2560E96A4EB}" presName="connectorText" presStyleLbl="sibTrans2D1" presStyleIdx="1" presStyleCnt="2"/>
      <dgm:spPr/>
    </dgm:pt>
    <dgm:pt modelId="{6E6D9B62-FC47-5B45-A27B-799BE462E21F}" type="pres">
      <dgm:prSet presAssocID="{CFDA348C-9DD1-854B-93B9-1B74F29036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1043E07-7B19-F247-809A-D9D9DCA9C039}" type="presOf" srcId="{CFDA348C-9DD1-854B-93B9-1B74F29036F9}" destId="{6E6D9B62-FC47-5B45-A27B-799BE462E21F}" srcOrd="0" destOrd="0" presId="urn:microsoft.com/office/officeart/2005/8/layout/process1"/>
    <dgm:cxn modelId="{242F3E08-C564-CD49-8BD8-130890A17851}" type="presOf" srcId="{1983F145-2ABA-BF4A-BB49-D2560E96A4EB}" destId="{7C584691-5F95-7F4A-8EB8-DA8EC43B970E}" srcOrd="1" destOrd="0" presId="urn:microsoft.com/office/officeart/2005/8/layout/process1"/>
    <dgm:cxn modelId="{0F203357-580C-154C-AB96-667B939B9E42}" type="presOf" srcId="{448D7B80-39DD-9344-8A03-8FE8E2BBE5D4}" destId="{86F50803-04F8-4C42-9391-BECDB21C864B}" srcOrd="1" destOrd="0" presId="urn:microsoft.com/office/officeart/2005/8/layout/process1"/>
    <dgm:cxn modelId="{654EAD6A-D371-264A-8C3F-2C79AD5B98F9}" type="presOf" srcId="{981DCFC4-B2E9-7C45-B52C-6D34BE8DFAC5}" destId="{08085016-9DA0-EA41-B72C-8AA385C2F050}" srcOrd="0" destOrd="0" presId="urn:microsoft.com/office/officeart/2005/8/layout/process1"/>
    <dgm:cxn modelId="{229E4D8F-A880-7248-9C15-85D7A423A827}" type="presOf" srcId="{F0687668-0C62-D64E-9802-1CAF77E29F28}" destId="{A17800FE-C5D4-114D-9DAD-49CF5B4C6524}" srcOrd="0" destOrd="0" presId="urn:microsoft.com/office/officeart/2005/8/layout/process1"/>
    <dgm:cxn modelId="{C6489897-231E-6E46-A953-321B3A7137ED}" srcId="{13B959BF-64FC-EB46-99CB-7E5B2EEBEA0B}" destId="{F0687668-0C62-D64E-9802-1CAF77E29F28}" srcOrd="0" destOrd="0" parTransId="{49C0BE62-4388-3F4E-8547-1649D92DF7D2}" sibTransId="{448D7B80-39DD-9344-8A03-8FE8E2BBE5D4}"/>
    <dgm:cxn modelId="{8B239D97-CCDA-D54C-B321-1934C8D1D466}" srcId="{13B959BF-64FC-EB46-99CB-7E5B2EEBEA0B}" destId="{CFDA348C-9DD1-854B-93B9-1B74F29036F9}" srcOrd="2" destOrd="0" parTransId="{B2112A6B-05E6-CD4D-8BBC-BB1F254DCE2D}" sibTransId="{CBAFAB4D-D0D0-2341-82BE-ABBD3074A41A}"/>
    <dgm:cxn modelId="{8F6C6E9A-E68B-FC4C-A85E-EB51FE1893EB}" type="presOf" srcId="{13B959BF-64FC-EB46-99CB-7E5B2EEBEA0B}" destId="{E07A338D-C928-0041-B573-A590D66F89D0}" srcOrd="0" destOrd="0" presId="urn:microsoft.com/office/officeart/2005/8/layout/process1"/>
    <dgm:cxn modelId="{DA6B2EAE-0140-BA4C-8CF3-9A76C803D945}" type="presOf" srcId="{1983F145-2ABA-BF4A-BB49-D2560E96A4EB}" destId="{CB470274-9DF3-B244-937C-FDE4E121A7EE}" srcOrd="0" destOrd="0" presId="urn:microsoft.com/office/officeart/2005/8/layout/process1"/>
    <dgm:cxn modelId="{5AE677C0-C19C-5146-9557-2F2FD8004679}" type="presOf" srcId="{448D7B80-39DD-9344-8A03-8FE8E2BBE5D4}" destId="{24E58B3A-F3FA-CA4D-9B52-2A9A2B4D19C5}" srcOrd="0" destOrd="0" presId="urn:microsoft.com/office/officeart/2005/8/layout/process1"/>
    <dgm:cxn modelId="{15C019F0-95ED-394B-9CE9-5D1D60E60135}" srcId="{13B959BF-64FC-EB46-99CB-7E5B2EEBEA0B}" destId="{981DCFC4-B2E9-7C45-B52C-6D34BE8DFAC5}" srcOrd="1" destOrd="0" parTransId="{55426EF2-62D1-FF48-8E8B-E3967CC7D4ED}" sibTransId="{1983F145-2ABA-BF4A-BB49-D2560E96A4EB}"/>
    <dgm:cxn modelId="{20842DD3-F2CD-5C42-A0EF-F56B10C347FC}" type="presParOf" srcId="{E07A338D-C928-0041-B573-A590D66F89D0}" destId="{A17800FE-C5D4-114D-9DAD-49CF5B4C6524}" srcOrd="0" destOrd="0" presId="urn:microsoft.com/office/officeart/2005/8/layout/process1"/>
    <dgm:cxn modelId="{917DD665-DE4B-1447-9290-FCAD66FEF1B5}" type="presParOf" srcId="{E07A338D-C928-0041-B573-A590D66F89D0}" destId="{24E58B3A-F3FA-CA4D-9B52-2A9A2B4D19C5}" srcOrd="1" destOrd="0" presId="urn:microsoft.com/office/officeart/2005/8/layout/process1"/>
    <dgm:cxn modelId="{891187DD-2F43-D841-8977-531A2C35B698}" type="presParOf" srcId="{24E58B3A-F3FA-CA4D-9B52-2A9A2B4D19C5}" destId="{86F50803-04F8-4C42-9391-BECDB21C864B}" srcOrd="0" destOrd="0" presId="urn:microsoft.com/office/officeart/2005/8/layout/process1"/>
    <dgm:cxn modelId="{55DCF841-8A63-8F4C-A534-C07621182C78}" type="presParOf" srcId="{E07A338D-C928-0041-B573-A590D66F89D0}" destId="{08085016-9DA0-EA41-B72C-8AA385C2F050}" srcOrd="2" destOrd="0" presId="urn:microsoft.com/office/officeart/2005/8/layout/process1"/>
    <dgm:cxn modelId="{E11CC546-E27F-6245-A846-1DC4C282DB2E}" type="presParOf" srcId="{E07A338D-C928-0041-B573-A590D66F89D0}" destId="{CB470274-9DF3-B244-937C-FDE4E121A7EE}" srcOrd="3" destOrd="0" presId="urn:microsoft.com/office/officeart/2005/8/layout/process1"/>
    <dgm:cxn modelId="{F046025B-8BA0-CE40-8013-BA8E49303545}" type="presParOf" srcId="{CB470274-9DF3-B244-937C-FDE4E121A7EE}" destId="{7C584691-5F95-7F4A-8EB8-DA8EC43B970E}" srcOrd="0" destOrd="0" presId="urn:microsoft.com/office/officeart/2005/8/layout/process1"/>
    <dgm:cxn modelId="{D0C2EC2F-ABF4-DD4B-9E9E-FFF62514B246}" type="presParOf" srcId="{E07A338D-C928-0041-B573-A590D66F89D0}" destId="{6E6D9B62-FC47-5B45-A27B-799BE462E21F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B959BF-64FC-EB46-99CB-7E5B2EEBEA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0687668-0C62-D64E-9802-1CAF77E29F28}">
      <dgm:prSet custT="1"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Average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error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across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best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on test set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is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0.36 vs 0.39 Celsius on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validation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set. </a:t>
          </a:r>
          <a:endParaRPr lang="pl-PL" sz="1100" dirty="0">
            <a:solidFill>
              <a:schemeClr val="tx1"/>
            </a:solidFill>
          </a:endParaRPr>
        </a:p>
      </dgm:t>
    </dgm:pt>
    <dgm:pt modelId="{49C0BE62-4388-3F4E-8547-1649D92DF7D2}" type="parTrans" cxnId="{C6489897-231E-6E46-A953-321B3A7137ED}">
      <dgm:prSet/>
      <dgm:spPr/>
      <dgm:t>
        <a:bodyPr/>
        <a:lstStyle/>
        <a:p>
          <a:endParaRPr lang="pl-PL"/>
        </a:p>
      </dgm:t>
    </dgm:pt>
    <dgm:pt modelId="{448D7B80-39DD-9344-8A03-8FE8E2BBE5D4}" type="sibTrans" cxnId="{C6489897-231E-6E46-A953-321B3A7137ED}">
      <dgm:prSet/>
      <dgm:spPr/>
      <dgm:t>
        <a:bodyPr/>
        <a:lstStyle/>
        <a:p>
          <a:endParaRPr lang="pl-PL"/>
        </a:p>
      </dgm:t>
    </dgm:pt>
    <dgm:pt modelId="{981DCFC4-B2E9-7C45-B52C-6D34BE8DFAC5}">
      <dgm:prSet custT="1"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indicates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are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performing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similiarly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well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on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completetly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new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set of data.</a:t>
          </a:r>
          <a:endParaRPr lang="pl-PL" sz="1100" dirty="0">
            <a:solidFill>
              <a:schemeClr val="tx1"/>
            </a:solidFill>
          </a:endParaRPr>
        </a:p>
      </dgm:t>
    </dgm:pt>
    <dgm:pt modelId="{55426EF2-62D1-FF48-8E8B-E3967CC7D4ED}" type="parTrans" cxnId="{15C019F0-95ED-394B-9CE9-5D1D60E60135}">
      <dgm:prSet/>
      <dgm:spPr/>
      <dgm:t>
        <a:bodyPr/>
        <a:lstStyle/>
        <a:p>
          <a:endParaRPr lang="pl-PL"/>
        </a:p>
      </dgm:t>
    </dgm:pt>
    <dgm:pt modelId="{1983F145-2ABA-BF4A-BB49-D2560E96A4EB}" type="sibTrans" cxnId="{15C019F0-95ED-394B-9CE9-5D1D60E60135}">
      <dgm:prSet/>
      <dgm:spPr/>
      <dgm:t>
        <a:bodyPr/>
        <a:lstStyle/>
        <a:p>
          <a:endParaRPr lang="pl-PL"/>
        </a:p>
      </dgm:t>
    </dgm:pt>
    <dgm:pt modelId="{CFDA348C-9DD1-854B-93B9-1B74F29036F9}">
      <dgm:prSet custT="1"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When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comparing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mae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on test vs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validaton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set we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can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see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that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most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VIDs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have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very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similiar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error (=&lt; 0.05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degree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difference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). </a:t>
          </a:r>
          <a:endParaRPr lang="pl-PL" sz="1100" dirty="0">
            <a:solidFill>
              <a:srgbClr val="000000"/>
            </a:solidFill>
          </a:endParaRPr>
        </a:p>
      </dgm:t>
    </dgm:pt>
    <dgm:pt modelId="{B2112A6B-05E6-CD4D-8BBC-BB1F254DCE2D}" type="parTrans" cxnId="{8B239D97-CCDA-D54C-B321-1934C8D1D466}">
      <dgm:prSet/>
      <dgm:spPr/>
      <dgm:t>
        <a:bodyPr/>
        <a:lstStyle/>
        <a:p>
          <a:endParaRPr lang="pl-PL"/>
        </a:p>
      </dgm:t>
    </dgm:pt>
    <dgm:pt modelId="{CBAFAB4D-D0D0-2341-82BE-ABBD3074A41A}" type="sibTrans" cxnId="{8B239D97-CCDA-D54C-B321-1934C8D1D466}">
      <dgm:prSet/>
      <dgm:spPr/>
      <dgm:t>
        <a:bodyPr/>
        <a:lstStyle/>
        <a:p>
          <a:endParaRPr lang="pl-PL"/>
        </a:p>
      </dgm:t>
    </dgm:pt>
    <dgm:pt modelId="{E07A338D-C928-0041-B573-A590D66F89D0}" type="pres">
      <dgm:prSet presAssocID="{13B959BF-64FC-EB46-99CB-7E5B2EEBEA0B}" presName="Name0" presStyleCnt="0">
        <dgm:presLayoutVars>
          <dgm:dir/>
          <dgm:resizeHandles val="exact"/>
        </dgm:presLayoutVars>
      </dgm:prSet>
      <dgm:spPr/>
    </dgm:pt>
    <dgm:pt modelId="{A17800FE-C5D4-114D-9DAD-49CF5B4C6524}" type="pres">
      <dgm:prSet presAssocID="{F0687668-0C62-D64E-9802-1CAF77E29F28}" presName="node" presStyleLbl="node1" presStyleIdx="0" presStyleCnt="3" custLinFactNeighborX="914" custLinFactNeighborY="44601">
        <dgm:presLayoutVars>
          <dgm:bulletEnabled val="1"/>
        </dgm:presLayoutVars>
      </dgm:prSet>
      <dgm:spPr/>
    </dgm:pt>
    <dgm:pt modelId="{24E58B3A-F3FA-CA4D-9B52-2A9A2B4D19C5}" type="pres">
      <dgm:prSet presAssocID="{448D7B80-39DD-9344-8A03-8FE8E2BBE5D4}" presName="sibTrans" presStyleLbl="sibTrans2D1" presStyleIdx="0" presStyleCnt="2"/>
      <dgm:spPr/>
    </dgm:pt>
    <dgm:pt modelId="{86F50803-04F8-4C42-9391-BECDB21C864B}" type="pres">
      <dgm:prSet presAssocID="{448D7B80-39DD-9344-8A03-8FE8E2BBE5D4}" presName="connectorText" presStyleLbl="sibTrans2D1" presStyleIdx="0" presStyleCnt="2"/>
      <dgm:spPr/>
    </dgm:pt>
    <dgm:pt modelId="{08085016-9DA0-EA41-B72C-8AA385C2F050}" type="pres">
      <dgm:prSet presAssocID="{981DCFC4-B2E9-7C45-B52C-6D34BE8DFAC5}" presName="node" presStyleLbl="node1" presStyleIdx="1" presStyleCnt="3">
        <dgm:presLayoutVars>
          <dgm:bulletEnabled val="1"/>
        </dgm:presLayoutVars>
      </dgm:prSet>
      <dgm:spPr/>
    </dgm:pt>
    <dgm:pt modelId="{CB470274-9DF3-B244-937C-FDE4E121A7EE}" type="pres">
      <dgm:prSet presAssocID="{1983F145-2ABA-BF4A-BB49-D2560E96A4EB}" presName="sibTrans" presStyleLbl="sibTrans2D1" presStyleIdx="1" presStyleCnt="2"/>
      <dgm:spPr/>
    </dgm:pt>
    <dgm:pt modelId="{7C584691-5F95-7F4A-8EB8-DA8EC43B970E}" type="pres">
      <dgm:prSet presAssocID="{1983F145-2ABA-BF4A-BB49-D2560E96A4EB}" presName="connectorText" presStyleLbl="sibTrans2D1" presStyleIdx="1" presStyleCnt="2"/>
      <dgm:spPr/>
    </dgm:pt>
    <dgm:pt modelId="{6E6D9B62-FC47-5B45-A27B-799BE462E21F}" type="pres">
      <dgm:prSet presAssocID="{CFDA348C-9DD1-854B-93B9-1B74F29036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1043E07-7B19-F247-809A-D9D9DCA9C039}" type="presOf" srcId="{CFDA348C-9DD1-854B-93B9-1B74F29036F9}" destId="{6E6D9B62-FC47-5B45-A27B-799BE462E21F}" srcOrd="0" destOrd="0" presId="urn:microsoft.com/office/officeart/2005/8/layout/process1"/>
    <dgm:cxn modelId="{242F3E08-C564-CD49-8BD8-130890A17851}" type="presOf" srcId="{1983F145-2ABA-BF4A-BB49-D2560E96A4EB}" destId="{7C584691-5F95-7F4A-8EB8-DA8EC43B970E}" srcOrd="1" destOrd="0" presId="urn:microsoft.com/office/officeart/2005/8/layout/process1"/>
    <dgm:cxn modelId="{0F203357-580C-154C-AB96-667B939B9E42}" type="presOf" srcId="{448D7B80-39DD-9344-8A03-8FE8E2BBE5D4}" destId="{86F50803-04F8-4C42-9391-BECDB21C864B}" srcOrd="1" destOrd="0" presId="urn:microsoft.com/office/officeart/2005/8/layout/process1"/>
    <dgm:cxn modelId="{654EAD6A-D371-264A-8C3F-2C79AD5B98F9}" type="presOf" srcId="{981DCFC4-B2E9-7C45-B52C-6D34BE8DFAC5}" destId="{08085016-9DA0-EA41-B72C-8AA385C2F050}" srcOrd="0" destOrd="0" presId="urn:microsoft.com/office/officeart/2005/8/layout/process1"/>
    <dgm:cxn modelId="{229E4D8F-A880-7248-9C15-85D7A423A827}" type="presOf" srcId="{F0687668-0C62-D64E-9802-1CAF77E29F28}" destId="{A17800FE-C5D4-114D-9DAD-49CF5B4C6524}" srcOrd="0" destOrd="0" presId="urn:microsoft.com/office/officeart/2005/8/layout/process1"/>
    <dgm:cxn modelId="{C6489897-231E-6E46-A953-321B3A7137ED}" srcId="{13B959BF-64FC-EB46-99CB-7E5B2EEBEA0B}" destId="{F0687668-0C62-D64E-9802-1CAF77E29F28}" srcOrd="0" destOrd="0" parTransId="{49C0BE62-4388-3F4E-8547-1649D92DF7D2}" sibTransId="{448D7B80-39DD-9344-8A03-8FE8E2BBE5D4}"/>
    <dgm:cxn modelId="{8B239D97-CCDA-D54C-B321-1934C8D1D466}" srcId="{13B959BF-64FC-EB46-99CB-7E5B2EEBEA0B}" destId="{CFDA348C-9DD1-854B-93B9-1B74F29036F9}" srcOrd="2" destOrd="0" parTransId="{B2112A6B-05E6-CD4D-8BBC-BB1F254DCE2D}" sibTransId="{CBAFAB4D-D0D0-2341-82BE-ABBD3074A41A}"/>
    <dgm:cxn modelId="{8F6C6E9A-E68B-FC4C-A85E-EB51FE1893EB}" type="presOf" srcId="{13B959BF-64FC-EB46-99CB-7E5B2EEBEA0B}" destId="{E07A338D-C928-0041-B573-A590D66F89D0}" srcOrd="0" destOrd="0" presId="urn:microsoft.com/office/officeart/2005/8/layout/process1"/>
    <dgm:cxn modelId="{DA6B2EAE-0140-BA4C-8CF3-9A76C803D945}" type="presOf" srcId="{1983F145-2ABA-BF4A-BB49-D2560E96A4EB}" destId="{CB470274-9DF3-B244-937C-FDE4E121A7EE}" srcOrd="0" destOrd="0" presId="urn:microsoft.com/office/officeart/2005/8/layout/process1"/>
    <dgm:cxn modelId="{5AE677C0-C19C-5146-9557-2F2FD8004679}" type="presOf" srcId="{448D7B80-39DD-9344-8A03-8FE8E2BBE5D4}" destId="{24E58B3A-F3FA-CA4D-9B52-2A9A2B4D19C5}" srcOrd="0" destOrd="0" presId="urn:microsoft.com/office/officeart/2005/8/layout/process1"/>
    <dgm:cxn modelId="{15C019F0-95ED-394B-9CE9-5D1D60E60135}" srcId="{13B959BF-64FC-EB46-99CB-7E5B2EEBEA0B}" destId="{981DCFC4-B2E9-7C45-B52C-6D34BE8DFAC5}" srcOrd="1" destOrd="0" parTransId="{55426EF2-62D1-FF48-8E8B-E3967CC7D4ED}" sibTransId="{1983F145-2ABA-BF4A-BB49-D2560E96A4EB}"/>
    <dgm:cxn modelId="{20842DD3-F2CD-5C42-A0EF-F56B10C347FC}" type="presParOf" srcId="{E07A338D-C928-0041-B573-A590D66F89D0}" destId="{A17800FE-C5D4-114D-9DAD-49CF5B4C6524}" srcOrd="0" destOrd="0" presId="urn:microsoft.com/office/officeart/2005/8/layout/process1"/>
    <dgm:cxn modelId="{917DD665-DE4B-1447-9290-FCAD66FEF1B5}" type="presParOf" srcId="{E07A338D-C928-0041-B573-A590D66F89D0}" destId="{24E58B3A-F3FA-CA4D-9B52-2A9A2B4D19C5}" srcOrd="1" destOrd="0" presId="urn:microsoft.com/office/officeart/2005/8/layout/process1"/>
    <dgm:cxn modelId="{891187DD-2F43-D841-8977-531A2C35B698}" type="presParOf" srcId="{24E58B3A-F3FA-CA4D-9B52-2A9A2B4D19C5}" destId="{86F50803-04F8-4C42-9391-BECDB21C864B}" srcOrd="0" destOrd="0" presId="urn:microsoft.com/office/officeart/2005/8/layout/process1"/>
    <dgm:cxn modelId="{55DCF841-8A63-8F4C-A534-C07621182C78}" type="presParOf" srcId="{E07A338D-C928-0041-B573-A590D66F89D0}" destId="{08085016-9DA0-EA41-B72C-8AA385C2F050}" srcOrd="2" destOrd="0" presId="urn:microsoft.com/office/officeart/2005/8/layout/process1"/>
    <dgm:cxn modelId="{E11CC546-E27F-6245-A846-1DC4C282DB2E}" type="presParOf" srcId="{E07A338D-C928-0041-B573-A590D66F89D0}" destId="{CB470274-9DF3-B244-937C-FDE4E121A7EE}" srcOrd="3" destOrd="0" presId="urn:microsoft.com/office/officeart/2005/8/layout/process1"/>
    <dgm:cxn modelId="{F046025B-8BA0-CE40-8013-BA8E49303545}" type="presParOf" srcId="{CB470274-9DF3-B244-937C-FDE4E121A7EE}" destId="{7C584691-5F95-7F4A-8EB8-DA8EC43B970E}" srcOrd="0" destOrd="0" presId="urn:microsoft.com/office/officeart/2005/8/layout/process1"/>
    <dgm:cxn modelId="{D0C2EC2F-ABF4-DD4B-9E9E-FFF62514B246}" type="presParOf" srcId="{E07A338D-C928-0041-B573-A590D66F89D0}" destId="{6E6D9B62-FC47-5B45-A27B-799BE462E21F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486AA3-EBF8-9544-AA44-7CB4336F5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109FEAA-11B2-134B-9FB6-AA842623BEAA}">
      <dgm:prSet custT="1"/>
      <dgm:spPr/>
      <dgm:t>
        <a:bodyPr/>
        <a:lstStyle/>
        <a:p>
          <a:r>
            <a:rPr lang="pl-PL" sz="1600" dirty="0" err="1"/>
            <a:t>Key</a:t>
          </a:r>
          <a:r>
            <a:rPr lang="pl-PL" sz="1600" dirty="0"/>
            <a:t> </a:t>
          </a:r>
          <a:r>
            <a:rPr lang="pl-PL" sz="1600" dirty="0" err="1"/>
            <a:t>findings</a:t>
          </a:r>
          <a:r>
            <a:rPr lang="pl-PL" sz="1600" dirty="0"/>
            <a:t>:</a:t>
          </a:r>
        </a:p>
      </dgm:t>
    </dgm:pt>
    <dgm:pt modelId="{B3688EDD-5159-7C4E-BDC5-97EA17752357}" type="parTrans" cxnId="{0041F4BC-7406-6148-B819-057F8C91BB5B}">
      <dgm:prSet/>
      <dgm:spPr/>
      <dgm:t>
        <a:bodyPr/>
        <a:lstStyle/>
        <a:p>
          <a:endParaRPr lang="pl-PL"/>
        </a:p>
      </dgm:t>
    </dgm:pt>
    <dgm:pt modelId="{BB9CA57B-9658-9F49-B94F-6F70FFBB0AD3}" type="sibTrans" cxnId="{0041F4BC-7406-6148-B819-057F8C91BB5B}">
      <dgm:prSet/>
      <dgm:spPr/>
      <dgm:t>
        <a:bodyPr/>
        <a:lstStyle/>
        <a:p>
          <a:endParaRPr lang="pl-PL"/>
        </a:p>
      </dgm:t>
    </dgm:pt>
    <dgm:pt modelId="{EAE2CCCF-22C2-684F-B79F-DDA880C5C954}">
      <dgm:prSet custT="1"/>
      <dgm:spPr/>
      <dgm:t>
        <a:bodyPr/>
        <a:lstStyle/>
        <a:p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mainly</a:t>
          </a:r>
          <a:r>
            <a:rPr lang="pl-PL" sz="1400" dirty="0"/>
            <a:t> </a:t>
          </a:r>
          <a:r>
            <a:rPr lang="pl-PL" sz="1400" dirty="0" err="1"/>
            <a:t>depends</a:t>
          </a:r>
          <a:r>
            <a:rPr lang="pl-PL" sz="1400" dirty="0"/>
            <a:t> on </a:t>
          </a:r>
          <a:r>
            <a:rPr lang="pl-PL" sz="1400" dirty="0" err="1"/>
            <a:t>historical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measurements</a:t>
          </a:r>
          <a:r>
            <a:rPr lang="pl-PL" sz="1400" dirty="0"/>
            <a:t> and </a:t>
          </a:r>
          <a:r>
            <a:rPr lang="pl-PL" sz="1400" dirty="0" err="1"/>
            <a:t>does</a:t>
          </a:r>
          <a:r>
            <a:rPr lang="pl-PL" sz="1400" dirty="0"/>
            <a:t> not </a:t>
          </a:r>
          <a:r>
            <a:rPr lang="pl-PL" sz="1400" dirty="0" err="1"/>
            <a:t>depend</a:t>
          </a:r>
          <a:r>
            <a:rPr lang="pl-PL" sz="1400" dirty="0"/>
            <a:t> on </a:t>
          </a:r>
          <a:r>
            <a:rPr lang="pl-PL" sz="1400" dirty="0" err="1"/>
            <a:t>any</a:t>
          </a:r>
          <a:r>
            <a:rPr lang="pl-PL" sz="1400" dirty="0"/>
            <a:t> </a:t>
          </a:r>
          <a:r>
            <a:rPr lang="pl-PL" sz="1400" dirty="0" err="1"/>
            <a:t>other</a:t>
          </a:r>
          <a:r>
            <a:rPr lang="pl-PL" sz="1400" dirty="0"/>
            <a:t> </a:t>
          </a:r>
          <a:r>
            <a:rPr lang="pl-PL" sz="1400" dirty="0" err="1"/>
            <a:t>variables</a:t>
          </a:r>
          <a:r>
            <a:rPr lang="pl-PL" sz="1400" dirty="0"/>
            <a:t> </a:t>
          </a:r>
          <a:r>
            <a:rPr lang="pl-PL" sz="1400" dirty="0" err="1"/>
            <a:t>that</a:t>
          </a:r>
          <a:r>
            <a:rPr lang="pl-PL" sz="1400" dirty="0"/>
            <a:t> we </a:t>
          </a:r>
          <a:r>
            <a:rPr lang="pl-PL" sz="1400" dirty="0" err="1"/>
            <a:t>have</a:t>
          </a:r>
          <a:r>
            <a:rPr lang="pl-PL" sz="1400" dirty="0"/>
            <a:t> in data (</a:t>
          </a:r>
          <a:r>
            <a:rPr lang="pl-PL" sz="1400" dirty="0" err="1"/>
            <a:t>doors</a:t>
          </a:r>
          <a:r>
            <a:rPr lang="pl-PL" sz="1400" dirty="0"/>
            <a:t>, </a:t>
          </a:r>
          <a:r>
            <a:rPr lang="pl-PL" sz="1400" dirty="0" err="1"/>
            <a:t>setpoint</a:t>
          </a:r>
          <a:r>
            <a:rPr lang="pl-PL" sz="1400" dirty="0"/>
            <a:t> and </a:t>
          </a:r>
          <a:r>
            <a:rPr lang="pl-PL" sz="1400" dirty="0" err="1"/>
            <a:t>ambient</a:t>
          </a:r>
          <a:r>
            <a:rPr lang="pl-PL" sz="1400" dirty="0"/>
            <a:t> </a:t>
          </a:r>
          <a:r>
            <a:rPr lang="pl-PL" sz="1400" dirty="0" err="1"/>
            <a:t>seem</a:t>
          </a:r>
          <a:r>
            <a:rPr lang="pl-PL" sz="1400" dirty="0"/>
            <a:t> to </a:t>
          </a:r>
          <a:r>
            <a:rPr lang="pl-PL" sz="1400" dirty="0" err="1"/>
            <a:t>have</a:t>
          </a:r>
          <a:r>
            <a:rPr lang="pl-PL" sz="1400" dirty="0"/>
            <a:t> </a:t>
          </a:r>
          <a:r>
            <a:rPr lang="pl-PL" sz="1400" dirty="0" err="1"/>
            <a:t>minimal</a:t>
          </a:r>
          <a:r>
            <a:rPr lang="pl-PL" sz="1400" dirty="0"/>
            <a:t> </a:t>
          </a:r>
          <a:r>
            <a:rPr lang="pl-PL" sz="1400" dirty="0" err="1"/>
            <a:t>impacts</a:t>
          </a:r>
          <a:r>
            <a:rPr lang="pl-PL" sz="1400" dirty="0"/>
            <a:t>)</a:t>
          </a:r>
        </a:p>
      </dgm:t>
    </dgm:pt>
    <dgm:pt modelId="{BB2FF698-1760-6F47-9037-D7F7B72F3BD6}" type="parTrans" cxnId="{781A0009-9516-2F43-BB8F-E659C0320F83}">
      <dgm:prSet/>
      <dgm:spPr/>
      <dgm:t>
        <a:bodyPr/>
        <a:lstStyle/>
        <a:p>
          <a:endParaRPr lang="pl-PL"/>
        </a:p>
      </dgm:t>
    </dgm:pt>
    <dgm:pt modelId="{3A6352D9-79F7-4A45-8CC1-D5CF0A2E4452}" type="sibTrans" cxnId="{781A0009-9516-2F43-BB8F-E659C0320F83}">
      <dgm:prSet/>
      <dgm:spPr/>
      <dgm:t>
        <a:bodyPr/>
        <a:lstStyle/>
        <a:p>
          <a:endParaRPr lang="pl-PL"/>
        </a:p>
      </dgm:t>
    </dgm:pt>
    <dgm:pt modelId="{A5326C2A-EA96-6D45-AC64-B3B6220DBC8A}">
      <dgm:prSet custT="1"/>
      <dgm:spPr/>
      <dgm:t>
        <a:bodyPr/>
        <a:lstStyle/>
        <a:p>
          <a:r>
            <a:rPr lang="pl-PL" sz="1600" dirty="0" err="1"/>
            <a:t>Binary</a:t>
          </a:r>
          <a:r>
            <a:rPr lang="pl-PL" sz="1600" dirty="0"/>
            <a:t> modeling: </a:t>
          </a:r>
        </a:p>
      </dgm:t>
    </dgm:pt>
    <dgm:pt modelId="{943A282C-FC1A-4D45-8C1E-F924936EB024}" type="parTrans" cxnId="{DDEB71E9-E71E-B843-9B72-2BDADA26F12D}">
      <dgm:prSet/>
      <dgm:spPr/>
      <dgm:t>
        <a:bodyPr/>
        <a:lstStyle/>
        <a:p>
          <a:endParaRPr lang="pl-PL"/>
        </a:p>
      </dgm:t>
    </dgm:pt>
    <dgm:pt modelId="{F7FC0EA8-639D-774A-8F75-34BF2D93FBFB}" type="sibTrans" cxnId="{DDEB71E9-E71E-B843-9B72-2BDADA26F12D}">
      <dgm:prSet/>
      <dgm:spPr/>
      <dgm:t>
        <a:bodyPr/>
        <a:lstStyle/>
        <a:p>
          <a:endParaRPr lang="pl-PL"/>
        </a:p>
      </dgm:t>
    </dgm:pt>
    <dgm:pt modelId="{A3A192EF-0277-3840-894B-53B47A6C6754}">
      <dgm:prSet custT="1"/>
      <dgm:spPr/>
      <dgm:t>
        <a:bodyPr/>
        <a:lstStyle/>
        <a:p>
          <a:r>
            <a:rPr lang="pl-PL" sz="1400" b="1" dirty="0" err="1"/>
            <a:t>Detecting</a:t>
          </a:r>
          <a:r>
            <a:rPr lang="pl-PL" sz="1400" b="1" dirty="0"/>
            <a:t> </a:t>
          </a:r>
          <a:r>
            <a:rPr lang="pl-PL" sz="1400" b="1" dirty="0" err="1"/>
            <a:t>abnormal</a:t>
          </a:r>
          <a:r>
            <a:rPr lang="pl-PL" sz="1400" b="1" dirty="0"/>
            <a:t> </a:t>
          </a:r>
          <a:r>
            <a:rPr lang="pl-PL" sz="1400" b="1" dirty="0" err="1"/>
            <a:t>increases</a:t>
          </a:r>
          <a:r>
            <a:rPr lang="pl-PL" sz="1400" b="1" dirty="0"/>
            <a:t> of </a:t>
          </a:r>
          <a:r>
            <a:rPr lang="pl-PL" sz="1400" b="1" dirty="0" err="1"/>
            <a:t>temperature</a:t>
          </a:r>
          <a:r>
            <a:rPr lang="pl-PL" sz="1400" b="1" dirty="0"/>
            <a:t> </a:t>
          </a:r>
          <a:r>
            <a:rPr lang="pl-PL" sz="1400" b="1" dirty="0" err="1"/>
            <a:t>is</a:t>
          </a:r>
          <a:r>
            <a:rPr lang="pl-PL" sz="1400" b="1" dirty="0"/>
            <a:t> </a:t>
          </a:r>
          <a:r>
            <a:rPr lang="pl-PL" sz="1400" b="1" dirty="0" err="1"/>
            <a:t>very</a:t>
          </a:r>
          <a:r>
            <a:rPr lang="pl-PL" sz="1400" b="1" dirty="0"/>
            <a:t> </a:t>
          </a:r>
          <a:r>
            <a:rPr lang="pl-PL" sz="1400" b="1" dirty="0" err="1"/>
            <a:t>possible</a:t>
          </a:r>
          <a:r>
            <a:rPr lang="pl-PL" sz="1400" b="1" dirty="0"/>
            <a:t> and </a:t>
          </a:r>
          <a:r>
            <a:rPr lang="pl-PL" sz="1400" b="1" dirty="0" err="1"/>
            <a:t>can</a:t>
          </a:r>
          <a:r>
            <a:rPr lang="pl-PL" sz="1400" b="1" dirty="0"/>
            <a:t> be </a:t>
          </a:r>
          <a:r>
            <a:rPr lang="pl-PL" sz="1400" b="1" dirty="0" err="1"/>
            <a:t>done</a:t>
          </a:r>
          <a:r>
            <a:rPr lang="pl-PL" sz="1400" b="1" dirty="0"/>
            <a:t> with </a:t>
          </a:r>
          <a:r>
            <a:rPr lang="pl-PL" sz="1400" b="1" dirty="0" err="1"/>
            <a:t>simple</a:t>
          </a:r>
          <a:r>
            <a:rPr lang="pl-PL" sz="1400" b="1" dirty="0"/>
            <a:t> </a:t>
          </a:r>
          <a:r>
            <a:rPr lang="pl-PL" sz="1400" b="1" dirty="0" err="1"/>
            <a:t>methods</a:t>
          </a:r>
          <a:r>
            <a:rPr lang="pl-PL" sz="1400" dirty="0"/>
            <a:t>, but we </a:t>
          </a:r>
          <a:r>
            <a:rPr lang="pl-PL" sz="1400" dirty="0" err="1"/>
            <a:t>need</a:t>
          </a:r>
          <a:r>
            <a:rPr lang="pl-PL" sz="1400" dirty="0"/>
            <a:t> to </a:t>
          </a:r>
          <a:r>
            <a:rPr lang="pl-PL" sz="1400" dirty="0" err="1"/>
            <a:t>validate</a:t>
          </a:r>
          <a:r>
            <a:rPr lang="pl-PL" sz="1400" dirty="0"/>
            <a:t> the </a:t>
          </a:r>
          <a:r>
            <a:rPr lang="pl-PL" sz="1400" dirty="0" err="1"/>
            <a:t>solution</a:t>
          </a:r>
          <a:r>
            <a:rPr lang="pl-PL" sz="1400" dirty="0"/>
            <a:t> on </a:t>
          </a:r>
          <a:r>
            <a:rPr lang="pl-PL" sz="1400" dirty="0" err="1"/>
            <a:t>manually</a:t>
          </a:r>
          <a:r>
            <a:rPr lang="pl-PL" sz="1400" dirty="0"/>
            <a:t> </a:t>
          </a:r>
          <a:r>
            <a:rPr lang="pl-PL" sz="1400" dirty="0" err="1"/>
            <a:t>labeled</a:t>
          </a:r>
          <a:r>
            <a:rPr lang="pl-PL" sz="1400" dirty="0"/>
            <a:t> (</a:t>
          </a:r>
          <a:r>
            <a:rPr lang="pl-PL" sz="1400" dirty="0" err="1"/>
            <a:t>or</a:t>
          </a:r>
          <a:r>
            <a:rPr lang="pl-PL" sz="1400" dirty="0"/>
            <a:t> </a:t>
          </a:r>
          <a:r>
            <a:rPr lang="pl-PL" sz="1400" dirty="0" err="1"/>
            <a:t>verified</a:t>
          </a:r>
          <a:r>
            <a:rPr lang="pl-PL" sz="1400" dirty="0"/>
            <a:t>) data </a:t>
          </a:r>
          <a:r>
            <a:rPr lang="pl-PL" sz="1400" dirty="0" err="1"/>
            <a:t>sample</a:t>
          </a:r>
          <a:r>
            <a:rPr lang="pl-PL" sz="1400" dirty="0"/>
            <a:t>. </a:t>
          </a:r>
        </a:p>
      </dgm:t>
    </dgm:pt>
    <dgm:pt modelId="{D806D1A8-C4C4-E241-B493-971BB18889E4}" type="parTrans" cxnId="{65F711B2-DC1C-6E44-BB41-64FAF8CAF091}">
      <dgm:prSet/>
      <dgm:spPr/>
      <dgm:t>
        <a:bodyPr/>
        <a:lstStyle/>
        <a:p>
          <a:endParaRPr lang="pl-PL"/>
        </a:p>
      </dgm:t>
    </dgm:pt>
    <dgm:pt modelId="{21737042-525B-5740-BCF9-C169D7C7D5BA}" type="sibTrans" cxnId="{65F711B2-DC1C-6E44-BB41-64FAF8CAF091}">
      <dgm:prSet/>
      <dgm:spPr/>
      <dgm:t>
        <a:bodyPr/>
        <a:lstStyle/>
        <a:p>
          <a:endParaRPr lang="pl-PL"/>
        </a:p>
      </dgm:t>
    </dgm:pt>
    <dgm:pt modelId="{FC99297E-F04A-434A-ACFE-72A919913587}">
      <dgm:prSet custT="1"/>
      <dgm:spPr/>
      <dgm:t>
        <a:bodyPr/>
        <a:lstStyle/>
        <a:p>
          <a:r>
            <a:rPr lang="pl-PL" sz="1600" dirty="0" err="1"/>
            <a:t>Predictive</a:t>
          </a:r>
          <a:r>
            <a:rPr lang="pl-PL" sz="1600" dirty="0"/>
            <a:t> modeling:</a:t>
          </a:r>
        </a:p>
      </dgm:t>
    </dgm:pt>
    <dgm:pt modelId="{5B33E403-76C2-2C49-BFB5-E8F01368578D}" type="parTrans" cxnId="{DD740B7A-D87A-8349-878D-0845260D8876}">
      <dgm:prSet/>
      <dgm:spPr/>
      <dgm:t>
        <a:bodyPr/>
        <a:lstStyle/>
        <a:p>
          <a:endParaRPr lang="pl-PL"/>
        </a:p>
      </dgm:t>
    </dgm:pt>
    <dgm:pt modelId="{DCC39F7F-1149-A743-B286-BD52F35E0A4B}" type="sibTrans" cxnId="{DD740B7A-D87A-8349-878D-0845260D8876}">
      <dgm:prSet/>
      <dgm:spPr/>
      <dgm:t>
        <a:bodyPr/>
        <a:lstStyle/>
        <a:p>
          <a:endParaRPr lang="pl-PL"/>
        </a:p>
      </dgm:t>
    </dgm:pt>
    <dgm:pt modelId="{EBF8FE21-979F-EA4C-99EC-FC64006389F8}">
      <dgm:prSet custT="1"/>
      <dgm:spPr/>
      <dgm:t>
        <a:bodyPr/>
        <a:lstStyle/>
        <a:p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prediction</a:t>
          </a:r>
          <a:r>
            <a:rPr lang="pl-PL" sz="1400" dirty="0"/>
            <a:t> </a:t>
          </a:r>
          <a:r>
            <a:rPr lang="pl-PL" sz="1400" dirty="0" err="1"/>
            <a:t>also</a:t>
          </a:r>
          <a:r>
            <a:rPr lang="pl-PL" sz="1400" dirty="0"/>
            <a:t> </a:t>
          </a:r>
          <a:r>
            <a:rPr lang="pl-PL" sz="1400" dirty="0" err="1"/>
            <a:t>possible</a:t>
          </a:r>
          <a:r>
            <a:rPr lang="pl-PL" sz="1400" dirty="0"/>
            <a:t>, small error (</a:t>
          </a:r>
          <a:r>
            <a:rPr lang="pl-PL" sz="1400" dirty="0" err="1"/>
            <a:t>around</a:t>
          </a:r>
          <a:r>
            <a:rPr lang="pl-PL" sz="1400" dirty="0"/>
            <a:t> 0.3-0.4 </a:t>
          </a:r>
          <a:r>
            <a:rPr lang="pl-PL" sz="1400" dirty="0" err="1"/>
            <a:t>Celcius</a:t>
          </a:r>
          <a:r>
            <a:rPr lang="pl-PL" sz="1400" dirty="0"/>
            <a:t> on </a:t>
          </a:r>
          <a:r>
            <a:rPr lang="pl-PL" sz="1400" dirty="0" err="1"/>
            <a:t>average</a:t>
          </a:r>
          <a:r>
            <a:rPr lang="pl-PL" sz="1400" dirty="0"/>
            <a:t>) </a:t>
          </a:r>
          <a:r>
            <a:rPr lang="pl-PL" sz="1400" b="1" dirty="0" err="1"/>
            <a:t>however</a:t>
          </a:r>
          <a:r>
            <a:rPr lang="pl-PL" sz="1400" b="1" dirty="0"/>
            <a:t> </a:t>
          </a:r>
          <a:r>
            <a:rPr lang="pl-PL" sz="1400" b="1" dirty="0" err="1"/>
            <a:t>this</a:t>
          </a:r>
          <a:r>
            <a:rPr lang="pl-PL" sz="1400" b="1" dirty="0"/>
            <a:t> </a:t>
          </a:r>
          <a:r>
            <a:rPr lang="pl-PL" sz="1400" b="1" dirty="0" err="1"/>
            <a:t>solution</a:t>
          </a:r>
          <a:r>
            <a:rPr lang="pl-PL" sz="1400" b="1" dirty="0"/>
            <a:t> </a:t>
          </a:r>
          <a:r>
            <a:rPr lang="pl-PL" sz="1400" b="1" dirty="0" err="1"/>
            <a:t>is</a:t>
          </a:r>
          <a:r>
            <a:rPr lang="pl-PL" sz="1400" b="1" dirty="0"/>
            <a:t> </a:t>
          </a:r>
          <a:r>
            <a:rPr lang="pl-PL" sz="1400" b="1" dirty="0" err="1"/>
            <a:t>unable</a:t>
          </a:r>
          <a:r>
            <a:rPr lang="pl-PL" sz="1400" b="1" dirty="0"/>
            <a:t> to </a:t>
          </a:r>
          <a:r>
            <a:rPr lang="pl-PL" sz="1400" b="1" dirty="0" err="1"/>
            <a:t>correctly</a:t>
          </a:r>
          <a:r>
            <a:rPr lang="pl-PL" sz="1400" b="1" dirty="0"/>
            <a:t> </a:t>
          </a:r>
          <a:r>
            <a:rPr lang="pl-PL" sz="1400" b="1" dirty="0" err="1"/>
            <a:t>predict</a:t>
          </a:r>
          <a:r>
            <a:rPr lang="pl-PL" sz="1400" b="1" dirty="0"/>
            <a:t> </a:t>
          </a:r>
          <a:r>
            <a:rPr lang="pl-PL" sz="1400" b="1" dirty="0" err="1"/>
            <a:t>abnormal</a:t>
          </a:r>
          <a:r>
            <a:rPr lang="pl-PL" sz="1400" b="1" dirty="0"/>
            <a:t> </a:t>
          </a:r>
          <a:r>
            <a:rPr lang="pl-PL" sz="1400" b="1" dirty="0" err="1"/>
            <a:t>temperature</a:t>
          </a:r>
          <a:r>
            <a:rPr lang="pl-PL" sz="1400" b="1" dirty="0"/>
            <a:t> </a:t>
          </a:r>
          <a:r>
            <a:rPr lang="pl-PL" sz="1400" b="1" dirty="0" err="1"/>
            <a:t>rises</a:t>
          </a:r>
          <a:r>
            <a:rPr lang="pl-PL" sz="1400" b="1" dirty="0"/>
            <a:t>/</a:t>
          </a:r>
          <a:r>
            <a:rPr lang="pl-PL" sz="1400" b="1" dirty="0" err="1"/>
            <a:t>spikes</a:t>
          </a:r>
          <a:r>
            <a:rPr lang="pl-PL" sz="1400" b="1" dirty="0"/>
            <a:t>.</a:t>
          </a:r>
          <a:endParaRPr lang="pl-PL" sz="1400" dirty="0"/>
        </a:p>
      </dgm:t>
    </dgm:pt>
    <dgm:pt modelId="{41CE3F01-D62B-8343-822A-42E4A58E09A6}" type="parTrans" cxnId="{7825E1B8-D09C-5148-AF87-B7D70A606286}">
      <dgm:prSet/>
      <dgm:spPr/>
      <dgm:t>
        <a:bodyPr/>
        <a:lstStyle/>
        <a:p>
          <a:endParaRPr lang="pl-PL"/>
        </a:p>
      </dgm:t>
    </dgm:pt>
    <dgm:pt modelId="{9384C722-DC33-814B-8C9C-3F23E5C0CCC0}" type="sibTrans" cxnId="{7825E1B8-D09C-5148-AF87-B7D70A606286}">
      <dgm:prSet/>
      <dgm:spPr/>
      <dgm:t>
        <a:bodyPr/>
        <a:lstStyle/>
        <a:p>
          <a:endParaRPr lang="pl-PL"/>
        </a:p>
      </dgm:t>
    </dgm:pt>
    <dgm:pt modelId="{698E1D93-A056-FB4E-922D-433D46D02D93}">
      <dgm:prSet custT="1"/>
      <dgm:spPr/>
      <dgm:t>
        <a:bodyPr/>
        <a:lstStyle/>
        <a:p>
          <a:r>
            <a:rPr lang="pl-PL" sz="1600" dirty="0" err="1"/>
            <a:t>Next</a:t>
          </a:r>
          <a:r>
            <a:rPr lang="pl-PL" sz="1600" dirty="0"/>
            <a:t> </a:t>
          </a:r>
          <a:r>
            <a:rPr lang="pl-PL" sz="1600" dirty="0" err="1"/>
            <a:t>steps</a:t>
          </a:r>
          <a:r>
            <a:rPr lang="pl-PL" sz="1600" dirty="0"/>
            <a:t>:</a:t>
          </a:r>
        </a:p>
      </dgm:t>
    </dgm:pt>
    <dgm:pt modelId="{EA53C70F-C2A9-EC4F-83B0-43A0968347F3}" type="parTrans" cxnId="{C3D05A56-81AD-AC48-B12A-8C76D5B93069}">
      <dgm:prSet/>
      <dgm:spPr/>
      <dgm:t>
        <a:bodyPr/>
        <a:lstStyle/>
        <a:p>
          <a:endParaRPr lang="pl-PL"/>
        </a:p>
      </dgm:t>
    </dgm:pt>
    <dgm:pt modelId="{24316F00-09E7-4A4A-9590-25889FA54972}" type="sibTrans" cxnId="{C3D05A56-81AD-AC48-B12A-8C76D5B93069}">
      <dgm:prSet/>
      <dgm:spPr/>
      <dgm:t>
        <a:bodyPr/>
        <a:lstStyle/>
        <a:p>
          <a:endParaRPr lang="pl-PL"/>
        </a:p>
      </dgm:t>
    </dgm:pt>
    <dgm:pt modelId="{4E9D9098-7818-884F-812A-98691A840401}">
      <dgm:prSet custT="1"/>
      <dgm:spPr/>
      <dgm:t>
        <a:bodyPr/>
        <a:lstStyle/>
        <a:p>
          <a:r>
            <a:rPr lang="pl-PL" sz="1400" dirty="0" err="1"/>
            <a:t>Expert</a:t>
          </a:r>
          <a:r>
            <a:rPr lang="pl-PL" sz="1400" dirty="0"/>
            <a:t>–</a:t>
          </a:r>
          <a:r>
            <a:rPr lang="pl-PL" sz="1400" dirty="0" err="1"/>
            <a:t>labeled</a:t>
          </a:r>
          <a:r>
            <a:rPr lang="pl-PL" sz="1400" dirty="0"/>
            <a:t> </a:t>
          </a:r>
          <a:r>
            <a:rPr lang="pl-PL" sz="1400" dirty="0" err="1"/>
            <a:t>dataset</a:t>
          </a:r>
          <a:r>
            <a:rPr lang="pl-PL" sz="1400" dirty="0"/>
            <a:t> to </a:t>
          </a:r>
          <a:r>
            <a:rPr lang="pl-PL" sz="1400" dirty="0" err="1"/>
            <a:t>tell</a:t>
          </a:r>
          <a:r>
            <a:rPr lang="pl-PL" sz="1400" dirty="0"/>
            <a:t> </a:t>
          </a:r>
          <a:r>
            <a:rPr lang="pl-PL" sz="1400" dirty="0" err="1"/>
            <a:t>us</a:t>
          </a:r>
          <a:r>
            <a:rPr lang="pl-PL" sz="1400" dirty="0"/>
            <a:t> </a:t>
          </a:r>
          <a:r>
            <a:rPr lang="pl-PL" sz="1400" dirty="0" err="1"/>
            <a:t>when</a:t>
          </a:r>
          <a:r>
            <a:rPr lang="pl-PL" sz="1400" dirty="0"/>
            <a:t> the </a:t>
          </a:r>
          <a:r>
            <a:rPr lang="pl-PL" sz="1400" dirty="0" err="1"/>
            <a:t>alerts</a:t>
          </a:r>
          <a:r>
            <a:rPr lang="pl-PL" sz="1400" dirty="0"/>
            <a:t> </a:t>
          </a:r>
          <a:r>
            <a:rPr lang="pl-PL" sz="1400" dirty="0" err="1"/>
            <a:t>are</a:t>
          </a:r>
          <a:r>
            <a:rPr lang="pl-PL" sz="1400" dirty="0"/>
            <a:t> </a:t>
          </a:r>
          <a:r>
            <a:rPr lang="pl-PL" sz="1400" dirty="0" err="1"/>
            <a:t>expected</a:t>
          </a:r>
          <a:endParaRPr lang="pl-PL" sz="1400" dirty="0"/>
        </a:p>
      </dgm:t>
    </dgm:pt>
    <dgm:pt modelId="{1E4271F0-16A8-654E-BEE9-59CC9862C96E}" type="parTrans" cxnId="{62C631B1-6BAB-7A4E-8CD6-CBF108018897}">
      <dgm:prSet/>
      <dgm:spPr/>
      <dgm:t>
        <a:bodyPr/>
        <a:lstStyle/>
        <a:p>
          <a:endParaRPr lang="pl-PL"/>
        </a:p>
      </dgm:t>
    </dgm:pt>
    <dgm:pt modelId="{7063A1CE-DF26-E449-BA46-568237B979E1}" type="sibTrans" cxnId="{62C631B1-6BAB-7A4E-8CD6-CBF108018897}">
      <dgm:prSet/>
      <dgm:spPr/>
      <dgm:t>
        <a:bodyPr/>
        <a:lstStyle/>
        <a:p>
          <a:endParaRPr lang="pl-PL"/>
        </a:p>
      </dgm:t>
    </dgm:pt>
    <dgm:pt modelId="{2B61A212-69F9-1546-9D2B-A99A06B18471}">
      <dgm:prSet custT="1"/>
      <dgm:spPr/>
      <dgm:t>
        <a:bodyPr/>
        <a:lstStyle/>
        <a:p>
          <a:r>
            <a:rPr lang="pl-PL" sz="1400" dirty="0" err="1"/>
            <a:t>There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a </a:t>
          </a:r>
          <a:r>
            <a:rPr lang="pl-PL" sz="1400" dirty="0" err="1"/>
            <a:t>room</a:t>
          </a:r>
          <a:r>
            <a:rPr lang="pl-PL" sz="1400" dirty="0"/>
            <a:t> for </a:t>
          </a:r>
          <a:r>
            <a:rPr lang="pl-PL" sz="1400" dirty="0" err="1"/>
            <a:t>detecting</a:t>
          </a:r>
          <a:r>
            <a:rPr lang="pl-PL" sz="1400" dirty="0"/>
            <a:t> </a:t>
          </a:r>
          <a:r>
            <a:rPr lang="pl-PL" sz="1400" dirty="0" err="1"/>
            <a:t>reason</a:t>
          </a:r>
          <a:r>
            <a:rPr lang="pl-PL" sz="1400" dirty="0"/>
            <a:t> for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increase</a:t>
          </a:r>
          <a:r>
            <a:rPr lang="pl-PL" sz="1400" dirty="0"/>
            <a:t> </a:t>
          </a:r>
          <a:r>
            <a:rPr lang="pl-PL" sz="1400" dirty="0" err="1"/>
            <a:t>too</a:t>
          </a:r>
          <a:r>
            <a:rPr lang="pl-PL" sz="1400" dirty="0"/>
            <a:t> – but for </a:t>
          </a:r>
          <a:r>
            <a:rPr lang="pl-PL" sz="1400" dirty="0" err="1"/>
            <a:t>that</a:t>
          </a:r>
          <a:r>
            <a:rPr lang="pl-PL" sz="1400" dirty="0"/>
            <a:t> </a:t>
          </a:r>
          <a:r>
            <a:rPr lang="pl-PL" sz="1400" dirty="0" err="1"/>
            <a:t>some</a:t>
          </a:r>
          <a:r>
            <a:rPr lang="pl-PL" sz="1400" dirty="0"/>
            <a:t> </a:t>
          </a:r>
          <a:r>
            <a:rPr lang="pl-PL" sz="1400" dirty="0" err="1"/>
            <a:t>simulated</a:t>
          </a:r>
          <a:r>
            <a:rPr lang="pl-PL" sz="1400" dirty="0"/>
            <a:t> </a:t>
          </a:r>
          <a:r>
            <a:rPr lang="pl-PL" sz="1400" dirty="0" err="1"/>
            <a:t>dataset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needed</a:t>
          </a:r>
          <a:r>
            <a:rPr lang="pl-PL" sz="1400" dirty="0"/>
            <a:t> (</a:t>
          </a:r>
          <a:r>
            <a:rPr lang="pl-PL" sz="1400" dirty="0" err="1"/>
            <a:t>someone</a:t>
          </a:r>
          <a:r>
            <a:rPr lang="pl-PL" sz="1400" dirty="0"/>
            <a:t> </a:t>
          </a:r>
          <a:r>
            <a:rPr lang="pl-PL" sz="1400" dirty="0" err="1"/>
            <a:t>putting</a:t>
          </a:r>
          <a:r>
            <a:rPr lang="pl-PL" sz="1400" dirty="0"/>
            <a:t> hot </a:t>
          </a:r>
          <a:r>
            <a:rPr lang="pl-PL" sz="1400" dirty="0" err="1"/>
            <a:t>pots</a:t>
          </a:r>
          <a:r>
            <a:rPr lang="pl-PL" sz="1400" dirty="0"/>
            <a:t> in the </a:t>
          </a:r>
          <a:r>
            <a:rPr lang="pl-PL" sz="1400" dirty="0" err="1"/>
            <a:t>fridge</a:t>
          </a:r>
          <a:r>
            <a:rPr lang="pl-PL" sz="1400" dirty="0"/>
            <a:t> on </a:t>
          </a:r>
          <a:r>
            <a:rPr lang="pl-PL" sz="1400" dirty="0" err="1"/>
            <a:t>specified</a:t>
          </a:r>
          <a:r>
            <a:rPr lang="pl-PL" sz="1400" dirty="0"/>
            <a:t> </a:t>
          </a:r>
          <a:r>
            <a:rPr lang="pl-PL" sz="1400" dirty="0" err="1"/>
            <a:t>time</a:t>
          </a:r>
          <a:r>
            <a:rPr lang="pl-PL" sz="1400" dirty="0"/>
            <a:t>, etc.)</a:t>
          </a:r>
        </a:p>
      </dgm:t>
    </dgm:pt>
    <dgm:pt modelId="{492FEEF8-CE5A-BE48-8D39-FEC0F3BEAA53}" type="parTrans" cxnId="{A6DFF319-E204-0E47-8E03-151BA509619E}">
      <dgm:prSet/>
      <dgm:spPr/>
      <dgm:t>
        <a:bodyPr/>
        <a:lstStyle/>
        <a:p>
          <a:endParaRPr lang="pl-PL"/>
        </a:p>
      </dgm:t>
    </dgm:pt>
    <dgm:pt modelId="{BBB2C119-FD48-9B43-9BCD-A13BFACA6102}" type="sibTrans" cxnId="{A6DFF319-E204-0E47-8E03-151BA509619E}">
      <dgm:prSet/>
      <dgm:spPr/>
      <dgm:t>
        <a:bodyPr/>
        <a:lstStyle/>
        <a:p>
          <a:endParaRPr lang="pl-PL"/>
        </a:p>
      </dgm:t>
    </dgm:pt>
    <dgm:pt modelId="{7EFA0628-918A-DD44-AB73-067F10683D25}" type="pres">
      <dgm:prSet presAssocID="{F1486AA3-EBF8-9544-AA44-7CB4336F501A}" presName="linear" presStyleCnt="0">
        <dgm:presLayoutVars>
          <dgm:animLvl val="lvl"/>
          <dgm:resizeHandles val="exact"/>
        </dgm:presLayoutVars>
      </dgm:prSet>
      <dgm:spPr/>
    </dgm:pt>
    <dgm:pt modelId="{2191D249-BF30-2046-B736-E7D21C42EE19}" type="pres">
      <dgm:prSet presAssocID="{7109FEAA-11B2-134B-9FB6-AA842623BEAA}" presName="parentText" presStyleLbl="node1" presStyleIdx="0" presStyleCnt="4" custScaleY="61391">
        <dgm:presLayoutVars>
          <dgm:chMax val="0"/>
          <dgm:bulletEnabled val="1"/>
        </dgm:presLayoutVars>
      </dgm:prSet>
      <dgm:spPr/>
    </dgm:pt>
    <dgm:pt modelId="{8BB2AFD3-F538-FF4C-A8DF-16AB36262689}" type="pres">
      <dgm:prSet presAssocID="{7109FEAA-11B2-134B-9FB6-AA842623BEAA}" presName="childText" presStyleLbl="revTx" presStyleIdx="0" presStyleCnt="4">
        <dgm:presLayoutVars>
          <dgm:bulletEnabled val="1"/>
        </dgm:presLayoutVars>
      </dgm:prSet>
      <dgm:spPr/>
    </dgm:pt>
    <dgm:pt modelId="{5A7ACA1A-746F-D447-A097-783BF2E03715}" type="pres">
      <dgm:prSet presAssocID="{A5326C2A-EA96-6D45-AC64-B3B6220DBC8A}" presName="parentText" presStyleLbl="node1" presStyleIdx="1" presStyleCnt="4" custScaleY="59726">
        <dgm:presLayoutVars>
          <dgm:chMax val="0"/>
          <dgm:bulletEnabled val="1"/>
        </dgm:presLayoutVars>
      </dgm:prSet>
      <dgm:spPr/>
    </dgm:pt>
    <dgm:pt modelId="{A5109C0E-217D-9C44-887D-01F516A97A16}" type="pres">
      <dgm:prSet presAssocID="{A5326C2A-EA96-6D45-AC64-B3B6220DBC8A}" presName="childText" presStyleLbl="revTx" presStyleIdx="1" presStyleCnt="4">
        <dgm:presLayoutVars>
          <dgm:bulletEnabled val="1"/>
        </dgm:presLayoutVars>
      </dgm:prSet>
      <dgm:spPr/>
    </dgm:pt>
    <dgm:pt modelId="{42AB1B35-7926-A346-874F-E74B4797C6A2}" type="pres">
      <dgm:prSet presAssocID="{FC99297E-F04A-434A-ACFE-72A919913587}" presName="parentText" presStyleLbl="node1" presStyleIdx="2" presStyleCnt="4" custScaleY="59145">
        <dgm:presLayoutVars>
          <dgm:chMax val="0"/>
          <dgm:bulletEnabled val="1"/>
        </dgm:presLayoutVars>
      </dgm:prSet>
      <dgm:spPr/>
    </dgm:pt>
    <dgm:pt modelId="{EF24EC91-7BCA-8A41-873E-E94AAA8CEA40}" type="pres">
      <dgm:prSet presAssocID="{FC99297E-F04A-434A-ACFE-72A919913587}" presName="childText" presStyleLbl="revTx" presStyleIdx="2" presStyleCnt="4">
        <dgm:presLayoutVars>
          <dgm:bulletEnabled val="1"/>
        </dgm:presLayoutVars>
      </dgm:prSet>
      <dgm:spPr/>
    </dgm:pt>
    <dgm:pt modelId="{5AB5410A-6A2E-4040-8889-C5E41609675F}" type="pres">
      <dgm:prSet presAssocID="{698E1D93-A056-FB4E-922D-433D46D02D93}" presName="parentText" presStyleLbl="node1" presStyleIdx="3" presStyleCnt="4" custScaleY="58956">
        <dgm:presLayoutVars>
          <dgm:chMax val="0"/>
          <dgm:bulletEnabled val="1"/>
        </dgm:presLayoutVars>
      </dgm:prSet>
      <dgm:spPr/>
    </dgm:pt>
    <dgm:pt modelId="{42F03283-6665-0D41-87BE-5B5048783146}" type="pres">
      <dgm:prSet presAssocID="{698E1D93-A056-FB4E-922D-433D46D02D9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81A0009-9516-2F43-BB8F-E659C0320F83}" srcId="{7109FEAA-11B2-134B-9FB6-AA842623BEAA}" destId="{EAE2CCCF-22C2-684F-B79F-DDA880C5C954}" srcOrd="0" destOrd="0" parTransId="{BB2FF698-1760-6F47-9037-D7F7B72F3BD6}" sibTransId="{3A6352D9-79F7-4A45-8CC1-D5CF0A2E4452}"/>
    <dgm:cxn modelId="{2F7C7E0C-18CB-8D40-8D91-9B12796076A2}" type="presOf" srcId="{2B61A212-69F9-1546-9D2B-A99A06B18471}" destId="{42F03283-6665-0D41-87BE-5B5048783146}" srcOrd="0" destOrd="1" presId="urn:microsoft.com/office/officeart/2005/8/layout/vList2"/>
    <dgm:cxn modelId="{A6DFF319-E204-0E47-8E03-151BA509619E}" srcId="{698E1D93-A056-FB4E-922D-433D46D02D93}" destId="{2B61A212-69F9-1546-9D2B-A99A06B18471}" srcOrd="1" destOrd="0" parTransId="{492FEEF8-CE5A-BE48-8D39-FEC0F3BEAA53}" sibTransId="{BBB2C119-FD48-9B43-9BCD-A13BFACA6102}"/>
    <dgm:cxn modelId="{1B564C1E-5660-DD4F-8A05-7B69BA9A822E}" type="presOf" srcId="{7109FEAA-11B2-134B-9FB6-AA842623BEAA}" destId="{2191D249-BF30-2046-B736-E7D21C42EE19}" srcOrd="0" destOrd="0" presId="urn:microsoft.com/office/officeart/2005/8/layout/vList2"/>
    <dgm:cxn modelId="{765F8A29-FBAA-5D46-89C4-EFD9AC26205D}" type="presOf" srcId="{A3A192EF-0277-3840-894B-53B47A6C6754}" destId="{A5109C0E-217D-9C44-887D-01F516A97A16}" srcOrd="0" destOrd="0" presId="urn:microsoft.com/office/officeart/2005/8/layout/vList2"/>
    <dgm:cxn modelId="{C2F30033-F071-224E-998A-AFB47DAF9D8F}" type="presOf" srcId="{698E1D93-A056-FB4E-922D-433D46D02D93}" destId="{5AB5410A-6A2E-4040-8889-C5E41609675F}" srcOrd="0" destOrd="0" presId="urn:microsoft.com/office/officeart/2005/8/layout/vList2"/>
    <dgm:cxn modelId="{C3D05A56-81AD-AC48-B12A-8C76D5B93069}" srcId="{F1486AA3-EBF8-9544-AA44-7CB4336F501A}" destId="{698E1D93-A056-FB4E-922D-433D46D02D93}" srcOrd="3" destOrd="0" parTransId="{EA53C70F-C2A9-EC4F-83B0-43A0968347F3}" sibTransId="{24316F00-09E7-4A4A-9590-25889FA54972}"/>
    <dgm:cxn modelId="{16AC1573-5507-C04E-ABB4-9A60F5411AF6}" type="presOf" srcId="{FC99297E-F04A-434A-ACFE-72A919913587}" destId="{42AB1B35-7926-A346-874F-E74B4797C6A2}" srcOrd="0" destOrd="0" presId="urn:microsoft.com/office/officeart/2005/8/layout/vList2"/>
    <dgm:cxn modelId="{DD740B7A-D87A-8349-878D-0845260D8876}" srcId="{F1486AA3-EBF8-9544-AA44-7CB4336F501A}" destId="{FC99297E-F04A-434A-ACFE-72A919913587}" srcOrd="2" destOrd="0" parTransId="{5B33E403-76C2-2C49-BFB5-E8F01368578D}" sibTransId="{DCC39F7F-1149-A743-B286-BD52F35E0A4B}"/>
    <dgm:cxn modelId="{57D7FB81-862C-144F-99A0-DBEA48C999DD}" type="presOf" srcId="{EAE2CCCF-22C2-684F-B79F-DDA880C5C954}" destId="{8BB2AFD3-F538-FF4C-A8DF-16AB36262689}" srcOrd="0" destOrd="0" presId="urn:microsoft.com/office/officeart/2005/8/layout/vList2"/>
    <dgm:cxn modelId="{F8873991-30E5-C144-BD7E-56C1D5C75CAC}" type="presOf" srcId="{A5326C2A-EA96-6D45-AC64-B3B6220DBC8A}" destId="{5A7ACA1A-746F-D447-A097-783BF2E03715}" srcOrd="0" destOrd="0" presId="urn:microsoft.com/office/officeart/2005/8/layout/vList2"/>
    <dgm:cxn modelId="{5F46F7A5-FB5A-C740-AC7B-CDB7478BD2EB}" type="presOf" srcId="{4E9D9098-7818-884F-812A-98691A840401}" destId="{42F03283-6665-0D41-87BE-5B5048783146}" srcOrd="0" destOrd="0" presId="urn:microsoft.com/office/officeart/2005/8/layout/vList2"/>
    <dgm:cxn modelId="{62C631B1-6BAB-7A4E-8CD6-CBF108018897}" srcId="{698E1D93-A056-FB4E-922D-433D46D02D93}" destId="{4E9D9098-7818-884F-812A-98691A840401}" srcOrd="0" destOrd="0" parTransId="{1E4271F0-16A8-654E-BEE9-59CC9862C96E}" sibTransId="{7063A1CE-DF26-E449-BA46-568237B979E1}"/>
    <dgm:cxn modelId="{65F711B2-DC1C-6E44-BB41-64FAF8CAF091}" srcId="{A5326C2A-EA96-6D45-AC64-B3B6220DBC8A}" destId="{A3A192EF-0277-3840-894B-53B47A6C6754}" srcOrd="0" destOrd="0" parTransId="{D806D1A8-C4C4-E241-B493-971BB18889E4}" sibTransId="{21737042-525B-5740-BCF9-C169D7C7D5BA}"/>
    <dgm:cxn modelId="{7825E1B8-D09C-5148-AF87-B7D70A606286}" srcId="{FC99297E-F04A-434A-ACFE-72A919913587}" destId="{EBF8FE21-979F-EA4C-99EC-FC64006389F8}" srcOrd="0" destOrd="0" parTransId="{41CE3F01-D62B-8343-822A-42E4A58E09A6}" sibTransId="{9384C722-DC33-814B-8C9C-3F23E5C0CCC0}"/>
    <dgm:cxn modelId="{0041F4BC-7406-6148-B819-057F8C91BB5B}" srcId="{F1486AA3-EBF8-9544-AA44-7CB4336F501A}" destId="{7109FEAA-11B2-134B-9FB6-AA842623BEAA}" srcOrd="0" destOrd="0" parTransId="{B3688EDD-5159-7C4E-BDC5-97EA17752357}" sibTransId="{BB9CA57B-9658-9F49-B94F-6F70FFBB0AD3}"/>
    <dgm:cxn modelId="{CE7C35BF-21EB-C34F-BC14-27ABDC9B38E8}" type="presOf" srcId="{EBF8FE21-979F-EA4C-99EC-FC64006389F8}" destId="{EF24EC91-7BCA-8A41-873E-E94AAA8CEA40}" srcOrd="0" destOrd="0" presId="urn:microsoft.com/office/officeart/2005/8/layout/vList2"/>
    <dgm:cxn modelId="{DDEB71E9-E71E-B843-9B72-2BDADA26F12D}" srcId="{F1486AA3-EBF8-9544-AA44-7CB4336F501A}" destId="{A5326C2A-EA96-6D45-AC64-B3B6220DBC8A}" srcOrd="1" destOrd="0" parTransId="{943A282C-FC1A-4D45-8C1E-F924936EB024}" sibTransId="{F7FC0EA8-639D-774A-8F75-34BF2D93FBFB}"/>
    <dgm:cxn modelId="{1B69E9EB-D387-DF40-B429-9E014E98A0FB}" type="presOf" srcId="{F1486AA3-EBF8-9544-AA44-7CB4336F501A}" destId="{7EFA0628-918A-DD44-AB73-067F10683D25}" srcOrd="0" destOrd="0" presId="urn:microsoft.com/office/officeart/2005/8/layout/vList2"/>
    <dgm:cxn modelId="{897DD807-569A-8548-B279-70C73892BC6D}" type="presParOf" srcId="{7EFA0628-918A-DD44-AB73-067F10683D25}" destId="{2191D249-BF30-2046-B736-E7D21C42EE19}" srcOrd="0" destOrd="0" presId="urn:microsoft.com/office/officeart/2005/8/layout/vList2"/>
    <dgm:cxn modelId="{014741F1-B002-A14C-AD85-72DC6685DE56}" type="presParOf" srcId="{7EFA0628-918A-DD44-AB73-067F10683D25}" destId="{8BB2AFD3-F538-FF4C-A8DF-16AB36262689}" srcOrd="1" destOrd="0" presId="urn:microsoft.com/office/officeart/2005/8/layout/vList2"/>
    <dgm:cxn modelId="{4F0E2719-5370-C845-897E-DCD8182215C9}" type="presParOf" srcId="{7EFA0628-918A-DD44-AB73-067F10683D25}" destId="{5A7ACA1A-746F-D447-A097-783BF2E03715}" srcOrd="2" destOrd="0" presId="urn:microsoft.com/office/officeart/2005/8/layout/vList2"/>
    <dgm:cxn modelId="{9FCF87F3-3405-C742-BDD8-649E778208CE}" type="presParOf" srcId="{7EFA0628-918A-DD44-AB73-067F10683D25}" destId="{A5109C0E-217D-9C44-887D-01F516A97A16}" srcOrd="3" destOrd="0" presId="urn:microsoft.com/office/officeart/2005/8/layout/vList2"/>
    <dgm:cxn modelId="{E94DAF4D-203A-0C4B-9D70-58A1A06D44D6}" type="presParOf" srcId="{7EFA0628-918A-DD44-AB73-067F10683D25}" destId="{42AB1B35-7926-A346-874F-E74B4797C6A2}" srcOrd="4" destOrd="0" presId="urn:microsoft.com/office/officeart/2005/8/layout/vList2"/>
    <dgm:cxn modelId="{DFFCEFB4-E951-2340-9E1E-F7C63506BC93}" type="presParOf" srcId="{7EFA0628-918A-DD44-AB73-067F10683D25}" destId="{EF24EC91-7BCA-8A41-873E-E94AAA8CEA40}" srcOrd="5" destOrd="0" presId="urn:microsoft.com/office/officeart/2005/8/layout/vList2"/>
    <dgm:cxn modelId="{746BF2CB-49C4-9949-AA62-DB932F149C82}" type="presParOf" srcId="{7EFA0628-918A-DD44-AB73-067F10683D25}" destId="{5AB5410A-6A2E-4040-8889-C5E41609675F}" srcOrd="6" destOrd="0" presId="urn:microsoft.com/office/officeart/2005/8/layout/vList2"/>
    <dgm:cxn modelId="{2888126A-7CC4-D349-9806-AEAAE6B109FF}" type="presParOf" srcId="{7EFA0628-918A-DD44-AB73-067F10683D25}" destId="{42F03283-6665-0D41-87BE-5B504878314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8497C-514D-E942-BAAE-F1959B1F4E93}">
      <dsp:nvSpPr>
        <dsp:cNvPr id="0" name=""/>
        <dsp:cNvSpPr/>
      </dsp:nvSpPr>
      <dsp:spPr>
        <a:xfrm>
          <a:off x="0" y="25137"/>
          <a:ext cx="9909477" cy="51149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1. </a:t>
          </a:r>
          <a:r>
            <a:rPr lang="pl-PL" sz="1600" b="1" kern="1200" dirty="0" err="1"/>
            <a:t>Exploratory</a:t>
          </a:r>
          <a:r>
            <a:rPr lang="pl-PL" sz="1600" b="1" kern="1200" dirty="0"/>
            <a:t> </a:t>
          </a:r>
          <a:r>
            <a:rPr lang="pl-PL" sz="1600" b="1" kern="1200" dirty="0" err="1"/>
            <a:t>analysis</a:t>
          </a:r>
          <a:endParaRPr lang="pl-PL" sz="1600" kern="1200" dirty="0"/>
        </a:p>
      </dsp:txBody>
      <dsp:txXfrm>
        <a:off x="24969" y="50106"/>
        <a:ext cx="9859539" cy="461556"/>
      </dsp:txXfrm>
    </dsp:sp>
    <dsp:sp modelId="{1FA6B470-1225-A640-B159-3655E9BD5A92}">
      <dsp:nvSpPr>
        <dsp:cNvPr id="0" name=""/>
        <dsp:cNvSpPr/>
      </dsp:nvSpPr>
      <dsp:spPr>
        <a:xfrm>
          <a:off x="0" y="536632"/>
          <a:ext cx="990947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Determine</a:t>
          </a:r>
          <a:r>
            <a:rPr lang="pl-PL" sz="1400" kern="1200" dirty="0"/>
            <a:t> influence and </a:t>
          </a:r>
          <a:r>
            <a:rPr lang="pl-PL" sz="1400" kern="1200" dirty="0" err="1"/>
            <a:t>relationship</a:t>
          </a:r>
          <a:r>
            <a:rPr lang="pl-PL" sz="1400" kern="1200" dirty="0"/>
            <a:t> </a:t>
          </a:r>
          <a:r>
            <a:rPr lang="pl-PL" sz="1400" kern="1200" dirty="0" err="1"/>
            <a:t>between</a:t>
          </a:r>
          <a:r>
            <a:rPr lang="pl-PL" sz="1400" kern="1200" dirty="0"/>
            <a:t> </a:t>
          </a:r>
          <a:r>
            <a:rPr lang="pl-PL" sz="1400" kern="1200" dirty="0" err="1"/>
            <a:t>measured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 and </a:t>
          </a:r>
          <a:r>
            <a:rPr lang="pl-PL" sz="1400" kern="1200" dirty="0" err="1"/>
            <a:t>other</a:t>
          </a:r>
          <a:r>
            <a:rPr lang="pl-PL" sz="1400" kern="1200" dirty="0"/>
            <a:t> </a:t>
          </a:r>
          <a:r>
            <a:rPr lang="pl-PL" sz="1400" kern="1200" dirty="0" err="1"/>
            <a:t>features</a:t>
          </a:r>
          <a:r>
            <a:rPr lang="pl-PL" sz="1400" kern="1200" dirty="0"/>
            <a:t> – </a:t>
          </a:r>
          <a:r>
            <a:rPr lang="pl-PL" sz="1400" kern="1200" dirty="0" err="1"/>
            <a:t>setpoint</a:t>
          </a:r>
          <a:r>
            <a:rPr lang="pl-PL" sz="1400" kern="1200" dirty="0"/>
            <a:t> &amp; </a:t>
          </a:r>
          <a:r>
            <a:rPr lang="pl-PL" sz="1400" kern="1200" dirty="0" err="1"/>
            <a:t>ambient</a:t>
          </a:r>
          <a:r>
            <a:rPr lang="pl-PL" sz="1400" kern="1200" dirty="0"/>
            <a:t> </a:t>
          </a:r>
          <a:r>
            <a:rPr lang="pl-PL" sz="1400" kern="1200" dirty="0" err="1"/>
            <a:t>temperatures</a:t>
          </a:r>
          <a:r>
            <a:rPr lang="pl-PL" sz="1400" kern="1200" dirty="0"/>
            <a:t> and </a:t>
          </a:r>
          <a:r>
            <a:rPr lang="pl-PL" sz="1400" kern="1200" dirty="0" err="1"/>
            <a:t>door</a:t>
          </a:r>
          <a:r>
            <a:rPr lang="pl-PL" sz="1400" kern="1200" dirty="0"/>
            <a:t> </a:t>
          </a:r>
          <a:r>
            <a:rPr lang="pl-PL" sz="1400" kern="1200" dirty="0" err="1"/>
            <a:t>openings</a:t>
          </a:r>
          <a:endParaRPr lang="pl-PL" sz="1400" kern="1200" dirty="0"/>
        </a:p>
      </dsp:txBody>
      <dsp:txXfrm>
        <a:off x="0" y="536632"/>
        <a:ext cx="9909477" cy="579600"/>
      </dsp:txXfrm>
    </dsp:sp>
    <dsp:sp modelId="{866B2F07-02D4-9246-AD83-EABFD767AE5C}">
      <dsp:nvSpPr>
        <dsp:cNvPr id="0" name=""/>
        <dsp:cNvSpPr/>
      </dsp:nvSpPr>
      <dsp:spPr>
        <a:xfrm>
          <a:off x="0" y="1116232"/>
          <a:ext cx="9909477" cy="422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2. </a:t>
          </a:r>
          <a:r>
            <a:rPr lang="pl-PL" sz="1600" b="1" kern="1200" dirty="0" err="1"/>
            <a:t>Feature</a:t>
          </a:r>
          <a:r>
            <a:rPr lang="pl-PL" sz="1600" b="1" kern="1200" dirty="0"/>
            <a:t> </a:t>
          </a:r>
          <a:r>
            <a:rPr lang="pl-PL" sz="1600" b="1" kern="1200" dirty="0" err="1"/>
            <a:t>selection</a:t>
          </a:r>
          <a:endParaRPr lang="pl-PL" sz="1600" kern="1200" dirty="0"/>
        </a:p>
      </dsp:txBody>
      <dsp:txXfrm>
        <a:off x="20639" y="1136871"/>
        <a:ext cx="9868199" cy="381509"/>
      </dsp:txXfrm>
    </dsp:sp>
    <dsp:sp modelId="{EDD6FCCB-6E0E-A54C-819E-2581A243FECC}">
      <dsp:nvSpPr>
        <dsp:cNvPr id="0" name=""/>
        <dsp:cNvSpPr/>
      </dsp:nvSpPr>
      <dsp:spPr>
        <a:xfrm>
          <a:off x="0" y="1539019"/>
          <a:ext cx="990947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Calculate</a:t>
          </a:r>
          <a:r>
            <a:rPr lang="pl-PL" sz="1400" kern="1200" dirty="0"/>
            <a:t> </a:t>
          </a:r>
          <a:r>
            <a:rPr lang="pl-PL" sz="1400" kern="1200" dirty="0" err="1"/>
            <a:t>importance</a:t>
          </a:r>
          <a:r>
            <a:rPr lang="pl-PL" sz="1400" kern="1200" dirty="0"/>
            <a:t> with </a:t>
          </a:r>
          <a:r>
            <a:rPr lang="pl-PL" sz="1400" kern="1200" dirty="0" err="1"/>
            <a:t>random</a:t>
          </a:r>
          <a:r>
            <a:rPr lang="pl-PL" sz="1400" kern="1200" dirty="0"/>
            <a:t> </a:t>
          </a:r>
          <a:r>
            <a:rPr lang="pl-PL" sz="1400" kern="1200" dirty="0" err="1"/>
            <a:t>forest</a:t>
          </a:r>
          <a:r>
            <a:rPr lang="pl-PL" sz="1400" kern="1200" dirty="0"/>
            <a:t> – </a:t>
          </a:r>
          <a:r>
            <a:rPr lang="pl-PL" sz="1400" kern="1200" dirty="0" err="1"/>
            <a:t>which</a:t>
          </a:r>
          <a:r>
            <a:rPr lang="pl-PL" sz="1400" kern="1200" dirty="0"/>
            <a:t> </a:t>
          </a:r>
          <a:r>
            <a:rPr lang="pl-PL" sz="1400" kern="1200" dirty="0" err="1"/>
            <a:t>features</a:t>
          </a:r>
          <a:r>
            <a:rPr lang="pl-PL" sz="1400" kern="1200" dirty="0"/>
            <a:t> </a:t>
          </a:r>
          <a:r>
            <a:rPr lang="pl-PL" sz="1400" kern="1200" dirty="0" err="1"/>
            <a:t>seems</a:t>
          </a:r>
          <a:r>
            <a:rPr lang="pl-PL" sz="1400" kern="1200" dirty="0"/>
            <a:t> to be the most </a:t>
          </a:r>
          <a:r>
            <a:rPr lang="pl-PL" sz="1400" kern="1200" dirty="0" err="1"/>
            <a:t>important</a:t>
          </a:r>
          <a:r>
            <a:rPr lang="pl-PL" sz="1400" kern="1200" dirty="0"/>
            <a:t> in </a:t>
          </a:r>
          <a:r>
            <a:rPr lang="pl-PL" sz="1400" kern="1200" dirty="0" err="1"/>
            <a:t>terms</a:t>
          </a:r>
          <a:r>
            <a:rPr lang="pl-PL" sz="1400" kern="1200" dirty="0"/>
            <a:t> of </a:t>
          </a:r>
          <a:r>
            <a:rPr lang="pl-PL" sz="1400" kern="1200" dirty="0" err="1"/>
            <a:t>influencing</a:t>
          </a:r>
          <a:r>
            <a:rPr lang="pl-PL" sz="1400" kern="1200" dirty="0"/>
            <a:t> </a:t>
          </a:r>
          <a:r>
            <a:rPr lang="pl-PL" sz="1400" kern="1200" dirty="0" err="1"/>
            <a:t>measured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.</a:t>
          </a:r>
        </a:p>
      </dsp:txBody>
      <dsp:txXfrm>
        <a:off x="0" y="1539019"/>
        <a:ext cx="9909477" cy="579600"/>
      </dsp:txXfrm>
    </dsp:sp>
    <dsp:sp modelId="{BEFCCB3A-828F-8B4C-8A86-D50755DE57C4}">
      <dsp:nvSpPr>
        <dsp:cNvPr id="0" name=""/>
        <dsp:cNvSpPr/>
      </dsp:nvSpPr>
      <dsp:spPr>
        <a:xfrm>
          <a:off x="0" y="2118619"/>
          <a:ext cx="9909477" cy="486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3. </a:t>
          </a:r>
          <a:r>
            <a:rPr lang="pl-PL" sz="1600" b="1" kern="1200" dirty="0" err="1"/>
            <a:t>Predictive</a:t>
          </a:r>
          <a:r>
            <a:rPr lang="pl-PL" sz="1600" b="1" kern="1200" dirty="0"/>
            <a:t> modeling – </a:t>
          </a:r>
          <a:r>
            <a:rPr lang="pl-PL" sz="1600" b="1" kern="1200" dirty="0" err="1"/>
            <a:t>predicting</a:t>
          </a:r>
          <a:r>
            <a:rPr lang="pl-PL" sz="1600" b="1" kern="1200" dirty="0"/>
            <a:t> </a:t>
          </a:r>
          <a:r>
            <a:rPr lang="pl-PL" sz="1600" b="1" kern="1200" dirty="0" err="1"/>
            <a:t>measured</a:t>
          </a:r>
          <a:r>
            <a:rPr lang="pl-PL" sz="1600" b="1" kern="1200" dirty="0"/>
            <a:t> </a:t>
          </a:r>
          <a:r>
            <a:rPr lang="pl-PL" sz="1600" b="1" kern="1200" dirty="0" err="1"/>
            <a:t>temperature</a:t>
          </a:r>
          <a:endParaRPr lang="pl-PL" sz="1600" kern="1200" dirty="0"/>
        </a:p>
      </dsp:txBody>
      <dsp:txXfrm>
        <a:off x="23758" y="2142377"/>
        <a:ext cx="9861961" cy="439160"/>
      </dsp:txXfrm>
    </dsp:sp>
    <dsp:sp modelId="{453C7E86-C37D-D041-9BDE-8BD0AB168FF5}">
      <dsp:nvSpPr>
        <dsp:cNvPr id="0" name=""/>
        <dsp:cNvSpPr/>
      </dsp:nvSpPr>
      <dsp:spPr>
        <a:xfrm>
          <a:off x="0" y="2605295"/>
          <a:ext cx="9909477" cy="74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Using </a:t>
          </a:r>
          <a:r>
            <a:rPr lang="pl-PL" sz="1400" kern="1200" dirty="0" err="1"/>
            <a:t>insights</a:t>
          </a:r>
          <a:r>
            <a:rPr lang="pl-PL" sz="1400" kern="1200" dirty="0"/>
            <a:t> from data </a:t>
          </a:r>
          <a:r>
            <a:rPr lang="pl-PL" sz="1400" kern="1200" dirty="0" err="1"/>
            <a:t>exploration</a:t>
          </a:r>
          <a:r>
            <a:rPr lang="pl-PL" sz="1400" kern="1200" dirty="0"/>
            <a:t> and </a:t>
          </a:r>
          <a:r>
            <a:rPr lang="pl-PL" sz="1400" kern="1200" dirty="0" err="1"/>
            <a:t>rf</a:t>
          </a:r>
          <a:r>
            <a:rPr lang="pl-PL" sz="1400" kern="1200" dirty="0"/>
            <a:t> model </a:t>
          </a:r>
          <a:r>
            <a:rPr lang="pl-PL" sz="1400" kern="1200" dirty="0" err="1"/>
            <a:t>create</a:t>
          </a:r>
          <a:r>
            <a:rPr lang="pl-PL" sz="1400" kern="1200" dirty="0"/>
            <a:t> and </a:t>
          </a:r>
          <a:r>
            <a:rPr lang="pl-PL" sz="1400" kern="1200" dirty="0" err="1"/>
            <a:t>choose</a:t>
          </a:r>
          <a:r>
            <a:rPr lang="pl-PL" sz="1400" kern="1200" dirty="0"/>
            <a:t> </a:t>
          </a:r>
          <a:r>
            <a:rPr lang="pl-PL" sz="1400" kern="1200" dirty="0" err="1"/>
            <a:t>best</a:t>
          </a:r>
          <a:r>
            <a:rPr lang="pl-PL" sz="1400" kern="1200" dirty="0"/>
            <a:t> </a:t>
          </a:r>
          <a:r>
            <a:rPr lang="pl-PL" sz="1400" b="1" kern="1200" dirty="0" err="1"/>
            <a:t>models</a:t>
          </a:r>
          <a:r>
            <a:rPr lang="pl-PL" sz="1400" b="1" kern="1200" dirty="0"/>
            <a:t> </a:t>
          </a:r>
          <a:r>
            <a:rPr lang="pl-PL" sz="1400" b="1" kern="1200" dirty="0" err="1"/>
            <a:t>that</a:t>
          </a:r>
          <a:r>
            <a:rPr lang="pl-PL" sz="1400" b="1" kern="1200" dirty="0"/>
            <a:t> </a:t>
          </a:r>
          <a:r>
            <a:rPr lang="pl-PL" sz="1400" b="1" kern="1200" dirty="0" err="1"/>
            <a:t>are</a:t>
          </a:r>
          <a:r>
            <a:rPr lang="pl-PL" sz="1400" b="1" kern="1200" dirty="0"/>
            <a:t> </a:t>
          </a:r>
          <a:r>
            <a:rPr lang="pl-PL" sz="1400" b="1" kern="1200" dirty="0" err="1"/>
            <a:t>predicting</a:t>
          </a:r>
          <a:r>
            <a:rPr lang="pl-PL" sz="1400" b="1" kern="1200" dirty="0"/>
            <a:t> </a:t>
          </a:r>
          <a:r>
            <a:rPr lang="pl-PL" sz="1400" b="1" kern="1200" dirty="0" err="1"/>
            <a:t>measured</a:t>
          </a:r>
          <a:r>
            <a:rPr lang="pl-PL" sz="1400" b="1" kern="1200" dirty="0"/>
            <a:t> </a:t>
          </a:r>
          <a:r>
            <a:rPr lang="pl-PL" sz="1400" b="1" kern="1200" dirty="0" err="1"/>
            <a:t>temperature</a:t>
          </a:r>
          <a:r>
            <a:rPr lang="pl-PL" sz="1400" b="1" kern="1200" dirty="0"/>
            <a:t> </a:t>
          </a:r>
          <a:r>
            <a:rPr lang="pl-PL" sz="1400" b="1" kern="1200" dirty="0" err="1"/>
            <a:t>itself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Validate</a:t>
          </a:r>
          <a:r>
            <a:rPr lang="pl-PL" sz="1400" kern="1200" dirty="0"/>
            <a:t> </a:t>
          </a:r>
          <a:r>
            <a:rPr lang="pl-PL" sz="1400" kern="1200" dirty="0" err="1"/>
            <a:t>models</a:t>
          </a:r>
          <a:r>
            <a:rPr lang="pl-PL" sz="1400" kern="1200" dirty="0"/>
            <a:t> performance on </a:t>
          </a:r>
          <a:r>
            <a:rPr lang="pl-PL" sz="1400" kern="1200" dirty="0" err="1"/>
            <a:t>validation</a:t>
          </a:r>
          <a:r>
            <a:rPr lang="pl-PL" sz="1400" kern="1200" dirty="0"/>
            <a:t> set</a:t>
          </a:r>
        </a:p>
      </dsp:txBody>
      <dsp:txXfrm>
        <a:off x="0" y="2605295"/>
        <a:ext cx="9909477" cy="742612"/>
      </dsp:txXfrm>
    </dsp:sp>
    <dsp:sp modelId="{8E012023-D5C5-0C4B-A658-FCFA0302F8B0}">
      <dsp:nvSpPr>
        <dsp:cNvPr id="0" name=""/>
        <dsp:cNvSpPr/>
      </dsp:nvSpPr>
      <dsp:spPr>
        <a:xfrm>
          <a:off x="0" y="3347908"/>
          <a:ext cx="9909477" cy="432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4. </a:t>
          </a:r>
          <a:r>
            <a:rPr lang="pl-PL" sz="1600" b="1" kern="1200" dirty="0" err="1"/>
            <a:t>Binary</a:t>
          </a:r>
          <a:r>
            <a:rPr lang="pl-PL" sz="1600" b="1" kern="1200" dirty="0"/>
            <a:t> modeling - </a:t>
          </a:r>
          <a:r>
            <a:rPr lang="pl-PL" sz="1600" b="1" kern="1200" dirty="0" err="1"/>
            <a:t>detecting</a:t>
          </a:r>
          <a:r>
            <a:rPr lang="pl-PL" sz="1600" b="1" kern="1200" dirty="0"/>
            <a:t> </a:t>
          </a:r>
          <a:r>
            <a:rPr lang="pl-PL" sz="1600" b="1" kern="1200" dirty="0" err="1"/>
            <a:t>abnormal</a:t>
          </a:r>
          <a:r>
            <a:rPr lang="pl-PL" sz="1600" b="1" kern="1200" dirty="0"/>
            <a:t> </a:t>
          </a:r>
          <a:r>
            <a:rPr lang="pl-PL" sz="1600" b="1" kern="1200" dirty="0" err="1"/>
            <a:t>temperature</a:t>
          </a:r>
          <a:r>
            <a:rPr lang="pl-PL" sz="1600" b="1" kern="1200" dirty="0"/>
            <a:t> </a:t>
          </a:r>
          <a:r>
            <a:rPr lang="pl-PL" sz="1600" b="1" kern="1200" dirty="0" err="1"/>
            <a:t>increase</a:t>
          </a:r>
          <a:endParaRPr lang="pl-PL" sz="1600" kern="1200" dirty="0"/>
        </a:p>
      </dsp:txBody>
      <dsp:txXfrm>
        <a:off x="21098" y="3369006"/>
        <a:ext cx="9867281" cy="389993"/>
      </dsp:txXfrm>
    </dsp:sp>
    <dsp:sp modelId="{DD99C7D8-A316-1C48-B6A0-5059ACE78955}">
      <dsp:nvSpPr>
        <dsp:cNvPr id="0" name=""/>
        <dsp:cNvSpPr/>
      </dsp:nvSpPr>
      <dsp:spPr>
        <a:xfrm>
          <a:off x="0" y="3780097"/>
          <a:ext cx="990947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Automatic </a:t>
          </a:r>
          <a:r>
            <a:rPr lang="pl-PL" sz="1400" kern="1200" dirty="0" err="1"/>
            <a:t>labeling</a:t>
          </a:r>
          <a:r>
            <a:rPr lang="pl-PL" sz="1400" kern="1200" dirty="0"/>
            <a:t> </a:t>
          </a:r>
          <a:r>
            <a:rPr lang="pl-PL" sz="1400" kern="1200" dirty="0" err="1"/>
            <a:t>abnormal</a:t>
          </a:r>
          <a:r>
            <a:rPr lang="pl-PL" sz="1400" kern="1200" dirty="0"/>
            <a:t> </a:t>
          </a:r>
          <a:r>
            <a:rPr lang="pl-PL" sz="1400" kern="1200" dirty="0" err="1"/>
            <a:t>increase</a:t>
          </a:r>
          <a:r>
            <a:rPr lang="pl-PL" sz="1400" kern="1200" dirty="0"/>
            <a:t> of </a:t>
          </a:r>
          <a:r>
            <a:rPr lang="pl-PL" sz="1400" kern="1200" dirty="0" err="1"/>
            <a:t>temperature</a:t>
          </a:r>
          <a:r>
            <a:rPr lang="pl-PL" sz="1400" kern="1200" dirty="0"/>
            <a:t> in </a:t>
          </a:r>
          <a:r>
            <a:rPr lang="pl-PL" sz="1400" kern="1200" dirty="0" err="1"/>
            <a:t>our</a:t>
          </a:r>
          <a:r>
            <a:rPr lang="pl-PL" sz="1400" kern="1200" dirty="0"/>
            <a:t>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Create</a:t>
          </a:r>
          <a:r>
            <a:rPr lang="pl-PL" sz="1400" kern="1200" dirty="0"/>
            <a:t> model to </a:t>
          </a:r>
          <a:r>
            <a:rPr lang="pl-PL" sz="1400" kern="1200" dirty="0" err="1"/>
            <a:t>determine</a:t>
          </a:r>
          <a:r>
            <a:rPr lang="pl-PL" sz="1400" kern="1200" dirty="0"/>
            <a:t> </a:t>
          </a:r>
          <a:r>
            <a:rPr lang="pl-PL" sz="1400" kern="1200" dirty="0" err="1"/>
            <a:t>if</a:t>
          </a:r>
          <a:r>
            <a:rPr lang="pl-PL" sz="1400" kern="1200" dirty="0"/>
            <a:t> </a:t>
          </a:r>
          <a:r>
            <a:rPr lang="pl-PL" sz="1400" kern="1200" dirty="0" err="1"/>
            <a:t>abnormal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increase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present</a:t>
          </a:r>
          <a:r>
            <a:rPr lang="pl-PL" sz="1400" kern="1200" dirty="0"/>
            <a:t>. </a:t>
          </a:r>
        </a:p>
      </dsp:txBody>
      <dsp:txXfrm>
        <a:off x="0" y="3780097"/>
        <a:ext cx="9909477" cy="579600"/>
      </dsp:txXfrm>
    </dsp:sp>
    <dsp:sp modelId="{6A893A2D-25B6-7C4B-AD2F-4F8279329ED7}">
      <dsp:nvSpPr>
        <dsp:cNvPr id="0" name=""/>
        <dsp:cNvSpPr/>
      </dsp:nvSpPr>
      <dsp:spPr>
        <a:xfrm>
          <a:off x="0" y="4359697"/>
          <a:ext cx="9909477" cy="430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5. </a:t>
          </a:r>
          <a:r>
            <a:rPr lang="pl-PL" sz="1600" b="1" kern="1200" dirty="0" err="1"/>
            <a:t>Evaluate</a:t>
          </a:r>
          <a:r>
            <a:rPr lang="pl-PL" sz="1600" b="1" kern="1200" dirty="0"/>
            <a:t> </a:t>
          </a:r>
          <a:r>
            <a:rPr lang="pl-PL" sz="1600" b="1" kern="1200" dirty="0" err="1"/>
            <a:t>results</a:t>
          </a:r>
          <a:endParaRPr lang="pl-PL" sz="1600" kern="1200" dirty="0"/>
        </a:p>
      </dsp:txBody>
      <dsp:txXfrm>
        <a:off x="21034" y="4380731"/>
        <a:ext cx="9867409" cy="388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2B0D-F533-2340-AC3E-3810EA827D54}">
      <dsp:nvSpPr>
        <dsp:cNvPr id="0" name=""/>
        <dsp:cNvSpPr/>
      </dsp:nvSpPr>
      <dsp:spPr>
        <a:xfrm>
          <a:off x="0" y="825"/>
          <a:ext cx="3576717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 err="1"/>
            <a:t>Logic</a:t>
          </a:r>
          <a:r>
            <a:rPr lang="pl-PL" sz="1600" b="1" kern="1200" dirty="0"/>
            <a:t> of </a:t>
          </a:r>
          <a:r>
            <a:rPr lang="pl-PL" sz="1600" b="1" kern="1200" dirty="0" err="1"/>
            <a:t>calculation</a:t>
          </a:r>
          <a:r>
            <a:rPr lang="pl-PL" sz="1600" b="1" kern="1200" dirty="0"/>
            <a:t>:</a:t>
          </a:r>
          <a:endParaRPr lang="pl-PL" sz="1600" kern="1200" dirty="0"/>
        </a:p>
      </dsp:txBody>
      <dsp:txXfrm>
        <a:off x="31070" y="31895"/>
        <a:ext cx="3514577" cy="574340"/>
      </dsp:txXfrm>
    </dsp:sp>
    <dsp:sp modelId="{0C04AAC2-0D96-734A-B031-D3A3BB3B546D}">
      <dsp:nvSpPr>
        <dsp:cNvPr id="0" name=""/>
        <dsp:cNvSpPr/>
      </dsp:nvSpPr>
      <dsp:spPr>
        <a:xfrm>
          <a:off x="0" y="637305"/>
          <a:ext cx="3576717" cy="161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6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Use</a:t>
          </a:r>
          <a:r>
            <a:rPr lang="pl-PL" sz="1400" kern="1200" dirty="0"/>
            <a:t> </a:t>
          </a:r>
          <a:r>
            <a:rPr lang="en-US" sz="1400" kern="1200" dirty="0"/>
            <a:t>latest measured temperature before opening and soonest after closing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If any </a:t>
          </a:r>
          <a:r>
            <a:rPr lang="pl-PL" sz="1400" kern="1200" dirty="0"/>
            <a:t>of </a:t>
          </a:r>
          <a:r>
            <a:rPr lang="pl-PL" sz="1400" kern="1200" dirty="0" err="1"/>
            <a:t>above</a:t>
          </a:r>
          <a:r>
            <a:rPr lang="pl-PL" sz="1400" kern="1200" dirty="0"/>
            <a:t> </a:t>
          </a:r>
          <a:r>
            <a:rPr lang="en-US" sz="1400" kern="1200" dirty="0"/>
            <a:t>does not exist (i.e. another door opening happened before measurement was made), ignore those opening</a:t>
          </a:r>
          <a:r>
            <a:rPr lang="pl-PL" sz="1400" kern="1200" dirty="0"/>
            <a:t>s</a:t>
          </a:r>
        </a:p>
      </dsp:txBody>
      <dsp:txXfrm>
        <a:off x="0" y="637305"/>
        <a:ext cx="3576717" cy="1618740"/>
      </dsp:txXfrm>
    </dsp:sp>
    <dsp:sp modelId="{1A7DC8E3-01E5-A245-A791-DCBF83C30116}">
      <dsp:nvSpPr>
        <dsp:cNvPr id="0" name=""/>
        <dsp:cNvSpPr/>
      </dsp:nvSpPr>
      <dsp:spPr>
        <a:xfrm>
          <a:off x="0" y="2256045"/>
          <a:ext cx="3576717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 err="1"/>
            <a:t>Insights</a:t>
          </a:r>
          <a:r>
            <a:rPr lang="pl-PL" sz="1600" b="1" kern="1200" dirty="0"/>
            <a:t>:</a:t>
          </a:r>
          <a:endParaRPr lang="pl-PL" sz="1600" kern="1200" dirty="0"/>
        </a:p>
      </dsp:txBody>
      <dsp:txXfrm>
        <a:off x="31070" y="2287115"/>
        <a:ext cx="3514577" cy="574340"/>
      </dsp:txXfrm>
    </dsp:sp>
    <dsp:sp modelId="{9BBB0197-20C6-3242-9699-9C6F82AA8DF3}">
      <dsp:nvSpPr>
        <dsp:cNvPr id="0" name=""/>
        <dsp:cNvSpPr/>
      </dsp:nvSpPr>
      <dsp:spPr>
        <a:xfrm>
          <a:off x="0" y="2892525"/>
          <a:ext cx="3576717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6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Often</a:t>
          </a:r>
          <a:r>
            <a:rPr lang="pl-PL" sz="1400" kern="1200" dirty="0"/>
            <a:t> the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change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negative</a:t>
          </a:r>
          <a:r>
            <a:rPr lang="pl-PL" sz="1400" kern="1200" dirty="0"/>
            <a:t> (</a:t>
          </a:r>
          <a:r>
            <a:rPr lang="pl-PL" sz="1400" kern="1200" dirty="0" err="1"/>
            <a:t>descreased</a:t>
          </a:r>
          <a:r>
            <a:rPr lang="pl-PL" sz="1400" kern="1200" dirty="0"/>
            <a:t>), </a:t>
          </a:r>
          <a:r>
            <a:rPr lang="pl-PL" sz="1400" kern="1200" dirty="0" err="1"/>
            <a:t>especially</a:t>
          </a:r>
          <a:r>
            <a:rPr lang="pl-PL" sz="1400" kern="1200" dirty="0"/>
            <a:t> for </a:t>
          </a:r>
          <a:r>
            <a:rPr lang="pl-PL" sz="1400" kern="1200" dirty="0" err="1"/>
            <a:t>short</a:t>
          </a:r>
          <a:r>
            <a:rPr lang="pl-PL" sz="1400" kern="1200" dirty="0"/>
            <a:t> </a:t>
          </a:r>
          <a:r>
            <a:rPr lang="pl-PL" sz="1400" kern="1200" dirty="0" err="1"/>
            <a:t>openings</a:t>
          </a:r>
          <a:r>
            <a:rPr lang="pl-PL" sz="1400" kern="1200" dirty="0"/>
            <a:t> – </a:t>
          </a:r>
          <a:r>
            <a:rPr lang="pl-PL" sz="1400" kern="1200" dirty="0" err="1"/>
            <a:t>which</a:t>
          </a:r>
          <a:r>
            <a:rPr lang="pl-PL" sz="1400" kern="1200" dirty="0"/>
            <a:t> </a:t>
          </a:r>
          <a:r>
            <a:rPr lang="pl-PL" sz="1400" kern="1200" dirty="0" err="1"/>
            <a:t>suggests</a:t>
          </a:r>
          <a:r>
            <a:rPr lang="pl-PL" sz="1400" kern="1200" dirty="0"/>
            <a:t> </a:t>
          </a:r>
          <a:r>
            <a:rPr lang="pl-PL" sz="1400" kern="1200" dirty="0" err="1"/>
            <a:t>that</a:t>
          </a:r>
          <a:r>
            <a:rPr lang="pl-PL" sz="1400" kern="1200" dirty="0"/>
            <a:t> </a:t>
          </a:r>
          <a:r>
            <a:rPr lang="pl-PL" sz="1400" kern="1200" dirty="0" err="1"/>
            <a:t>short</a:t>
          </a:r>
          <a:r>
            <a:rPr lang="pl-PL" sz="1400" kern="1200" dirty="0"/>
            <a:t> </a:t>
          </a:r>
          <a:r>
            <a:rPr lang="pl-PL" sz="1400" kern="1200" dirty="0" err="1"/>
            <a:t>openings</a:t>
          </a:r>
          <a:r>
            <a:rPr lang="pl-PL" sz="1400" kern="1200" dirty="0"/>
            <a:t> do not </a:t>
          </a:r>
          <a:r>
            <a:rPr lang="pl-PL" sz="1400" kern="1200" dirty="0" err="1"/>
            <a:t>have</a:t>
          </a:r>
          <a:r>
            <a:rPr lang="pl-PL" sz="1400" kern="1200" dirty="0"/>
            <a:t> </a:t>
          </a:r>
          <a:r>
            <a:rPr lang="pl-PL" sz="1400" kern="1200" dirty="0" err="1"/>
            <a:t>effect</a:t>
          </a:r>
          <a:r>
            <a:rPr lang="pl-PL" sz="1400" kern="1200" dirty="0"/>
            <a:t> on </a:t>
          </a:r>
          <a:r>
            <a:rPr lang="pl-PL" sz="1400" kern="1200" dirty="0" err="1"/>
            <a:t>temperature</a:t>
          </a:r>
          <a:r>
            <a:rPr lang="pl-PL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A </a:t>
          </a:r>
          <a:r>
            <a:rPr lang="pl-PL" sz="1400" kern="1200" dirty="0" err="1"/>
            <a:t>slightly</a:t>
          </a:r>
          <a:r>
            <a:rPr lang="pl-PL" sz="1400" kern="1200" dirty="0"/>
            <a:t> </a:t>
          </a:r>
          <a:r>
            <a:rPr lang="pl-PL" sz="1400" kern="1200" dirty="0" err="1"/>
            <a:t>increasing</a:t>
          </a:r>
          <a:r>
            <a:rPr lang="pl-PL" sz="1400" kern="1200" dirty="0"/>
            <a:t> trend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visible</a:t>
          </a:r>
          <a:r>
            <a:rPr lang="pl-PL" sz="1400" kern="1200" dirty="0"/>
            <a:t> for </a:t>
          </a:r>
          <a:r>
            <a:rPr lang="pl-PL" sz="1400" kern="1200" dirty="0" err="1"/>
            <a:t>all</a:t>
          </a:r>
          <a:r>
            <a:rPr lang="pl-PL" sz="1400" kern="1200" dirty="0"/>
            <a:t> </a:t>
          </a:r>
          <a:r>
            <a:rPr lang="pl-PL" sz="1400" kern="1200" dirty="0" err="1"/>
            <a:t>appliances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grows</a:t>
          </a:r>
          <a:r>
            <a:rPr lang="pl-PL" sz="1400" kern="1200" dirty="0"/>
            <a:t> </a:t>
          </a:r>
          <a:r>
            <a:rPr lang="pl-PL" sz="1400" kern="1200" dirty="0" err="1"/>
            <a:t>surprisingly</a:t>
          </a:r>
          <a:r>
            <a:rPr lang="pl-PL" sz="1400" kern="1200" dirty="0"/>
            <a:t> </a:t>
          </a:r>
          <a:r>
            <a:rPr lang="pl-PL" sz="1400" kern="1200" dirty="0" err="1"/>
            <a:t>little</a:t>
          </a:r>
          <a:r>
            <a:rPr lang="pl-PL" sz="1400" kern="1200" dirty="0"/>
            <a:t> </a:t>
          </a:r>
          <a:r>
            <a:rPr lang="pl-PL" sz="1400" kern="1200" dirty="0" err="1"/>
            <a:t>when</a:t>
          </a:r>
          <a:r>
            <a:rPr lang="pl-PL" sz="1400" kern="1200" dirty="0"/>
            <a:t> </a:t>
          </a:r>
          <a:r>
            <a:rPr lang="pl-PL" sz="1400" kern="1200" dirty="0" err="1"/>
            <a:t>door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open for </a:t>
          </a:r>
          <a:r>
            <a:rPr lang="pl-PL" sz="1400" kern="1200" dirty="0" err="1"/>
            <a:t>several</a:t>
          </a:r>
          <a:r>
            <a:rPr lang="pl-PL" sz="1400" kern="1200" dirty="0"/>
            <a:t> </a:t>
          </a:r>
          <a:r>
            <a:rPr lang="pl-PL" sz="1400" kern="1200" dirty="0" err="1"/>
            <a:t>minutes</a:t>
          </a:r>
          <a:endParaRPr lang="pl-PL" sz="1400" kern="1200" dirty="0"/>
        </a:p>
      </dsp:txBody>
      <dsp:txXfrm>
        <a:off x="0" y="2892525"/>
        <a:ext cx="3576717" cy="2111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00FE-C5D4-114D-9DAD-49CF5B4C6524}">
      <dsp:nvSpPr>
        <dsp:cNvPr id="0" name=""/>
        <dsp:cNvSpPr/>
      </dsp:nvSpPr>
      <dsp:spPr>
        <a:xfrm>
          <a:off x="8809" y="32644"/>
          <a:ext cx="2633040" cy="1579824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solidFill>
                <a:schemeClr val="tx1"/>
              </a:solidFill>
            </a:rPr>
            <a:t>Per ich VID we </a:t>
          </a:r>
          <a:r>
            <a:rPr lang="pl-PL" sz="1100" kern="1200" dirty="0" err="1">
              <a:solidFill>
                <a:schemeClr val="tx1"/>
              </a:solidFill>
            </a:rPr>
            <a:t>chose</a:t>
          </a:r>
          <a:r>
            <a:rPr lang="pl-PL" sz="1100" kern="1200" dirty="0">
              <a:solidFill>
                <a:schemeClr val="tx1"/>
              </a:solidFill>
            </a:rPr>
            <a:t> the model with </a:t>
          </a:r>
          <a:r>
            <a:rPr lang="pl-PL" sz="1100" kern="1200" dirty="0" err="1">
              <a:solidFill>
                <a:schemeClr val="tx1"/>
              </a:solidFill>
            </a:rPr>
            <a:t>lowest</a:t>
          </a:r>
          <a:r>
            <a:rPr lang="pl-PL" sz="1100" kern="1200" dirty="0">
              <a:solidFill>
                <a:schemeClr val="tx1"/>
              </a:solidFill>
            </a:rPr>
            <a:t> error (</a:t>
          </a:r>
          <a:r>
            <a:rPr lang="pl-PL" sz="1100" kern="1200" dirty="0" err="1">
              <a:solidFill>
                <a:schemeClr val="tx1"/>
              </a:solidFill>
            </a:rPr>
            <a:t>mae</a:t>
          </a:r>
          <a:r>
            <a:rPr lang="pl-PL" sz="1100" kern="1200" dirty="0">
              <a:solidFill>
                <a:schemeClr val="tx1"/>
              </a:solidFill>
            </a:rPr>
            <a:t>)</a:t>
          </a:r>
        </a:p>
      </dsp:txBody>
      <dsp:txXfrm>
        <a:off x="55080" y="78915"/>
        <a:ext cx="2540498" cy="1487282"/>
      </dsp:txXfrm>
    </dsp:sp>
    <dsp:sp modelId="{24E58B3A-F3FA-CA4D-9B52-2A9A2B4D19C5}">
      <dsp:nvSpPr>
        <dsp:cNvPr id="0" name=""/>
        <dsp:cNvSpPr/>
      </dsp:nvSpPr>
      <dsp:spPr>
        <a:xfrm>
          <a:off x="2905153" y="496059"/>
          <a:ext cx="558204" cy="6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/>
        </a:p>
      </dsp:txBody>
      <dsp:txXfrm>
        <a:off x="2905153" y="626658"/>
        <a:ext cx="390743" cy="391795"/>
      </dsp:txXfrm>
    </dsp:sp>
    <dsp:sp modelId="{08085016-9DA0-EA41-B72C-8AA385C2F050}">
      <dsp:nvSpPr>
        <dsp:cNvPr id="0" name=""/>
        <dsp:cNvSpPr/>
      </dsp:nvSpPr>
      <dsp:spPr>
        <a:xfrm>
          <a:off x="3695065" y="32644"/>
          <a:ext cx="2633040" cy="1579824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>
              <a:solidFill>
                <a:srgbClr val="000000"/>
              </a:solidFill>
            </a:rPr>
            <a:t>Average</a:t>
          </a:r>
          <a:r>
            <a:rPr lang="pl-PL" sz="1100" b="1" kern="1200" dirty="0">
              <a:solidFill>
                <a:srgbClr val="000000"/>
              </a:solidFill>
            </a:rPr>
            <a:t> error </a:t>
          </a:r>
          <a:r>
            <a:rPr lang="pl-PL" sz="1100" b="1" kern="1200" dirty="0" err="1">
              <a:solidFill>
                <a:srgbClr val="000000"/>
              </a:solidFill>
            </a:rPr>
            <a:t>across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all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models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is</a:t>
          </a:r>
          <a:r>
            <a:rPr lang="pl-PL" sz="1100" b="1" kern="1200" dirty="0">
              <a:solidFill>
                <a:srgbClr val="000000"/>
              </a:solidFill>
            </a:rPr>
            <a:t> 0.35 Celsius.</a:t>
          </a:r>
          <a:endParaRPr lang="pl-PL" sz="1100" kern="1200" dirty="0">
            <a:solidFill>
              <a:srgbClr val="000000"/>
            </a:solidFill>
          </a:endParaRPr>
        </a:p>
      </dsp:txBody>
      <dsp:txXfrm>
        <a:off x="3741336" y="78915"/>
        <a:ext cx="2540498" cy="1487282"/>
      </dsp:txXfrm>
    </dsp:sp>
    <dsp:sp modelId="{CB470274-9DF3-B244-937C-FDE4E121A7EE}">
      <dsp:nvSpPr>
        <dsp:cNvPr id="0" name=""/>
        <dsp:cNvSpPr/>
      </dsp:nvSpPr>
      <dsp:spPr>
        <a:xfrm>
          <a:off x="6591409" y="496059"/>
          <a:ext cx="558204" cy="6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/>
        </a:p>
      </dsp:txBody>
      <dsp:txXfrm>
        <a:off x="6591409" y="626658"/>
        <a:ext cx="390743" cy="391795"/>
      </dsp:txXfrm>
    </dsp:sp>
    <dsp:sp modelId="{6E6D9B62-FC47-5B45-A27B-799BE462E21F}">
      <dsp:nvSpPr>
        <dsp:cNvPr id="0" name=""/>
        <dsp:cNvSpPr/>
      </dsp:nvSpPr>
      <dsp:spPr>
        <a:xfrm>
          <a:off x="7381321" y="32644"/>
          <a:ext cx="2633040" cy="1579824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>
              <a:solidFill>
                <a:srgbClr val="000000"/>
              </a:solidFill>
            </a:rPr>
            <a:t>Overall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these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models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while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having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pretty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low</a:t>
          </a:r>
          <a:r>
            <a:rPr lang="pl-PL" sz="1100" kern="1200" dirty="0">
              <a:solidFill>
                <a:srgbClr val="000000"/>
              </a:solidFill>
            </a:rPr>
            <a:t> on </a:t>
          </a:r>
          <a:r>
            <a:rPr lang="pl-PL" sz="1100" kern="1200" dirty="0" err="1">
              <a:solidFill>
                <a:srgbClr val="000000"/>
              </a:solidFill>
            </a:rPr>
            <a:t>average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temperature</a:t>
          </a:r>
          <a:r>
            <a:rPr lang="pl-PL" sz="1100" kern="1200" dirty="0">
              <a:solidFill>
                <a:srgbClr val="000000"/>
              </a:solidFill>
            </a:rPr>
            <a:t> error – </a:t>
          </a:r>
          <a:r>
            <a:rPr lang="pl-PL" sz="1100" b="1" kern="1200" dirty="0" err="1">
              <a:solidFill>
                <a:srgbClr val="000000"/>
              </a:solidFill>
            </a:rPr>
            <a:t>they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don’t</a:t>
          </a:r>
          <a:r>
            <a:rPr lang="pl-PL" sz="1100" b="1" kern="1200" dirty="0">
              <a:solidFill>
                <a:srgbClr val="000000"/>
              </a:solidFill>
            </a:rPr>
            <a:t> handle </a:t>
          </a:r>
          <a:r>
            <a:rPr lang="pl-PL" sz="1100" b="1" kern="1200" dirty="0" err="1">
              <a:solidFill>
                <a:srgbClr val="000000"/>
              </a:solidFill>
            </a:rPr>
            <a:t>predicting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bigger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deviations</a:t>
          </a:r>
          <a:r>
            <a:rPr lang="pl-PL" sz="1100" b="1" kern="1200" dirty="0">
              <a:solidFill>
                <a:srgbClr val="000000"/>
              </a:solidFill>
            </a:rPr>
            <a:t>/</a:t>
          </a:r>
          <a:r>
            <a:rPr lang="pl-PL" sz="1100" b="1" kern="1200" dirty="0" err="1">
              <a:solidFill>
                <a:srgbClr val="000000"/>
              </a:solidFill>
            </a:rPr>
            <a:t>spikes</a:t>
          </a:r>
          <a:r>
            <a:rPr lang="pl-PL" sz="1100" b="1" kern="1200" dirty="0">
              <a:solidFill>
                <a:srgbClr val="000000"/>
              </a:solidFill>
            </a:rPr>
            <a:t> of </a:t>
          </a:r>
          <a:r>
            <a:rPr lang="pl-PL" sz="1100" b="1" kern="1200" dirty="0" err="1">
              <a:solidFill>
                <a:srgbClr val="000000"/>
              </a:solidFill>
            </a:rPr>
            <a:t>temperature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kern="1200" dirty="0">
              <a:solidFill>
                <a:srgbClr val="000000"/>
              </a:solidFill>
            </a:rPr>
            <a:t>as </a:t>
          </a:r>
          <a:r>
            <a:rPr lang="pl-PL" sz="1100" kern="1200" dirty="0" err="1">
              <a:solidFill>
                <a:srgbClr val="000000"/>
              </a:solidFill>
            </a:rPr>
            <a:t>they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rather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oscilate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around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mean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tempearature</a:t>
          </a:r>
          <a:r>
            <a:rPr lang="pl-PL" sz="1100" kern="1200" dirty="0">
              <a:solidFill>
                <a:srgbClr val="000000"/>
              </a:solidFill>
            </a:rPr>
            <a:t> of </a:t>
          </a:r>
          <a:r>
            <a:rPr lang="pl-PL" sz="1100" kern="1200" dirty="0" err="1">
              <a:solidFill>
                <a:srgbClr val="000000"/>
              </a:solidFill>
            </a:rPr>
            <a:t>an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appliance</a:t>
          </a:r>
          <a:r>
            <a:rPr lang="pl-PL" sz="1100" kern="1200" dirty="0">
              <a:solidFill>
                <a:srgbClr val="000000"/>
              </a:solidFill>
            </a:rPr>
            <a:t>. </a:t>
          </a:r>
        </a:p>
      </dsp:txBody>
      <dsp:txXfrm>
        <a:off x="7427592" y="78915"/>
        <a:ext cx="2540498" cy="1487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00FE-C5D4-114D-9DAD-49CF5B4C6524}">
      <dsp:nvSpPr>
        <dsp:cNvPr id="0" name=""/>
        <dsp:cNvSpPr/>
      </dsp:nvSpPr>
      <dsp:spPr>
        <a:xfrm>
          <a:off x="18769" y="36665"/>
          <a:ext cx="2680746" cy="1608447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Average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error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across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best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on test set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is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0.36 vs 0.39 Celsius on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validation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set. </a:t>
          </a:r>
          <a:endParaRPr lang="pl-PL" sz="1100" kern="1200" dirty="0">
            <a:solidFill>
              <a:schemeClr val="tx1"/>
            </a:solidFill>
          </a:endParaRPr>
        </a:p>
      </dsp:txBody>
      <dsp:txXfrm>
        <a:off x="65879" y="83775"/>
        <a:ext cx="2586526" cy="1514227"/>
      </dsp:txXfrm>
    </dsp:sp>
    <dsp:sp modelId="{24E58B3A-F3FA-CA4D-9B52-2A9A2B4D19C5}">
      <dsp:nvSpPr>
        <dsp:cNvPr id="0" name=""/>
        <dsp:cNvSpPr/>
      </dsp:nvSpPr>
      <dsp:spPr>
        <a:xfrm rot="21583164">
          <a:off x="2965137" y="499232"/>
          <a:ext cx="563130" cy="664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2965138" y="632611"/>
        <a:ext cx="394191" cy="398895"/>
      </dsp:txXfrm>
    </dsp:sp>
    <dsp:sp modelId="{08085016-9DA0-EA41-B72C-8AA385C2F050}">
      <dsp:nvSpPr>
        <dsp:cNvPr id="0" name=""/>
        <dsp:cNvSpPr/>
      </dsp:nvSpPr>
      <dsp:spPr>
        <a:xfrm>
          <a:off x="3762013" y="18332"/>
          <a:ext cx="2680746" cy="1608447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indicates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are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performing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similiarly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well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on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completetly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new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set of data.</a:t>
          </a:r>
          <a:endParaRPr lang="pl-PL" sz="1100" kern="1200" dirty="0">
            <a:solidFill>
              <a:schemeClr val="tx1"/>
            </a:solidFill>
          </a:endParaRPr>
        </a:p>
      </dsp:txBody>
      <dsp:txXfrm>
        <a:off x="3809123" y="65442"/>
        <a:ext cx="2586526" cy="1514227"/>
      </dsp:txXfrm>
    </dsp:sp>
    <dsp:sp modelId="{CB470274-9DF3-B244-937C-FDE4E121A7EE}">
      <dsp:nvSpPr>
        <dsp:cNvPr id="0" name=""/>
        <dsp:cNvSpPr/>
      </dsp:nvSpPr>
      <dsp:spPr>
        <a:xfrm>
          <a:off x="6710834" y="490143"/>
          <a:ext cx="568318" cy="664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6710834" y="623108"/>
        <a:ext cx="397823" cy="398895"/>
      </dsp:txXfrm>
    </dsp:sp>
    <dsp:sp modelId="{6E6D9B62-FC47-5B45-A27B-799BE462E21F}">
      <dsp:nvSpPr>
        <dsp:cNvPr id="0" name=""/>
        <dsp:cNvSpPr/>
      </dsp:nvSpPr>
      <dsp:spPr>
        <a:xfrm>
          <a:off x="7515058" y="18332"/>
          <a:ext cx="2680746" cy="1608447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When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comparing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mae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on test vs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validaton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set we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can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see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that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most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VIDs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have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very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similiar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error (=&lt; 0.05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degree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difference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). </a:t>
          </a:r>
          <a:endParaRPr lang="pl-PL" sz="1100" kern="1200" dirty="0">
            <a:solidFill>
              <a:srgbClr val="000000"/>
            </a:solidFill>
          </a:endParaRPr>
        </a:p>
      </dsp:txBody>
      <dsp:txXfrm>
        <a:off x="7562168" y="65442"/>
        <a:ext cx="2586526" cy="1514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1D249-BF30-2046-B736-E7D21C42EE19}">
      <dsp:nvSpPr>
        <dsp:cNvPr id="0" name=""/>
        <dsp:cNvSpPr/>
      </dsp:nvSpPr>
      <dsp:spPr>
        <a:xfrm>
          <a:off x="0" y="9530"/>
          <a:ext cx="9909477" cy="52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Key</a:t>
          </a:r>
          <a:r>
            <a:rPr lang="pl-PL" sz="1600" kern="1200" dirty="0"/>
            <a:t> </a:t>
          </a:r>
          <a:r>
            <a:rPr lang="pl-PL" sz="1600" kern="1200" dirty="0" err="1"/>
            <a:t>findings</a:t>
          </a:r>
          <a:r>
            <a:rPr lang="pl-PL" sz="1600" kern="1200" dirty="0"/>
            <a:t>:</a:t>
          </a:r>
        </a:p>
      </dsp:txBody>
      <dsp:txXfrm>
        <a:off x="25807" y="35337"/>
        <a:ext cx="9857863" cy="477036"/>
      </dsp:txXfrm>
    </dsp:sp>
    <dsp:sp modelId="{8BB2AFD3-F538-FF4C-A8DF-16AB36262689}">
      <dsp:nvSpPr>
        <dsp:cNvPr id="0" name=""/>
        <dsp:cNvSpPr/>
      </dsp:nvSpPr>
      <dsp:spPr>
        <a:xfrm>
          <a:off x="0" y="538180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mainly</a:t>
          </a:r>
          <a:r>
            <a:rPr lang="pl-PL" sz="1400" kern="1200" dirty="0"/>
            <a:t> </a:t>
          </a:r>
          <a:r>
            <a:rPr lang="pl-PL" sz="1400" kern="1200" dirty="0" err="1"/>
            <a:t>depends</a:t>
          </a:r>
          <a:r>
            <a:rPr lang="pl-PL" sz="1400" kern="1200" dirty="0"/>
            <a:t> on </a:t>
          </a:r>
          <a:r>
            <a:rPr lang="pl-PL" sz="1400" kern="1200" dirty="0" err="1"/>
            <a:t>historical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measurements</a:t>
          </a:r>
          <a:r>
            <a:rPr lang="pl-PL" sz="1400" kern="1200" dirty="0"/>
            <a:t> and </a:t>
          </a:r>
          <a:r>
            <a:rPr lang="pl-PL" sz="1400" kern="1200" dirty="0" err="1"/>
            <a:t>does</a:t>
          </a:r>
          <a:r>
            <a:rPr lang="pl-PL" sz="1400" kern="1200" dirty="0"/>
            <a:t> not </a:t>
          </a:r>
          <a:r>
            <a:rPr lang="pl-PL" sz="1400" kern="1200" dirty="0" err="1"/>
            <a:t>depend</a:t>
          </a:r>
          <a:r>
            <a:rPr lang="pl-PL" sz="1400" kern="1200" dirty="0"/>
            <a:t> on </a:t>
          </a:r>
          <a:r>
            <a:rPr lang="pl-PL" sz="1400" kern="1200" dirty="0" err="1"/>
            <a:t>any</a:t>
          </a:r>
          <a:r>
            <a:rPr lang="pl-PL" sz="1400" kern="1200" dirty="0"/>
            <a:t> </a:t>
          </a:r>
          <a:r>
            <a:rPr lang="pl-PL" sz="1400" kern="1200" dirty="0" err="1"/>
            <a:t>other</a:t>
          </a:r>
          <a:r>
            <a:rPr lang="pl-PL" sz="1400" kern="1200" dirty="0"/>
            <a:t> </a:t>
          </a:r>
          <a:r>
            <a:rPr lang="pl-PL" sz="1400" kern="1200" dirty="0" err="1"/>
            <a:t>variables</a:t>
          </a:r>
          <a:r>
            <a:rPr lang="pl-PL" sz="1400" kern="1200" dirty="0"/>
            <a:t> </a:t>
          </a:r>
          <a:r>
            <a:rPr lang="pl-PL" sz="1400" kern="1200" dirty="0" err="1"/>
            <a:t>that</a:t>
          </a:r>
          <a:r>
            <a:rPr lang="pl-PL" sz="1400" kern="1200" dirty="0"/>
            <a:t> we </a:t>
          </a:r>
          <a:r>
            <a:rPr lang="pl-PL" sz="1400" kern="1200" dirty="0" err="1"/>
            <a:t>have</a:t>
          </a:r>
          <a:r>
            <a:rPr lang="pl-PL" sz="1400" kern="1200" dirty="0"/>
            <a:t> in data (</a:t>
          </a:r>
          <a:r>
            <a:rPr lang="pl-PL" sz="1400" kern="1200" dirty="0" err="1"/>
            <a:t>doors</a:t>
          </a:r>
          <a:r>
            <a:rPr lang="pl-PL" sz="1400" kern="1200" dirty="0"/>
            <a:t>, </a:t>
          </a:r>
          <a:r>
            <a:rPr lang="pl-PL" sz="1400" kern="1200" dirty="0" err="1"/>
            <a:t>setpoint</a:t>
          </a:r>
          <a:r>
            <a:rPr lang="pl-PL" sz="1400" kern="1200" dirty="0"/>
            <a:t> and </a:t>
          </a:r>
          <a:r>
            <a:rPr lang="pl-PL" sz="1400" kern="1200" dirty="0" err="1"/>
            <a:t>ambient</a:t>
          </a:r>
          <a:r>
            <a:rPr lang="pl-PL" sz="1400" kern="1200" dirty="0"/>
            <a:t> </a:t>
          </a:r>
          <a:r>
            <a:rPr lang="pl-PL" sz="1400" kern="1200" dirty="0" err="1"/>
            <a:t>seem</a:t>
          </a:r>
          <a:r>
            <a:rPr lang="pl-PL" sz="1400" kern="1200" dirty="0"/>
            <a:t> to </a:t>
          </a:r>
          <a:r>
            <a:rPr lang="pl-PL" sz="1400" kern="1200" dirty="0" err="1"/>
            <a:t>have</a:t>
          </a:r>
          <a:r>
            <a:rPr lang="pl-PL" sz="1400" kern="1200" dirty="0"/>
            <a:t> </a:t>
          </a:r>
          <a:r>
            <a:rPr lang="pl-PL" sz="1400" kern="1200" dirty="0" err="1"/>
            <a:t>minimal</a:t>
          </a:r>
          <a:r>
            <a:rPr lang="pl-PL" sz="1400" kern="1200" dirty="0"/>
            <a:t> </a:t>
          </a:r>
          <a:r>
            <a:rPr lang="pl-PL" sz="1400" kern="1200" dirty="0" err="1"/>
            <a:t>impacts</a:t>
          </a:r>
          <a:r>
            <a:rPr lang="pl-PL" sz="1400" kern="1200" dirty="0"/>
            <a:t>)</a:t>
          </a:r>
        </a:p>
      </dsp:txBody>
      <dsp:txXfrm>
        <a:off x="0" y="538180"/>
        <a:ext cx="9909477" cy="761760"/>
      </dsp:txXfrm>
    </dsp:sp>
    <dsp:sp modelId="{5A7ACA1A-746F-D447-A097-783BF2E03715}">
      <dsp:nvSpPr>
        <dsp:cNvPr id="0" name=""/>
        <dsp:cNvSpPr/>
      </dsp:nvSpPr>
      <dsp:spPr>
        <a:xfrm>
          <a:off x="0" y="1299940"/>
          <a:ext cx="9909477" cy="514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Binary</a:t>
          </a:r>
          <a:r>
            <a:rPr lang="pl-PL" sz="1600" kern="1200" dirty="0"/>
            <a:t> modeling: </a:t>
          </a:r>
        </a:p>
      </dsp:txBody>
      <dsp:txXfrm>
        <a:off x="25107" y="1325047"/>
        <a:ext cx="9859263" cy="464098"/>
      </dsp:txXfrm>
    </dsp:sp>
    <dsp:sp modelId="{A5109C0E-217D-9C44-887D-01F516A97A16}">
      <dsp:nvSpPr>
        <dsp:cNvPr id="0" name=""/>
        <dsp:cNvSpPr/>
      </dsp:nvSpPr>
      <dsp:spPr>
        <a:xfrm>
          <a:off x="0" y="1814253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1" kern="1200" dirty="0" err="1"/>
            <a:t>Detecting</a:t>
          </a:r>
          <a:r>
            <a:rPr lang="pl-PL" sz="1400" b="1" kern="1200" dirty="0"/>
            <a:t> </a:t>
          </a:r>
          <a:r>
            <a:rPr lang="pl-PL" sz="1400" b="1" kern="1200" dirty="0" err="1"/>
            <a:t>abnormal</a:t>
          </a:r>
          <a:r>
            <a:rPr lang="pl-PL" sz="1400" b="1" kern="1200" dirty="0"/>
            <a:t> </a:t>
          </a:r>
          <a:r>
            <a:rPr lang="pl-PL" sz="1400" b="1" kern="1200" dirty="0" err="1"/>
            <a:t>increases</a:t>
          </a:r>
          <a:r>
            <a:rPr lang="pl-PL" sz="1400" b="1" kern="1200" dirty="0"/>
            <a:t> of </a:t>
          </a:r>
          <a:r>
            <a:rPr lang="pl-PL" sz="1400" b="1" kern="1200" dirty="0" err="1"/>
            <a:t>temperature</a:t>
          </a:r>
          <a:r>
            <a:rPr lang="pl-PL" sz="1400" b="1" kern="1200" dirty="0"/>
            <a:t> </a:t>
          </a:r>
          <a:r>
            <a:rPr lang="pl-PL" sz="1400" b="1" kern="1200" dirty="0" err="1"/>
            <a:t>is</a:t>
          </a:r>
          <a:r>
            <a:rPr lang="pl-PL" sz="1400" b="1" kern="1200" dirty="0"/>
            <a:t> </a:t>
          </a:r>
          <a:r>
            <a:rPr lang="pl-PL" sz="1400" b="1" kern="1200" dirty="0" err="1"/>
            <a:t>very</a:t>
          </a:r>
          <a:r>
            <a:rPr lang="pl-PL" sz="1400" b="1" kern="1200" dirty="0"/>
            <a:t> </a:t>
          </a:r>
          <a:r>
            <a:rPr lang="pl-PL" sz="1400" b="1" kern="1200" dirty="0" err="1"/>
            <a:t>possible</a:t>
          </a:r>
          <a:r>
            <a:rPr lang="pl-PL" sz="1400" b="1" kern="1200" dirty="0"/>
            <a:t> and </a:t>
          </a:r>
          <a:r>
            <a:rPr lang="pl-PL" sz="1400" b="1" kern="1200" dirty="0" err="1"/>
            <a:t>can</a:t>
          </a:r>
          <a:r>
            <a:rPr lang="pl-PL" sz="1400" b="1" kern="1200" dirty="0"/>
            <a:t> be </a:t>
          </a:r>
          <a:r>
            <a:rPr lang="pl-PL" sz="1400" b="1" kern="1200" dirty="0" err="1"/>
            <a:t>done</a:t>
          </a:r>
          <a:r>
            <a:rPr lang="pl-PL" sz="1400" b="1" kern="1200" dirty="0"/>
            <a:t> with </a:t>
          </a:r>
          <a:r>
            <a:rPr lang="pl-PL" sz="1400" b="1" kern="1200" dirty="0" err="1"/>
            <a:t>simple</a:t>
          </a:r>
          <a:r>
            <a:rPr lang="pl-PL" sz="1400" b="1" kern="1200" dirty="0"/>
            <a:t> </a:t>
          </a:r>
          <a:r>
            <a:rPr lang="pl-PL" sz="1400" b="1" kern="1200" dirty="0" err="1"/>
            <a:t>methods</a:t>
          </a:r>
          <a:r>
            <a:rPr lang="pl-PL" sz="1400" kern="1200" dirty="0"/>
            <a:t>, but we </a:t>
          </a:r>
          <a:r>
            <a:rPr lang="pl-PL" sz="1400" kern="1200" dirty="0" err="1"/>
            <a:t>need</a:t>
          </a:r>
          <a:r>
            <a:rPr lang="pl-PL" sz="1400" kern="1200" dirty="0"/>
            <a:t> to </a:t>
          </a:r>
          <a:r>
            <a:rPr lang="pl-PL" sz="1400" kern="1200" dirty="0" err="1"/>
            <a:t>validate</a:t>
          </a:r>
          <a:r>
            <a:rPr lang="pl-PL" sz="1400" kern="1200" dirty="0"/>
            <a:t> the </a:t>
          </a:r>
          <a:r>
            <a:rPr lang="pl-PL" sz="1400" kern="1200" dirty="0" err="1"/>
            <a:t>solution</a:t>
          </a:r>
          <a:r>
            <a:rPr lang="pl-PL" sz="1400" kern="1200" dirty="0"/>
            <a:t> on </a:t>
          </a:r>
          <a:r>
            <a:rPr lang="pl-PL" sz="1400" kern="1200" dirty="0" err="1"/>
            <a:t>manually</a:t>
          </a:r>
          <a:r>
            <a:rPr lang="pl-PL" sz="1400" kern="1200" dirty="0"/>
            <a:t> </a:t>
          </a:r>
          <a:r>
            <a:rPr lang="pl-PL" sz="1400" kern="1200" dirty="0" err="1"/>
            <a:t>labeled</a:t>
          </a:r>
          <a:r>
            <a:rPr lang="pl-PL" sz="1400" kern="1200" dirty="0"/>
            <a:t> (</a:t>
          </a:r>
          <a:r>
            <a:rPr lang="pl-PL" sz="1400" kern="1200" dirty="0" err="1"/>
            <a:t>or</a:t>
          </a:r>
          <a:r>
            <a:rPr lang="pl-PL" sz="1400" kern="1200" dirty="0"/>
            <a:t> </a:t>
          </a:r>
          <a:r>
            <a:rPr lang="pl-PL" sz="1400" kern="1200" dirty="0" err="1"/>
            <a:t>verified</a:t>
          </a:r>
          <a:r>
            <a:rPr lang="pl-PL" sz="1400" kern="1200" dirty="0"/>
            <a:t>) data </a:t>
          </a:r>
          <a:r>
            <a:rPr lang="pl-PL" sz="1400" kern="1200" dirty="0" err="1"/>
            <a:t>sample</a:t>
          </a:r>
          <a:r>
            <a:rPr lang="pl-PL" sz="1400" kern="1200" dirty="0"/>
            <a:t>. </a:t>
          </a:r>
        </a:p>
      </dsp:txBody>
      <dsp:txXfrm>
        <a:off x="0" y="1814253"/>
        <a:ext cx="9909477" cy="761760"/>
      </dsp:txXfrm>
    </dsp:sp>
    <dsp:sp modelId="{42AB1B35-7926-A346-874F-E74B4797C6A2}">
      <dsp:nvSpPr>
        <dsp:cNvPr id="0" name=""/>
        <dsp:cNvSpPr/>
      </dsp:nvSpPr>
      <dsp:spPr>
        <a:xfrm>
          <a:off x="0" y="2576013"/>
          <a:ext cx="9909477" cy="50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Predictive</a:t>
          </a:r>
          <a:r>
            <a:rPr lang="pl-PL" sz="1600" kern="1200" dirty="0"/>
            <a:t> modeling:</a:t>
          </a:r>
        </a:p>
      </dsp:txBody>
      <dsp:txXfrm>
        <a:off x="24862" y="2600875"/>
        <a:ext cx="9859753" cy="459585"/>
      </dsp:txXfrm>
    </dsp:sp>
    <dsp:sp modelId="{EF24EC91-7BCA-8A41-873E-E94AAA8CEA40}">
      <dsp:nvSpPr>
        <dsp:cNvPr id="0" name=""/>
        <dsp:cNvSpPr/>
      </dsp:nvSpPr>
      <dsp:spPr>
        <a:xfrm>
          <a:off x="0" y="3085322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prediction</a:t>
          </a:r>
          <a:r>
            <a:rPr lang="pl-PL" sz="1400" kern="1200" dirty="0"/>
            <a:t> </a:t>
          </a:r>
          <a:r>
            <a:rPr lang="pl-PL" sz="1400" kern="1200" dirty="0" err="1"/>
            <a:t>also</a:t>
          </a:r>
          <a:r>
            <a:rPr lang="pl-PL" sz="1400" kern="1200" dirty="0"/>
            <a:t> </a:t>
          </a:r>
          <a:r>
            <a:rPr lang="pl-PL" sz="1400" kern="1200" dirty="0" err="1"/>
            <a:t>possible</a:t>
          </a:r>
          <a:r>
            <a:rPr lang="pl-PL" sz="1400" kern="1200" dirty="0"/>
            <a:t>, small error (</a:t>
          </a:r>
          <a:r>
            <a:rPr lang="pl-PL" sz="1400" kern="1200" dirty="0" err="1"/>
            <a:t>around</a:t>
          </a:r>
          <a:r>
            <a:rPr lang="pl-PL" sz="1400" kern="1200" dirty="0"/>
            <a:t> 0.3-0.4 </a:t>
          </a:r>
          <a:r>
            <a:rPr lang="pl-PL" sz="1400" kern="1200" dirty="0" err="1"/>
            <a:t>Celcius</a:t>
          </a:r>
          <a:r>
            <a:rPr lang="pl-PL" sz="1400" kern="1200" dirty="0"/>
            <a:t> on </a:t>
          </a:r>
          <a:r>
            <a:rPr lang="pl-PL" sz="1400" kern="1200" dirty="0" err="1"/>
            <a:t>average</a:t>
          </a:r>
          <a:r>
            <a:rPr lang="pl-PL" sz="1400" kern="1200" dirty="0"/>
            <a:t>) </a:t>
          </a:r>
          <a:r>
            <a:rPr lang="pl-PL" sz="1400" b="1" kern="1200" dirty="0" err="1"/>
            <a:t>however</a:t>
          </a:r>
          <a:r>
            <a:rPr lang="pl-PL" sz="1400" b="1" kern="1200" dirty="0"/>
            <a:t> </a:t>
          </a:r>
          <a:r>
            <a:rPr lang="pl-PL" sz="1400" b="1" kern="1200" dirty="0" err="1"/>
            <a:t>this</a:t>
          </a:r>
          <a:r>
            <a:rPr lang="pl-PL" sz="1400" b="1" kern="1200" dirty="0"/>
            <a:t> </a:t>
          </a:r>
          <a:r>
            <a:rPr lang="pl-PL" sz="1400" b="1" kern="1200" dirty="0" err="1"/>
            <a:t>solution</a:t>
          </a:r>
          <a:r>
            <a:rPr lang="pl-PL" sz="1400" b="1" kern="1200" dirty="0"/>
            <a:t> </a:t>
          </a:r>
          <a:r>
            <a:rPr lang="pl-PL" sz="1400" b="1" kern="1200" dirty="0" err="1"/>
            <a:t>is</a:t>
          </a:r>
          <a:r>
            <a:rPr lang="pl-PL" sz="1400" b="1" kern="1200" dirty="0"/>
            <a:t> </a:t>
          </a:r>
          <a:r>
            <a:rPr lang="pl-PL" sz="1400" b="1" kern="1200" dirty="0" err="1"/>
            <a:t>unable</a:t>
          </a:r>
          <a:r>
            <a:rPr lang="pl-PL" sz="1400" b="1" kern="1200" dirty="0"/>
            <a:t> to </a:t>
          </a:r>
          <a:r>
            <a:rPr lang="pl-PL" sz="1400" b="1" kern="1200" dirty="0" err="1"/>
            <a:t>correctly</a:t>
          </a:r>
          <a:r>
            <a:rPr lang="pl-PL" sz="1400" b="1" kern="1200" dirty="0"/>
            <a:t> </a:t>
          </a:r>
          <a:r>
            <a:rPr lang="pl-PL" sz="1400" b="1" kern="1200" dirty="0" err="1"/>
            <a:t>predict</a:t>
          </a:r>
          <a:r>
            <a:rPr lang="pl-PL" sz="1400" b="1" kern="1200" dirty="0"/>
            <a:t> </a:t>
          </a:r>
          <a:r>
            <a:rPr lang="pl-PL" sz="1400" b="1" kern="1200" dirty="0" err="1"/>
            <a:t>abnormal</a:t>
          </a:r>
          <a:r>
            <a:rPr lang="pl-PL" sz="1400" b="1" kern="1200" dirty="0"/>
            <a:t> </a:t>
          </a:r>
          <a:r>
            <a:rPr lang="pl-PL" sz="1400" b="1" kern="1200" dirty="0" err="1"/>
            <a:t>temperature</a:t>
          </a:r>
          <a:r>
            <a:rPr lang="pl-PL" sz="1400" b="1" kern="1200" dirty="0"/>
            <a:t> </a:t>
          </a:r>
          <a:r>
            <a:rPr lang="pl-PL" sz="1400" b="1" kern="1200" dirty="0" err="1"/>
            <a:t>rises</a:t>
          </a:r>
          <a:r>
            <a:rPr lang="pl-PL" sz="1400" b="1" kern="1200" dirty="0"/>
            <a:t>/</a:t>
          </a:r>
          <a:r>
            <a:rPr lang="pl-PL" sz="1400" b="1" kern="1200" dirty="0" err="1"/>
            <a:t>spikes</a:t>
          </a:r>
          <a:r>
            <a:rPr lang="pl-PL" sz="1400" b="1" kern="1200" dirty="0"/>
            <a:t>.</a:t>
          </a:r>
          <a:endParaRPr lang="pl-PL" sz="1400" kern="1200" dirty="0"/>
        </a:p>
      </dsp:txBody>
      <dsp:txXfrm>
        <a:off x="0" y="3085322"/>
        <a:ext cx="9909477" cy="761760"/>
      </dsp:txXfrm>
    </dsp:sp>
    <dsp:sp modelId="{5AB5410A-6A2E-4040-8889-C5E41609675F}">
      <dsp:nvSpPr>
        <dsp:cNvPr id="0" name=""/>
        <dsp:cNvSpPr/>
      </dsp:nvSpPr>
      <dsp:spPr>
        <a:xfrm>
          <a:off x="0" y="3847082"/>
          <a:ext cx="9909477" cy="507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Next</a:t>
          </a:r>
          <a:r>
            <a:rPr lang="pl-PL" sz="1600" kern="1200" dirty="0"/>
            <a:t> </a:t>
          </a:r>
          <a:r>
            <a:rPr lang="pl-PL" sz="1600" kern="1200" dirty="0" err="1"/>
            <a:t>steps</a:t>
          </a:r>
          <a:r>
            <a:rPr lang="pl-PL" sz="1600" kern="1200" dirty="0"/>
            <a:t>:</a:t>
          </a:r>
        </a:p>
      </dsp:txBody>
      <dsp:txXfrm>
        <a:off x="24783" y="3871865"/>
        <a:ext cx="9859911" cy="458115"/>
      </dsp:txXfrm>
    </dsp:sp>
    <dsp:sp modelId="{42F03283-6665-0D41-87BE-5B5048783146}">
      <dsp:nvSpPr>
        <dsp:cNvPr id="0" name=""/>
        <dsp:cNvSpPr/>
      </dsp:nvSpPr>
      <dsp:spPr>
        <a:xfrm>
          <a:off x="0" y="4354764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Expert</a:t>
          </a:r>
          <a:r>
            <a:rPr lang="pl-PL" sz="1400" kern="1200" dirty="0"/>
            <a:t>–</a:t>
          </a:r>
          <a:r>
            <a:rPr lang="pl-PL" sz="1400" kern="1200" dirty="0" err="1"/>
            <a:t>labeled</a:t>
          </a:r>
          <a:r>
            <a:rPr lang="pl-PL" sz="1400" kern="1200" dirty="0"/>
            <a:t> </a:t>
          </a:r>
          <a:r>
            <a:rPr lang="pl-PL" sz="1400" kern="1200" dirty="0" err="1"/>
            <a:t>dataset</a:t>
          </a:r>
          <a:r>
            <a:rPr lang="pl-PL" sz="1400" kern="1200" dirty="0"/>
            <a:t> to </a:t>
          </a:r>
          <a:r>
            <a:rPr lang="pl-PL" sz="1400" kern="1200" dirty="0" err="1"/>
            <a:t>tell</a:t>
          </a:r>
          <a:r>
            <a:rPr lang="pl-PL" sz="1400" kern="1200" dirty="0"/>
            <a:t> </a:t>
          </a:r>
          <a:r>
            <a:rPr lang="pl-PL" sz="1400" kern="1200" dirty="0" err="1"/>
            <a:t>us</a:t>
          </a:r>
          <a:r>
            <a:rPr lang="pl-PL" sz="1400" kern="1200" dirty="0"/>
            <a:t> </a:t>
          </a:r>
          <a:r>
            <a:rPr lang="pl-PL" sz="1400" kern="1200" dirty="0" err="1"/>
            <a:t>when</a:t>
          </a:r>
          <a:r>
            <a:rPr lang="pl-PL" sz="1400" kern="1200" dirty="0"/>
            <a:t> the </a:t>
          </a:r>
          <a:r>
            <a:rPr lang="pl-PL" sz="1400" kern="1200" dirty="0" err="1"/>
            <a:t>alerts</a:t>
          </a:r>
          <a:r>
            <a:rPr lang="pl-PL" sz="1400" kern="1200" dirty="0"/>
            <a:t> </a:t>
          </a:r>
          <a:r>
            <a:rPr lang="pl-PL" sz="1400" kern="1200" dirty="0" err="1"/>
            <a:t>are</a:t>
          </a:r>
          <a:r>
            <a:rPr lang="pl-PL" sz="1400" kern="1200" dirty="0"/>
            <a:t> </a:t>
          </a:r>
          <a:r>
            <a:rPr lang="pl-PL" sz="1400" kern="1200" dirty="0" err="1"/>
            <a:t>expected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There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a </a:t>
          </a:r>
          <a:r>
            <a:rPr lang="pl-PL" sz="1400" kern="1200" dirty="0" err="1"/>
            <a:t>room</a:t>
          </a:r>
          <a:r>
            <a:rPr lang="pl-PL" sz="1400" kern="1200" dirty="0"/>
            <a:t> for </a:t>
          </a:r>
          <a:r>
            <a:rPr lang="pl-PL" sz="1400" kern="1200" dirty="0" err="1"/>
            <a:t>detecting</a:t>
          </a:r>
          <a:r>
            <a:rPr lang="pl-PL" sz="1400" kern="1200" dirty="0"/>
            <a:t> </a:t>
          </a:r>
          <a:r>
            <a:rPr lang="pl-PL" sz="1400" kern="1200" dirty="0" err="1"/>
            <a:t>reason</a:t>
          </a:r>
          <a:r>
            <a:rPr lang="pl-PL" sz="1400" kern="1200" dirty="0"/>
            <a:t> for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increase</a:t>
          </a:r>
          <a:r>
            <a:rPr lang="pl-PL" sz="1400" kern="1200" dirty="0"/>
            <a:t> </a:t>
          </a:r>
          <a:r>
            <a:rPr lang="pl-PL" sz="1400" kern="1200" dirty="0" err="1"/>
            <a:t>too</a:t>
          </a:r>
          <a:r>
            <a:rPr lang="pl-PL" sz="1400" kern="1200" dirty="0"/>
            <a:t> – but for </a:t>
          </a:r>
          <a:r>
            <a:rPr lang="pl-PL" sz="1400" kern="1200" dirty="0" err="1"/>
            <a:t>that</a:t>
          </a:r>
          <a:r>
            <a:rPr lang="pl-PL" sz="1400" kern="1200" dirty="0"/>
            <a:t> </a:t>
          </a:r>
          <a:r>
            <a:rPr lang="pl-PL" sz="1400" kern="1200" dirty="0" err="1"/>
            <a:t>some</a:t>
          </a:r>
          <a:r>
            <a:rPr lang="pl-PL" sz="1400" kern="1200" dirty="0"/>
            <a:t> </a:t>
          </a:r>
          <a:r>
            <a:rPr lang="pl-PL" sz="1400" kern="1200" dirty="0" err="1"/>
            <a:t>simulated</a:t>
          </a:r>
          <a:r>
            <a:rPr lang="pl-PL" sz="1400" kern="1200" dirty="0"/>
            <a:t> </a:t>
          </a:r>
          <a:r>
            <a:rPr lang="pl-PL" sz="1400" kern="1200" dirty="0" err="1"/>
            <a:t>dataset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needed</a:t>
          </a:r>
          <a:r>
            <a:rPr lang="pl-PL" sz="1400" kern="1200" dirty="0"/>
            <a:t> (</a:t>
          </a:r>
          <a:r>
            <a:rPr lang="pl-PL" sz="1400" kern="1200" dirty="0" err="1"/>
            <a:t>someone</a:t>
          </a:r>
          <a:r>
            <a:rPr lang="pl-PL" sz="1400" kern="1200" dirty="0"/>
            <a:t> </a:t>
          </a:r>
          <a:r>
            <a:rPr lang="pl-PL" sz="1400" kern="1200" dirty="0" err="1"/>
            <a:t>putting</a:t>
          </a:r>
          <a:r>
            <a:rPr lang="pl-PL" sz="1400" kern="1200" dirty="0"/>
            <a:t> hot </a:t>
          </a:r>
          <a:r>
            <a:rPr lang="pl-PL" sz="1400" kern="1200" dirty="0" err="1"/>
            <a:t>pots</a:t>
          </a:r>
          <a:r>
            <a:rPr lang="pl-PL" sz="1400" kern="1200" dirty="0"/>
            <a:t> in the </a:t>
          </a:r>
          <a:r>
            <a:rPr lang="pl-PL" sz="1400" kern="1200" dirty="0" err="1"/>
            <a:t>fridge</a:t>
          </a:r>
          <a:r>
            <a:rPr lang="pl-PL" sz="1400" kern="1200" dirty="0"/>
            <a:t> on </a:t>
          </a:r>
          <a:r>
            <a:rPr lang="pl-PL" sz="1400" kern="1200" dirty="0" err="1"/>
            <a:t>specified</a:t>
          </a:r>
          <a:r>
            <a:rPr lang="pl-PL" sz="1400" kern="1200" dirty="0"/>
            <a:t> </a:t>
          </a:r>
          <a:r>
            <a:rPr lang="pl-PL" sz="1400" kern="1200" dirty="0" err="1"/>
            <a:t>time</a:t>
          </a:r>
          <a:r>
            <a:rPr lang="pl-PL" sz="1400" kern="1200" dirty="0"/>
            <a:t>, etc.)</a:t>
          </a:r>
        </a:p>
      </dsp:txBody>
      <dsp:txXfrm>
        <a:off x="0" y="4354764"/>
        <a:ext cx="9909477" cy="76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91125-8C82-4403-8F74-3465AD911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D2E5A-8317-494E-8700-E8C3CA49A0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F8D2B-0FB0-4AC7-B703-54C197CFCB2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3DD6B-6B83-4E3D-945D-3266D1E8F7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E591-8579-4F3F-8548-3EB15CF1C4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236-05A6-4CE4-9446-F239B68E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E9B3-B189-430B-8564-9D7CBFDA399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CBF1C-54D8-469B-84C3-D0D78760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7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6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7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FEC9-400D-EE09-209C-BF465C92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7750-AC4D-0B84-4780-D5F278340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99072-424F-1492-0F1A-A676BD78B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AE19-7471-3D46-29DC-67E9B4147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7" name="EmDash">
            <a:extLst>
              <a:ext uri="{FF2B5EF4-FFF2-40B4-BE49-F238E27FC236}">
                <a16:creationId xmlns:a16="http://schemas.microsoft.com/office/drawing/2014/main" id="{968C399C-5590-434B-AE7D-AF18EAD577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60800" cy="413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9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2380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4138408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DF729EE-A381-42EA-8A60-27CEA5892D38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430415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F47A80A-CB97-4FCE-845F-73E96976161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8408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4E84A-4CCB-4FC9-97DD-EA3DAF1B3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49062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7" orient="horz" pos="675" userDrawn="1">
          <p15:clr>
            <a:srgbClr val="FBAE40"/>
          </p15:clr>
        </p15:guide>
        <p15:guide id="8" orient="horz" pos="747" userDrawn="1">
          <p15:clr>
            <a:srgbClr val="FBAE40"/>
          </p15:clr>
        </p15:guide>
        <p15:guide id="9" orient="horz" pos="3469" userDrawn="1">
          <p15:clr>
            <a:srgbClr val="FBAE40"/>
          </p15:clr>
        </p15:guide>
        <p15:guide id="10" pos="270" userDrawn="1">
          <p15:clr>
            <a:srgbClr val="FBAE40"/>
          </p15:clr>
        </p15:guide>
        <p15:guide id="11" pos="662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052813" cy="635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1187999"/>
            <a:ext cx="5054400" cy="4320000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755740" y="0"/>
            <a:ext cx="522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54718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orient="horz" pos="270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6619" userDrawn="1">
          <p15:clr>
            <a:srgbClr val="FBAE40"/>
          </p15:clr>
        </p15:guide>
        <p15:guide id="6" pos="2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343999" y="1187998"/>
            <a:ext cx="3163663" cy="4320000"/>
          </a:xfrm>
        </p:spPr>
        <p:txBody>
          <a:bodyPr tIns="0"/>
          <a:lstStyle>
            <a:lvl1pPr marL="180000" indent="-180000">
              <a:defRPr/>
            </a:lvl1pPr>
            <a:lvl2pPr marL="360000" indent="-180000">
              <a:defRPr/>
            </a:lvl2pPr>
            <a:lvl3pPr marL="540000" indent="-180000">
              <a:defRPr/>
            </a:lvl3pPr>
            <a:lvl4pPr marL="540000" indent="-180000">
              <a:defRPr/>
            </a:lvl4pPr>
            <a:lvl5pPr marL="540000" indent="-180000"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2000" y="1188000"/>
            <a:ext cx="6480175" cy="360045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BF41C-4F3E-494D-BFF2-E2BC8A853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73644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671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6" pos="270" userDrawn="1">
          <p15:clr>
            <a:srgbClr val="FBAE40"/>
          </p15:clr>
        </p15:guide>
        <p15:guide id="8" pos="66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4171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3469" userDrawn="1">
          <p15:clr>
            <a:srgbClr val="FBAE40"/>
          </p15:clr>
        </p15:guide>
        <p15:guide id="3" pos="6619" userDrawn="1">
          <p15:clr>
            <a:srgbClr val="FBAE40"/>
          </p15:clr>
        </p15:guide>
        <p15:guide id="4" pos="270" userDrawn="1">
          <p15:clr>
            <a:srgbClr val="FBAE40"/>
          </p15:clr>
        </p15:guide>
        <p15:guide id="5" orient="horz" pos="675" userDrawn="1">
          <p15:clr>
            <a:srgbClr val="FBAE40"/>
          </p15:clr>
        </p15:guide>
        <p15:guide id="6" orient="horz" pos="27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19665-72C9-447A-9C21-DF4613D82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0247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19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3469" userDrawn="1">
          <p15:clr>
            <a:srgbClr val="FBAE40"/>
          </p15:clr>
        </p15:guide>
        <p15:guide id="4" pos="2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Closing Phrase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4" name="BshGroupLarge">
            <a:extLst>
              <a:ext uri="{FF2B5EF4-FFF2-40B4-BE49-F238E27FC236}">
                <a16:creationId xmlns:a16="http://schemas.microsoft.com/office/drawing/2014/main" id="{F139EC74-E20B-4FF6-9A62-5FC824F33ED7}"/>
              </a:ext>
            </a:extLst>
          </p:cNvPr>
          <p:cNvSpPr txBox="1"/>
          <p:nvPr userDrawn="1"/>
        </p:nvSpPr>
        <p:spPr>
          <a:xfrm>
            <a:off x="431999" y="3715201"/>
            <a:ext cx="5029200" cy="460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000" spc="-10" baseline="0">
                <a:solidFill>
                  <a:schemeClr val="bg1"/>
                </a:solidFill>
                <a:latin typeface="+mj-lt"/>
              </a:rPr>
              <a:t>BSH Home Appliances Group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F7DB4ADF-4A65-4516-8DF5-9CB0AC58473B}"/>
              </a:ext>
            </a:extLst>
          </p:cNvPr>
          <p:cNvSpPr/>
          <p:nvPr userDrawn="1"/>
        </p:nvSpPr>
        <p:spPr>
          <a:xfrm>
            <a:off x="432000" y="3481200"/>
            <a:ext cx="349200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E9AA6BA-AEB2-4620-8986-A892EE71A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3887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9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99188AC5-B230-42BF-BE88-03E6253041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A749D71E-BB07-4B0C-AB1B-97FBCE2FE9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0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19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962800"/>
            <a:ext cx="2880000" cy="482600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95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8" name="EmDash">
            <a:extLst>
              <a:ext uri="{FF2B5EF4-FFF2-40B4-BE49-F238E27FC236}">
                <a16:creationId xmlns:a16="http://schemas.microsoft.com/office/drawing/2014/main" id="{E281DB4B-F147-475A-9F72-A2F5705AC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6936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890805"/>
            <a:ext cx="2880000" cy="1013703"/>
          </a:xfrm>
        </p:spPr>
        <p:txBody>
          <a:bodyPr wrap="square">
            <a:norm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46400" cy="40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E1D727C-4AF2-4211-9E82-5FDE149C454C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3769200" y="0"/>
            <a:ext cx="720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965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7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488" userDrawn="1">
          <p15:clr>
            <a:srgbClr val="FBAE40"/>
          </p15:clr>
        </p15:guide>
        <p15:guide id="4" pos="2087" userDrawn="1">
          <p15:clr>
            <a:srgbClr val="FBAE40"/>
          </p15:clr>
        </p15:guide>
        <p15:guide id="5" pos="23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8F18AE2D-EA63-4F09-A26B-3C6823ADD4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6446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86B6CA5-3276-4D57-B8BB-57D416740CB5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097574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DEEE9977-E127-4642-A9D1-28F13ECC2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284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al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8" y="1186452"/>
            <a:ext cx="10080625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961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 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54E34D8F-1043-4C92-B895-86C56DDA772A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0418" y="1186452"/>
            <a:ext cx="10080625" cy="432054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33607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1"/>
            <a:ext cx="4986020" cy="43200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101F2-98BA-4AC8-A577-C56F0FB7C277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24410" y="1187202"/>
            <a:ext cx="4986020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62920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pos="270" userDrawn="1">
          <p15:clr>
            <a:srgbClr val="FBAE40"/>
          </p15:clr>
        </p15:guide>
        <p15:guide id="5" pos="6622" userDrawn="1">
          <p15:clr>
            <a:srgbClr val="FBAE40"/>
          </p15:clr>
        </p15:guide>
        <p15:guide id="6" orient="horz" pos="747" userDrawn="1">
          <p15:clr>
            <a:srgbClr val="FBAE40"/>
          </p15:clr>
        </p15:guide>
        <p15:guide id="7" orient="horz" pos="3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6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825215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F0057A6-A895-4E8B-A92B-01C1BC120EDE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220014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917E9-72AB-457C-B069-DACE5F675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6147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70" userDrawn="1">
          <p15:clr>
            <a:srgbClr val="FBAE40"/>
          </p15:clr>
        </p15:guide>
        <p15:guide id="6" orient="horz" pos="675" userDrawn="1">
          <p15:clr>
            <a:srgbClr val="FBAE40"/>
          </p15:clr>
        </p15:guide>
        <p15:guide id="7" orient="horz" pos="747" userDrawn="1">
          <p15:clr>
            <a:srgbClr val="FBAE40"/>
          </p15:clr>
        </p15:guide>
        <p15:guide id="8" orient="horz" pos="3469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6622" userDrawn="1">
          <p15:clr>
            <a:srgbClr val="FBAE40"/>
          </p15:clr>
        </p15:guide>
        <p15:guide id="13" pos="2343" userDrawn="1">
          <p15:clr>
            <a:srgbClr val="FBAE40"/>
          </p15:clr>
        </p15:guide>
        <p15:guide id="14" pos="2409" userDrawn="1">
          <p15:clr>
            <a:srgbClr val="FBAE40"/>
          </p15:clr>
        </p15:guide>
        <p15:guide id="15" pos="4483" userDrawn="1">
          <p15:clr>
            <a:srgbClr val="FBAE40"/>
          </p15:clr>
        </p15:guide>
        <p15:guide id="16" pos="45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>
            <a:extLst>
              <a:ext uri="{FF2B5EF4-FFF2-40B4-BE49-F238E27FC236}">
                <a16:creationId xmlns:a16="http://schemas.microsoft.com/office/drawing/2014/main" id="{ECD06739-2951-4067-AC11-AD09E02F1A9C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9849600" y="5760000"/>
            <a:ext cx="684000" cy="2079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Stamp">
            <a:extLst>
              <a:ext uri="{FF2B5EF4-FFF2-40B4-BE49-F238E27FC236}">
                <a16:creationId xmlns:a16="http://schemas.microsoft.com/office/drawing/2014/main" id="{242B35F9-6889-49D9-A35A-76A93BF787FC}"/>
              </a:ext>
            </a:extLst>
          </p:cNvPr>
          <p:cNvSpPr txBox="1"/>
          <p:nvPr userDrawn="1"/>
        </p:nvSpPr>
        <p:spPr>
          <a:xfrm>
            <a:off x="8690709" y="406800"/>
            <a:ext cx="185224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65260-4A9B-4872-91E7-0F25AEE35BB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8280000" cy="635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4602-762C-4FE7-AC5A-305A8358C7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30416" y="1186452"/>
            <a:ext cx="10105200" cy="433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0F9B-19D6-410F-B5B5-25F880E660B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432000" y="5742000"/>
            <a:ext cx="234315" cy="1764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100000"/>
              </a:lnSpc>
              <a:defRPr sz="1000" spc="0">
                <a:solidFill>
                  <a:schemeClr val="tx1"/>
                </a:solidFill>
                <a:latin typeface="+mn-lt"/>
              </a:defRPr>
            </a:lvl1pPr>
          </a:lstStyle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DateOnSlides" hidden="1">
            <a:extLst>
              <a:ext uri="{FF2B5EF4-FFF2-40B4-BE49-F238E27FC236}">
                <a16:creationId xmlns:a16="http://schemas.microsoft.com/office/drawing/2014/main" id="{FE4C8200-182C-4944-8FE1-60FB8F58467D}"/>
              </a:ext>
            </a:extLst>
          </p:cNvPr>
          <p:cNvSpPr txBox="1"/>
          <p:nvPr userDrawn="1"/>
        </p:nvSpPr>
        <p:spPr>
          <a:xfrm>
            <a:off x="8458200" y="4431030"/>
            <a:ext cx="2172969" cy="175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%dateformat_05f%</a:t>
            </a:r>
          </a:p>
        </p:txBody>
      </p:sp>
      <p:sp>
        <p:nvSpPr>
          <p:cNvPr id="13" name="FooterOnSlides" hidden="1">
            <a:extLst>
              <a:ext uri="{FF2B5EF4-FFF2-40B4-BE49-F238E27FC236}">
                <a16:creationId xmlns:a16="http://schemas.microsoft.com/office/drawing/2014/main" id="{A57149B0-3BF1-4CE1-AD9B-E03D969FACA7}"/>
              </a:ext>
            </a:extLst>
          </p:cNvPr>
          <p:cNvSpPr txBox="1"/>
          <p:nvPr userDrawn="1"/>
        </p:nvSpPr>
        <p:spPr>
          <a:xfrm>
            <a:off x="8435340" y="4549139"/>
            <a:ext cx="1840230" cy="28575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%presentationtitle%</a:t>
            </a:r>
          </a:p>
        </p:txBody>
      </p:sp>
      <p:sp>
        <p:nvSpPr>
          <p:cNvPr id="16" name="Stamp" hidden="1">
            <a:extLst>
              <a:ext uri="{FF2B5EF4-FFF2-40B4-BE49-F238E27FC236}">
                <a16:creationId xmlns:a16="http://schemas.microsoft.com/office/drawing/2014/main" id="{6855E6C6-28CA-4E1E-A792-51896E311D0D}"/>
              </a:ext>
            </a:extLst>
          </p:cNvPr>
          <p:cNvSpPr txBox="1"/>
          <p:nvPr userDrawn="1"/>
        </p:nvSpPr>
        <p:spPr>
          <a:xfrm>
            <a:off x="9566911" y="711453"/>
            <a:ext cx="1313000" cy="22659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spc="0" noProof="1">
                <a:solidFill>
                  <a:schemeClr val="tx1"/>
                </a:solidFill>
                <a:latin typeface="+mn-lt"/>
              </a:rPr>
              <a:t>%ppt_stamp%</a:t>
            </a:r>
          </a:p>
        </p:txBody>
      </p:sp>
      <p:sp>
        <p:nvSpPr>
          <p:cNvPr id="14" name="DataOnTitleSlide" hidden="1">
            <a:extLst>
              <a:ext uri="{FF2B5EF4-FFF2-40B4-BE49-F238E27FC236}">
                <a16:creationId xmlns:a16="http://schemas.microsoft.com/office/drawing/2014/main" id="{AD63D51F-D2F0-4718-A166-BDD99ACBE510}"/>
              </a:ext>
            </a:extLst>
          </p:cNvPr>
          <p:cNvSpPr txBox="1"/>
          <p:nvPr userDrawn="1"/>
        </p:nvSpPr>
        <p:spPr>
          <a:xfrm>
            <a:off x="6876226" y="5350508"/>
            <a:ext cx="3658424" cy="4711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  <p:sp>
        <p:nvSpPr>
          <p:cNvPr id="15" name="DataOnTitleSlide2" hidden="1">
            <a:extLst>
              <a:ext uri="{FF2B5EF4-FFF2-40B4-BE49-F238E27FC236}">
                <a16:creationId xmlns:a16="http://schemas.microsoft.com/office/drawing/2014/main" id="{9D2E728C-9354-412D-95E0-6116228A86EC}"/>
              </a:ext>
            </a:extLst>
          </p:cNvPr>
          <p:cNvSpPr txBox="1"/>
          <p:nvPr userDrawn="1"/>
        </p:nvSpPr>
        <p:spPr>
          <a:xfrm>
            <a:off x="6902896" y="4714238"/>
            <a:ext cx="3658424" cy="471172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</p:spTree>
    <p:extLst>
      <p:ext uri="{BB962C8B-B14F-4D97-AF65-F5344CB8AC3E}">
        <p14:creationId xmlns:p14="http://schemas.microsoft.com/office/powerpoint/2010/main" val="543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  <p:sldLayoutId id="2147483680" r:id="rId3"/>
    <p:sldLayoutId id="2147483671" r:id="rId4"/>
    <p:sldLayoutId id="2147483679" r:id="rId5"/>
    <p:sldLayoutId id="2147483650" r:id="rId6"/>
    <p:sldLayoutId id="2147483678" r:id="rId7"/>
    <p:sldLayoutId id="2147483674" r:id="rId8"/>
    <p:sldLayoutId id="2147483652" r:id="rId9"/>
    <p:sldLayoutId id="2147483651" r:id="rId10"/>
    <p:sldLayoutId id="2147483675" r:id="rId11"/>
    <p:sldLayoutId id="2147483676" r:id="rId12"/>
    <p:sldLayoutId id="2147483653" r:id="rId13"/>
    <p:sldLayoutId id="2147483654" r:id="rId14"/>
    <p:sldLayoutId id="2147483672" r:id="rId15"/>
    <p:sldLayoutId id="2147483681" r:id="rId16"/>
  </p:sldLayoutIdLst>
  <p:hf hdr="0" ftr="0" dt="0"/>
  <p:txStyles>
    <p:titleStyle>
      <a:lvl1pPr marL="14400" algn="l" defTabSz="914400" rtl="0" eaLnBrk="1" latinLnBrk="0" hangingPunct="1">
        <a:lnSpc>
          <a:spcPct val="100000"/>
        </a:lnSpc>
        <a:spcBef>
          <a:spcPts val="100"/>
        </a:spcBef>
        <a:buNone/>
        <a:defRPr sz="2000" b="0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057A01-44D6-D42C-E829-A287FA7C2BE5}"/>
              </a:ext>
            </a:extLst>
          </p:cNvPr>
          <p:cNvSpPr txBox="1">
            <a:spLocks/>
          </p:cNvSpPr>
          <p:nvPr/>
        </p:nvSpPr>
        <p:spPr>
          <a:xfrm>
            <a:off x="964484" y="2623641"/>
            <a:ext cx="8256518" cy="1495972"/>
          </a:xfrm>
          <a:prstGeom prst="rect">
            <a:avLst/>
          </a:prstGeom>
        </p:spPr>
        <p:txBody>
          <a:bodyPr vert="horz" lIns="0" tIns="0" rIns="0" bIns="0" rtlCol="0" anchor="t">
            <a:normAutofit fontScale="25000" lnSpcReduction="20000"/>
          </a:bodyPr>
          <a:lstStyle>
            <a:lvl1pPr marL="144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sz="2000" b="0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Fridge</a:t>
            </a:r>
            <a: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</a:t>
            </a:r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Temperature</a:t>
            </a:r>
            <a: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</a:t>
            </a:r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Warning</a:t>
            </a:r>
            <a:b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modeling </a:t>
            </a:r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results</a:t>
            </a:r>
            <a:endParaRPr lang="pl-PL" sz="16000" dirty="0">
              <a:effectLst>
                <a:outerShdw blurRad="50800" dist="50800" dir="5400000" algn="ctr" rotWithShape="0">
                  <a:schemeClr val="accent1"/>
                </a:outerShdw>
              </a:effectLst>
            </a:endParaRPr>
          </a:p>
          <a:p>
            <a:endParaRPr lang="pl-PL" sz="2400" dirty="0"/>
          </a:p>
          <a:p>
            <a:br>
              <a:rPr lang="de-DE" sz="4200" dirty="0"/>
            </a:br>
            <a:r>
              <a:rPr lang="pl-PL" sz="4200" dirty="0"/>
              <a:t>Maciej Nowicki</a:t>
            </a:r>
            <a:br>
              <a:rPr lang="pl-PL" sz="4200" dirty="0"/>
            </a:br>
            <a:endParaRPr lang="en-GB" sz="4200" dirty="0"/>
          </a:p>
          <a:p>
            <a:endParaRPr lang="en-US" sz="24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5DCA776-EF04-1BB1-CF9C-DD29B158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72" y="4530766"/>
            <a:ext cx="4038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C66B4E33-9BE0-B0B7-90E0-9DADB41C919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5550807"/>
              </p:ext>
            </p:extLst>
          </p:nvPr>
        </p:nvGraphicFramePr>
        <p:xfrm>
          <a:off x="133350" y="1165861"/>
          <a:ext cx="3576717" cy="500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131" y="354392"/>
            <a:ext cx="3680321" cy="733862"/>
          </a:xfrm>
        </p:spPr>
        <p:txBody>
          <a:bodyPr/>
          <a:lstStyle/>
          <a:p>
            <a:r>
              <a:rPr lang="en-US" sz="2400" b="1" dirty="0"/>
              <a:t>Duration of door opening vs temperature increase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6917C69-8E0D-53B6-AF77-A0F22CFE3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452" y="354392"/>
            <a:ext cx="7087173" cy="58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2. </a:t>
            </a:r>
            <a:r>
              <a:rPr lang="pl-PL" b="1" dirty="0" err="1"/>
              <a:t>Feature</a:t>
            </a:r>
            <a:r>
              <a:rPr lang="pl-PL" b="1" dirty="0"/>
              <a:t> </a:t>
            </a:r>
            <a:r>
              <a:rPr lang="pl-PL" b="1" dirty="0" err="1"/>
              <a:t>selection</a:t>
            </a:r>
            <a:r>
              <a:rPr lang="pl-PL" b="1" dirty="0"/>
              <a:t> – </a:t>
            </a:r>
            <a:br>
              <a:rPr lang="pl-PL" b="1" dirty="0"/>
            </a:br>
            <a:r>
              <a:rPr lang="pl-PL" b="1" dirty="0" err="1"/>
              <a:t>Random</a:t>
            </a:r>
            <a:r>
              <a:rPr lang="pl-PL" b="1" dirty="0"/>
              <a:t> </a:t>
            </a:r>
            <a:r>
              <a:rPr lang="pl-PL" b="1" dirty="0" err="1"/>
              <a:t>forest</a:t>
            </a:r>
            <a:r>
              <a:rPr lang="pl-PL" b="1" dirty="0"/>
              <a:t> modeling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C4460A1-8022-545A-1D9E-06BDCBA1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D26A1B5-61A6-8E28-1D2F-1C66919E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" y="153749"/>
            <a:ext cx="10754929" cy="18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600" y="381248"/>
            <a:ext cx="8280000" cy="635000"/>
          </a:xfrm>
        </p:spPr>
        <p:txBody>
          <a:bodyPr/>
          <a:lstStyle/>
          <a:p>
            <a:r>
              <a:rPr lang="pl-PL" sz="2800" b="1" dirty="0" err="1"/>
              <a:t>Random</a:t>
            </a:r>
            <a:r>
              <a:rPr lang="pl-PL" sz="2800" b="1" dirty="0"/>
              <a:t> </a:t>
            </a:r>
            <a:r>
              <a:rPr lang="pl-PL" sz="2800" b="1" dirty="0" err="1"/>
              <a:t>forest</a:t>
            </a:r>
            <a:r>
              <a:rPr lang="pl-PL" sz="2800" b="1" dirty="0"/>
              <a:t> – </a:t>
            </a:r>
            <a:r>
              <a:rPr lang="pl-PL" sz="2800" b="1" dirty="0" err="1"/>
              <a:t>feature</a:t>
            </a:r>
            <a:r>
              <a:rPr lang="pl-PL" sz="2800" b="1" dirty="0"/>
              <a:t> </a:t>
            </a:r>
            <a:r>
              <a:rPr lang="pl-PL" sz="2800" b="1" dirty="0" err="1"/>
              <a:t>importance</a:t>
            </a:r>
            <a:r>
              <a:rPr lang="pl-PL" sz="2800" b="1" dirty="0"/>
              <a:t> </a:t>
            </a:r>
            <a:r>
              <a:rPr lang="pl-PL" sz="2800" b="1" dirty="0" err="1"/>
              <a:t>analysis</a:t>
            </a:r>
            <a:r>
              <a:rPr lang="pl-PL" sz="2800" b="1" dirty="0"/>
              <a:t> </a:t>
            </a:r>
            <a:endParaRPr lang="en-US" sz="2800" b="1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48BCB08-F338-7237-086E-E577DC02BF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2000" y="975820"/>
            <a:ext cx="9909477" cy="508740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CFD2A5-BAB7-EF4C-E741-1A7BC09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45067"/>
              </p:ext>
            </p:extLst>
          </p:nvPr>
        </p:nvGraphicFramePr>
        <p:xfrm>
          <a:off x="431999" y="1181877"/>
          <a:ext cx="3779949" cy="2393321"/>
        </p:xfrm>
        <a:graphic>
          <a:graphicData uri="http://schemas.openxmlformats.org/drawingml/2006/table">
            <a:tbl>
              <a:tblPr/>
              <a:tblGrid>
                <a:gridCol w="252301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322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Feature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7150" marR="7150" marT="71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201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Setting.Refrigerator.SetpointTemperature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0.8251173670522227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Status.TemperatureAmbient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0.11411798608960506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Event.Door.AlarmRefrigerator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0.028346804284054353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0.026692038480331304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DoorRefrigerator_doorstate_OPEN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0.003151116976895232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Status.Refrigerator.Defrost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0.0025640298912829006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Setting.Refrigerator.SuperMode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1.0657225608439116e-05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84126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308488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45027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05463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26960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0.4178645958048998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210654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0.7577910930117182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52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5BAB4-AEC3-9B11-1707-576F6DEC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06403"/>
              </p:ext>
            </p:extLst>
          </p:nvPr>
        </p:nvGraphicFramePr>
        <p:xfrm>
          <a:off x="5117031" y="1195561"/>
          <a:ext cx="5224445" cy="2430210"/>
        </p:xfrm>
        <a:graphic>
          <a:graphicData uri="http://schemas.openxmlformats.org/drawingml/2006/table">
            <a:tbl>
              <a:tblPr/>
              <a:tblGrid>
                <a:gridCol w="363634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588104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0.914527742499924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72921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0.0810853636114075487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913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lag_Status.Refrigerator.MeasuredTemperature_last_10_minutes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0.0008777376094133758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13121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Status.TemperatureAmbient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0.00065225673168333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DoorRefrigerator_duration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0.0003376447145866479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Setting.Refrigerator.SetpointTemperature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0.00030553952798073234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Event.Door.AlarmRefrigerator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0.00010784212372899863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DoorRefrigerator_doorstate_OPEN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9.090590151118924e-05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Status.Refrigerator.Defrost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1.2826506448396026e-05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Setting.Refrigerator.SuperMode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2.685738411486183e-07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19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9177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64747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018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0.0129773833086219711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5863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0.9194334745147913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33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93A121-39E4-7BE2-9201-3621900D828C}"/>
              </a:ext>
            </a:extLst>
          </p:cNvPr>
          <p:cNvSpPr txBox="1"/>
          <p:nvPr/>
        </p:nvSpPr>
        <p:spPr>
          <a:xfrm>
            <a:off x="4564316" y="844745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with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88E0E-09F1-DBC6-CD0F-388FD04E11AC}"/>
              </a:ext>
            </a:extLst>
          </p:cNvPr>
          <p:cNvSpPr txBox="1"/>
          <p:nvPr/>
        </p:nvSpPr>
        <p:spPr>
          <a:xfrm>
            <a:off x="-118403" y="837985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</a:t>
            </a:r>
            <a:r>
              <a:rPr lang="pl-PL" sz="1000" b="1" u="sng" dirty="0" err="1">
                <a:cs typeface="Arial" panose="020B0604020202020204" pitchFamily="34" charset="0"/>
              </a:rPr>
              <a:t>without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b="1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05726-2017-BCE7-E084-01780260A978}"/>
              </a:ext>
            </a:extLst>
          </p:cNvPr>
          <p:cNvSpPr txBox="1"/>
          <p:nvPr/>
        </p:nvSpPr>
        <p:spPr>
          <a:xfrm>
            <a:off x="431999" y="3877583"/>
            <a:ext cx="9909477" cy="168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Random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forest</a:t>
            </a:r>
            <a:r>
              <a:rPr lang="pl-PL" sz="1000" dirty="0">
                <a:cs typeface="Arial" panose="020B0604020202020204" pitchFamily="34" charset="0"/>
              </a:rPr>
              <a:t> modeling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level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each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in the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influencing</a:t>
            </a:r>
            <a:r>
              <a:rPr lang="pl-PL" sz="1000" dirty="0">
                <a:cs typeface="Arial" panose="020B0604020202020204" pitchFamily="34" charset="0"/>
              </a:rPr>
              <a:t> dependent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).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When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taking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only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other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into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account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biggest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has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en-US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(82,5%) and </a:t>
            </a:r>
            <a:r>
              <a:rPr lang="en-US" sz="1000" dirty="0" err="1">
                <a:cs typeface="Arial" panose="020B0604020202020204" pitchFamily="34" charset="0"/>
              </a:rPr>
              <a:t>TemperatureAmbient</a:t>
            </a:r>
            <a:r>
              <a:rPr lang="pl-PL" sz="1000" dirty="0">
                <a:cs typeface="Arial" panose="020B0604020202020204" pitchFamily="34" charset="0"/>
              </a:rPr>
              <a:t> (11,4%). It </a:t>
            </a:r>
            <a:r>
              <a:rPr lang="pl-PL" sz="1000" dirty="0" err="1">
                <a:cs typeface="Arial" panose="020B0604020202020204" pitchFamily="34" charset="0"/>
              </a:rPr>
              <a:t>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alligned</a:t>
            </a:r>
            <a:r>
              <a:rPr lang="pl-PL" sz="1000" dirty="0">
                <a:cs typeface="Arial" panose="020B0604020202020204" pitchFamily="34" charset="0"/>
              </a:rPr>
              <a:t> with the </a:t>
            </a:r>
            <a:r>
              <a:rPr lang="pl-PL" sz="1000" dirty="0" err="1">
                <a:cs typeface="Arial" panose="020B0604020202020204" pitchFamily="34" charset="0"/>
              </a:rPr>
              <a:t>correlation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analysis</a:t>
            </a:r>
            <a:r>
              <a:rPr lang="pl-PL" sz="1000" dirty="0">
                <a:cs typeface="Arial" panose="020B0604020202020204" pitchFamily="34" charset="0"/>
              </a:rPr>
              <a:t>, </a:t>
            </a:r>
            <a:r>
              <a:rPr lang="pl-PL" sz="1000" dirty="0" err="1">
                <a:cs typeface="Arial" panose="020B0604020202020204" pitchFamily="34" charset="0"/>
              </a:rPr>
              <a:t>however</a:t>
            </a:r>
            <a:r>
              <a:rPr lang="pl-PL" sz="1000" dirty="0">
                <a:cs typeface="Arial" panose="020B0604020202020204" pitchFamily="34" charset="0"/>
              </a:rPr>
              <a:t> from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stage</a:t>
            </a:r>
            <a:r>
              <a:rPr lang="pl-PL" sz="1000" dirty="0">
                <a:cs typeface="Arial" panose="020B0604020202020204" pitchFamily="34" charset="0"/>
              </a:rPr>
              <a:t> we </a:t>
            </a:r>
            <a:r>
              <a:rPr lang="pl-PL" sz="1000" dirty="0" err="1">
                <a:cs typeface="Arial" panose="020B0604020202020204" pitchFamily="34" charset="0"/>
              </a:rPr>
              <a:t>also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know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there</a:t>
            </a:r>
            <a:r>
              <a:rPr lang="pl-PL" sz="1000" dirty="0">
                <a:cs typeface="Arial" panose="020B0604020202020204" pitchFamily="34" charset="0"/>
              </a:rPr>
              <a:t> a </a:t>
            </a:r>
            <a:r>
              <a:rPr lang="pl-PL" sz="1000" dirty="0" err="1">
                <a:cs typeface="Arial" panose="020B0604020202020204" pitchFamily="34" charset="0"/>
              </a:rPr>
              <a:t>very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few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occurences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changes</a:t>
            </a:r>
            <a:r>
              <a:rPr lang="pl-PL" sz="1000" dirty="0">
                <a:cs typeface="Arial" panose="020B0604020202020204" pitchFamily="34" charset="0"/>
              </a:rPr>
              <a:t> in </a:t>
            </a:r>
            <a:r>
              <a:rPr lang="pl-PL" sz="1000" dirty="0" err="1">
                <a:cs typeface="Arial" panose="020B0604020202020204" pitchFamily="34" charset="0"/>
              </a:rPr>
              <a:t>our</a:t>
            </a:r>
            <a:r>
              <a:rPr lang="pl-PL" sz="1000" dirty="0">
                <a:cs typeface="Arial" panose="020B0604020202020204" pitchFamily="34" charset="0"/>
              </a:rPr>
              <a:t> data.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>
                <a:cs typeface="Arial" panose="020B0604020202020204" pitchFamily="34" charset="0"/>
              </a:rPr>
              <a:t>Model with </a:t>
            </a:r>
            <a:r>
              <a:rPr lang="pl-PL" sz="1000" dirty="0" err="1">
                <a:cs typeface="Arial" panose="020B0604020202020204" pitchFamily="34" charset="0"/>
              </a:rPr>
              <a:t>lags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 – we </a:t>
            </a:r>
            <a:r>
              <a:rPr lang="pl-PL" sz="1000" dirty="0" err="1">
                <a:cs typeface="Arial" panose="020B0604020202020204" pitchFamily="34" charset="0"/>
              </a:rPr>
              <a:t>get</a:t>
            </a:r>
            <a:r>
              <a:rPr lang="pl-PL" sz="1000" dirty="0">
                <a:cs typeface="Arial" panose="020B0604020202020204" pitchFamily="34" charset="0"/>
              </a:rPr>
              <a:t> much </a:t>
            </a:r>
            <a:r>
              <a:rPr lang="pl-PL" sz="1000" dirty="0" err="1">
                <a:cs typeface="Arial" panose="020B0604020202020204" pitchFamily="34" charset="0"/>
              </a:rPr>
              <a:t>better</a:t>
            </a:r>
            <a:r>
              <a:rPr lang="pl-PL" sz="1000" dirty="0">
                <a:cs typeface="Arial" panose="020B0604020202020204" pitchFamily="34" charset="0"/>
              </a:rPr>
              <a:t>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statistics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lower</a:t>
            </a:r>
            <a:r>
              <a:rPr lang="pl-PL" sz="1000" dirty="0">
                <a:cs typeface="Arial" panose="020B0604020202020204" pitchFamily="34" charset="0"/>
              </a:rPr>
              <a:t> MSE and </a:t>
            </a:r>
            <a:r>
              <a:rPr lang="pl-PL" sz="1000" dirty="0" err="1">
                <a:cs typeface="Arial" panose="020B0604020202020204" pitchFamily="34" charset="0"/>
              </a:rPr>
              <a:t>higher</a:t>
            </a:r>
            <a:r>
              <a:rPr lang="pl-PL" sz="1000" dirty="0">
                <a:cs typeface="Arial" panose="020B0604020202020204" pitchFamily="34" charset="0"/>
              </a:rPr>
              <a:t> R2).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model </a:t>
            </a:r>
            <a:r>
              <a:rPr lang="pl-PL" sz="1000" dirty="0" err="1">
                <a:cs typeface="Arial" panose="020B0604020202020204" pitchFamily="34" charset="0"/>
              </a:rPr>
              <a:t>shows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b="1" dirty="0">
                <a:cs typeface="Arial" panose="020B0604020202020204" pitchFamily="34" charset="0"/>
              </a:rPr>
              <a:t>the most </a:t>
            </a:r>
            <a:r>
              <a:rPr lang="pl-PL" sz="1000" b="1" dirty="0" err="1">
                <a:cs typeface="Arial" panose="020B0604020202020204" pitchFamily="34" charset="0"/>
              </a:rPr>
              <a:t>important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factor</a:t>
            </a:r>
            <a:r>
              <a:rPr lang="pl-PL" sz="1000" b="1" dirty="0">
                <a:cs typeface="Arial" panose="020B0604020202020204" pitchFamily="34" charset="0"/>
              </a:rPr>
              <a:t> in </a:t>
            </a:r>
            <a:r>
              <a:rPr lang="pl-PL" sz="1000" b="1" dirty="0" err="1">
                <a:cs typeface="Arial" panose="020B0604020202020204" pitchFamily="34" charset="0"/>
              </a:rPr>
              <a:t>terms</a:t>
            </a:r>
            <a:r>
              <a:rPr lang="pl-PL" sz="1000" b="1" dirty="0">
                <a:cs typeface="Arial" panose="020B0604020202020204" pitchFamily="34" charset="0"/>
              </a:rPr>
              <a:t> of </a:t>
            </a:r>
            <a:r>
              <a:rPr lang="pl-PL" sz="1000" b="1" dirty="0" err="1">
                <a:cs typeface="Arial" panose="020B0604020202020204" pitchFamily="34" charset="0"/>
              </a:rPr>
              <a:t>predicting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MeasuredTemperature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its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previous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value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dirty="0">
                <a:cs typeface="Arial" panose="020B0604020202020204" pitchFamily="34" charset="0"/>
              </a:rPr>
              <a:t>(</a:t>
            </a:r>
            <a:r>
              <a:rPr lang="pl-PL" sz="1000" dirty="0" err="1">
                <a:cs typeface="Arial" panose="020B0604020202020204" pitchFamily="34" charset="0"/>
              </a:rPr>
              <a:t>last</a:t>
            </a:r>
            <a:r>
              <a:rPr lang="pl-PL" sz="1000" dirty="0">
                <a:cs typeface="Arial" panose="020B0604020202020204" pitchFamily="34" charset="0"/>
              </a:rPr>
              <a:t> 5-minute period). It </a:t>
            </a:r>
            <a:r>
              <a:rPr lang="pl-PL" sz="1000" dirty="0" err="1">
                <a:cs typeface="Arial" panose="020B0604020202020204" pitchFamily="34" charset="0"/>
              </a:rPr>
              <a:t>basically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influnece</a:t>
            </a:r>
            <a:r>
              <a:rPr lang="pl-PL" sz="1000" dirty="0">
                <a:cs typeface="Arial" panose="020B0604020202020204" pitchFamily="34" charset="0"/>
              </a:rPr>
              <a:t> to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factor</a:t>
            </a:r>
            <a:r>
              <a:rPr lang="pl-PL" sz="1000" dirty="0">
                <a:cs typeface="Arial" panose="020B0604020202020204" pitchFamily="34" charset="0"/>
              </a:rPr>
              <a:t>.</a:t>
            </a:r>
            <a:endParaRPr lang="en-US" sz="1000" dirty="0"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6A2A3-5D51-02D4-3384-6223AC8433E2}"/>
              </a:ext>
            </a:extLst>
          </p:cNvPr>
          <p:cNvGrpSpPr/>
          <p:nvPr/>
        </p:nvGrpSpPr>
        <p:grpSpPr>
          <a:xfrm>
            <a:off x="4593248" y="3158266"/>
            <a:ext cx="291994" cy="552673"/>
            <a:chOff x="4499600" y="3493335"/>
            <a:chExt cx="291994" cy="5526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1AF4F-FEEA-A1AD-256E-544DBD341BFF}"/>
                </a:ext>
              </a:extLst>
            </p:cNvPr>
            <p:cNvCxnSpPr/>
            <p:nvPr/>
          </p:nvCxnSpPr>
          <p:spPr>
            <a:xfrm flipH="1">
              <a:off x="4499600" y="3493335"/>
              <a:ext cx="291994" cy="2996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A076D-B7D7-8CCE-3CF8-E1A0E1E12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99600" y="3785328"/>
              <a:ext cx="291994" cy="260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rostokąt 5">
            <a:extLst>
              <a:ext uri="{FF2B5EF4-FFF2-40B4-BE49-F238E27FC236}">
                <a16:creationId xmlns:a16="http://schemas.microsoft.com/office/drawing/2014/main" id="{3AF8F8DB-89E4-70C3-844A-9B05C32EF0A4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40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3. </a:t>
            </a:r>
            <a:r>
              <a:rPr lang="pl-PL" b="1" dirty="0" err="1"/>
              <a:t>Predictive</a:t>
            </a:r>
            <a:r>
              <a:rPr lang="pl-PL" b="1" dirty="0"/>
              <a:t> modeling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FD9099-7182-CFBC-B054-C66A48B5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91CF3481-9C85-E514-20C0-643BEBF3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8" y="165589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328C7-F35F-C132-6B28-C3E0A2951FAF}"/>
              </a:ext>
            </a:extLst>
          </p:cNvPr>
          <p:cNvGrpSpPr/>
          <p:nvPr/>
        </p:nvGrpSpPr>
        <p:grpSpPr>
          <a:xfrm>
            <a:off x="4784720" y="1750386"/>
            <a:ext cx="6184905" cy="3080694"/>
            <a:chOff x="4749226" y="2740986"/>
            <a:chExt cx="6018137" cy="2997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69E77E-F666-9AF2-FBE0-B3B081E21870}"/>
                </a:ext>
              </a:extLst>
            </p:cNvPr>
            <p:cNvGrpSpPr/>
            <p:nvPr/>
          </p:nvGrpSpPr>
          <p:grpSpPr>
            <a:xfrm>
              <a:off x="4749226" y="2740986"/>
              <a:ext cx="6018137" cy="2997627"/>
              <a:chOff x="4749226" y="2740986"/>
              <a:chExt cx="6018137" cy="29976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9A13B9B-D370-DF79-B22F-9BA2B5A23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226" y="2740986"/>
                <a:ext cx="6018137" cy="299762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43B34-D480-7763-F5AB-91BC6DEB43EA}"/>
                  </a:ext>
                </a:extLst>
              </p:cNvPr>
              <p:cNvSpPr/>
              <p:nvPr/>
            </p:nvSpPr>
            <p:spPr>
              <a:xfrm>
                <a:off x="9327832" y="3127211"/>
                <a:ext cx="846138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8DC36-DBE5-AC53-11A2-6AA54A7A67C2}"/>
                </a:ext>
              </a:extLst>
            </p:cNvPr>
            <p:cNvSpPr/>
            <p:nvPr/>
          </p:nvSpPr>
          <p:spPr>
            <a:xfrm>
              <a:off x="5484811" y="3085306"/>
              <a:ext cx="2897188" cy="2081054"/>
            </a:xfrm>
            <a:prstGeom prst="rect">
              <a:avLst/>
            </a:prstGeom>
            <a:solidFill>
              <a:schemeClr val="bg1">
                <a:lumMod val="65000"/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F040D1-A46E-C887-42E3-64BD1F9FC0B0}"/>
                </a:ext>
              </a:extLst>
            </p:cNvPr>
            <p:cNvSpPr/>
            <p:nvPr/>
          </p:nvSpPr>
          <p:spPr>
            <a:xfrm>
              <a:off x="8382000" y="3085306"/>
              <a:ext cx="828675" cy="208105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E9746-B5CD-C2E1-DAB7-51D20C1D9423}"/>
                </a:ext>
              </a:extLst>
            </p:cNvPr>
            <p:cNvSpPr/>
            <p:nvPr/>
          </p:nvSpPr>
          <p:spPr>
            <a:xfrm>
              <a:off x="9210675" y="3085306"/>
              <a:ext cx="981075" cy="2081054"/>
            </a:xfrm>
            <a:prstGeom prst="rect">
              <a:avLst/>
            </a:prstGeom>
            <a:solidFill>
              <a:srgbClr val="FFC000">
                <a:alpha val="6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0D16-64C0-DA44-B9E6-75FBE7CE3BA5}"/>
                </a:ext>
              </a:extLst>
            </p:cNvPr>
            <p:cNvSpPr txBox="1"/>
            <p:nvPr/>
          </p:nvSpPr>
          <p:spPr>
            <a:xfrm>
              <a:off x="665810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train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10BCF-5AD2-1006-6F3E-D21E658B9137}"/>
                </a:ext>
              </a:extLst>
            </p:cNvPr>
            <p:cNvSpPr txBox="1"/>
            <p:nvPr/>
          </p:nvSpPr>
          <p:spPr>
            <a:xfrm>
              <a:off x="853965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/>
                <a:t>test</a:t>
              </a:r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A0D5B-2E75-34C1-B6FC-30EB14D53856}"/>
                </a:ext>
              </a:extLst>
            </p:cNvPr>
            <p:cNvSpPr txBox="1"/>
            <p:nvPr/>
          </p:nvSpPr>
          <p:spPr>
            <a:xfrm>
              <a:off x="9253379" y="3127837"/>
              <a:ext cx="828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validation</a:t>
              </a:r>
              <a:endParaRPr lang="en-US" sz="11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7090" y="1228358"/>
            <a:ext cx="4591818" cy="4033310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/>
              <a:t>Time-</a:t>
            </a:r>
            <a:r>
              <a:rPr lang="pl-PL" sz="1200" dirty="0" err="1"/>
              <a:t>series</a:t>
            </a:r>
            <a:r>
              <a:rPr lang="pl-PL" sz="1200" dirty="0"/>
              <a:t> </a:t>
            </a:r>
            <a:r>
              <a:rPr lang="pl-PL" sz="1200" dirty="0" err="1"/>
              <a:t>models</a:t>
            </a:r>
            <a:r>
              <a:rPr lang="pl-PL" sz="1200" dirty="0"/>
              <a:t> </a:t>
            </a:r>
            <a:r>
              <a:rPr lang="pl-PL" sz="1200" dirty="0" err="1"/>
              <a:t>requires</a:t>
            </a:r>
            <a:r>
              <a:rPr lang="pl-PL" sz="1200" dirty="0"/>
              <a:t> </a:t>
            </a:r>
            <a:r>
              <a:rPr lang="pl-PL" sz="1200" dirty="0" err="1"/>
              <a:t>equally</a:t>
            </a:r>
            <a:r>
              <a:rPr lang="pl-PL" sz="1200" dirty="0"/>
              <a:t> </a:t>
            </a:r>
            <a:r>
              <a:rPr lang="pl-PL" sz="1200" dirty="0" err="1"/>
              <a:t>distributed</a:t>
            </a:r>
            <a:r>
              <a:rPr lang="pl-PL" sz="1200" dirty="0"/>
              <a:t> </a:t>
            </a:r>
            <a:r>
              <a:rPr lang="pl-PL" sz="1200" dirty="0" err="1"/>
              <a:t>timestamps</a:t>
            </a:r>
            <a:r>
              <a:rPr lang="pl-PL" sz="1200" dirty="0"/>
              <a:t> </a:t>
            </a:r>
            <a:r>
              <a:rPr lang="pl-PL" sz="1200" dirty="0" err="1"/>
              <a:t>across</a:t>
            </a:r>
            <a:r>
              <a:rPr lang="pl-PL" sz="1200" dirty="0"/>
              <a:t> the data. In order to </a:t>
            </a:r>
            <a:r>
              <a:rPr lang="pl-PL" sz="1200" dirty="0" err="1"/>
              <a:t>achieve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we </a:t>
            </a:r>
            <a:r>
              <a:rPr lang="pl-PL" sz="1200" dirty="0" err="1"/>
              <a:t>aggregated</a:t>
            </a:r>
            <a:r>
              <a:rPr lang="pl-PL" sz="1200" dirty="0"/>
              <a:t> </a:t>
            </a:r>
            <a:r>
              <a:rPr lang="pl-PL" sz="1200" dirty="0" err="1"/>
              <a:t>our</a:t>
            </a:r>
            <a:r>
              <a:rPr lang="pl-PL" sz="1200" dirty="0"/>
              <a:t>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dataset</a:t>
            </a:r>
            <a:r>
              <a:rPr lang="pl-PL" sz="1200" dirty="0"/>
              <a:t> in 5-minutes </a:t>
            </a:r>
            <a:r>
              <a:rPr lang="pl-PL" sz="1200" dirty="0" err="1"/>
              <a:t>intervals</a:t>
            </a:r>
            <a:r>
              <a:rPr lang="pl-PL" sz="12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/>
              <a:t>Data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splitted</a:t>
            </a:r>
            <a:r>
              <a:rPr lang="pl-PL" sz="1200" dirty="0"/>
              <a:t> per VID and </a:t>
            </a:r>
            <a:r>
              <a:rPr lang="pl-PL" sz="1200" dirty="0" err="1"/>
              <a:t>predictions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made</a:t>
            </a:r>
            <a:r>
              <a:rPr lang="pl-PL" sz="1200" dirty="0"/>
              <a:t> for </a:t>
            </a:r>
            <a:r>
              <a:rPr lang="pl-PL" sz="1200" dirty="0" err="1"/>
              <a:t>every</a:t>
            </a:r>
            <a:r>
              <a:rPr lang="pl-PL" sz="1200" dirty="0"/>
              <a:t> VID </a:t>
            </a:r>
            <a:r>
              <a:rPr lang="pl-PL" sz="1200" dirty="0" err="1"/>
              <a:t>seperately</a:t>
            </a:r>
            <a:r>
              <a:rPr lang="pl-PL" sz="12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 err="1"/>
              <a:t>Additionaly</a:t>
            </a:r>
            <a:r>
              <a:rPr lang="pl-PL" sz="1200" dirty="0"/>
              <a:t> we </a:t>
            </a:r>
            <a:r>
              <a:rPr lang="pl-PL" sz="1200" dirty="0" err="1"/>
              <a:t>extracted</a:t>
            </a:r>
            <a:r>
              <a:rPr lang="pl-PL" sz="1200" dirty="0"/>
              <a:t> </a:t>
            </a:r>
            <a:r>
              <a:rPr lang="pl-PL" sz="1200" dirty="0" err="1"/>
              <a:t>last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 </a:t>
            </a:r>
            <a:r>
              <a:rPr lang="pl-PL" sz="1200" dirty="0" err="1"/>
              <a:t>dates</a:t>
            </a:r>
            <a:r>
              <a:rPr lang="pl-PL" sz="1200" dirty="0"/>
              <a:t> to </a:t>
            </a:r>
            <a:r>
              <a:rPr lang="pl-PL" sz="1200" dirty="0" err="1"/>
              <a:t>perform</a:t>
            </a:r>
            <a:r>
              <a:rPr lang="pl-PL" sz="1200" dirty="0"/>
              <a:t> </a:t>
            </a:r>
            <a:r>
              <a:rPr lang="pl-PL" sz="1200" dirty="0" err="1"/>
              <a:t>validation</a:t>
            </a:r>
            <a:r>
              <a:rPr lang="pl-PL" sz="1200" dirty="0"/>
              <a:t> of </a:t>
            </a:r>
            <a:r>
              <a:rPr lang="pl-PL" sz="1200" dirty="0" err="1"/>
              <a:t>our</a:t>
            </a:r>
            <a:r>
              <a:rPr lang="pl-PL" sz="1200" dirty="0"/>
              <a:t> data on </a:t>
            </a:r>
            <a:r>
              <a:rPr lang="pl-PL" sz="1200" dirty="0" err="1"/>
              <a:t>entirely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(and not </a:t>
            </a:r>
            <a:r>
              <a:rPr lang="pl-PL" sz="1200" dirty="0" err="1"/>
              <a:t>used</a:t>
            </a:r>
            <a:r>
              <a:rPr lang="pl-PL" sz="1200" dirty="0"/>
              <a:t> </a:t>
            </a:r>
            <a:r>
              <a:rPr lang="pl-PL" sz="1200" dirty="0" err="1"/>
              <a:t>during</a:t>
            </a:r>
            <a:r>
              <a:rPr lang="pl-PL" sz="1200" dirty="0"/>
              <a:t> </a:t>
            </a:r>
            <a:r>
              <a:rPr lang="pl-PL" sz="1200" dirty="0" err="1"/>
              <a:t>whole</a:t>
            </a:r>
            <a:r>
              <a:rPr lang="pl-PL" sz="1200" dirty="0"/>
              <a:t> proces of </a:t>
            </a:r>
            <a:r>
              <a:rPr lang="pl-PL" sz="1200" dirty="0" err="1"/>
              <a:t>training</a:t>
            </a:r>
            <a:r>
              <a:rPr lang="pl-PL" sz="1200" dirty="0"/>
              <a:t> the </a:t>
            </a:r>
            <a:r>
              <a:rPr lang="pl-PL" sz="1200" dirty="0" err="1"/>
              <a:t>models</a:t>
            </a:r>
            <a:r>
              <a:rPr lang="pl-PL" sz="1200" dirty="0"/>
              <a:t>) </a:t>
            </a:r>
            <a:r>
              <a:rPr lang="pl-PL" sz="1200" dirty="0" err="1"/>
              <a:t>datasets</a:t>
            </a:r>
            <a:r>
              <a:rPr lang="pl-PL" sz="1200" dirty="0"/>
              <a:t> and be </a:t>
            </a:r>
            <a:r>
              <a:rPr lang="pl-PL" sz="1200" dirty="0" err="1"/>
              <a:t>able</a:t>
            </a:r>
            <a:r>
              <a:rPr lang="pl-PL" sz="1200" dirty="0"/>
              <a:t> to </a:t>
            </a:r>
            <a:r>
              <a:rPr lang="pl-PL" sz="1200" dirty="0" err="1"/>
              <a:t>assess</a:t>
            </a:r>
            <a:r>
              <a:rPr lang="pl-PL" sz="1200" dirty="0"/>
              <a:t> </a:t>
            </a:r>
            <a:r>
              <a:rPr lang="pl-PL" sz="1200" dirty="0" err="1"/>
              <a:t>their</a:t>
            </a:r>
            <a:r>
              <a:rPr lang="pl-PL" sz="1200" dirty="0"/>
              <a:t> </a:t>
            </a:r>
            <a:r>
              <a:rPr lang="pl-PL" sz="1200" dirty="0" err="1"/>
              <a:t>quality</a:t>
            </a: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/>
              <a:t>Data for </a:t>
            </a:r>
            <a:r>
              <a:rPr lang="pl-PL" sz="1200" dirty="0" err="1"/>
              <a:t>predictive</a:t>
            </a:r>
            <a:r>
              <a:rPr lang="pl-PL" sz="1200" dirty="0"/>
              <a:t> modeling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divided</a:t>
            </a:r>
            <a:r>
              <a:rPr lang="pl-PL" sz="1200" dirty="0"/>
              <a:t> </a:t>
            </a:r>
            <a:r>
              <a:rPr lang="pl-PL" sz="1200" dirty="0" err="1"/>
              <a:t>into</a:t>
            </a:r>
            <a:r>
              <a:rPr lang="pl-PL" sz="1200" dirty="0"/>
              <a:t>: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b="1" dirty="0" err="1"/>
              <a:t>training</a:t>
            </a:r>
            <a:r>
              <a:rPr lang="pl-PL" sz="1200" b="1" dirty="0"/>
              <a:t> </a:t>
            </a:r>
            <a:r>
              <a:rPr lang="pl-PL" sz="1200" b="1" dirty="0" err="1"/>
              <a:t>dataset</a:t>
            </a:r>
            <a:r>
              <a:rPr lang="pl-PL" sz="1200" dirty="0"/>
              <a:t>: </a:t>
            </a:r>
            <a:r>
              <a:rPr lang="pl-PL" sz="1200" dirty="0" err="1"/>
              <a:t>first</a:t>
            </a:r>
            <a:r>
              <a:rPr lang="pl-PL" sz="1200" dirty="0"/>
              <a:t> 70% of </a:t>
            </a:r>
            <a:r>
              <a:rPr lang="pl-PL" sz="1200" dirty="0" err="1"/>
              <a:t>observations</a:t>
            </a:r>
            <a:r>
              <a:rPr lang="pl-PL" sz="1200" dirty="0"/>
              <a:t> per VID</a:t>
            </a:r>
          </a:p>
          <a:p>
            <a:pPr marL="540000" lvl="3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b="1" dirty="0"/>
              <a:t>test </a:t>
            </a:r>
            <a:r>
              <a:rPr lang="pl-PL" sz="1200" b="1" dirty="0" err="1"/>
              <a:t>dataset</a:t>
            </a:r>
            <a:r>
              <a:rPr lang="pl-PL" sz="1200" dirty="0"/>
              <a:t>: </a:t>
            </a:r>
            <a:r>
              <a:rPr lang="pl-PL" sz="1200" dirty="0" err="1"/>
              <a:t>last</a:t>
            </a:r>
            <a:r>
              <a:rPr lang="pl-PL" sz="1200" dirty="0"/>
              <a:t> 30% of </a:t>
            </a:r>
            <a:r>
              <a:rPr lang="pl-PL" sz="1200" dirty="0" err="1"/>
              <a:t>observations</a:t>
            </a:r>
            <a:r>
              <a:rPr lang="pl-PL" sz="1200" dirty="0"/>
              <a:t> per VID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b="1" dirty="0" err="1"/>
              <a:t>validation</a:t>
            </a:r>
            <a:r>
              <a:rPr lang="pl-PL" sz="1200" b="1" dirty="0"/>
              <a:t> </a:t>
            </a:r>
            <a:r>
              <a:rPr lang="pl-PL" sz="1200" b="1" dirty="0" err="1"/>
              <a:t>dataset</a:t>
            </a:r>
            <a:r>
              <a:rPr lang="pl-PL" sz="1200" dirty="0"/>
              <a:t>: </a:t>
            </a:r>
            <a:r>
              <a:rPr lang="pl-PL" sz="1200" dirty="0" err="1"/>
              <a:t>new</a:t>
            </a:r>
            <a:r>
              <a:rPr lang="pl-PL" sz="1200" dirty="0"/>
              <a:t> data: &lt;03/2024 – </a:t>
            </a:r>
            <a:r>
              <a:rPr lang="pl-PL" sz="1200" dirty="0" err="1"/>
              <a:t>middle</a:t>
            </a:r>
            <a:r>
              <a:rPr lang="pl-PL" sz="1200" dirty="0"/>
              <a:t> of 05/2024&gt;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090" y="416428"/>
            <a:ext cx="8280000" cy="635000"/>
          </a:xfrm>
        </p:spPr>
        <p:txBody>
          <a:bodyPr/>
          <a:lstStyle/>
          <a:p>
            <a:r>
              <a:rPr lang="pl-PL" sz="2800" b="1" dirty="0"/>
              <a:t>Data </a:t>
            </a:r>
            <a:r>
              <a:rPr lang="pl-PL" sz="2800" b="1" dirty="0" err="1"/>
              <a:t>preparation</a:t>
            </a:r>
            <a:r>
              <a:rPr lang="pl-PL" sz="2800" b="1" dirty="0"/>
              <a:t> for modeling</a:t>
            </a:r>
            <a:endParaRPr lang="en-US" sz="2800" b="1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4535248-D50B-F2A7-8A72-D4765DE1F81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20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/>
              <a:t>Best </a:t>
            </a:r>
            <a:r>
              <a:rPr lang="pl-PL" sz="2800" b="1" dirty="0" err="1"/>
              <a:t>models</a:t>
            </a:r>
            <a:br>
              <a:rPr lang="pl-PL" sz="2800" b="1" dirty="0"/>
            </a:br>
            <a:r>
              <a:rPr lang="pl-PL" sz="1800" i="1" dirty="0"/>
              <a:t>(</a:t>
            </a:r>
            <a:r>
              <a:rPr lang="pl-PL" sz="1800" i="1" dirty="0" err="1"/>
              <a:t>selected</a:t>
            </a:r>
            <a:r>
              <a:rPr lang="pl-PL" sz="1800" i="1" dirty="0"/>
              <a:t> </a:t>
            </a:r>
            <a:r>
              <a:rPr lang="pl-PL" sz="1800" i="1" dirty="0" err="1"/>
              <a:t>examples</a:t>
            </a:r>
            <a:r>
              <a:rPr lang="pl-PL" sz="1800" i="1" dirty="0"/>
              <a:t>)</a:t>
            </a:r>
            <a:endParaRPr lang="en-US" sz="2800" b="1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932442-F98D-2BC5-FF8D-F353B6C39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053629"/>
              </p:ext>
            </p:extLst>
          </p:nvPr>
        </p:nvGraphicFramePr>
        <p:xfrm>
          <a:off x="432000" y="3848225"/>
          <a:ext cx="10023171" cy="164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76423"/>
              </p:ext>
            </p:extLst>
          </p:nvPr>
        </p:nvGraphicFramePr>
        <p:xfrm>
          <a:off x="432000" y="1411628"/>
          <a:ext cx="10023171" cy="2091969"/>
        </p:xfrm>
        <a:graphic>
          <a:graphicData uri="http://schemas.openxmlformats.org/drawingml/2006/table">
            <a:tbl>
              <a:tblPr/>
              <a:tblGrid>
                <a:gridCol w="5757762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2080687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495942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68878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6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-0,00</a:t>
                      </a:r>
                      <a:r>
                        <a:rPr lang="pl-PL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D678A890-CC74-0088-3EE8-C325B7DAB59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0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351372"/>
            <a:ext cx="8280000" cy="635000"/>
          </a:xfrm>
        </p:spPr>
        <p:txBody>
          <a:bodyPr/>
          <a:lstStyle/>
          <a:p>
            <a:r>
              <a:rPr lang="pl-PL" sz="2800" b="1" dirty="0"/>
              <a:t>Best </a:t>
            </a:r>
            <a:r>
              <a:rPr lang="pl-PL" sz="2800" b="1" dirty="0" err="1"/>
              <a:t>models</a:t>
            </a:r>
            <a:r>
              <a:rPr lang="pl-PL" sz="2800" b="1" dirty="0"/>
              <a:t> per </a:t>
            </a:r>
            <a:r>
              <a:rPr lang="pl-PL" sz="2800" b="1" dirty="0" err="1"/>
              <a:t>some</a:t>
            </a:r>
            <a:r>
              <a:rPr lang="pl-PL" sz="2800" b="1" dirty="0"/>
              <a:t> of the </a:t>
            </a:r>
            <a:r>
              <a:rPr lang="pl-PL" sz="2800" b="1" dirty="0" err="1"/>
              <a:t>VIDs</a:t>
            </a:r>
            <a:endParaRPr lang="en-US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C31057-4050-F595-0303-CDEF4490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45" y="3352071"/>
            <a:ext cx="4579200" cy="2263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77032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F76E06FD3CD3BA998FB3A59CA8FCCD18993CA059EF6E09E0765F9A2DD9CD56A9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E6CF1-02C1-BB81-AE94-2062E6B2C695}"/>
              </a:ext>
            </a:extLst>
          </p:cNvPr>
          <p:cNvSpPr txBox="1"/>
          <p:nvPr/>
        </p:nvSpPr>
        <p:spPr>
          <a:xfrm>
            <a:off x="637864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223D7F17502E6454E5A338719EC3A6CBE53EDF3F6751553DE34C4C97E018D815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0.32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C50D5-6819-7FDE-D115-1D395AEF0B0A}"/>
              </a:ext>
            </a:extLst>
          </p:cNvPr>
          <p:cNvSpPr txBox="1"/>
          <p:nvPr/>
        </p:nvSpPr>
        <p:spPr>
          <a:xfrm>
            <a:off x="6378643" y="5637727"/>
            <a:ext cx="45145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BC0B83BC5E1CDA7898345EBBC72FA30EBA4956AEB7EF3D24AD676FA893CA48CD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SARIMA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8D290-A572-1BFE-986D-6D5C966D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6" y="776774"/>
            <a:ext cx="4325512" cy="2148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4AD31-C384-D659-7355-90AD6126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058" y="723434"/>
            <a:ext cx="4561567" cy="2269235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B134AB8B-6E18-EF93-E84E-63A827492426}"/>
              </a:ext>
            </a:extLst>
          </p:cNvPr>
          <p:cNvSpPr txBox="1"/>
          <p:nvPr/>
        </p:nvSpPr>
        <p:spPr>
          <a:xfrm>
            <a:off x="891376" y="5723522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A287C4E4973A2702DA91353D45AA769553AA33896F9C764110BF18FFC3E78754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D37BE0-E570-7456-14B8-E80360C88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05" y="3489782"/>
            <a:ext cx="4295283" cy="21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922" y="432000"/>
            <a:ext cx="8280000" cy="635000"/>
          </a:xfrm>
        </p:spPr>
        <p:txBody>
          <a:bodyPr/>
          <a:lstStyle/>
          <a:p>
            <a:r>
              <a:rPr lang="pl-PL" sz="2800" b="1" dirty="0" err="1"/>
              <a:t>Models</a:t>
            </a:r>
            <a:r>
              <a:rPr lang="pl-PL" sz="2800" b="1" dirty="0"/>
              <a:t> </a:t>
            </a:r>
            <a:r>
              <a:rPr lang="pl-PL" sz="2800" b="1" dirty="0" err="1"/>
              <a:t>validation</a:t>
            </a:r>
            <a:endParaRPr lang="en-US" sz="2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28330"/>
              </p:ext>
            </p:extLst>
          </p:nvPr>
        </p:nvGraphicFramePr>
        <p:xfrm>
          <a:off x="341197" y="1473756"/>
          <a:ext cx="10204775" cy="1967712"/>
        </p:xfrm>
        <a:graphic>
          <a:graphicData uri="http://schemas.openxmlformats.org/drawingml/2006/table">
            <a:tbl>
              <a:tblPr/>
              <a:tblGrid>
                <a:gridCol w="5100798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1843279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4060751560"/>
                    </a:ext>
                  </a:extLst>
                </a:gridCol>
                <a:gridCol w="61019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4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EA98F39F-B59A-28BD-BE8B-EC5BA0AB936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863AFF-BB98-B52C-691A-1470C95A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69057"/>
              </p:ext>
            </p:extLst>
          </p:nvPr>
        </p:nvGraphicFramePr>
        <p:xfrm>
          <a:off x="341198" y="3848225"/>
          <a:ext cx="10204774" cy="164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55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824" y="302937"/>
            <a:ext cx="8280000" cy="635000"/>
          </a:xfrm>
        </p:spPr>
        <p:txBody>
          <a:bodyPr/>
          <a:lstStyle/>
          <a:p>
            <a:r>
              <a:rPr lang="pl-PL" sz="2800" b="1" dirty="0" err="1"/>
              <a:t>Models</a:t>
            </a:r>
            <a:r>
              <a:rPr lang="pl-PL" sz="2800" b="1" dirty="0"/>
              <a:t> </a:t>
            </a:r>
            <a:r>
              <a:rPr lang="pl-PL" sz="2800" b="1" dirty="0" err="1"/>
              <a:t>validation</a:t>
            </a:r>
            <a:r>
              <a:rPr lang="pl-PL" sz="2800" b="1" dirty="0"/>
              <a:t> per VID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EE789-111B-B820-2827-B95FF1A2417D}"/>
              </a:ext>
            </a:extLst>
          </p:cNvPr>
          <p:cNvSpPr txBox="1"/>
          <p:nvPr/>
        </p:nvSpPr>
        <p:spPr>
          <a:xfrm>
            <a:off x="2138160" y="80523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/>
              <a:t>Test set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479B8-0848-3068-05E7-52CE7BC15C40}"/>
              </a:ext>
            </a:extLst>
          </p:cNvPr>
          <p:cNvSpPr txBox="1"/>
          <p:nvPr/>
        </p:nvSpPr>
        <p:spPr>
          <a:xfrm>
            <a:off x="6361246" y="754827"/>
            <a:ext cx="16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 err="1"/>
              <a:t>Validation</a:t>
            </a:r>
            <a:r>
              <a:rPr lang="pl-PL" sz="1600" dirty="0"/>
              <a:t> set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83F2-A887-74B9-2EE7-E83AE94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3" y="1077835"/>
            <a:ext cx="4450544" cy="221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4AEB6-299C-60A9-AF23-DD1F3B0A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66" y="1026006"/>
            <a:ext cx="4887690" cy="2468783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3751993-F77B-6167-CA91-4C2C723804B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F9B0-E222-F977-5668-D70ECD75A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24" y="3513285"/>
            <a:ext cx="4725563" cy="2338794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9AA7796C-181E-E06B-3B6C-4746D943BFC3}"/>
              </a:ext>
            </a:extLst>
          </p:cNvPr>
          <p:cNvGrpSpPr/>
          <p:nvPr/>
        </p:nvGrpSpPr>
        <p:grpSpPr>
          <a:xfrm>
            <a:off x="4745643" y="3467978"/>
            <a:ext cx="4725563" cy="2526968"/>
            <a:chOff x="5484811" y="1860805"/>
            <a:chExt cx="5229542" cy="2713000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65D3C87-E8AC-BD8D-144C-7BE228739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811" y="1860805"/>
              <a:ext cx="5229542" cy="2598284"/>
            </a:xfrm>
            <a:prstGeom prst="rect">
              <a:avLst/>
            </a:prstGeom>
          </p:spPr>
        </p:pic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DA0407-57B4-A03E-F78F-A9E616105965}"/>
                </a:ext>
              </a:extLst>
            </p:cNvPr>
            <p:cNvSpPr/>
            <p:nvPr/>
          </p:nvSpPr>
          <p:spPr>
            <a:xfrm rot="18791501">
              <a:off x="5576408" y="4217054"/>
              <a:ext cx="626429" cy="87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9208496" y="1794382"/>
            <a:ext cx="16833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223D7F1……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0.32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0.29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1F498C7E-CE4B-34CB-B794-2C40A1E75AC3}"/>
              </a:ext>
            </a:extLst>
          </p:cNvPr>
          <p:cNvSpPr txBox="1"/>
          <p:nvPr/>
        </p:nvSpPr>
        <p:spPr>
          <a:xfrm>
            <a:off x="9121868" y="4214500"/>
            <a:ext cx="16833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A287C4E4……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0.24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0.24</a:t>
            </a:r>
          </a:p>
        </p:txBody>
      </p:sp>
    </p:spTree>
    <p:extLst>
      <p:ext uri="{BB962C8B-B14F-4D97-AF65-F5344CB8AC3E}">
        <p14:creationId xmlns:p14="http://schemas.microsoft.com/office/powerpoint/2010/main" val="330274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7776330" cy="461665"/>
          </a:xfrm>
        </p:spPr>
        <p:txBody>
          <a:bodyPr/>
          <a:lstStyle/>
          <a:p>
            <a:r>
              <a:rPr lang="pl-PL" b="1" dirty="0"/>
              <a:t>4. </a:t>
            </a:r>
            <a:r>
              <a:rPr lang="pl-PL" b="1" dirty="0" err="1"/>
              <a:t>Binary</a:t>
            </a:r>
            <a:r>
              <a:rPr lang="pl-PL" b="1" dirty="0"/>
              <a:t> modeling</a:t>
            </a:r>
            <a:br>
              <a:rPr lang="pl-PL" b="1" dirty="0"/>
            </a:br>
            <a:r>
              <a:rPr lang="pl-PL" b="1" dirty="0"/>
              <a:t>- </a:t>
            </a:r>
            <a:r>
              <a:rPr lang="pl-PL" b="1" dirty="0" err="1"/>
              <a:t>detecting</a:t>
            </a:r>
            <a:r>
              <a:rPr lang="pl-PL" b="1" dirty="0"/>
              <a:t> </a:t>
            </a:r>
            <a:r>
              <a:rPr lang="pl-PL" b="1" dirty="0" err="1"/>
              <a:t>abnormal</a:t>
            </a:r>
            <a:r>
              <a:rPr lang="pl-PL" b="1" dirty="0"/>
              <a:t> </a:t>
            </a:r>
            <a:r>
              <a:rPr lang="pl-PL" b="1" dirty="0" err="1"/>
              <a:t>temperature</a:t>
            </a:r>
            <a:r>
              <a:rPr lang="pl-PL" b="1" dirty="0"/>
              <a:t> </a:t>
            </a:r>
            <a:r>
              <a:rPr lang="pl-PL" b="1" dirty="0" err="1"/>
              <a:t>increase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C7C334F-B1B6-8A15-E29A-04B685C3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B4C3808-AB4B-2BF2-0F9B-22554ABA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" y="15796"/>
            <a:ext cx="10754929" cy="20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137202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u="sng" dirty="0"/>
              <a:t>Business problem</a:t>
            </a:r>
            <a:r>
              <a:rPr lang="pl-PL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accent1"/>
                </a:solidFill>
              </a:rPr>
              <a:t>r</a:t>
            </a:r>
            <a:r>
              <a:rPr lang="en-US" sz="1200" b="1" dirty="0" err="1">
                <a:solidFill>
                  <a:schemeClr val="accent1"/>
                </a:solidFill>
              </a:rPr>
              <a:t>efrigerator</a:t>
            </a:r>
            <a:r>
              <a:rPr lang="en-US" sz="1200" b="1" dirty="0">
                <a:solidFill>
                  <a:schemeClr val="accent1"/>
                </a:solidFill>
              </a:rPr>
              <a:t> owners may be unaware of continuous temperature increase</a:t>
            </a:r>
            <a:r>
              <a:rPr lang="en-US" sz="1200" dirty="0">
                <a:solidFill>
                  <a:srgbClr val="0096FF"/>
                </a:solidFill>
              </a:rPr>
              <a:t> </a:t>
            </a:r>
            <a:r>
              <a:rPr lang="en-US" sz="1200" dirty="0"/>
              <a:t>resulting from any issue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en-US" sz="1200" dirty="0"/>
              <a:t>can lead to spoilage or melting of food</a:t>
            </a:r>
            <a:r>
              <a:rPr lang="pl-PL" sz="1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proposed</a:t>
            </a:r>
            <a:r>
              <a:rPr lang="pl-PL" sz="1200" dirty="0"/>
              <a:t> </a:t>
            </a:r>
            <a:r>
              <a:rPr lang="pl-PL" sz="1200" dirty="0" err="1"/>
              <a:t>solution</a:t>
            </a:r>
            <a:r>
              <a:rPr lang="pl-PL" sz="1200" dirty="0"/>
              <a:t> </a:t>
            </a:r>
            <a:r>
              <a:rPr lang="pl-PL" sz="1200" dirty="0" err="1"/>
              <a:t>involves</a:t>
            </a:r>
            <a:r>
              <a:rPr lang="pl-PL" sz="1200" dirty="0"/>
              <a:t> </a:t>
            </a:r>
            <a:r>
              <a:rPr lang="pl-PL" sz="1200" dirty="0" err="1"/>
              <a:t>comprehensive</a:t>
            </a:r>
            <a:r>
              <a:rPr lang="pl-PL" sz="1200" dirty="0"/>
              <a:t> </a:t>
            </a:r>
            <a:r>
              <a:rPr lang="pl-PL" sz="1200" dirty="0" err="1"/>
              <a:t>fridge</a:t>
            </a:r>
            <a:r>
              <a:rPr lang="pl-PL" sz="1200" dirty="0"/>
              <a:t> data </a:t>
            </a:r>
            <a:r>
              <a:rPr lang="pl-PL" sz="1200" dirty="0" err="1"/>
              <a:t>analysis</a:t>
            </a:r>
            <a:r>
              <a:rPr lang="pl-PL" sz="1200" dirty="0"/>
              <a:t> in order to </a:t>
            </a:r>
            <a:r>
              <a:rPr lang="pl-PL" sz="1200" dirty="0" err="1"/>
              <a:t>understand</a:t>
            </a:r>
            <a:r>
              <a:rPr lang="pl-PL" sz="1200" dirty="0"/>
              <a:t> data,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rise</a:t>
            </a:r>
            <a:r>
              <a:rPr lang="pl-PL" sz="1200" dirty="0"/>
              <a:t> of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detection</a:t>
            </a:r>
            <a:r>
              <a:rPr lang="pl-PL" sz="1200" dirty="0"/>
              <a:t> and model </a:t>
            </a:r>
            <a:r>
              <a:rPr lang="pl-PL" sz="1200" dirty="0" err="1"/>
              <a:t>predicting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for </a:t>
            </a:r>
            <a:r>
              <a:rPr lang="pl-PL" sz="1200" dirty="0" err="1"/>
              <a:t>fridges</a:t>
            </a:r>
            <a:r>
              <a:rPr lang="pl-PL" sz="1200" dirty="0"/>
              <a:t> </a:t>
            </a:r>
            <a:r>
              <a:rPr lang="pl-PL" sz="1200" dirty="0" err="1"/>
              <a:t>witihin</a:t>
            </a:r>
            <a:r>
              <a:rPr lang="pl-PL" sz="1200" dirty="0"/>
              <a:t> </a:t>
            </a:r>
            <a:r>
              <a:rPr lang="pl-PL" sz="1200" dirty="0" err="1"/>
              <a:t>our</a:t>
            </a:r>
            <a:r>
              <a:rPr lang="pl-PL" sz="1200" dirty="0"/>
              <a:t> </a:t>
            </a:r>
            <a:r>
              <a:rPr lang="pl-PL" sz="1200" dirty="0" err="1"/>
              <a:t>scope</a:t>
            </a:r>
            <a:r>
              <a:rPr lang="pl-PL" sz="1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being</a:t>
            </a:r>
            <a:r>
              <a:rPr lang="pl-PL" sz="1200" dirty="0"/>
              <a:t> </a:t>
            </a:r>
            <a:r>
              <a:rPr lang="pl-PL" sz="1200" dirty="0" err="1"/>
              <a:t>able</a:t>
            </a:r>
            <a:r>
              <a:rPr lang="pl-PL" sz="1200" dirty="0"/>
              <a:t> to </a:t>
            </a:r>
            <a:r>
              <a:rPr lang="pl-PL" sz="1200" dirty="0" err="1"/>
              <a:t>successfuly</a:t>
            </a:r>
            <a:r>
              <a:rPr lang="pl-PL" sz="1200" dirty="0"/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predict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or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classify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rising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temperature</a:t>
            </a:r>
            <a:r>
              <a:rPr lang="pl-PL" sz="1200" b="1" dirty="0">
                <a:solidFill>
                  <a:schemeClr val="accent1"/>
                </a:solidFill>
              </a:rPr>
              <a:t> as </a:t>
            </a:r>
            <a:r>
              <a:rPr lang="pl-PL" sz="1200" b="1" dirty="0" err="1">
                <a:solidFill>
                  <a:schemeClr val="accent1"/>
                </a:solidFill>
              </a:rPr>
              <a:t>abnormal</a:t>
            </a:r>
            <a:r>
              <a:rPr lang="pl-PL" sz="1200" b="1" u="sng" dirty="0">
                <a:solidFill>
                  <a:schemeClr val="accent1"/>
                </a:solidFill>
              </a:rPr>
              <a:t>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drastic</a:t>
            </a:r>
            <a:r>
              <a:rPr lang="pl-PL" sz="1200" dirty="0"/>
              <a:t> </a:t>
            </a:r>
            <a:r>
              <a:rPr lang="pl-PL" sz="1200" dirty="0" err="1"/>
              <a:t>could</a:t>
            </a:r>
            <a:r>
              <a:rPr lang="pl-PL" sz="1200" dirty="0"/>
              <a:t> </a:t>
            </a:r>
            <a:r>
              <a:rPr lang="pl-PL" sz="1200" dirty="0" err="1"/>
              <a:t>result</a:t>
            </a:r>
            <a:r>
              <a:rPr lang="pl-PL" sz="1200" dirty="0"/>
              <a:t> in </a:t>
            </a:r>
            <a:r>
              <a:rPr lang="pl-PL" sz="1200" dirty="0" err="1"/>
              <a:t>creating</a:t>
            </a:r>
            <a:r>
              <a:rPr lang="pl-PL" sz="1200" dirty="0"/>
              <a:t> </a:t>
            </a:r>
            <a:r>
              <a:rPr lang="pl-PL" sz="1200" dirty="0" err="1"/>
              <a:t>warnings</a:t>
            </a:r>
            <a:r>
              <a:rPr lang="pl-PL" sz="1200" dirty="0"/>
              <a:t> for the </a:t>
            </a:r>
            <a:r>
              <a:rPr lang="pl-PL" sz="1200" dirty="0" err="1"/>
              <a:t>user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something</a:t>
            </a:r>
            <a:r>
              <a:rPr lang="pl-PL" sz="1200" dirty="0"/>
              <a:t> </a:t>
            </a:r>
            <a:r>
              <a:rPr lang="pl-PL" sz="1200" dirty="0" err="1"/>
              <a:t>wrong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happening with the </a:t>
            </a:r>
            <a:r>
              <a:rPr lang="pl-PL" sz="1200" dirty="0" err="1"/>
              <a:t>device</a:t>
            </a:r>
            <a:r>
              <a:rPr lang="pl-PL" sz="1200" dirty="0"/>
              <a:t>. 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pl-PL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u="sng" dirty="0"/>
              <a:t>Data </a:t>
            </a:r>
            <a:r>
              <a:rPr lang="pl-PL" b="1" u="sng" dirty="0" err="1"/>
              <a:t>scope</a:t>
            </a:r>
            <a:r>
              <a:rPr lang="pl-PL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initial</a:t>
            </a:r>
            <a:r>
              <a:rPr lang="pl-PL" sz="1200" dirty="0"/>
              <a:t> data </a:t>
            </a:r>
            <a:r>
              <a:rPr lang="pl-PL" sz="1200" dirty="0" err="1"/>
              <a:t>analysis</a:t>
            </a:r>
            <a:r>
              <a:rPr lang="pl-PL" sz="1200" dirty="0"/>
              <a:t> </a:t>
            </a:r>
            <a:r>
              <a:rPr lang="pl-PL" sz="1200" dirty="0" err="1"/>
              <a:t>findings</a:t>
            </a:r>
            <a:r>
              <a:rPr lang="pl-PL" sz="1200" dirty="0"/>
              <a:t> from </a:t>
            </a:r>
            <a:r>
              <a:rPr lang="pl-PL" sz="1200" dirty="0" err="1"/>
              <a:t>selected</a:t>
            </a:r>
            <a:r>
              <a:rPr lang="pl-PL" sz="1200" dirty="0"/>
              <a:t> IOT devices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selected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 devices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tracked</a:t>
            </a:r>
            <a:r>
              <a:rPr lang="pl-PL" sz="1200" dirty="0"/>
              <a:t> </a:t>
            </a:r>
            <a:r>
              <a:rPr lang="pl-PL" sz="1200" dirty="0" err="1"/>
              <a:t>measured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inside</a:t>
            </a:r>
            <a:r>
              <a:rPr lang="pl-PL" sz="1200" dirty="0"/>
              <a:t> </a:t>
            </a:r>
            <a:r>
              <a:rPr lang="pl-PL" sz="1200" dirty="0" err="1"/>
              <a:t>fridges</a:t>
            </a:r>
            <a:r>
              <a:rPr lang="pl-PL" sz="1200" dirty="0"/>
              <a:t>/</a:t>
            </a:r>
            <a:r>
              <a:rPr lang="pl-PL" sz="1200" dirty="0" err="1"/>
              <a:t>freezers</a:t>
            </a:r>
            <a:r>
              <a:rPr lang="pl-PL" sz="12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filter</a:t>
            </a:r>
            <a:r>
              <a:rPr lang="pl-PL" sz="1200" dirty="0"/>
              <a:t> data </a:t>
            </a:r>
            <a:r>
              <a:rPr lang="pl-PL" sz="1200" b="1" dirty="0">
                <a:solidFill>
                  <a:schemeClr val="accent1"/>
                </a:solidFill>
              </a:rPr>
              <a:t>period: &lt;01/2023 – 02/2024&gt;</a:t>
            </a:r>
            <a:r>
              <a:rPr lang="pl-PL" sz="1200" dirty="0">
                <a:solidFill>
                  <a:schemeClr val="accent1"/>
                </a:solidFill>
              </a:rPr>
              <a:t> </a:t>
            </a:r>
            <a:r>
              <a:rPr lang="pl-PL" sz="1200" dirty="0"/>
              <a:t>in order to </a:t>
            </a:r>
            <a:r>
              <a:rPr lang="pl-PL" sz="1200" dirty="0" err="1"/>
              <a:t>include</a:t>
            </a:r>
            <a:r>
              <a:rPr lang="pl-PL" sz="1200" dirty="0"/>
              <a:t> </a:t>
            </a:r>
            <a:r>
              <a:rPr lang="pl-PL" sz="1200" dirty="0" err="1"/>
              <a:t>only</a:t>
            </a:r>
            <a:r>
              <a:rPr lang="pl-PL" sz="1200" dirty="0"/>
              <a:t> </a:t>
            </a:r>
            <a:r>
              <a:rPr lang="pl-PL" sz="1200" dirty="0" err="1"/>
              <a:t>months</a:t>
            </a:r>
            <a:r>
              <a:rPr lang="pl-PL" sz="1200" dirty="0"/>
              <a:t> in </a:t>
            </a:r>
            <a:r>
              <a:rPr lang="pl-PL" sz="1200" dirty="0" err="1"/>
              <a:t>which</a:t>
            </a:r>
            <a:r>
              <a:rPr lang="pl-PL" sz="1200" dirty="0"/>
              <a:t> we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satisfactory</a:t>
            </a:r>
            <a:r>
              <a:rPr lang="pl-PL" sz="1200" dirty="0"/>
              <a:t> </a:t>
            </a:r>
            <a:r>
              <a:rPr lang="pl-PL" sz="1200" dirty="0" err="1"/>
              <a:t>amount</a:t>
            </a:r>
            <a:r>
              <a:rPr lang="pl-PL" sz="1200" dirty="0"/>
              <a:t> of data per </a:t>
            </a:r>
            <a:r>
              <a:rPr lang="pl-PL" sz="1200" dirty="0" err="1"/>
              <a:t>device</a:t>
            </a:r>
            <a:r>
              <a:rPr lang="pl-PL" sz="1200" dirty="0"/>
              <a:t> with </a:t>
            </a:r>
            <a:r>
              <a:rPr lang="pl-PL" sz="1200" b="1" dirty="0" err="1">
                <a:solidFill>
                  <a:schemeClr val="accent1"/>
                </a:solidFill>
              </a:rPr>
              <a:t>at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least</a:t>
            </a:r>
            <a:r>
              <a:rPr lang="pl-PL" sz="1200" b="1" dirty="0">
                <a:solidFill>
                  <a:schemeClr val="accent1"/>
                </a:solidFill>
              </a:rPr>
              <a:t> half </a:t>
            </a:r>
            <a:r>
              <a:rPr lang="pl-PL" sz="1200" b="1" dirty="0" err="1">
                <a:solidFill>
                  <a:schemeClr val="accent1"/>
                </a:solidFill>
              </a:rPr>
              <a:t>year</a:t>
            </a:r>
            <a:r>
              <a:rPr lang="pl-PL" sz="1200" b="1" dirty="0">
                <a:solidFill>
                  <a:schemeClr val="accent1"/>
                </a:solidFill>
              </a:rPr>
              <a:t> of data.</a:t>
            </a:r>
            <a:r>
              <a:rPr lang="pl-PL" sz="1200" dirty="0">
                <a:solidFill>
                  <a:schemeClr val="accent1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end devices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had</a:t>
            </a:r>
            <a:r>
              <a:rPr lang="pl-PL" sz="1200" dirty="0"/>
              <a:t> </a:t>
            </a:r>
            <a:r>
              <a:rPr lang="pl-PL" sz="1200" dirty="0" err="1"/>
              <a:t>too</a:t>
            </a:r>
            <a:r>
              <a:rPr lang="pl-PL" sz="1200" dirty="0"/>
              <a:t> </a:t>
            </a:r>
            <a:r>
              <a:rPr lang="pl-PL" sz="1200" dirty="0" err="1"/>
              <a:t>few</a:t>
            </a:r>
            <a:r>
              <a:rPr lang="pl-PL" sz="1200" dirty="0"/>
              <a:t> data </a:t>
            </a:r>
            <a:r>
              <a:rPr lang="pl-PL" sz="1200" dirty="0" err="1"/>
              <a:t>overall</a:t>
            </a:r>
            <a:r>
              <a:rPr lang="pl-PL" sz="1200" dirty="0"/>
              <a:t>, </a:t>
            </a:r>
            <a:r>
              <a:rPr lang="pl-PL" sz="1200" dirty="0" err="1"/>
              <a:t>temperature</a:t>
            </a:r>
            <a:r>
              <a:rPr lang="pl-PL" sz="1200" dirty="0"/>
              <a:t>/</a:t>
            </a:r>
            <a:r>
              <a:rPr lang="pl-PL" sz="1200" dirty="0" err="1"/>
              <a:t>doors</a:t>
            </a:r>
            <a:r>
              <a:rPr lang="pl-PL" sz="1200" dirty="0"/>
              <a:t> data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very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distribution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removed</a:t>
            </a:r>
            <a:r>
              <a:rPr lang="pl-PL" sz="1200" dirty="0"/>
              <a:t> from </a:t>
            </a:r>
            <a:r>
              <a:rPr lang="pl-PL" sz="1200" dirty="0" err="1"/>
              <a:t>scope</a:t>
            </a:r>
            <a:r>
              <a:rPr lang="pl-PL" sz="1200" dirty="0"/>
              <a:t>.</a:t>
            </a:r>
            <a:endParaRPr lang="pl-PL" sz="1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>
                <a:solidFill>
                  <a:srgbClr val="000000"/>
                </a:solidFill>
              </a:rPr>
              <a:t>Problem </a:t>
            </a:r>
            <a:r>
              <a:rPr lang="pl-PL" sz="2800" b="1" dirty="0" err="1">
                <a:solidFill>
                  <a:srgbClr val="000000"/>
                </a:solidFill>
              </a:rPr>
              <a:t>definition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7387D2F-A7FA-6342-6F98-A1B2DAF4D9A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32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1"/>
            <a:ext cx="9909477" cy="23507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/>
              <a:t>		</a:t>
            </a:r>
          </a:p>
          <a:p>
            <a:pPr>
              <a:lnSpc>
                <a:spcPct val="150000"/>
              </a:lnSpc>
            </a:pPr>
            <a:r>
              <a:rPr lang="pl-PL" sz="1200" dirty="0" err="1"/>
              <a:t>Building</a:t>
            </a:r>
            <a:r>
              <a:rPr lang="pl-PL" sz="1200" dirty="0"/>
              <a:t> </a:t>
            </a:r>
            <a:r>
              <a:rPr lang="pl-PL" sz="1200" dirty="0" err="1"/>
              <a:t>classification</a:t>
            </a:r>
            <a:r>
              <a:rPr lang="pl-PL" sz="1200" dirty="0"/>
              <a:t> model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detect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was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increase</a:t>
            </a:r>
            <a:r>
              <a:rPr lang="pl-PL" sz="1200" dirty="0"/>
              <a:t> (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higher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</a:t>
            </a:r>
            <a:r>
              <a:rPr lang="pl-PL" sz="1200" dirty="0" err="1"/>
              <a:t>normal</a:t>
            </a:r>
            <a:r>
              <a:rPr lang="pl-PL" sz="1200" dirty="0"/>
              <a:t> for 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appliance</a:t>
            </a:r>
            <a:r>
              <a:rPr lang="pl-PL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pl-PL" sz="1200" dirty="0"/>
              <a:t>At </a:t>
            </a:r>
            <a:r>
              <a:rPr lang="pl-PL" sz="1200" dirty="0" err="1"/>
              <a:t>each</a:t>
            </a:r>
            <a:r>
              <a:rPr lang="pl-PL" sz="1200" dirty="0"/>
              <a:t> </a:t>
            </a:r>
            <a:r>
              <a:rPr lang="pl-PL" sz="1200" dirty="0" err="1"/>
              <a:t>time</a:t>
            </a:r>
            <a:r>
              <a:rPr lang="pl-PL" sz="1200" dirty="0"/>
              <a:t> point model </a:t>
            </a:r>
            <a:r>
              <a:rPr lang="pl-PL" sz="1200" dirty="0" err="1"/>
              <a:t>decides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anomaly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not </a:t>
            </a: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current</a:t>
            </a:r>
            <a:r>
              <a:rPr lang="pl-PL" sz="1200" dirty="0"/>
              <a:t> and past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</a:t>
            </a:r>
            <a:endParaRPr lang="en-US" sz="2800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D9E449-C9BA-5A35-8F0C-5695BDF76389}"/>
              </a:ext>
            </a:extLst>
          </p:cNvPr>
          <p:cNvSpPr txBox="1">
            <a:spLocks/>
          </p:cNvSpPr>
          <p:nvPr/>
        </p:nvSpPr>
        <p:spPr>
          <a:xfrm>
            <a:off x="202263" y="2074728"/>
            <a:ext cx="4993852" cy="3196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/>
              <a:t>First step: </a:t>
            </a:r>
            <a:r>
              <a:rPr lang="pl-PL" sz="1200" dirty="0" err="1"/>
              <a:t>generate</a:t>
            </a:r>
            <a:r>
              <a:rPr lang="pl-PL" sz="1200" dirty="0"/>
              <a:t> </a:t>
            </a:r>
            <a:r>
              <a:rPr lang="pl-PL" sz="1200" dirty="0" err="1"/>
              <a:t>training</a:t>
            </a:r>
            <a:r>
              <a:rPr lang="pl-PL" sz="1200" dirty="0"/>
              <a:t> data for the model – </a:t>
            </a:r>
            <a:r>
              <a:rPr lang="pl-PL" sz="1200" dirty="0" err="1"/>
              <a:t>mark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data </a:t>
            </a:r>
            <a:r>
              <a:rPr lang="pl-PL" sz="1200" dirty="0" err="1"/>
              <a:t>points</a:t>
            </a:r>
            <a:r>
              <a:rPr lang="pl-PL" sz="1200" dirty="0"/>
              <a:t> </a:t>
            </a:r>
            <a:r>
              <a:rPr lang="pl-PL" sz="1200" dirty="0" err="1"/>
              <a:t>semi-automatically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statistical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</a:t>
            </a:r>
            <a:r>
              <a:rPr lang="pl-PL" sz="1200" dirty="0" err="1"/>
              <a:t>general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challenge to </a:t>
            </a:r>
            <a:r>
              <a:rPr lang="pl-PL" sz="1200" dirty="0" err="1"/>
              <a:t>get</a:t>
            </a:r>
            <a:r>
              <a:rPr lang="pl-PL" sz="1200" dirty="0"/>
              <a:t> </a:t>
            </a:r>
            <a:r>
              <a:rPr lang="pl-PL" sz="1200" dirty="0" err="1"/>
              <a:t>rid</a:t>
            </a:r>
            <a:r>
              <a:rPr lang="pl-PL" sz="1200" dirty="0"/>
              <a:t> of </a:t>
            </a:r>
            <a:r>
              <a:rPr lang="pl-PL" sz="1200" dirty="0" err="1"/>
              <a:t>natural</a:t>
            </a:r>
            <a:r>
              <a:rPr lang="pl-PL" sz="1200" dirty="0"/>
              <a:t> </a:t>
            </a:r>
            <a:r>
              <a:rPr lang="pl-PL" sz="1200" dirty="0" err="1"/>
              <a:t>oscilations</a:t>
            </a:r>
            <a:r>
              <a:rPr lang="pl-PL" sz="1200" dirty="0"/>
              <a:t> in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since</a:t>
            </a:r>
            <a:r>
              <a:rPr lang="pl-PL" sz="1200" dirty="0"/>
              <a:t> </a:t>
            </a:r>
            <a:r>
              <a:rPr lang="pl-PL" sz="1200" dirty="0" err="1"/>
              <a:t>they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not </a:t>
            </a:r>
            <a:r>
              <a:rPr lang="pl-PL" sz="1200" dirty="0" err="1"/>
              <a:t>regular</a:t>
            </a:r>
            <a:r>
              <a:rPr lang="pl-PL" sz="1200" dirty="0"/>
              <a:t> for most </a:t>
            </a:r>
            <a:r>
              <a:rPr lang="pl-PL" sz="1200" dirty="0" err="1"/>
              <a:t>vids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Several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tested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</a:t>
            </a:r>
            <a:r>
              <a:rPr lang="pl-PL" sz="1200" dirty="0" err="1"/>
              <a:t>future</a:t>
            </a:r>
            <a:r>
              <a:rPr lang="pl-PL" sz="1200" dirty="0"/>
              <a:t>, </a:t>
            </a:r>
            <a:r>
              <a:rPr lang="pl-PL" sz="1200" dirty="0" err="1"/>
              <a:t>if</a:t>
            </a:r>
            <a:r>
              <a:rPr lang="pl-PL" sz="1200" dirty="0"/>
              <a:t> we </a:t>
            </a:r>
            <a:r>
              <a:rPr lang="pl-PL" sz="1200" dirty="0" err="1"/>
              <a:t>decide</a:t>
            </a:r>
            <a:r>
              <a:rPr lang="pl-PL" sz="1200" dirty="0"/>
              <a:t> to </a:t>
            </a:r>
            <a:r>
              <a:rPr lang="pl-PL" sz="1200" dirty="0" err="1"/>
              <a:t>proceed</a:t>
            </a:r>
            <a:r>
              <a:rPr lang="pl-PL" sz="1200" dirty="0"/>
              <a:t> we </a:t>
            </a:r>
            <a:r>
              <a:rPr lang="pl-PL" sz="1200" dirty="0" err="1"/>
              <a:t>should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expert</a:t>
            </a:r>
            <a:r>
              <a:rPr lang="pl-PL" sz="1200" dirty="0"/>
              <a:t> </a:t>
            </a:r>
            <a:r>
              <a:rPr lang="pl-PL" sz="1200" dirty="0" err="1"/>
              <a:t>create</a:t>
            </a:r>
            <a:r>
              <a:rPr lang="pl-PL" sz="1200" dirty="0"/>
              <a:t> (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inspect</a:t>
            </a:r>
            <a:r>
              <a:rPr lang="pl-PL" sz="1200" dirty="0"/>
              <a:t>) the </a:t>
            </a:r>
            <a:r>
              <a:rPr lang="pl-PL" sz="1200" dirty="0" err="1"/>
              <a:t>training</a:t>
            </a:r>
            <a:r>
              <a:rPr lang="pl-PL" sz="1200" dirty="0"/>
              <a:t>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25D1545-1AB7-6BFD-7851-5557E85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2742117"/>
            <a:ext cx="5341347" cy="20684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080629-D98A-F278-3542-C5F797A102F7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19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917626"/>
            <a:ext cx="5061499" cy="1895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400" dirty="0" err="1"/>
              <a:t>InterQuartileRangeAD</a:t>
            </a:r>
            <a:r>
              <a:rPr lang="pl-PL" sz="1400" dirty="0"/>
              <a:t> model – </a:t>
            </a:r>
            <a:r>
              <a:rPr lang="pl-PL" sz="1400" dirty="0" err="1"/>
              <a:t>selects</a:t>
            </a:r>
            <a:r>
              <a:rPr lang="pl-PL" sz="1400" dirty="0"/>
              <a:t> </a:t>
            </a:r>
            <a:r>
              <a:rPr lang="pl-PL" sz="1400" dirty="0" err="1"/>
              <a:t>treshold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quartile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IQR=Q3−Q1 is the difference between 25% and 75% quantiles.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[Q1−c∗IQR,Q3+c∗IQR]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considered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range</a:t>
            </a:r>
            <a:r>
              <a:rPr lang="pl-PL" sz="1400" dirty="0"/>
              <a:t> and </a:t>
            </a:r>
            <a:r>
              <a:rPr lang="pl-PL" sz="1400" dirty="0" err="1"/>
              <a:t>anything</a:t>
            </a:r>
            <a:r>
              <a:rPr lang="pl-PL" sz="1400" dirty="0"/>
              <a:t> </a:t>
            </a:r>
            <a:r>
              <a:rPr lang="pl-PL" sz="1400" dirty="0" err="1"/>
              <a:t>outside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anomaly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c=3.5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Method </a:t>
            </a:r>
            <a:r>
              <a:rPr lang="pl-PL" sz="1400" dirty="0" err="1"/>
              <a:t>selected</a:t>
            </a:r>
            <a:r>
              <a:rPr lang="pl-PL" sz="1400" dirty="0"/>
              <a:t> for </a:t>
            </a:r>
            <a:r>
              <a:rPr lang="pl-PL" sz="1400" dirty="0" err="1"/>
              <a:t>training</a:t>
            </a:r>
            <a:r>
              <a:rPr lang="pl-PL" sz="1400" dirty="0"/>
              <a:t> data </a:t>
            </a:r>
            <a:r>
              <a:rPr lang="pl-PL" sz="1400" dirty="0" err="1"/>
              <a:t>creation</a:t>
            </a:r>
            <a:r>
              <a:rPr lang="pl-PL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Simple </a:t>
            </a:r>
            <a:r>
              <a:rPr lang="pl-PL" sz="1400" dirty="0" err="1"/>
              <a:t>method</a:t>
            </a:r>
            <a:r>
              <a:rPr lang="pl-PL" sz="1400" dirty="0"/>
              <a:t> </a:t>
            </a:r>
            <a:r>
              <a:rPr lang="pl-PL" sz="1400" dirty="0" err="1"/>
              <a:t>that</a:t>
            </a:r>
            <a:r>
              <a:rPr lang="pl-PL" sz="1400" dirty="0"/>
              <a:t> </a:t>
            </a:r>
            <a:r>
              <a:rPr lang="pl-PL" sz="1400" dirty="0" err="1"/>
              <a:t>itself</a:t>
            </a:r>
            <a:r>
              <a:rPr lang="pl-PL" sz="1400" dirty="0"/>
              <a:t> </a:t>
            </a:r>
            <a:r>
              <a:rPr lang="pl-PL" sz="1400" dirty="0" err="1"/>
              <a:t>could</a:t>
            </a:r>
            <a:r>
              <a:rPr lang="pl-PL" sz="1400" dirty="0"/>
              <a:t> be </a:t>
            </a:r>
            <a:r>
              <a:rPr lang="pl-PL" sz="1400" dirty="0" err="1"/>
              <a:t>used</a:t>
            </a:r>
            <a:r>
              <a:rPr lang="pl-PL" sz="1400" dirty="0"/>
              <a:t> as </a:t>
            </a:r>
            <a:r>
              <a:rPr lang="pl-PL" sz="1400" dirty="0" err="1"/>
              <a:t>method</a:t>
            </a:r>
            <a:r>
              <a:rPr lang="pl-PL" sz="1400" dirty="0"/>
              <a:t> of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abnomal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increases</a:t>
            </a:r>
            <a:r>
              <a:rPr lang="pl-PL" sz="1400" dirty="0"/>
              <a:t>, but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only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values</a:t>
            </a:r>
            <a:r>
              <a:rPr lang="pl-PL" sz="1400" dirty="0"/>
              <a:t>, </a:t>
            </a:r>
            <a:r>
              <a:rPr lang="pl-PL" sz="1400" dirty="0" err="1"/>
              <a:t>other</a:t>
            </a:r>
            <a:r>
              <a:rPr lang="pl-PL" sz="1400" dirty="0"/>
              <a:t> info not </a:t>
            </a:r>
            <a:r>
              <a:rPr lang="pl-PL" sz="1400" dirty="0" err="1"/>
              <a:t>possible</a:t>
            </a:r>
            <a:r>
              <a:rPr lang="pl-PL" sz="1400" dirty="0"/>
              <a:t> to </a:t>
            </a:r>
            <a:r>
              <a:rPr lang="pl-PL" sz="1400" dirty="0" err="1"/>
              <a:t>include</a:t>
            </a:r>
            <a:endParaRPr lang="pl-PL" sz="1400" dirty="0"/>
          </a:p>
          <a:p>
            <a:pPr>
              <a:lnSpc>
                <a:spcPct val="150000"/>
              </a:lnSpc>
            </a:pPr>
            <a:endParaRPr lang="pl-PL" sz="1400" dirty="0"/>
          </a:p>
          <a:p>
            <a:pPr marL="0" indent="0">
              <a:lnSpc>
                <a:spcPct val="150000"/>
              </a:lnSpc>
              <a:buNone/>
            </a:pP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996" y="380016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 – data </a:t>
            </a:r>
            <a:r>
              <a:rPr lang="pl-PL" sz="2800" b="1" dirty="0" err="1"/>
              <a:t>labeling</a:t>
            </a:r>
            <a:endParaRPr lang="en-US" sz="2800" b="1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7F7E08D-AD6D-FA06-ACBD-F6B9FCB0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62" y="278325"/>
            <a:ext cx="5628117" cy="3163135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7666942-CAD4-8FD5-875F-4396D7C0F2C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9E2C47-362E-F1EA-63AC-5710EE72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63" y="3265015"/>
            <a:ext cx="5705862" cy="28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3362" y="1728970"/>
            <a:ext cx="9909477" cy="2934202"/>
          </a:xfrm>
          <a:ln w="22225">
            <a:solidFill>
              <a:schemeClr val="accent1"/>
            </a:soli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pl-PL" sz="1400" dirty="0" err="1"/>
              <a:t>Several</a:t>
            </a:r>
            <a:r>
              <a:rPr lang="pl-PL" sz="1400" dirty="0"/>
              <a:t> </a:t>
            </a:r>
            <a:r>
              <a:rPr lang="pl-PL" sz="1400" dirty="0" err="1"/>
              <a:t>classic</a:t>
            </a:r>
            <a:r>
              <a:rPr lang="pl-PL" sz="1400" dirty="0"/>
              <a:t> </a:t>
            </a:r>
            <a:r>
              <a:rPr lang="pl-PL" sz="1400" dirty="0" err="1"/>
              <a:t>classification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</a:t>
            </a:r>
            <a:r>
              <a:rPr lang="pl-PL" sz="1400" dirty="0" err="1"/>
              <a:t>were</a:t>
            </a:r>
            <a:r>
              <a:rPr lang="pl-PL" sz="1400" dirty="0"/>
              <a:t> </a:t>
            </a:r>
            <a:r>
              <a:rPr lang="pl-PL" sz="1400" dirty="0" err="1"/>
              <a:t>tested</a:t>
            </a:r>
            <a:r>
              <a:rPr lang="pl-PL" sz="1400" dirty="0"/>
              <a:t> i.e.:</a:t>
            </a:r>
          </a:p>
          <a:p>
            <a:pPr lvl="2">
              <a:lnSpc>
                <a:spcPct val="150000"/>
              </a:lnSpc>
            </a:pPr>
            <a:r>
              <a:rPr lang="pl-PL" sz="1400" dirty="0" err="1"/>
              <a:t>RandomForestClassifier</a:t>
            </a:r>
            <a:r>
              <a:rPr lang="pl-PL" sz="1400" dirty="0"/>
              <a:t>, </a:t>
            </a:r>
            <a:r>
              <a:rPr lang="pl-PL" sz="1400" dirty="0" err="1"/>
              <a:t>DecisionTreeClassifier</a:t>
            </a:r>
            <a:endParaRPr lang="pl-PL" sz="1400" dirty="0"/>
          </a:p>
          <a:p>
            <a:pPr lvl="2">
              <a:lnSpc>
                <a:spcPct val="150000"/>
              </a:lnSpc>
            </a:pP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 err="1"/>
              <a:t>Because</a:t>
            </a:r>
            <a:r>
              <a:rPr lang="pl-PL" sz="1400" dirty="0"/>
              <a:t> of data </a:t>
            </a:r>
            <a:r>
              <a:rPr lang="pl-PL" sz="1400" dirty="0" err="1"/>
              <a:t>labeling</a:t>
            </a:r>
            <a:r>
              <a:rPr lang="pl-PL" sz="1400" dirty="0"/>
              <a:t> </a:t>
            </a:r>
            <a:r>
              <a:rPr lang="pl-PL" sz="1400" dirty="0" err="1"/>
              <a:t>method</a:t>
            </a:r>
            <a:r>
              <a:rPr lang="pl-PL" sz="1400" dirty="0"/>
              <a:t> </a:t>
            </a:r>
            <a:r>
              <a:rPr lang="pl-PL" sz="1400" dirty="0" err="1"/>
              <a:t>this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extremally</a:t>
            </a:r>
            <a:r>
              <a:rPr lang="pl-PL" sz="1400" dirty="0"/>
              <a:t> </a:t>
            </a:r>
            <a:r>
              <a:rPr lang="pl-PL" sz="1400" dirty="0" err="1"/>
              <a:t>easy</a:t>
            </a:r>
            <a:r>
              <a:rPr lang="pl-PL" sz="1400" dirty="0"/>
              <a:t> problem for </a:t>
            </a:r>
            <a:r>
              <a:rPr lang="pl-PL" sz="1400" dirty="0" err="1"/>
              <a:t>clasisfication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(</a:t>
            </a:r>
            <a:r>
              <a:rPr lang="pl-PL" sz="1400" dirty="0" err="1"/>
              <a:t>if</a:t>
            </a:r>
            <a:r>
              <a:rPr lang="pl-PL" sz="1400" dirty="0"/>
              <a:t> we </a:t>
            </a:r>
            <a:r>
              <a:rPr lang="pl-PL" sz="1400" dirty="0" err="1"/>
              <a:t>provide</a:t>
            </a:r>
            <a:r>
              <a:rPr lang="pl-PL" sz="1400" dirty="0"/>
              <a:t> </a:t>
            </a:r>
            <a:r>
              <a:rPr lang="pl-PL" sz="1400" dirty="0" err="1"/>
              <a:t>them</a:t>
            </a:r>
            <a:r>
              <a:rPr lang="pl-PL" sz="1400" dirty="0"/>
              <a:t> with </a:t>
            </a:r>
            <a:r>
              <a:rPr lang="pl-PL" sz="1400" dirty="0" err="1"/>
              <a:t>temperature</a:t>
            </a:r>
            <a:r>
              <a:rPr lang="pl-PL" sz="1400" dirty="0"/>
              <a:t> info)</a:t>
            </a:r>
          </a:p>
          <a:p>
            <a:pPr lvl="1">
              <a:lnSpc>
                <a:spcPct val="150000"/>
              </a:lnSpc>
            </a:pP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/>
              <a:t>Data </a:t>
            </a:r>
            <a:r>
              <a:rPr lang="pl-PL" sz="1400" dirty="0" err="1"/>
              <a:t>aggregated</a:t>
            </a:r>
            <a:r>
              <a:rPr lang="pl-PL" sz="1400" dirty="0"/>
              <a:t> in 5-minute </a:t>
            </a:r>
            <a:r>
              <a:rPr lang="pl-PL" sz="1400" dirty="0" err="1"/>
              <a:t>windows</a:t>
            </a:r>
            <a:r>
              <a:rPr lang="pl-PL" sz="1400" dirty="0"/>
              <a:t>. Train – test – </a:t>
            </a:r>
            <a:r>
              <a:rPr lang="pl-PL" sz="1400" dirty="0" err="1"/>
              <a:t>validation</a:t>
            </a:r>
            <a:r>
              <a:rPr lang="pl-PL" sz="1400" dirty="0"/>
              <a:t> </a:t>
            </a:r>
            <a:r>
              <a:rPr lang="pl-PL" sz="1400" dirty="0" err="1"/>
              <a:t>split</a:t>
            </a:r>
            <a:r>
              <a:rPr lang="pl-PL" sz="1400" dirty="0"/>
              <a:t> – same as in </a:t>
            </a:r>
            <a:r>
              <a:rPr lang="pl-PL" sz="1400" dirty="0" err="1"/>
              <a:t>predictive</a:t>
            </a:r>
            <a:r>
              <a:rPr lang="pl-PL" sz="1400" dirty="0"/>
              <a:t> modeling.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</a:t>
            </a:r>
            <a:endParaRPr lang="en-US" sz="2800" b="1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0D9E17B-FEDA-8B89-FEE8-FF1293C54A3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076" y="126432"/>
            <a:ext cx="8280000" cy="368100"/>
          </a:xfrm>
        </p:spPr>
        <p:txBody>
          <a:bodyPr/>
          <a:lstStyle/>
          <a:p>
            <a:r>
              <a:rPr lang="pl-PL" sz="3600" b="1" dirty="0"/>
              <a:t>Best </a:t>
            </a:r>
            <a:r>
              <a:rPr lang="pl-PL" sz="3600" b="1" dirty="0" err="1"/>
              <a:t>models</a:t>
            </a:r>
            <a:br>
              <a:rPr lang="pl-PL" sz="4400" b="1" dirty="0"/>
            </a:br>
            <a:r>
              <a:rPr lang="pl-PL" sz="2400" i="1" dirty="0"/>
              <a:t>(</a:t>
            </a:r>
            <a:r>
              <a:rPr lang="pl-PL" sz="2400" i="1" dirty="0" err="1"/>
              <a:t>selected</a:t>
            </a:r>
            <a:r>
              <a:rPr lang="pl-PL" sz="2400" i="1" dirty="0"/>
              <a:t> </a:t>
            </a:r>
            <a:r>
              <a:rPr lang="pl-PL" sz="2400" i="1" dirty="0" err="1"/>
              <a:t>examples</a:t>
            </a:r>
            <a:r>
              <a:rPr lang="pl-PL" sz="2400" i="1" dirty="0"/>
              <a:t>)</a:t>
            </a:r>
            <a:endParaRPr lang="en-US" sz="32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A3F6A1D-CFC7-665E-E946-421BC9F2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9" y="2673360"/>
            <a:ext cx="10297962" cy="335326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CF22D1-0137-5843-4A66-97EF4E2C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9" y="1156818"/>
            <a:ext cx="9402487" cy="150516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4C78C03-05E5-83F7-7190-45793E22F121}"/>
              </a:ext>
            </a:extLst>
          </p:cNvPr>
          <p:cNvSpPr/>
          <p:nvPr/>
        </p:nvSpPr>
        <p:spPr>
          <a:xfrm>
            <a:off x="2593343" y="1067806"/>
            <a:ext cx="1701339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365C95-62CD-16D1-A046-678EFA1D5598}"/>
              </a:ext>
            </a:extLst>
          </p:cNvPr>
          <p:cNvSpPr/>
          <p:nvPr/>
        </p:nvSpPr>
        <p:spPr>
          <a:xfrm>
            <a:off x="6123000" y="1067806"/>
            <a:ext cx="839932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CD35079-2602-12CC-9BB7-158E198A851A}"/>
              </a:ext>
            </a:extLst>
          </p:cNvPr>
          <p:cNvSpPr/>
          <p:nvPr/>
        </p:nvSpPr>
        <p:spPr>
          <a:xfrm>
            <a:off x="6987208" y="1156818"/>
            <a:ext cx="2714000" cy="150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03CCA7E-DAB6-E309-277C-D78B478B1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76" y="2258189"/>
            <a:ext cx="7032663" cy="3681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CDB4656-41A8-B329-7D0D-D6D17338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69" y="5651614"/>
            <a:ext cx="10297962" cy="4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3200" b="1" dirty="0" err="1"/>
              <a:t>Predictions</a:t>
            </a:r>
            <a:r>
              <a:rPr lang="pl-PL" sz="3200" b="1" dirty="0"/>
              <a:t> on </a:t>
            </a:r>
            <a:r>
              <a:rPr lang="pl-PL" sz="3200" b="1" dirty="0" err="1"/>
              <a:t>new</a:t>
            </a:r>
            <a:r>
              <a:rPr lang="pl-PL" sz="3200" b="1" dirty="0"/>
              <a:t> data</a:t>
            </a:r>
            <a:endParaRPr lang="en-US" sz="3200" b="1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644C6FAE-1936-6BFB-64C7-5122610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4" y="1177157"/>
            <a:ext cx="5268060" cy="4182059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B6771AC-A164-C9A3-C34B-050486843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24" y="1177157"/>
            <a:ext cx="5239481" cy="4105848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94ABB1A-50D2-F709-5391-304AD7B5E5A3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F41ADF9-FFC3-0C86-7500-ACD4DFBF7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150" y="1411678"/>
            <a:ext cx="3187274" cy="26302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098E2CA-0875-375E-3260-09C6E0E15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999" y="1336120"/>
            <a:ext cx="3187274" cy="2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8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Predictions</a:t>
            </a:r>
            <a:r>
              <a:rPr lang="pl-PL" sz="2800" b="1" dirty="0"/>
              <a:t> on </a:t>
            </a:r>
            <a:r>
              <a:rPr lang="pl-PL" sz="2800" b="1" dirty="0" err="1"/>
              <a:t>new</a:t>
            </a:r>
            <a:r>
              <a:rPr lang="pl-PL" sz="2800" b="1" dirty="0"/>
              <a:t> data</a:t>
            </a:r>
            <a:endParaRPr lang="en-US" sz="2800" b="1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9DBCBB7-F924-3C0A-DD22-C2B6BDA2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8" y="1199398"/>
            <a:ext cx="5258534" cy="415348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5802F26-8E16-D4BF-37C4-15EA85D05F1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7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3200" b="1" dirty="0" err="1"/>
              <a:t>Predictions</a:t>
            </a:r>
            <a:r>
              <a:rPr lang="pl-PL" sz="3200" b="1" dirty="0"/>
              <a:t> on </a:t>
            </a:r>
            <a:r>
              <a:rPr lang="pl-PL" sz="3200" b="1" dirty="0" err="1"/>
              <a:t>new</a:t>
            </a:r>
            <a:r>
              <a:rPr lang="pl-PL" sz="3200" b="1" dirty="0"/>
              <a:t> data – no </a:t>
            </a:r>
            <a:r>
              <a:rPr lang="pl-PL" sz="3200" b="1" dirty="0" err="1"/>
              <a:t>anomalies</a:t>
            </a:r>
            <a:endParaRPr lang="en-US" sz="3200" b="1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AF318A0-1C62-F707-7CE6-AC1BE33A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" y="1213607"/>
            <a:ext cx="5287113" cy="418205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7205A46-A63B-BA1A-B67B-3C2FBB76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42" y="1213607"/>
            <a:ext cx="5239481" cy="413442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2C4F0A4-D39E-6C32-8C85-2D7E24E0436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935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5. </a:t>
            </a:r>
            <a:r>
              <a:rPr lang="pl-PL" b="1" dirty="0" err="1"/>
              <a:t>Conclusions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26FB558-64CF-BAA5-32F8-36C4E915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DED4D7E-3DDF-F9AC-B7ED-B99A23C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1" y="40971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48468528-1B82-3701-704A-B8B633BF0FF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0927030"/>
              </p:ext>
            </p:extLst>
          </p:nvPr>
        </p:nvGraphicFramePr>
        <p:xfrm>
          <a:off x="202262" y="929055"/>
          <a:ext cx="9909477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Conclusions</a:t>
            </a:r>
            <a:endParaRPr lang="en-US" b="1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B2C6A10-D252-67DC-A4A6-B7E1D278232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22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6C37-54CC-55D1-5B94-3701926E7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7336BE-25B5-60FC-DDBC-03BA76DC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Backlog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581865-9986-520C-72E4-DFD22AF2D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D705DB3-9AA4-F508-220B-4EB72DCC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DB0A71D-D871-1D12-75E9-B56B6CBD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7" y="40971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4DFC-2767-F2D5-7D32-9E89485A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09C8F31-94C7-D6AF-1FC8-AAE628BE6C6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0E0118-05AA-1159-3962-CC6D57862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802362"/>
              </p:ext>
            </p:extLst>
          </p:nvPr>
        </p:nvGraphicFramePr>
        <p:xfrm>
          <a:off x="530073" y="940020"/>
          <a:ext cx="9909477" cy="481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2">
            <a:extLst>
              <a:ext uri="{FF2B5EF4-FFF2-40B4-BE49-F238E27FC236}">
                <a16:creationId xmlns:a16="http://schemas.microsoft.com/office/drawing/2014/main" id="{F4022746-59FC-43DC-735B-F0457DB2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73" y="305020"/>
            <a:ext cx="8280000" cy="635000"/>
          </a:xfrm>
        </p:spPr>
        <p:txBody>
          <a:bodyPr/>
          <a:lstStyle/>
          <a:p>
            <a:r>
              <a:rPr lang="pl-PL" sz="2800" b="1" dirty="0" err="1"/>
              <a:t>Steps</a:t>
            </a:r>
            <a:r>
              <a:rPr lang="pl-PL" sz="2800" b="1" dirty="0"/>
              <a:t> </a:t>
            </a:r>
            <a:r>
              <a:rPr lang="pl-PL" sz="2800" b="1" dirty="0" err="1"/>
              <a:t>performed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666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44E99E9-A9AB-A022-E830-1FBBFF90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B40B8D-E6A2-0231-E33D-370E92409523}"/>
              </a:ext>
            </a:extLst>
          </p:cNvPr>
          <p:cNvSpPr txBox="1">
            <a:spLocks/>
          </p:cNvSpPr>
          <p:nvPr/>
        </p:nvSpPr>
        <p:spPr>
          <a:xfrm>
            <a:off x="7599288" y="371715"/>
            <a:ext cx="2459112" cy="14346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Average</a:t>
            </a:r>
            <a:r>
              <a:rPr lang="pl-PL" sz="1200" dirty="0"/>
              <a:t> </a:t>
            </a:r>
            <a:r>
              <a:rPr lang="pl-PL" sz="1200" dirty="0" err="1"/>
              <a:t>door</a:t>
            </a:r>
            <a:r>
              <a:rPr lang="pl-PL" sz="1200" dirty="0"/>
              <a:t> open </a:t>
            </a:r>
            <a:r>
              <a:rPr lang="pl-PL" sz="1200" dirty="0" err="1"/>
              <a:t>duration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15 </a:t>
            </a:r>
            <a:r>
              <a:rPr lang="pl-PL" sz="1200" dirty="0" err="1"/>
              <a:t>seconds</a:t>
            </a:r>
            <a:r>
              <a:rPr lang="pl-PL" sz="1200" dirty="0"/>
              <a:t>, but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many</a:t>
            </a:r>
            <a:r>
              <a:rPr lang="pl-PL" sz="1200" dirty="0"/>
              <a:t> </a:t>
            </a:r>
            <a:r>
              <a:rPr lang="pl-PL" sz="1200" dirty="0" err="1"/>
              <a:t>cases</a:t>
            </a:r>
            <a:r>
              <a:rPr lang="pl-PL" sz="1200" dirty="0"/>
              <a:t> </a:t>
            </a:r>
            <a:r>
              <a:rPr lang="pl-PL" sz="1200" dirty="0" err="1"/>
              <a:t>where</a:t>
            </a:r>
            <a:r>
              <a:rPr lang="pl-PL" sz="1200" dirty="0"/>
              <a:t> </a:t>
            </a:r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br>
              <a:rPr lang="pl-PL" sz="1200" dirty="0"/>
            </a:br>
            <a:r>
              <a:rPr lang="pl-PL" sz="1200" dirty="0"/>
              <a:t>2 </a:t>
            </a:r>
            <a:r>
              <a:rPr lang="pl-PL" sz="1200" dirty="0" err="1"/>
              <a:t>minutes</a:t>
            </a:r>
            <a:endParaRPr lang="pl-PL" sz="12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2B1C1D8-F21D-2700-6B38-40C89F9D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095"/>
            <a:ext cx="10969625" cy="29845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EDA844D-23E9-9A69-1FCD-2024377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" y="56409"/>
            <a:ext cx="6992911" cy="303058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C155025-DEA3-F0F0-D65E-4BD3113F8CED}"/>
              </a:ext>
            </a:extLst>
          </p:cNvPr>
          <p:cNvSpPr txBox="1"/>
          <p:nvPr/>
        </p:nvSpPr>
        <p:spPr>
          <a:xfrm>
            <a:off x="7519385" y="1944420"/>
            <a:ext cx="2034189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Boxplot</a:t>
            </a:r>
            <a:r>
              <a:rPr lang="pl-PL" sz="1000" i="1" dirty="0"/>
              <a:t> </a:t>
            </a:r>
            <a:r>
              <a:rPr lang="pl-PL" sz="1000" i="1" dirty="0" err="1"/>
              <a:t>definition</a:t>
            </a:r>
            <a:r>
              <a:rPr lang="pl-PL" sz="1000" i="1" dirty="0"/>
              <a:t>: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Rectangle</a:t>
            </a:r>
            <a:r>
              <a:rPr lang="pl-PL" sz="1000" i="1" dirty="0"/>
              <a:t> </a:t>
            </a:r>
            <a:r>
              <a:rPr lang="pl-PL" sz="1000" i="1" dirty="0" err="1"/>
              <a:t>contains</a:t>
            </a:r>
            <a:r>
              <a:rPr lang="pl-PL" sz="1000" i="1" dirty="0"/>
              <a:t> 50% of data,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Yellow</a:t>
            </a:r>
            <a:r>
              <a:rPr lang="pl-PL" sz="1000" i="1" dirty="0"/>
              <a:t> </a:t>
            </a:r>
            <a:r>
              <a:rPr lang="pl-PL" sz="1000" i="1" dirty="0" err="1"/>
              <a:t>line</a:t>
            </a:r>
            <a:r>
              <a:rPr lang="pl-PL" sz="1000" i="1" dirty="0"/>
              <a:t> </a:t>
            </a:r>
            <a:r>
              <a:rPr lang="pl-PL" sz="1000" i="1" dirty="0" err="1"/>
              <a:t>is</a:t>
            </a:r>
            <a:r>
              <a:rPr lang="pl-PL" sz="1000" i="1" dirty="0"/>
              <a:t> median, </a:t>
            </a:r>
          </a:p>
        </p:txBody>
      </p:sp>
    </p:spTree>
    <p:extLst>
      <p:ext uri="{BB962C8B-B14F-4D97-AF65-F5344CB8AC3E}">
        <p14:creationId xmlns:p14="http://schemas.microsoft.com/office/powerpoint/2010/main" val="117767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1" dirty="0" err="1"/>
              <a:t>Models</a:t>
            </a:r>
            <a:r>
              <a:rPr lang="pl-PL" sz="3200" b="1" dirty="0"/>
              <a:t> </a:t>
            </a:r>
            <a:r>
              <a:rPr lang="pl-PL" sz="3200" b="1" dirty="0" err="1"/>
              <a:t>tested</a:t>
            </a:r>
            <a:endParaRPr lang="en-US" sz="32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A8AA01-C523-1482-C15A-A41C6AD97F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9019" y="1869123"/>
            <a:ext cx="6363700" cy="4753342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In order to </a:t>
            </a:r>
            <a:r>
              <a:rPr lang="pl-PL" sz="1100" dirty="0" err="1"/>
              <a:t>get</a:t>
            </a:r>
            <a:r>
              <a:rPr lang="pl-PL" sz="1100" dirty="0"/>
              <a:t> </a:t>
            </a:r>
            <a:r>
              <a:rPr lang="pl-PL" sz="1100" dirty="0" err="1"/>
              <a:t>best</a:t>
            </a:r>
            <a:r>
              <a:rPr lang="pl-PL" sz="1100" dirty="0"/>
              <a:t> </a:t>
            </a:r>
            <a:r>
              <a:rPr lang="pl-PL" sz="1100" dirty="0" err="1"/>
              <a:t>predictive</a:t>
            </a:r>
            <a:r>
              <a:rPr lang="pl-PL" sz="1100" dirty="0"/>
              <a:t> model for </a:t>
            </a:r>
            <a:r>
              <a:rPr lang="pl-PL" sz="1100" dirty="0" err="1"/>
              <a:t>each</a:t>
            </a:r>
            <a:r>
              <a:rPr lang="pl-PL" sz="1100" dirty="0"/>
              <a:t> VID we </a:t>
            </a:r>
            <a:r>
              <a:rPr lang="pl-PL" sz="1100" dirty="0" err="1"/>
              <a:t>tested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with </a:t>
            </a:r>
            <a:r>
              <a:rPr lang="pl-PL" sz="1100" dirty="0" err="1"/>
              <a:t>different</a:t>
            </a:r>
            <a:r>
              <a:rPr lang="pl-PL" sz="1100" dirty="0"/>
              <a:t> </a:t>
            </a:r>
            <a:r>
              <a:rPr lang="pl-PL" sz="1100" dirty="0" err="1"/>
              <a:t>combination</a:t>
            </a:r>
            <a:r>
              <a:rPr lang="pl-PL" sz="1100" dirty="0"/>
              <a:t> of </a:t>
            </a:r>
            <a:r>
              <a:rPr lang="pl-PL" sz="1100" dirty="0" err="1"/>
              <a:t>parameters</a:t>
            </a:r>
            <a:r>
              <a:rPr lang="pl-PL" sz="1100" dirty="0"/>
              <a:t>. </a:t>
            </a:r>
            <a:r>
              <a:rPr lang="pl-PL" sz="1100" dirty="0" err="1"/>
              <a:t>Than</a:t>
            </a:r>
            <a:r>
              <a:rPr lang="pl-PL" sz="1100" dirty="0"/>
              <a:t> </a:t>
            </a:r>
            <a:r>
              <a:rPr lang="pl-PL" sz="1100" dirty="0" err="1"/>
              <a:t>based</a:t>
            </a:r>
            <a:r>
              <a:rPr lang="pl-PL" sz="1100" dirty="0"/>
              <a:t> on </a:t>
            </a:r>
            <a:r>
              <a:rPr lang="pl-PL" sz="1100" dirty="0" err="1"/>
              <a:t>models</a:t>
            </a:r>
            <a:r>
              <a:rPr lang="pl-PL" sz="1100" dirty="0"/>
              <a:t> performance </a:t>
            </a:r>
            <a:r>
              <a:rPr lang="pl-PL" sz="1100" dirty="0" err="1"/>
              <a:t>statistics</a:t>
            </a:r>
            <a:r>
              <a:rPr lang="pl-PL" sz="1100" dirty="0"/>
              <a:t> we </a:t>
            </a:r>
            <a:r>
              <a:rPr lang="pl-PL" sz="1100" dirty="0" err="1"/>
              <a:t>chose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with </a:t>
            </a:r>
            <a:r>
              <a:rPr lang="pl-PL" sz="1100" dirty="0" err="1"/>
              <a:t>least</a:t>
            </a:r>
            <a:r>
              <a:rPr lang="pl-PL" sz="1100" dirty="0"/>
              <a:t> error </a:t>
            </a:r>
            <a:r>
              <a:rPr lang="pl-PL" sz="1100" dirty="0" err="1"/>
              <a:t>value</a:t>
            </a:r>
            <a:r>
              <a:rPr lang="pl-PL" sz="1100" dirty="0"/>
              <a:t> (MAE – </a:t>
            </a:r>
            <a:r>
              <a:rPr lang="pl-PL" sz="1100" dirty="0" err="1"/>
              <a:t>mean</a:t>
            </a:r>
            <a:r>
              <a:rPr lang="pl-PL" sz="1100" dirty="0"/>
              <a:t> </a:t>
            </a:r>
            <a:r>
              <a:rPr lang="pl-PL" sz="1100" dirty="0" err="1"/>
              <a:t>absolute</a:t>
            </a:r>
            <a:r>
              <a:rPr lang="pl-PL" sz="1100" dirty="0"/>
              <a:t> error).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050" u="sng" dirty="0"/>
              <a:t>ARIMA</a:t>
            </a:r>
            <a:r>
              <a:rPr lang="pl-PL" sz="1050" dirty="0"/>
              <a:t> (</a:t>
            </a:r>
            <a:r>
              <a:rPr lang="en-US" sz="1050" dirty="0"/>
              <a:t>Autoregressive Integrated Moving Average</a:t>
            </a:r>
            <a:r>
              <a:rPr lang="pl-PL" sz="1050" dirty="0"/>
              <a:t>)</a:t>
            </a:r>
            <a:r>
              <a:rPr lang="en-US" sz="1050" dirty="0"/>
              <a:t>:</a:t>
            </a:r>
            <a:r>
              <a:rPr lang="pl-PL" sz="1050" dirty="0"/>
              <a:t>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Noto Sans" panose="020B0502040504020204" pitchFamily="34" charset="0"/>
              </a:rPr>
              <a:t> time series forecasting model that combines autoregressive (AR), differencing (I), and moving average (MA) components.</a:t>
            </a:r>
            <a:endParaRPr lang="pl-PL" sz="1050" dirty="0"/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98FC5-29F2-B314-908C-6C30BDD1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19" y="1531715"/>
            <a:ext cx="4025827" cy="1325943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3AC4EF00-2EB2-2483-A12C-2C01BD2C5AF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11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06" y="319966"/>
            <a:ext cx="10275808" cy="388800"/>
          </a:xfrm>
        </p:spPr>
        <p:txBody>
          <a:bodyPr/>
          <a:lstStyle/>
          <a:p>
            <a:r>
              <a:rPr lang="pl-PL" sz="2800" b="1" dirty="0"/>
              <a:t>Evaluation </a:t>
            </a:r>
            <a:r>
              <a:rPr lang="pl-PL" sz="2800" b="1" dirty="0" err="1"/>
              <a:t>metrics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8212"/>
              </p:ext>
            </p:extLst>
          </p:nvPr>
        </p:nvGraphicFramePr>
        <p:xfrm>
          <a:off x="1846909" y="1496349"/>
          <a:ext cx="6824392" cy="4013298"/>
        </p:xfrm>
        <a:graphic>
          <a:graphicData uri="http://schemas.openxmlformats.org/drawingml/2006/table">
            <a:tbl>
              <a:tblPr/>
              <a:tblGrid>
                <a:gridCol w="1206524">
                  <a:extLst>
                    <a:ext uri="{9D8B030D-6E8A-4147-A177-3AD203B41FA5}">
                      <a16:colId xmlns:a16="http://schemas.microsoft.com/office/drawing/2014/main" val="3969609051"/>
                    </a:ext>
                  </a:extLst>
                </a:gridCol>
                <a:gridCol w="2576427">
                  <a:extLst>
                    <a:ext uri="{9D8B030D-6E8A-4147-A177-3AD203B41FA5}">
                      <a16:colId xmlns:a16="http://schemas.microsoft.com/office/drawing/2014/main" val="2309473827"/>
                    </a:ext>
                  </a:extLst>
                </a:gridCol>
                <a:gridCol w="3041441">
                  <a:extLst>
                    <a:ext uri="{9D8B030D-6E8A-4147-A177-3AD203B41FA5}">
                      <a16:colId xmlns:a16="http://schemas.microsoft.com/office/drawing/2014/main" val="3398554426"/>
                    </a:ext>
                  </a:extLst>
                </a:gridCol>
              </a:tblGrid>
              <a:tr h="40957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03953"/>
                  </a:ext>
                </a:extLst>
              </a:tr>
              <a:tr h="11315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all detect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/ # of all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90307"/>
                  </a:ext>
                </a:extLst>
              </a:tr>
              <a:tr h="19302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Explanation​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precision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not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making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wrong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detections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precision would mean that most examples where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anomaly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was detected is correct.​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pl-PL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can make sure that you are not missing out on any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recall would mean you have only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missed a few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00511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282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2721148" y="2939450"/>
            <a:ext cx="13342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69" y="789128"/>
            <a:ext cx="8900160" cy="931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dirty="0"/>
              <a:t>We </a:t>
            </a:r>
            <a:r>
              <a:rPr lang="pl-PL" dirty="0" err="1"/>
              <a:t>use</a:t>
            </a:r>
            <a:r>
              <a:rPr lang="pl-PL" dirty="0"/>
              <a:t> precision and </a:t>
            </a:r>
            <a:r>
              <a:rPr lang="pl-PL" dirty="0" err="1"/>
              <a:t>recall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sure</a:t>
            </a:r>
            <a:r>
              <a:rPr lang="pl-PL" dirty="0"/>
              <a:t> we </a:t>
            </a:r>
            <a:r>
              <a:rPr lang="pl-PL" dirty="0" err="1"/>
              <a:t>control</a:t>
            </a:r>
            <a:r>
              <a:rPr lang="pl-PL" dirty="0"/>
              <a:t> the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both</a:t>
            </a:r>
            <a:r>
              <a:rPr lang="pl-PL" dirty="0"/>
              <a:t> 1 </a:t>
            </a:r>
            <a:r>
              <a:rPr lang="pl-PL" dirty="0" err="1"/>
              <a:t>type</a:t>
            </a:r>
            <a:r>
              <a:rPr lang="pl-PL" dirty="0"/>
              <a:t> error and 2 </a:t>
            </a:r>
            <a:r>
              <a:rPr lang="pl-PL" dirty="0" err="1"/>
              <a:t>type</a:t>
            </a:r>
            <a:r>
              <a:rPr lang="pl-PL" dirty="0"/>
              <a:t> error. </a:t>
            </a:r>
            <a:endParaRPr lang="en-US" dirty="0" err="1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78944" y="4132761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Changepoint</a:t>
            </a:r>
            <a:r>
              <a:rPr lang="pl-PL" sz="1400" dirty="0"/>
              <a:t> </a:t>
            </a:r>
            <a:r>
              <a:rPr lang="pl-PL" sz="1400" dirty="0" err="1"/>
              <a:t>detection</a:t>
            </a:r>
            <a:r>
              <a:rPr lang="pl-PL" sz="1400" dirty="0"/>
              <a:t> in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time</a:t>
            </a:r>
            <a:r>
              <a:rPr lang="pl-PL" sz="1400" dirty="0"/>
              <a:t> point </a:t>
            </a:r>
            <a:r>
              <a:rPr lang="pl-PL" sz="1400" dirty="0" err="1"/>
              <a:t>where</a:t>
            </a:r>
            <a:r>
              <a:rPr lang="pl-PL" sz="1400" dirty="0"/>
              <a:t>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CUSUM </a:t>
            </a:r>
            <a:r>
              <a:rPr lang="pl-PL" sz="1400" dirty="0" err="1"/>
              <a:t>algorithm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in rolling </a:t>
            </a:r>
            <a:r>
              <a:rPr lang="pl-PL" sz="1400" dirty="0" err="1"/>
              <a:t>average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</a:t>
            </a:r>
            <a:r>
              <a:rPr lang="pl-PL" sz="1400" dirty="0" err="1"/>
              <a:t>our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r>
              <a:rPr lang="pl-PL" sz="1400" dirty="0"/>
              <a:t> </a:t>
            </a:r>
            <a:r>
              <a:rPr lang="pl-PL" sz="1400" dirty="0" err="1"/>
              <a:t>are</a:t>
            </a:r>
            <a:r>
              <a:rPr lang="pl-PL" sz="1400" dirty="0"/>
              <a:t> </a:t>
            </a:r>
            <a:r>
              <a:rPr lang="pl-PL" sz="1400" dirty="0" err="1"/>
              <a:t>too</a:t>
            </a:r>
            <a:r>
              <a:rPr lang="pl-PL" sz="1400" dirty="0"/>
              <a:t> </a:t>
            </a:r>
            <a:r>
              <a:rPr lang="pl-PL" sz="1400" dirty="0" err="1"/>
              <a:t>short</a:t>
            </a:r>
            <a:r>
              <a:rPr lang="pl-PL" sz="1400" dirty="0"/>
              <a:t> to be </a:t>
            </a:r>
            <a:r>
              <a:rPr lang="pl-PL" sz="1400" dirty="0" err="1"/>
              <a:t>reliably</a:t>
            </a:r>
            <a:r>
              <a:rPr lang="pl-PL" sz="1400" dirty="0"/>
              <a:t> </a:t>
            </a:r>
            <a:r>
              <a:rPr lang="pl-PL" sz="1400" dirty="0" err="1"/>
              <a:t>detected</a:t>
            </a:r>
            <a:r>
              <a:rPr lang="pl-PL" sz="1400" dirty="0"/>
              <a:t> as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</a:t>
            </a:r>
            <a:r>
              <a:rPr lang="pl-PL" sz="1400" dirty="0" err="1"/>
              <a:t>considering</a:t>
            </a:r>
            <a:r>
              <a:rPr lang="pl-PL" sz="1400" dirty="0"/>
              <a:t> </a:t>
            </a:r>
            <a:r>
              <a:rPr lang="pl-PL" sz="1400" dirty="0" err="1"/>
              <a:t>natural</a:t>
            </a:r>
            <a:r>
              <a:rPr lang="pl-PL" sz="1400" dirty="0"/>
              <a:t> </a:t>
            </a:r>
            <a:r>
              <a:rPr lang="pl-PL" sz="1400" dirty="0" err="1"/>
              <a:t>oscilations</a:t>
            </a:r>
            <a:r>
              <a:rPr lang="pl-PL" sz="1400" dirty="0"/>
              <a:t> of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endParaRPr lang="pl-PL" sz="1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Also</a:t>
            </a:r>
            <a:r>
              <a:rPr lang="pl-PL" sz="1400" dirty="0"/>
              <a:t>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detects</a:t>
            </a:r>
            <a:r>
              <a:rPr lang="pl-PL" sz="1400" dirty="0"/>
              <a:t> the </a:t>
            </a:r>
            <a:r>
              <a:rPr lang="pl-PL" sz="1400" dirty="0" err="1"/>
              <a:t>moments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returns</a:t>
            </a:r>
            <a:r>
              <a:rPr lang="pl-PL" sz="1400" dirty="0"/>
              <a:t> to </a:t>
            </a:r>
            <a:r>
              <a:rPr lang="pl-PL" sz="1400" dirty="0" err="1"/>
              <a:t>its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pattern</a:t>
            </a:r>
            <a:r>
              <a:rPr lang="pl-PL" sz="1400" dirty="0"/>
              <a:t> </a:t>
            </a:r>
            <a:r>
              <a:rPr lang="pl-PL" sz="1400" dirty="0" err="1"/>
              <a:t>after</a:t>
            </a:r>
            <a:r>
              <a:rPr lang="pl-PL" sz="1400" dirty="0"/>
              <a:t> </a:t>
            </a:r>
            <a:r>
              <a:rPr lang="pl-PL" sz="1400" dirty="0" err="1"/>
              <a:t>anomalous</a:t>
            </a:r>
            <a:r>
              <a:rPr lang="pl-PL" sz="1400" dirty="0"/>
              <a:t> period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 – data </a:t>
            </a:r>
            <a:r>
              <a:rPr lang="pl-PL" sz="2800" b="1" dirty="0" err="1"/>
              <a:t>labeling</a:t>
            </a:r>
            <a:endParaRPr lang="en-US" sz="2800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95E0894-D980-B0CF-806A-59C28D9A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2" y="3181388"/>
            <a:ext cx="8783276" cy="290553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E80F5A7-15CF-DB76-7D9F-30CD91705B5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47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LevelShiftAD</a:t>
            </a:r>
            <a:r>
              <a:rPr lang="pl-PL" sz="1400" dirty="0"/>
              <a:t>:</a:t>
            </a:r>
            <a:r>
              <a:rPr lang="en-US" sz="1400" dirty="0"/>
              <a:t> detects shift of value level by tracking the difference between median values at two sliding time windows next to each other. 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hard to </a:t>
            </a:r>
            <a:r>
              <a:rPr lang="pl-PL" sz="1400" dirty="0" err="1"/>
              <a:t>select</a:t>
            </a:r>
            <a:r>
              <a:rPr lang="pl-PL" sz="1400" dirty="0"/>
              <a:t> </a:t>
            </a:r>
            <a:r>
              <a:rPr lang="pl-PL" sz="1400" dirty="0" err="1"/>
              <a:t>universal</a:t>
            </a:r>
            <a:r>
              <a:rPr lang="pl-PL" sz="1400" dirty="0"/>
              <a:t> </a:t>
            </a:r>
            <a:r>
              <a:rPr lang="pl-PL" sz="1400" dirty="0" err="1"/>
              <a:t>window</a:t>
            </a:r>
            <a:r>
              <a:rPr lang="pl-PL" sz="1400" dirty="0"/>
              <a:t> </a:t>
            </a:r>
            <a:r>
              <a:rPr lang="pl-PL" sz="1400" dirty="0" err="1"/>
              <a:t>size</a:t>
            </a:r>
            <a:r>
              <a:rPr lang="pl-PL" sz="1400" dirty="0"/>
              <a:t> for </a:t>
            </a:r>
            <a:r>
              <a:rPr lang="pl-PL" sz="1400" dirty="0" err="1"/>
              <a:t>all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 – data </a:t>
            </a:r>
            <a:r>
              <a:rPr lang="pl-PL" sz="2800" b="1" dirty="0" err="1"/>
              <a:t>labeling</a:t>
            </a:r>
            <a:endParaRPr lang="en-US" sz="28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1FFFD0-4DC4-3E0A-470F-CCF2CF05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745661"/>
            <a:ext cx="7406874" cy="342495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8C8A5D3-BE95-BDDE-E936-0B04CE43B169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1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6168510" cy="461665"/>
          </a:xfrm>
        </p:spPr>
        <p:txBody>
          <a:bodyPr/>
          <a:lstStyle/>
          <a:p>
            <a:r>
              <a:rPr lang="pl-PL" b="1" dirty="0"/>
              <a:t>1. </a:t>
            </a:r>
            <a:r>
              <a:rPr lang="pl-PL" b="1" dirty="0" err="1"/>
              <a:t>Exploratory</a:t>
            </a:r>
            <a:r>
              <a:rPr lang="pl-PL" b="1" dirty="0"/>
              <a:t> Analysis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684A1C1-6430-10DB-79A0-85CC645D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1AAB0B5-14B2-539D-28C5-CCDE66C5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8" y="165589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9A985A35-64A8-2E85-AEF2-04C2E0D8964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3CB8B7-044C-2982-BDD3-7997090A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4" y="3085306"/>
            <a:ext cx="5923805" cy="25362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402D-F4A0-6ED5-6F87-BC85F16C4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054" y="1259766"/>
            <a:ext cx="7476092" cy="24328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u="sng" dirty="0"/>
              <a:t>Available features selected based on number of </a:t>
            </a:r>
            <a:r>
              <a:rPr lang="en-US" sz="1400" b="1" u="sng" dirty="0" err="1"/>
              <a:t>occurences</a:t>
            </a:r>
            <a:r>
              <a:rPr lang="en-US" sz="1400" b="1" u="sng" dirty="0"/>
              <a:t> and relevancy: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/>
              <a:t>Measured temperature of fridge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outside of device (ambient temperature)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set by user (setpoint temperature)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Door status (open/closed)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59F6C1D-FC6F-8962-15AA-F690654095BE}"/>
              </a:ext>
            </a:extLst>
          </p:cNvPr>
          <p:cNvSpPr/>
          <p:nvPr/>
        </p:nvSpPr>
        <p:spPr>
          <a:xfrm>
            <a:off x="3764351" y="4597016"/>
            <a:ext cx="307497" cy="19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94D842B-0F30-E405-7833-95A2AE7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35000"/>
          </a:xfrm>
        </p:spPr>
        <p:txBody>
          <a:bodyPr/>
          <a:lstStyle/>
          <a:p>
            <a:r>
              <a:rPr lang="pl-PL" sz="2800" b="1" dirty="0" err="1">
                <a:solidFill>
                  <a:srgbClr val="000000"/>
                </a:solidFill>
              </a:rPr>
              <a:t>Features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8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276" y="402468"/>
            <a:ext cx="8280000" cy="635000"/>
          </a:xfrm>
        </p:spPr>
        <p:txBody>
          <a:bodyPr/>
          <a:lstStyle/>
          <a:p>
            <a:r>
              <a:rPr lang="pl-PL" sz="2800" b="1" dirty="0" err="1"/>
              <a:t>Measured</a:t>
            </a:r>
            <a:r>
              <a:rPr lang="pl-PL" sz="2800" b="1" dirty="0"/>
              <a:t> </a:t>
            </a:r>
            <a:r>
              <a:rPr lang="pl-PL" sz="2800" b="1" dirty="0" err="1"/>
              <a:t>temperature</a:t>
            </a:r>
            <a:endParaRPr lang="en-US" sz="2800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CE1D63-7F59-A95C-6BC6-24C44158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321"/>
            <a:ext cx="10969625" cy="285570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9BB449-3A47-4D79-56B4-52F6100B09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53734" y="3560777"/>
            <a:ext cx="3328541" cy="9921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Roughly</a:t>
            </a:r>
            <a:r>
              <a:rPr lang="pl-PL" sz="1200" dirty="0"/>
              <a:t> </a:t>
            </a:r>
            <a:r>
              <a:rPr lang="pl-PL" sz="1200" dirty="0" err="1"/>
              <a:t>similar</a:t>
            </a:r>
            <a:r>
              <a:rPr lang="pl-PL" sz="1200" dirty="0"/>
              <a:t> </a:t>
            </a:r>
            <a:r>
              <a:rPr lang="pl-PL" sz="1200" dirty="0" err="1"/>
              <a:t>frequency</a:t>
            </a:r>
            <a:r>
              <a:rPr lang="pl-PL" sz="1200" dirty="0"/>
              <a:t> </a:t>
            </a:r>
            <a:r>
              <a:rPr lang="pl-PL" sz="1200" dirty="0" err="1"/>
              <a:t>over</a:t>
            </a:r>
            <a:r>
              <a:rPr lang="pl-PL" sz="1200" dirty="0"/>
              <a:t> the </a:t>
            </a:r>
            <a:r>
              <a:rPr lang="pl-PL" sz="1200" dirty="0" err="1"/>
              <a:t>day</a:t>
            </a:r>
            <a:r>
              <a:rPr lang="pl-PL" sz="1200" dirty="0"/>
              <a:t> and </a:t>
            </a:r>
            <a:r>
              <a:rPr lang="pl-PL" sz="1200" dirty="0" err="1"/>
              <a:t>night</a:t>
            </a:r>
            <a:r>
              <a:rPr lang="pl-PL" sz="1200" dirty="0"/>
              <a:t>. </a:t>
            </a:r>
            <a:r>
              <a:rPr lang="pl-PL" sz="1200" dirty="0" err="1"/>
              <a:t>Freezer</a:t>
            </a:r>
            <a:r>
              <a:rPr lang="pl-PL" sz="1200" dirty="0"/>
              <a:t> </a:t>
            </a:r>
            <a:r>
              <a:rPr lang="pl-PL" sz="1200" dirty="0" err="1"/>
              <a:t>sends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once</a:t>
            </a:r>
            <a:r>
              <a:rPr lang="pl-PL" sz="1200" dirty="0"/>
              <a:t> a </a:t>
            </a:r>
            <a:r>
              <a:rPr lang="pl-PL" sz="1200" dirty="0" err="1"/>
              <a:t>minute</a:t>
            </a:r>
            <a:r>
              <a:rPr lang="pl-PL" sz="1200" dirty="0"/>
              <a:t>, </a:t>
            </a:r>
            <a:r>
              <a:rPr lang="pl-PL" sz="1200" dirty="0" err="1"/>
              <a:t>refridgerator</a:t>
            </a:r>
            <a:r>
              <a:rPr lang="pl-PL" sz="1200" dirty="0"/>
              <a:t> </a:t>
            </a:r>
            <a:r>
              <a:rPr lang="pl-PL" sz="1200" dirty="0" err="1"/>
              <a:t>slightly</a:t>
            </a:r>
            <a:r>
              <a:rPr lang="pl-PL" sz="1200" dirty="0"/>
              <a:t> less </a:t>
            </a:r>
            <a:r>
              <a:rPr lang="pl-PL" sz="1200" dirty="0" err="1"/>
              <a:t>often</a:t>
            </a:r>
            <a:r>
              <a:rPr lang="pl-PL" sz="1200" dirty="0"/>
              <a:t>.</a:t>
            </a:r>
            <a:endParaRPr lang="en-US" sz="12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1F22800-7BD3-4546-758C-E708654362F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324FCB6-F1ED-F7C5-DB77-C26F4E7D33AB}"/>
              </a:ext>
            </a:extLst>
          </p:cNvPr>
          <p:cNvGrpSpPr/>
          <p:nvPr/>
        </p:nvGrpSpPr>
        <p:grpSpPr>
          <a:xfrm>
            <a:off x="136276" y="1173345"/>
            <a:ext cx="10833349" cy="1149069"/>
            <a:chOff x="136276" y="1173345"/>
            <a:chExt cx="10833349" cy="1149069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FD0085C2-3D23-06B3-ACD0-18E80A1B599C}"/>
                </a:ext>
              </a:extLst>
            </p:cNvPr>
            <p:cNvGrpSpPr/>
            <p:nvPr/>
          </p:nvGrpSpPr>
          <p:grpSpPr>
            <a:xfrm>
              <a:off x="136276" y="1329532"/>
              <a:ext cx="10697071" cy="735432"/>
              <a:chOff x="0" y="1409900"/>
              <a:chExt cx="10969625" cy="735432"/>
            </a:xfrm>
          </p:grpSpPr>
          <p:pic>
            <p:nvPicPr>
              <p:cNvPr id="8" name="Obraz 7">
                <a:extLst>
                  <a:ext uri="{FF2B5EF4-FFF2-40B4-BE49-F238E27FC236}">
                    <a16:creationId xmlns:a16="http://schemas.microsoft.com/office/drawing/2014/main" id="{445E73CF-36AC-2D57-8DFB-C2C21AD68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09900"/>
                <a:ext cx="10969625" cy="735432"/>
              </a:xfrm>
              <a:prstGeom prst="rect">
                <a:avLst/>
              </a:prstGeom>
            </p:spPr>
          </p:pic>
          <p:sp>
            <p:nvSpPr>
              <p:cNvPr id="9" name="Prostokąt 8">
                <a:extLst>
                  <a:ext uri="{FF2B5EF4-FFF2-40B4-BE49-F238E27FC236}">
                    <a16:creationId xmlns:a16="http://schemas.microsoft.com/office/drawing/2014/main" id="{F4830E51-63F1-DE87-5418-A249A315E746}"/>
                  </a:ext>
                </a:extLst>
              </p:cNvPr>
              <p:cNvSpPr/>
              <p:nvPr/>
            </p:nvSpPr>
            <p:spPr>
              <a:xfrm>
                <a:off x="5432685" y="1740830"/>
                <a:ext cx="1515255" cy="2921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4EB15712-01C4-3229-CCA5-4A0F02834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5583" y="1359146"/>
              <a:ext cx="7262166" cy="635000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597C2918-A58D-2D53-5DD8-C33270249BD1}"/>
                </a:ext>
              </a:extLst>
            </p:cNvPr>
            <p:cNvSpPr/>
            <p:nvPr/>
          </p:nvSpPr>
          <p:spPr>
            <a:xfrm>
              <a:off x="9297749" y="1173345"/>
              <a:ext cx="1671876" cy="1149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221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 err="1"/>
              <a:t>Fridge</a:t>
            </a:r>
            <a:r>
              <a:rPr lang="pl-PL" sz="2800" b="1" dirty="0"/>
              <a:t> </a:t>
            </a:r>
            <a:r>
              <a:rPr lang="pl-PL" sz="2800" b="1" dirty="0" err="1"/>
              <a:t>Measured</a:t>
            </a:r>
            <a:r>
              <a:rPr lang="pl-PL" sz="2800" b="1" dirty="0"/>
              <a:t> x </a:t>
            </a:r>
            <a:r>
              <a:rPr lang="pl-PL" sz="2800" b="1" dirty="0" err="1"/>
              <a:t>Ambient</a:t>
            </a:r>
            <a:r>
              <a:rPr lang="pl-PL" sz="2800" b="1" dirty="0"/>
              <a:t> </a:t>
            </a:r>
            <a:r>
              <a:rPr lang="pl-PL" sz="2800" b="1" dirty="0" err="1"/>
              <a:t>Temperature</a:t>
            </a:r>
            <a:br>
              <a:rPr lang="pl-PL" dirty="0"/>
            </a:br>
            <a:r>
              <a:rPr lang="pl-PL" sz="1800" i="1" dirty="0"/>
              <a:t>(</a:t>
            </a:r>
            <a:r>
              <a:rPr lang="pl-PL" sz="1800" i="1" dirty="0" err="1"/>
              <a:t>corr</a:t>
            </a:r>
            <a:r>
              <a:rPr lang="pl-PL" sz="1800" i="1" dirty="0"/>
              <a:t>:  0.24)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2BD1-D26D-7C05-F88E-1F677791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8" y="1216343"/>
            <a:ext cx="5400000" cy="1935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48391-7685-E329-2B7E-2B6A689D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" y="3604606"/>
            <a:ext cx="5400000" cy="1903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F581D-5585-A663-197C-1BA98865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62" y="3581876"/>
            <a:ext cx="5400000" cy="194861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0CC49072-1EB9-D955-38B6-44A3B46FE37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7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51" y="431999"/>
            <a:ext cx="8280000" cy="635000"/>
          </a:xfrm>
        </p:spPr>
        <p:txBody>
          <a:bodyPr/>
          <a:lstStyle/>
          <a:p>
            <a:r>
              <a:rPr lang="pl-PL" sz="2800" b="1" dirty="0" err="1"/>
              <a:t>Fridge</a:t>
            </a:r>
            <a:r>
              <a:rPr lang="pl-PL" sz="2800" b="1" dirty="0"/>
              <a:t> </a:t>
            </a:r>
            <a:r>
              <a:rPr lang="pl-PL" sz="2800" b="1" dirty="0" err="1"/>
              <a:t>Setpoint</a:t>
            </a:r>
            <a:r>
              <a:rPr lang="pl-PL" sz="2800" b="1" dirty="0"/>
              <a:t> </a:t>
            </a:r>
            <a:r>
              <a:rPr lang="pl-PL" sz="2800" b="1" dirty="0" err="1"/>
              <a:t>temperatures</a:t>
            </a:r>
            <a:r>
              <a:rPr lang="pl-PL" sz="2800" b="1" dirty="0"/>
              <a:t> </a:t>
            </a:r>
            <a:r>
              <a:rPr lang="pl-PL" sz="2800" b="1" dirty="0" err="1"/>
              <a:t>changes</a:t>
            </a:r>
            <a:r>
              <a:rPr lang="pl-PL" sz="2800" b="1" dirty="0"/>
              <a:t> </a:t>
            </a:r>
            <a:r>
              <a:rPr lang="pl-PL" sz="2800" b="1" dirty="0" err="1"/>
              <a:t>analysis</a:t>
            </a:r>
            <a:endParaRPr lang="en-US" sz="2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EAAB19-D0C6-7507-AE69-8FB8680F74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422734"/>
            <a:ext cx="6979920" cy="3782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Setpoint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changes</a:t>
            </a:r>
            <a:r>
              <a:rPr lang="pl-PL" sz="1050" dirty="0"/>
              <a:t> (</a:t>
            </a:r>
            <a:r>
              <a:rPr lang="pl-PL" sz="1050" dirty="0" err="1"/>
              <a:t>triggered</a:t>
            </a:r>
            <a:r>
              <a:rPr lang="pl-PL" sz="1050" dirty="0"/>
              <a:t> by the </a:t>
            </a:r>
            <a:r>
              <a:rPr lang="pl-PL" sz="1050" dirty="0" err="1"/>
              <a:t>user</a:t>
            </a:r>
            <a:r>
              <a:rPr lang="pl-PL" sz="1050" dirty="0"/>
              <a:t>) for </a:t>
            </a:r>
            <a:r>
              <a:rPr lang="pl-PL" sz="1050" dirty="0" err="1"/>
              <a:t>fridges</a:t>
            </a:r>
            <a:r>
              <a:rPr lang="pl-PL" sz="1050" dirty="0"/>
              <a:t>:</a:t>
            </a:r>
            <a:endParaRPr lang="pl-PL" sz="105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9DD3512-B130-9BC3-E5C3-1C978882AA3A}"/>
              </a:ext>
            </a:extLst>
          </p:cNvPr>
          <p:cNvSpPr txBox="1">
            <a:spLocks/>
          </p:cNvSpPr>
          <p:nvPr/>
        </p:nvSpPr>
        <p:spPr>
          <a:xfrm>
            <a:off x="1649661" y="4747879"/>
            <a:ext cx="7349960" cy="33934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180000" lvl="1" indent="0" algn="ctr">
              <a:lnSpc>
                <a:spcPct val="150000"/>
              </a:lnSpc>
              <a:buNone/>
            </a:pPr>
            <a:r>
              <a:rPr lang="pl-PL" sz="1200" b="1" i="1" dirty="0" err="1"/>
              <a:t>Usually</a:t>
            </a:r>
            <a:r>
              <a:rPr lang="pl-PL" sz="1200" b="1" i="1" dirty="0"/>
              <a:t> </a:t>
            </a:r>
            <a:r>
              <a:rPr lang="pl-PL" sz="1200" b="1" i="1" dirty="0" err="1"/>
              <a:t>change</a:t>
            </a:r>
            <a:r>
              <a:rPr lang="pl-PL" sz="1200" b="1" i="1" dirty="0"/>
              <a:t> of </a:t>
            </a:r>
            <a:r>
              <a:rPr lang="pl-PL" sz="1200" b="1" i="1" dirty="0" err="1"/>
              <a:t>setpoint</a:t>
            </a:r>
            <a:r>
              <a:rPr lang="pl-PL" sz="1200" b="1" i="1" dirty="0"/>
              <a:t> </a:t>
            </a:r>
            <a:r>
              <a:rPr lang="pl-PL" sz="1200" b="1" i="1" dirty="0" err="1"/>
              <a:t>temperaure</a:t>
            </a:r>
            <a:r>
              <a:rPr lang="pl-PL" sz="1200" b="1" i="1" dirty="0"/>
              <a:t> </a:t>
            </a:r>
            <a:r>
              <a:rPr lang="pl-PL" sz="1200" b="1" i="1" dirty="0" err="1"/>
              <a:t>doesn’t</a:t>
            </a:r>
            <a:r>
              <a:rPr lang="pl-PL" sz="1200" b="1" i="1" dirty="0"/>
              <a:t> </a:t>
            </a:r>
            <a:r>
              <a:rPr lang="pl-PL" sz="1200" b="1" i="1" dirty="0" err="1"/>
              <a:t>translate</a:t>
            </a:r>
            <a:r>
              <a:rPr lang="pl-PL" sz="1200" b="1" i="1" dirty="0"/>
              <a:t> </a:t>
            </a:r>
            <a:r>
              <a:rPr lang="pl-PL" sz="1200" b="1" i="1" dirty="0" err="1"/>
              <a:t>into</a:t>
            </a:r>
            <a:r>
              <a:rPr lang="pl-PL" sz="1200" b="1" i="1" dirty="0"/>
              <a:t> </a:t>
            </a:r>
            <a:r>
              <a:rPr lang="pl-PL" sz="1200" b="1" i="1" dirty="0" err="1"/>
              <a:t>change</a:t>
            </a:r>
            <a:r>
              <a:rPr lang="pl-PL" sz="1200" b="1" i="1" dirty="0"/>
              <a:t> of </a:t>
            </a:r>
            <a:r>
              <a:rPr lang="pl-PL" sz="1200" b="1" i="1" dirty="0" err="1"/>
              <a:t>measured</a:t>
            </a:r>
            <a:r>
              <a:rPr lang="pl-PL" sz="1200" b="1" i="1" dirty="0"/>
              <a:t> </a:t>
            </a:r>
            <a:r>
              <a:rPr lang="pl-PL" sz="1200" b="1" i="1" dirty="0" err="1"/>
              <a:t>temperature</a:t>
            </a:r>
            <a:r>
              <a:rPr lang="pl-PL" sz="1200" b="1" i="1" dirty="0"/>
              <a:t>.</a:t>
            </a:r>
          </a:p>
          <a:p>
            <a:pPr lvl="2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80E38-0A23-F07C-5A82-48D06CCD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43019"/>
              </p:ext>
            </p:extLst>
          </p:nvPr>
        </p:nvGraphicFramePr>
        <p:xfrm>
          <a:off x="54651" y="1800994"/>
          <a:ext cx="10837229" cy="2064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939">
                  <a:extLst>
                    <a:ext uri="{9D8B030D-6E8A-4147-A177-3AD203B41FA5}">
                      <a16:colId xmlns:a16="http://schemas.microsoft.com/office/drawing/2014/main" val="367765569"/>
                    </a:ext>
                  </a:extLst>
                </a:gridCol>
                <a:gridCol w="1223885">
                  <a:extLst>
                    <a:ext uri="{9D8B030D-6E8A-4147-A177-3AD203B41FA5}">
                      <a16:colId xmlns:a16="http://schemas.microsoft.com/office/drawing/2014/main" val="153588083"/>
                    </a:ext>
                  </a:extLst>
                </a:gridCol>
                <a:gridCol w="915577">
                  <a:extLst>
                    <a:ext uri="{9D8B030D-6E8A-4147-A177-3AD203B41FA5}">
                      <a16:colId xmlns:a16="http://schemas.microsoft.com/office/drawing/2014/main" val="2126326714"/>
                    </a:ext>
                  </a:extLst>
                </a:gridCol>
                <a:gridCol w="1102431">
                  <a:extLst>
                    <a:ext uri="{9D8B030D-6E8A-4147-A177-3AD203B41FA5}">
                      <a16:colId xmlns:a16="http://schemas.microsoft.com/office/drawing/2014/main" val="298696473"/>
                    </a:ext>
                  </a:extLst>
                </a:gridCol>
                <a:gridCol w="1401395">
                  <a:extLst>
                    <a:ext uri="{9D8B030D-6E8A-4147-A177-3AD203B41FA5}">
                      <a16:colId xmlns:a16="http://schemas.microsoft.com/office/drawing/2014/main" val="1060094412"/>
                    </a:ext>
                  </a:extLst>
                </a:gridCol>
                <a:gridCol w="1448109">
                  <a:extLst>
                    <a:ext uri="{9D8B030D-6E8A-4147-A177-3AD203B41FA5}">
                      <a16:colId xmlns:a16="http://schemas.microsoft.com/office/drawing/2014/main" val="3264793254"/>
                    </a:ext>
                  </a:extLst>
                </a:gridCol>
                <a:gridCol w="896893">
                  <a:extLst>
                    <a:ext uri="{9D8B030D-6E8A-4147-A177-3AD203B41FA5}">
                      <a16:colId xmlns:a16="http://schemas.microsoft.com/office/drawing/2014/main" val="12740703"/>
                    </a:ext>
                  </a:extLst>
                </a:gridCol>
              </a:tblGrid>
              <a:tr h="24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vid                                                  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previous_setpoint_change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EvtTimestamp</a:t>
                      </a:r>
                      <a:r>
                        <a:rPr lang="en-US" sz="700" b="1" u="none" strike="noStrike" dirty="0">
                          <a:effectLst/>
                        </a:rPr>
                        <a:t>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next_setpoint_change</a:t>
                      </a:r>
                      <a:r>
                        <a:rPr lang="en-US" sz="700" b="1" u="none" strike="noStrike" dirty="0">
                          <a:effectLst/>
                        </a:rPr>
                        <a:t>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temp_average_before_change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setpoint_change_description</a:t>
                      </a:r>
                      <a:r>
                        <a:rPr lang="en-US" sz="700" b="1" u="none" strike="noStrike" dirty="0">
                          <a:effectLst/>
                        </a:rPr>
                        <a:t>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temp_average_after_change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3203885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931DA30AB88580C0602D54C3C20D46F20C68816B4E4D0F40B384D9B2CC96C6DE</a:t>
                      </a:r>
                      <a:r>
                        <a:rPr lang="pl-PL" sz="700" u="none" strike="noStrike" dirty="0">
                          <a:effectLst/>
                        </a:rPr>
                        <a:t>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01.01.2023 00:00</a:t>
                      </a:r>
                      <a:r>
                        <a:rPr lang="pl-PL" sz="700" u="none" strike="noStrike" dirty="0">
                          <a:effectLst/>
                        </a:rPr>
                        <a:t> (</a:t>
                      </a:r>
                      <a:r>
                        <a:rPr lang="pl-PL" sz="700" u="none" strike="noStrike" dirty="0" err="1">
                          <a:effectLst/>
                        </a:rPr>
                        <a:t>first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06:47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1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38016833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r>
                        <a:rPr lang="en-US" sz="700" u="none" strike="noStrike" dirty="0">
                          <a:effectLst/>
                        </a:rPr>
                        <a:t>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512518579"/>
                  </a:ext>
                </a:extLst>
              </a:tr>
              <a:tr h="2431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15:48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790866990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903695788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50052529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58278541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4.0 to 3.0.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111339046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3.0 to 5.0.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5142357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29.02.2024 23:59</a:t>
                      </a:r>
                      <a:endParaRPr lang="pl-PL" sz="7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pl-PL" sz="700" u="none" strike="noStrike" dirty="0">
                          <a:effectLst/>
                        </a:rPr>
                        <a:t>(</a:t>
                      </a:r>
                      <a:r>
                        <a:rPr lang="pl-PL" sz="700" u="none" strike="noStrike" dirty="0" err="1">
                          <a:effectLst/>
                        </a:rPr>
                        <a:t>last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5.0 to 4.0.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4.4</a:t>
                      </a:r>
                      <a:r>
                        <a:rPr lang="pl-PL" sz="700" u="none" strike="noStrike" dirty="0">
                          <a:effectLst/>
                        </a:rPr>
                        <a:t>4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00345724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07C36772-F553-1978-A890-64FB189467C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58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C24F-96E6-0A2E-D841-E5916927A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9BEC3-CB45-1643-7E34-953183D7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9115"/>
            <a:ext cx="10969625" cy="393661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4D4C3A50-C576-9A3D-BB25-9FB6C6D9420E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16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DIAGRAMMFARBEN" val="sax_df_bsh"/>
  <p:tag name="SAXMLCOMPANYNAME" val="bsh"/>
  <p:tag name="MLLANGUAGE" val="eng"/>
  <p:tag name="MLTEMPLATEVERSION" val="2.0"/>
  <p:tag name="SAXCONVERSION" val="2"/>
</p:tagLst>
</file>

<file path=ppt/theme/theme1.xml><?xml version="1.0" encoding="utf-8"?>
<a:theme xmlns:a="http://schemas.openxmlformats.org/drawingml/2006/main" name="BSH 2022">
  <a:themeElements>
    <a:clrScheme name="BSH 2022 Primary">
      <a:dk1>
        <a:sysClr val="windowText" lastClr="000000"/>
      </a:dk1>
      <a:lt1>
        <a:sysClr val="window" lastClr="FFFFFF"/>
      </a:lt1>
      <a:dk2>
        <a:srgbClr val="262626"/>
      </a:dk2>
      <a:lt2>
        <a:srgbClr val="E0E0E0"/>
      </a:lt2>
      <a:accent1>
        <a:srgbClr val="FF6840"/>
      </a:accent1>
      <a:accent2>
        <a:srgbClr val="969696"/>
      </a:accent2>
      <a:accent3>
        <a:srgbClr val="E0E0E0"/>
      </a:accent3>
      <a:accent4>
        <a:srgbClr val="666666"/>
      </a:accent4>
      <a:accent5>
        <a:srgbClr val="BCBCBC"/>
      </a:accent5>
      <a:accent6>
        <a:srgbClr val="262626"/>
      </a:accent6>
      <a:hlink>
        <a:srgbClr val="EC6847"/>
      </a:hlink>
      <a:folHlink>
        <a:srgbClr val="FE683F"/>
      </a:folHlink>
    </a:clrScheme>
    <a:fontScheme name="BSH2022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80000" indent="-180000" algn="l">
          <a:buClr>
            <a:schemeClr val="accent1"/>
          </a:buClr>
          <a:buFont typeface="Noto Sans" panose="020B0502040504020204" pitchFamily="34" charset="0"/>
          <a:buChar char="•"/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C25F77C8-A7C6-4A6C-91AD-8C416A60AF9C}" vid="{FE0E8B1A-DF25-4FF6-80FA-E6CA72E075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9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presentationtitle</Name>
      <OrgInhalt>Presentation title</OrgInhalt>
      <Wert>Presentation title</Wert>
      <Platzhalter>False</Platzhalter>
      <DocDatenDialog>True</DocDatenDialog>
      <Label>Presentation title (Footer)</Label>
      <FrageVar>False</FrageVar>
      <Prefix/>
      <Suffix/>
      <WegfallVar/>
      <MussFeld>False</MussFeld>
      <Trenner/>
      <InDokument>True</InDokument>
      <Sektion>FooterOnSlides</Sektion>
      <Reihenfolge/>
    </Variable>
    <Variable>
      <Name>firstnamelastname</Name>
      <OrgInhalt>Nina Pak</OrgInhalt>
      <Wert>Nina Pak</Wert>
      <Platzhalter>False</Platzhalter>
      <DocDatenDialog>True</DocDatenDialog>
      <Label>Owner</Label>
      <FrageVar>False</FrageVar>
      <Prefix/>
      <Suffix/>
      <WegfallVar/>
      <MussFeld>False</MussFeld>
      <Sektion>DataOnTitleSlide</Sektion>
      <InDokument>True</InDokument>
    </Variable>
    <Variable>
      <Name>firstnamelastname2</Name>
      <OrgInhalt>Nina Pak</OrgInhalt>
      <Wert>Nina Pak</Wert>
      <Platzhalter>False</Platzhalter>
      <DocDatenDialog>False</DocDatenDialog>
      <Label>Owner</Label>
      <FrageVar>False</FrageVar>
      <Prefix/>
      <Suffix/>
      <WegfallVar/>
      <MussFeld>False</MussFeld>
      <Sektion>DataOnTitleSlide2</Sektion>
      <InDokument>True</InDokument>
    </Variable>
    <Variable>
      <Name>departmentshort</Name>
      <OrgInhalt>GDS-SEO1</OrgInhalt>
      <Wert>GDS-SEO1</Wert>
      <Platzhalter>False</Platzhalter>
      <DocDatenDialog>True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</Sektion>
      <InDokument>True</InDokument>
    </Variable>
    <Variable>
      <Name>departmentshort2</Name>
      <OrgInhalt>GDS-SEO1</OrgInhalt>
      <Wert>GDS-SEO1</Wert>
      <Platzhalter>False</Platzhalter>
      <DocDatenDialog>False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DataOnTitleSlide2</Sektion>
      <InDokument>True</InDokument>
    </Variable>
    <Variable>
      <Name>dateformat_05t</Name>
      <OrgInhalt>2022-07-05</OrgInhalt>
      <Wert>2022-07-05</Wert>
      <Platzhalter>False</Platzhalter>
      <DocDatenDialog>True</DocDatenDialog>
      <Label>Date (Title Slide)</Label>
      <FrageVar>False</FrageVar>
      <Prefix/>
      <Suffix/>
      <WegfallVar/>
      <MussFeld>False</MussFeld>
      <InDokument>True</InDokument>
      <Sektion>DataOnTitleSlide</Sektion>
      <Reihenfolge/>
    </Variable>
    <Variable>
      <Name>dateformat_05t2</Name>
      <OrgInhalt>2022-07-05</OrgInhalt>
      <Wert>2022-07-05</Wert>
      <Platzhalter>False</Platzhalter>
      <DocDatenDialog>False</DocDatenDialog>
      <Label>Date (Title Slide)</Label>
      <FrageVar>False</FrageVar>
      <Prefix/>
      <Suffix/>
      <WegfallVar/>
      <MussFeld>False</MussFeld>
      <InDokument>True</InDokument>
      <Sektion>DataOnTitleSlide2</Sektion>
      <Reihenfolge/>
    </Variable>
    <Variable>
      <Name>dateformat_05f</Name>
      <OrgInhalt>2022-07-05</OrgInhalt>
      <Wert>2022-07-05</Wert>
      <Platzhalter>False</Platzhalter>
      <DocDatenDialog>True</DocDatenDialog>
      <Label>Date (Footer)</Label>
      <FrageVar>False</FrageVar>
      <Prefix/>
      <Suffix/>
      <WegfallVar/>
      <MussFeld>False</MussFeld>
      <InDokument>True</InDokument>
      <Sektion>DateOnSlides</Sektion>
      <Reihenfolge/>
    </Variable>
    <Variable>
      <Name>ppt_stamp</Name>
      <OrgInhalt/>
      <Wert/>
      <Platzhalter>False</Platzhalter>
      <DocDatenDialog>True</DocDatenDialog>
      <Label>Stamp</Label>
      <FrageVar>False</FrageVar>
      <Prefix/>
      <Suffix/>
      <WegfallVar/>
      <ComboBox>
        <Option/>
        <Option>Backup</Option>
        <Option>Conceptual</Option>
        <Option>Public</Option>
        <Option>Internal</Option>
        <Option>Confidential</Option>
        <Option>Strictly confidential</Option>
        <Option>Detail</Option>
        <Option>Draft</Option>
        <Option>Work in progress</Option>
        <Option>Estimate</Option>
        <Option>Example</Option>
        <Option>For discussion</Option>
        <Option>Hypothetical</Option>
        <Option>Preliminary</Option>
        <Option>Status</Option>
        <Option>Template</Option>
      </ComboBox>
      <MussFeld>False</MussFeld>
      <InDokument>True</InDokument>
      <Sektion>Stamp</Sektion>
      <Reihenfolge/>
    </Variable>
  </Variablen>
</saxML>
</file>

<file path=customXml/item2.xml><?xml version="1.0" encoding="utf-8"?>
<sax_ColorSelect>
  <Line>
    <Color val="000000"/>
    <Color val="FFFFFF"/>
  </Line>
  <Line>
    <Color val="ff6840"/>
    <Color val="ffaf97"/>
    <Color val="c05930"/>
  </Line>
  <Line>
    <Color val="ffca29"/>
    <Color val="ffe38e"/>
    <Color val="d6a330"/>
  </Line>
  <Line>
    <Color val="1672cd"/>
    <Color val="a2c7eb"/>
    <Color val="053968"/>
  </Line>
  <Line>
    <Color val="e73e3e"/>
    <Color val="ec8493"/>
    <Color val="942424"/>
  </Line>
  <Line>
    <Color val="73c1da"/>
    <Color val="b9e0ec"/>
    <Color val="195866"/>
  </Line>
  <Line>
    <Color val="319d63"/>
    <Color val="98ceb1"/>
    <Color val="184c2d"/>
  </Line>
  <Line>
    <Color val="882e99"/>
    <Color val="c69dcf"/>
    <Color val="542a5e"/>
  </Line>
  <Line>
    <Color val="bcbcbc"/>
    <Color val="e0e0e0"/>
    <Color val="969696"/>
  </Line>
</sax_ColorSelect>
</file>

<file path=customXml/itemProps1.xml><?xml version="1.0" encoding="utf-8"?>
<ds:datastoreItem xmlns:ds="http://schemas.openxmlformats.org/officeDocument/2006/customXml" ds:itemID="{0EAF4A1A-D19C-4C9E-B02C-ED7147D18A40}">
  <ds:schemaRefs/>
</ds:datastoreItem>
</file>

<file path=customXml/itemProps2.xml><?xml version="1.0" encoding="utf-8"?>
<ds:datastoreItem xmlns:ds="http://schemas.openxmlformats.org/officeDocument/2006/customXml" ds:itemID="{851F8D28-4CE2-477E-99A0-70CA83969D9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8283</TotalTime>
  <Words>2271</Words>
  <Application>Microsoft Macintosh PowerPoint</Application>
  <PresentationFormat>Niestandardowy</PresentationFormat>
  <Paragraphs>401</Paragraphs>
  <Slides>34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Noto Sans</vt:lpstr>
      <vt:lpstr>Noto Sans Light</vt:lpstr>
      <vt:lpstr>Noto Sans Medium</vt:lpstr>
      <vt:lpstr>Times New Roman</vt:lpstr>
      <vt:lpstr>BSH 2022</vt:lpstr>
      <vt:lpstr>Prezentacja programu PowerPoint</vt:lpstr>
      <vt:lpstr>Problem definition</vt:lpstr>
      <vt:lpstr>Steps performed</vt:lpstr>
      <vt:lpstr>1. Exploratory Analysis</vt:lpstr>
      <vt:lpstr>Features</vt:lpstr>
      <vt:lpstr>Measured temperature</vt:lpstr>
      <vt:lpstr>Fridge Measured x Ambient Temperature (corr:  0.24)</vt:lpstr>
      <vt:lpstr>Fridge Setpoint temperatures changes analysis</vt:lpstr>
      <vt:lpstr>Prezentacja programu PowerPoint</vt:lpstr>
      <vt:lpstr>Duration of door opening vs temperature increase</vt:lpstr>
      <vt:lpstr>2. Feature selection –  Random forest modeling</vt:lpstr>
      <vt:lpstr>Random forest – feature importance analysis </vt:lpstr>
      <vt:lpstr>3. Predictive modeling</vt:lpstr>
      <vt:lpstr>Data preparation for modeling</vt:lpstr>
      <vt:lpstr>Best models (selected examples)</vt:lpstr>
      <vt:lpstr>Best models per some of the VIDs</vt:lpstr>
      <vt:lpstr>Models validation</vt:lpstr>
      <vt:lpstr>Models validation per VID</vt:lpstr>
      <vt:lpstr>4. Binary modeling - detecting abnormal temperature increase</vt:lpstr>
      <vt:lpstr>Binary modeling</vt:lpstr>
      <vt:lpstr>Binary modeling – data labeling</vt:lpstr>
      <vt:lpstr>Binary modeling</vt:lpstr>
      <vt:lpstr>Best models (selected examples)</vt:lpstr>
      <vt:lpstr>Predictions on new data</vt:lpstr>
      <vt:lpstr>Predictions on new data</vt:lpstr>
      <vt:lpstr>Predictions on new data – no anomalies</vt:lpstr>
      <vt:lpstr>5. Conclusions</vt:lpstr>
      <vt:lpstr>Conclusions</vt:lpstr>
      <vt:lpstr>Backlog</vt:lpstr>
      <vt:lpstr>Prezentacja programu PowerPoint</vt:lpstr>
      <vt:lpstr>Models tested</vt:lpstr>
      <vt:lpstr>Evaluation metrics</vt:lpstr>
      <vt:lpstr>Binary modeling – data labeling</vt:lpstr>
      <vt:lpstr>Binary modeling – data labeling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101</dc:title>
  <dc:creator>Pak, Nina (GDS-SEO1)</dc:creator>
  <cp:lastModifiedBy>EXTERNAL Nowicki Maciej (Team Connect, BSH GDS-CRRD)</cp:lastModifiedBy>
  <cp:revision>591</cp:revision>
  <dcterms:created xsi:type="dcterms:W3CDTF">2022-07-05T07:58:28Z</dcterms:created>
  <dcterms:modified xsi:type="dcterms:W3CDTF">2024-11-20T20:13:13Z</dcterms:modified>
</cp:coreProperties>
</file>