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40"/>
  </p:notesMasterIdLst>
  <p:handoutMasterIdLst>
    <p:handoutMasterId r:id="rId41"/>
  </p:handoutMasterIdLst>
  <p:sldIdLst>
    <p:sldId id="256" r:id="rId4"/>
    <p:sldId id="316" r:id="rId5"/>
    <p:sldId id="459" r:id="rId6"/>
    <p:sldId id="333" r:id="rId7"/>
    <p:sldId id="346" r:id="rId8"/>
    <p:sldId id="447" r:id="rId9"/>
    <p:sldId id="449" r:id="rId10"/>
    <p:sldId id="453" r:id="rId11"/>
    <p:sldId id="327" r:id="rId12"/>
    <p:sldId id="352" r:id="rId13"/>
    <p:sldId id="349" r:id="rId14"/>
    <p:sldId id="319" r:id="rId15"/>
    <p:sldId id="351" r:id="rId16"/>
    <p:sldId id="350" r:id="rId17"/>
    <p:sldId id="359" r:id="rId18"/>
    <p:sldId id="360" r:id="rId19"/>
    <p:sldId id="354" r:id="rId20"/>
    <p:sldId id="362" r:id="rId21"/>
    <p:sldId id="364" r:id="rId22"/>
    <p:sldId id="370" r:id="rId23"/>
    <p:sldId id="373" r:id="rId24"/>
    <p:sldId id="320" r:id="rId25"/>
    <p:sldId id="336" r:id="rId26"/>
    <p:sldId id="334" r:id="rId27"/>
    <p:sldId id="322" r:id="rId28"/>
    <p:sldId id="329" r:id="rId29"/>
    <p:sldId id="330" r:id="rId30"/>
    <p:sldId id="326" r:id="rId31"/>
    <p:sldId id="325" r:id="rId32"/>
    <p:sldId id="323" r:id="rId33"/>
    <p:sldId id="460" r:id="rId34"/>
    <p:sldId id="458" r:id="rId35"/>
    <p:sldId id="357" r:id="rId36"/>
    <p:sldId id="441" r:id="rId37"/>
    <p:sldId id="337" r:id="rId38"/>
    <p:sldId id="340" r:id="rId39"/>
  </p:sldIdLst>
  <p:sldSz cx="10969625" cy="6170613"/>
  <p:notesSz cx="6858000" cy="9144000"/>
  <p:custDataLst>
    <p:tags r:id="rId42"/>
  </p:custDataLst>
  <p:defaultTextStyle>
    <a:defPPr>
      <a:defRPr lang="en-US"/>
    </a:defPPr>
    <a:lvl1pPr marL="0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1pPr>
    <a:lvl2pPr marL="411343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2pPr>
    <a:lvl3pPr marL="822686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3pPr>
    <a:lvl4pPr marL="1234029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4pPr>
    <a:lvl5pPr marL="1645371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5pPr>
    <a:lvl6pPr marL="2056714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6pPr>
    <a:lvl7pPr marL="2468057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7pPr>
    <a:lvl8pPr marL="2879400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8pPr>
    <a:lvl9pPr marL="3290743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55" userDrawn="1">
          <p15:clr>
            <a:srgbClr val="000000"/>
          </p15:clr>
        </p15:guide>
        <p15:guide id="2" orient="horz" pos="1943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30F"/>
    <a:srgbClr val="878787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76" y="168"/>
      </p:cViewPr>
      <p:guideLst>
        <p:guide pos="3455"/>
        <p:guide orient="horz" pos="19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2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gs" Target="tags/tag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691125-8C82-4403-8F74-3465AD911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D2E5A-8317-494E-8700-E8C3CA49A0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F8D2B-0FB0-4AC7-B703-54C197CFCB25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3DD6B-6B83-4E3D-945D-3266D1E8F7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0E591-8579-4F3F-8548-3EB15CF1C4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09236-05A6-4CE4-9446-F239B68E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7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E9B3-B189-430B-8564-9D7CBFDA3995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CBF1C-54D8-469B-84C3-D0D78760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343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686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029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371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6714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057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79400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0743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6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05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4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7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7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FEC9-400D-EE09-209C-BF465C92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07750-AC4D-0B84-4780-D5F278340E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99072-424F-1492-0F1A-A676BD78B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AE19-7471-3D46-29DC-67E9B4147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2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0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4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0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7" name="EmDash">
            <a:extLst>
              <a:ext uri="{FF2B5EF4-FFF2-40B4-BE49-F238E27FC236}">
                <a16:creationId xmlns:a16="http://schemas.microsoft.com/office/drawing/2014/main" id="{968C399C-5590-434B-AE7D-AF18EAD577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tx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0292887-032B-47A2-B6E4-D0ABE774C7A6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32000" y="432000"/>
            <a:ext cx="1360800" cy="413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93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orient="horz" pos="2380" userDrawn="1">
          <p15:clr>
            <a:srgbClr val="FBAE40"/>
          </p15:clr>
        </p15:guide>
        <p15:guide id="3" pos="2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1CD6423-4303-4236-B1C2-8BA0EC32F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A8F9770-0FB1-4C9F-9BA1-8662947F0923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5" y="1187203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2804B-6CC5-4BBD-9837-C69E8DBE80B8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4138408" y="1187203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DF729EE-A381-42EA-8A60-27CEA5892D38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430415" y="3401206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CF47A80A-CB97-4FCE-845F-73E96976161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38408" y="3401206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4E84A-4CCB-4FC9-97DD-EA3DAF1B3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49062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7" orient="horz" pos="675" userDrawn="1">
          <p15:clr>
            <a:srgbClr val="FBAE40"/>
          </p15:clr>
        </p15:guide>
        <p15:guide id="8" orient="horz" pos="747" userDrawn="1">
          <p15:clr>
            <a:srgbClr val="FBAE40"/>
          </p15:clr>
        </p15:guide>
        <p15:guide id="9" orient="horz" pos="3469" userDrawn="1">
          <p15:clr>
            <a:srgbClr val="FBAE40"/>
          </p15:clr>
        </p15:guide>
        <p15:guide id="10" pos="270" userDrawn="1">
          <p15:clr>
            <a:srgbClr val="FBAE40"/>
          </p15:clr>
        </p15:guide>
        <p15:guide id="11" pos="662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D51B5B-0E15-4849-B2D2-E9C99CB50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052813" cy="635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64FD67B-02B1-4BFF-BFAE-13CB2ABA31D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1187999"/>
            <a:ext cx="5054400" cy="4320000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E5D7A68-B31D-4DB6-934D-BA8E94DD2986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5755740" y="0"/>
            <a:ext cx="522000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54718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7" userDrawn="1">
          <p15:clr>
            <a:srgbClr val="FBAE40"/>
          </p15:clr>
        </p15:guide>
        <p15:guide id="2" orient="horz" pos="675" userDrawn="1">
          <p15:clr>
            <a:srgbClr val="FBAE40"/>
          </p15:clr>
        </p15:guide>
        <p15:guide id="3" orient="horz" pos="270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6619" userDrawn="1">
          <p15:clr>
            <a:srgbClr val="FBAE40"/>
          </p15:clr>
        </p15:guide>
        <p15:guide id="6" pos="2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64FD67B-02B1-4BFF-BFAE-13CB2ABA31D5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7343999" y="1187998"/>
            <a:ext cx="3163663" cy="4320000"/>
          </a:xfrm>
        </p:spPr>
        <p:txBody>
          <a:bodyPr tIns="0"/>
          <a:lstStyle>
            <a:lvl1pPr marL="180000" indent="-180000">
              <a:defRPr/>
            </a:lvl1pPr>
            <a:lvl2pPr marL="360000" indent="-180000">
              <a:defRPr/>
            </a:lvl2pPr>
            <a:lvl3pPr marL="540000" indent="-180000">
              <a:defRPr/>
            </a:lvl3pPr>
            <a:lvl4pPr marL="540000" indent="-180000">
              <a:defRPr/>
            </a:lvl4pPr>
            <a:lvl5pPr marL="540000" indent="-180000"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9E5D7A68-B31D-4DB6-934D-BA8E94DD2986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32000" y="1188000"/>
            <a:ext cx="6480175" cy="360045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BF41C-4F3E-494D-BFF2-E2BC8A853E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736440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 userDrawn="1">
          <p15:clr>
            <a:srgbClr val="FBAE40"/>
          </p15:clr>
        </p15:guide>
        <p15:guide id="2" orient="horz" pos="270" userDrawn="1">
          <p15:clr>
            <a:srgbClr val="FBAE40"/>
          </p15:clr>
        </p15:guide>
        <p15:guide id="3" orient="horz" pos="671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6" pos="270" userDrawn="1">
          <p15:clr>
            <a:srgbClr val="FBAE40"/>
          </p15:clr>
        </p15:guide>
        <p15:guide id="8" pos="66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D51B5B-0E15-4849-B2D2-E9C99CB50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41715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7" userDrawn="1">
          <p15:clr>
            <a:srgbClr val="FBAE40"/>
          </p15:clr>
        </p15:guide>
        <p15:guide id="2" orient="horz" pos="3469" userDrawn="1">
          <p15:clr>
            <a:srgbClr val="FBAE40"/>
          </p15:clr>
        </p15:guide>
        <p15:guide id="3" pos="6619" userDrawn="1">
          <p15:clr>
            <a:srgbClr val="FBAE40"/>
          </p15:clr>
        </p15:guide>
        <p15:guide id="4" pos="270" userDrawn="1">
          <p15:clr>
            <a:srgbClr val="FBAE40"/>
          </p15:clr>
        </p15:guide>
        <p15:guide id="5" orient="horz" pos="675" userDrawn="1">
          <p15:clr>
            <a:srgbClr val="FBAE40"/>
          </p15:clr>
        </p15:guide>
        <p15:guide id="6" orient="horz" pos="27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19665-72C9-447A-9C21-DF4613D82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0247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19" userDrawn="1">
          <p15:clr>
            <a:srgbClr val="FBAE40"/>
          </p15:clr>
        </p15:guide>
        <p15:guide id="2" orient="horz" pos="270" userDrawn="1">
          <p15:clr>
            <a:srgbClr val="FBAE40"/>
          </p15:clr>
        </p15:guide>
        <p15:guide id="3" orient="horz" pos="3469" userDrawn="1">
          <p15:clr>
            <a:srgbClr val="FBAE40"/>
          </p15:clr>
        </p15:guide>
        <p15:guide id="4" pos="27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Closing Phrase</a:t>
            </a:r>
          </a:p>
        </p:txBody>
      </p:sp>
      <p:sp>
        <p:nvSpPr>
          <p:cNvPr id="3" name="DataOnTitleSlide2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4" name="BshGroupLarge">
            <a:extLst>
              <a:ext uri="{FF2B5EF4-FFF2-40B4-BE49-F238E27FC236}">
                <a16:creationId xmlns:a16="http://schemas.microsoft.com/office/drawing/2014/main" id="{F139EC74-E20B-4FF6-9A62-5FC824F33ED7}"/>
              </a:ext>
            </a:extLst>
          </p:cNvPr>
          <p:cNvSpPr txBox="1"/>
          <p:nvPr userDrawn="1"/>
        </p:nvSpPr>
        <p:spPr>
          <a:xfrm>
            <a:off x="431999" y="3715201"/>
            <a:ext cx="5029200" cy="460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3000" spc="-10" baseline="0">
                <a:solidFill>
                  <a:schemeClr val="bg1"/>
                </a:solidFill>
                <a:latin typeface="+mj-lt"/>
              </a:rPr>
              <a:t>BSH Home Appliances Group</a:t>
            </a:r>
          </a:p>
        </p:txBody>
      </p:sp>
      <p:sp>
        <p:nvSpPr>
          <p:cNvPr id="10" name="EmDash">
            <a:extLst>
              <a:ext uri="{FF2B5EF4-FFF2-40B4-BE49-F238E27FC236}">
                <a16:creationId xmlns:a16="http://schemas.microsoft.com/office/drawing/2014/main" id="{F7DB4ADF-4A65-4516-8DF5-9CB0AC58473B}"/>
              </a:ext>
            </a:extLst>
          </p:cNvPr>
          <p:cNvSpPr/>
          <p:nvPr userDrawn="1"/>
        </p:nvSpPr>
        <p:spPr>
          <a:xfrm>
            <a:off x="432000" y="3481200"/>
            <a:ext cx="349200" cy="2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6E9AA6BA-AEB2-4620-8986-A892EE71A6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32000"/>
            <a:ext cx="1359604" cy="4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6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orient="horz" pos="3887" userDrawn="1">
          <p15:clr>
            <a:srgbClr val="FBAE40"/>
          </p15:clr>
        </p15:guide>
        <p15:guide id="3" pos="27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66" y="648000"/>
            <a:ext cx="10275808" cy="388800"/>
          </a:xfrm>
        </p:spPr>
        <p:txBody>
          <a:bodyPr anchor="t" anchorCtr="0"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66" y="1296000"/>
            <a:ext cx="10275808" cy="4168800"/>
          </a:xfrm>
        </p:spPr>
        <p:txBody>
          <a:bodyPr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  <a:lvl2pPr marL="548217" indent="0" algn="ctr">
              <a:buNone/>
              <a:defRPr sz="2398"/>
            </a:lvl2pPr>
            <a:lvl3pPr marL="1096435" indent="0" algn="ctr">
              <a:buNone/>
              <a:defRPr sz="2158"/>
            </a:lvl3pPr>
            <a:lvl4pPr marL="1644652" indent="0" algn="ctr">
              <a:buNone/>
              <a:defRPr sz="1919"/>
            </a:lvl4pPr>
            <a:lvl5pPr marL="2192869" indent="0" algn="ctr">
              <a:buNone/>
              <a:defRPr sz="1919"/>
            </a:lvl5pPr>
            <a:lvl6pPr marL="2741086" indent="0" algn="ctr">
              <a:buNone/>
              <a:defRPr sz="1919"/>
            </a:lvl6pPr>
            <a:lvl7pPr marL="3289304" indent="0" algn="ctr">
              <a:buNone/>
              <a:defRPr sz="1919"/>
            </a:lvl7pPr>
            <a:lvl8pPr marL="3837521" indent="0" algn="ctr">
              <a:buNone/>
              <a:defRPr sz="1919"/>
            </a:lvl8pPr>
            <a:lvl9pPr marL="4385739" indent="0" algn="ctr">
              <a:buNone/>
              <a:defRPr sz="1919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9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10" name="EmDash">
            <a:extLst>
              <a:ext uri="{FF2B5EF4-FFF2-40B4-BE49-F238E27FC236}">
                <a16:creationId xmlns:a16="http://schemas.microsoft.com/office/drawing/2014/main" id="{99188AC5-B230-42BF-BE88-03E6253041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3" name="DataOnTitleSlide2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A749D71E-BB07-4B0C-AB1B-97FBCE2FE9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32000"/>
            <a:ext cx="1359604" cy="4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0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19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962800"/>
            <a:ext cx="2880000" cy="482600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95000"/>
              </a:lnSpc>
              <a:buFontTx/>
              <a:buNone/>
              <a:defRPr sz="3000" b="0" spc="-20" baseline="0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8" name="EmDash">
            <a:extLst>
              <a:ext uri="{FF2B5EF4-FFF2-40B4-BE49-F238E27FC236}">
                <a16:creationId xmlns:a16="http://schemas.microsoft.com/office/drawing/2014/main" id="{E281DB4B-F147-475A-9F72-A2F5705AC9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693600"/>
            <a:ext cx="349200" cy="21600"/>
          </a:xfrm>
          <a:solidFill>
            <a:schemeClr val="tx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890805"/>
            <a:ext cx="2880000" cy="1013703"/>
          </a:xfrm>
        </p:spPr>
        <p:txBody>
          <a:bodyPr wrap="square">
            <a:normAutofit/>
          </a:bodyPr>
          <a:lstStyle>
            <a:lvl1pPr marL="0" indent="0">
              <a:buFontTx/>
              <a:buNone/>
              <a:defRPr sz="3000" spc="-10" baseline="0"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3" name="DataOnTitleSlide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0292887-032B-47A2-B6E4-D0ABE774C7A6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32000" y="432000"/>
            <a:ext cx="1346400" cy="40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E1D727C-4AF2-4211-9E82-5FDE149C454C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3769200" y="0"/>
            <a:ext cx="720000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0965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7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488" userDrawn="1">
          <p15:clr>
            <a:srgbClr val="FBAE40"/>
          </p15:clr>
        </p15:guide>
        <p15:guide id="4" pos="2087" userDrawn="1">
          <p15:clr>
            <a:srgbClr val="FBAE40"/>
          </p15:clr>
        </p15:guide>
        <p15:guide id="5" pos="237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ginning of New Chapt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1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EmDash">
            <a:extLst>
              <a:ext uri="{FF2B5EF4-FFF2-40B4-BE49-F238E27FC236}">
                <a16:creationId xmlns:a16="http://schemas.microsoft.com/office/drawing/2014/main" id="{8F18AE2D-EA63-4F09-A26B-3C6823ADD4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</p:spTree>
    <p:extLst>
      <p:ext uri="{BB962C8B-B14F-4D97-AF65-F5344CB8AC3E}">
        <p14:creationId xmlns:p14="http://schemas.microsoft.com/office/powerpoint/2010/main" val="4216446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38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ginning of New Chap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86B6CA5-3276-4D57-B8BB-57D416740CB5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1097574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1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6" name="EmDash">
            <a:extLst>
              <a:ext uri="{FF2B5EF4-FFF2-40B4-BE49-F238E27FC236}">
                <a16:creationId xmlns:a16="http://schemas.microsoft.com/office/drawing/2014/main" id="{DEEE9977-E127-4642-A9D1-28F13ECC2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2284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38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Graphical Conten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E3F05F9-DC36-40B7-A7D3-853B032CF46B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8" y="1186452"/>
            <a:ext cx="10080625" cy="432054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000" y="5742000"/>
            <a:ext cx="234315" cy="176400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961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747" userDrawn="1">
          <p15:clr>
            <a:srgbClr val="FBAE40"/>
          </p15:clr>
        </p15:guide>
        <p15:guide id="3" orient="horz" pos="675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270" userDrawn="1">
          <p15:clr>
            <a:srgbClr val="FBAE40"/>
          </p15:clr>
        </p15:guide>
        <p15:guide id="6" pos="662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 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000" y="5742000"/>
            <a:ext cx="234315" cy="176400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54E34D8F-1043-4C92-B895-86C56DDA772A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30418" y="1186452"/>
            <a:ext cx="10080625" cy="432054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133607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747" userDrawn="1">
          <p15:clr>
            <a:srgbClr val="FBAE40"/>
          </p15:clr>
        </p15:guide>
        <p15:guide id="3" orient="horz" pos="675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270" userDrawn="1">
          <p15:clr>
            <a:srgbClr val="FBAE40"/>
          </p15:clr>
        </p15:guide>
        <p15:guide id="6" pos="66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E3F05F9-DC36-40B7-A7D3-853B032CF46B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5" y="1187201"/>
            <a:ext cx="4986020" cy="43200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101F2-98BA-4AC8-A577-C56F0FB7C277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5524410" y="1187202"/>
            <a:ext cx="4986020" cy="432054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62920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675" userDrawn="1">
          <p15:clr>
            <a:srgbClr val="FBAE40"/>
          </p15:clr>
        </p15:guide>
        <p15:guide id="3" pos="270" userDrawn="1">
          <p15:clr>
            <a:srgbClr val="FBAE40"/>
          </p15:clr>
        </p15:guide>
        <p15:guide id="5" pos="6622" userDrawn="1">
          <p15:clr>
            <a:srgbClr val="FBAE40"/>
          </p15:clr>
        </p15:guide>
        <p15:guide id="6" orient="horz" pos="747" userDrawn="1">
          <p15:clr>
            <a:srgbClr val="FBAE40"/>
          </p15:clr>
        </p15:guide>
        <p15:guide id="7" orient="horz" pos="346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1CD6423-4303-4236-B1C2-8BA0EC32F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A8F9770-0FB1-4C9F-9BA1-8662947F0923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6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2804B-6CC5-4BBD-9837-C69E8DBE80B8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3825215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F0057A6-A895-4E8B-A92B-01C1BC120EDE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7220014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8917E9-72AB-457C-B069-DACE5F675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56147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70" userDrawn="1">
          <p15:clr>
            <a:srgbClr val="FBAE40"/>
          </p15:clr>
        </p15:guide>
        <p15:guide id="6" orient="horz" pos="675" userDrawn="1">
          <p15:clr>
            <a:srgbClr val="FBAE40"/>
          </p15:clr>
        </p15:guide>
        <p15:guide id="7" orient="horz" pos="747" userDrawn="1">
          <p15:clr>
            <a:srgbClr val="FBAE40"/>
          </p15:clr>
        </p15:guide>
        <p15:guide id="8" orient="horz" pos="3469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6622" userDrawn="1">
          <p15:clr>
            <a:srgbClr val="FBAE40"/>
          </p15:clr>
        </p15:guide>
        <p15:guide id="13" pos="2343" userDrawn="1">
          <p15:clr>
            <a:srgbClr val="FBAE40"/>
          </p15:clr>
        </p15:guide>
        <p15:guide id="14" pos="2409" userDrawn="1">
          <p15:clr>
            <a:srgbClr val="FBAE40"/>
          </p15:clr>
        </p15:guide>
        <p15:guide id="15" pos="4483" userDrawn="1">
          <p15:clr>
            <a:srgbClr val="FBAE40"/>
          </p15:clr>
        </p15:guide>
        <p15:guide id="16" pos="45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>
            <a:extLst>
              <a:ext uri="{FF2B5EF4-FFF2-40B4-BE49-F238E27FC236}">
                <a16:creationId xmlns:a16="http://schemas.microsoft.com/office/drawing/2014/main" id="{ECD06739-2951-4067-AC11-AD09E02F1A9C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9849600" y="5760000"/>
            <a:ext cx="684000" cy="20797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5" name="Stamp">
            <a:extLst>
              <a:ext uri="{FF2B5EF4-FFF2-40B4-BE49-F238E27FC236}">
                <a16:creationId xmlns:a16="http://schemas.microsoft.com/office/drawing/2014/main" id="{242B35F9-6889-49D9-A35A-76A93BF787FC}"/>
              </a:ext>
            </a:extLst>
          </p:cNvPr>
          <p:cNvSpPr txBox="1"/>
          <p:nvPr userDrawn="1"/>
        </p:nvSpPr>
        <p:spPr>
          <a:xfrm>
            <a:off x="8690709" y="406800"/>
            <a:ext cx="1852245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65260-4A9B-4872-91E7-0F25AEE35BB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8280000" cy="635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4602-762C-4FE7-AC5A-305A8358C7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30416" y="1186452"/>
            <a:ext cx="10105200" cy="433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0F9B-19D6-410F-B5B5-25F880E660B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432000" y="5742000"/>
            <a:ext cx="234315" cy="17640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lnSpc>
                <a:spcPct val="100000"/>
              </a:lnSpc>
              <a:defRPr sz="1000" spc="0">
                <a:solidFill>
                  <a:schemeClr val="tx1"/>
                </a:solidFill>
                <a:latin typeface="+mn-lt"/>
              </a:defRPr>
            </a:lvl1pPr>
          </a:lstStyle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2" name="DateOnSlides" hidden="1">
            <a:extLst>
              <a:ext uri="{FF2B5EF4-FFF2-40B4-BE49-F238E27FC236}">
                <a16:creationId xmlns:a16="http://schemas.microsoft.com/office/drawing/2014/main" id="{FE4C8200-182C-4944-8FE1-60FB8F58467D}"/>
              </a:ext>
            </a:extLst>
          </p:cNvPr>
          <p:cNvSpPr txBox="1"/>
          <p:nvPr userDrawn="1"/>
        </p:nvSpPr>
        <p:spPr>
          <a:xfrm>
            <a:off x="8458200" y="4431030"/>
            <a:ext cx="2172969" cy="1752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pc="0" noProof="1">
                <a:latin typeface="+mn-lt"/>
              </a:rPr>
              <a:t>%dateformat_05f%</a:t>
            </a:r>
          </a:p>
        </p:txBody>
      </p:sp>
      <p:sp>
        <p:nvSpPr>
          <p:cNvPr id="13" name="FooterOnSlides" hidden="1">
            <a:extLst>
              <a:ext uri="{FF2B5EF4-FFF2-40B4-BE49-F238E27FC236}">
                <a16:creationId xmlns:a16="http://schemas.microsoft.com/office/drawing/2014/main" id="{A57149B0-3BF1-4CE1-AD9B-E03D969FACA7}"/>
              </a:ext>
            </a:extLst>
          </p:cNvPr>
          <p:cNvSpPr txBox="1"/>
          <p:nvPr userDrawn="1"/>
        </p:nvSpPr>
        <p:spPr>
          <a:xfrm>
            <a:off x="8435340" y="4549139"/>
            <a:ext cx="1840230" cy="28575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pc="0" noProof="1">
                <a:latin typeface="+mn-lt"/>
              </a:rPr>
              <a:t>%presentationtitle%</a:t>
            </a:r>
          </a:p>
        </p:txBody>
      </p:sp>
      <p:sp>
        <p:nvSpPr>
          <p:cNvPr id="16" name="Stamp" hidden="1">
            <a:extLst>
              <a:ext uri="{FF2B5EF4-FFF2-40B4-BE49-F238E27FC236}">
                <a16:creationId xmlns:a16="http://schemas.microsoft.com/office/drawing/2014/main" id="{6855E6C6-28CA-4E1E-A792-51896E311D0D}"/>
              </a:ext>
            </a:extLst>
          </p:cNvPr>
          <p:cNvSpPr txBox="1"/>
          <p:nvPr userDrawn="1"/>
        </p:nvSpPr>
        <p:spPr>
          <a:xfrm>
            <a:off x="9566911" y="711453"/>
            <a:ext cx="1313000" cy="22659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spc="0" noProof="1">
                <a:solidFill>
                  <a:schemeClr val="tx1"/>
                </a:solidFill>
                <a:latin typeface="+mn-lt"/>
              </a:rPr>
              <a:t>%ppt_stamp%</a:t>
            </a:r>
          </a:p>
        </p:txBody>
      </p:sp>
      <p:sp>
        <p:nvSpPr>
          <p:cNvPr id="14" name="DataOnTitleSlide" hidden="1">
            <a:extLst>
              <a:ext uri="{FF2B5EF4-FFF2-40B4-BE49-F238E27FC236}">
                <a16:creationId xmlns:a16="http://schemas.microsoft.com/office/drawing/2014/main" id="{AD63D51F-D2F0-4718-A166-BDD99ACBE510}"/>
              </a:ext>
            </a:extLst>
          </p:cNvPr>
          <p:cNvSpPr txBox="1"/>
          <p:nvPr userDrawn="1"/>
        </p:nvSpPr>
        <p:spPr>
          <a:xfrm>
            <a:off x="6876226" y="5350508"/>
            <a:ext cx="3658424" cy="4711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%dateformat_05t%</a:t>
            </a:r>
          </a:p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%firstnamelastname%%departmentshort%</a:t>
            </a:r>
          </a:p>
        </p:txBody>
      </p:sp>
      <p:sp>
        <p:nvSpPr>
          <p:cNvPr id="15" name="DataOnTitleSlide2" hidden="1">
            <a:extLst>
              <a:ext uri="{FF2B5EF4-FFF2-40B4-BE49-F238E27FC236}">
                <a16:creationId xmlns:a16="http://schemas.microsoft.com/office/drawing/2014/main" id="{9D2E728C-9354-412D-95E0-6116228A86EC}"/>
              </a:ext>
            </a:extLst>
          </p:cNvPr>
          <p:cNvSpPr txBox="1"/>
          <p:nvPr userDrawn="1"/>
        </p:nvSpPr>
        <p:spPr>
          <a:xfrm>
            <a:off x="6902896" y="4714238"/>
            <a:ext cx="3658424" cy="471172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t">
            <a:noAutofit/>
          </a:bodyPr>
          <a:lstStyle/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%dateformat_05t%</a:t>
            </a:r>
          </a:p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%firstnamelastname%%departmentshort%</a:t>
            </a:r>
          </a:p>
        </p:txBody>
      </p:sp>
    </p:spTree>
    <p:extLst>
      <p:ext uri="{BB962C8B-B14F-4D97-AF65-F5344CB8AC3E}">
        <p14:creationId xmlns:p14="http://schemas.microsoft.com/office/powerpoint/2010/main" val="54319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3" r:id="rId2"/>
    <p:sldLayoutId id="2147483680" r:id="rId3"/>
    <p:sldLayoutId id="2147483671" r:id="rId4"/>
    <p:sldLayoutId id="2147483679" r:id="rId5"/>
    <p:sldLayoutId id="2147483650" r:id="rId6"/>
    <p:sldLayoutId id="2147483678" r:id="rId7"/>
    <p:sldLayoutId id="2147483674" r:id="rId8"/>
    <p:sldLayoutId id="2147483652" r:id="rId9"/>
    <p:sldLayoutId id="2147483651" r:id="rId10"/>
    <p:sldLayoutId id="2147483675" r:id="rId11"/>
    <p:sldLayoutId id="2147483676" r:id="rId12"/>
    <p:sldLayoutId id="2147483653" r:id="rId13"/>
    <p:sldLayoutId id="2147483654" r:id="rId14"/>
    <p:sldLayoutId id="2147483672" r:id="rId15"/>
    <p:sldLayoutId id="2147483681" r:id="rId16"/>
  </p:sldLayoutIdLst>
  <p:hf hdr="0" ftr="0" dt="0"/>
  <p:txStyles>
    <p:titleStyle>
      <a:lvl1pPr marL="14400" algn="l" defTabSz="914400" rtl="0" eaLnBrk="1" latinLnBrk="0" hangingPunct="1">
        <a:lnSpc>
          <a:spcPct val="100000"/>
        </a:lnSpc>
        <a:spcBef>
          <a:spcPts val="100"/>
        </a:spcBef>
        <a:buNone/>
        <a:defRPr sz="2000" b="0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09" y="2761200"/>
            <a:ext cx="6650121" cy="461665"/>
          </a:xfrm>
        </p:spPr>
        <p:txBody>
          <a:bodyPr/>
          <a:lstStyle/>
          <a:p>
            <a:r>
              <a:rPr lang="pl-PL" dirty="0" err="1"/>
              <a:t>Fridge</a:t>
            </a:r>
            <a:r>
              <a:rPr lang="pl-PL" dirty="0"/>
              <a:t> </a:t>
            </a:r>
            <a:r>
              <a:rPr lang="pl-PL" dirty="0" err="1"/>
              <a:t>Temperature</a:t>
            </a:r>
            <a:r>
              <a:rPr lang="pl-PL" dirty="0"/>
              <a:t> </a:t>
            </a:r>
            <a:r>
              <a:rPr lang="pl-PL" dirty="0" err="1"/>
              <a:t>Warning</a:t>
            </a:r>
            <a:br>
              <a:rPr lang="pl-PL" dirty="0"/>
            </a:br>
            <a:r>
              <a:rPr lang="pl-PL" dirty="0"/>
              <a:t>modeling </a:t>
            </a:r>
            <a:r>
              <a:rPr lang="pl-PL" dirty="0" err="1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432000" y="3715200"/>
            <a:ext cx="5029200" cy="933000"/>
          </a:xfrm>
        </p:spPr>
        <p:txBody>
          <a:bodyPr/>
          <a:lstStyle/>
          <a:p>
            <a:br>
              <a:rPr lang="de-DE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Maciej Nowicki</a:t>
            </a:r>
            <a:br>
              <a:rPr lang="pl-PL" sz="1800" dirty="0">
                <a:solidFill>
                  <a:srgbClr val="FFFFFF"/>
                </a:solidFill>
              </a:rPr>
            </a:br>
            <a:endParaRPr lang="en-GB" sz="18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B9AA9CD-00B5-22DA-F99D-281DC296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9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3350" y="1165861"/>
            <a:ext cx="3576717" cy="5004751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pl-PL" sz="1200" b="1" dirty="0" err="1"/>
              <a:t>Logic</a:t>
            </a:r>
            <a:r>
              <a:rPr lang="pl-PL" sz="1200" b="1" dirty="0"/>
              <a:t> of </a:t>
            </a:r>
            <a:r>
              <a:rPr lang="pl-PL" sz="1200" b="1" dirty="0" err="1"/>
              <a:t>calculation</a:t>
            </a:r>
            <a:r>
              <a:rPr lang="pl-PL" sz="1200" b="1" dirty="0"/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en-US" sz="1200" dirty="0"/>
              <a:t>latest measured temperature before opening and soonest after closing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 dirty="0"/>
              <a:t>if any </a:t>
            </a:r>
            <a:r>
              <a:rPr lang="pl-PL" sz="1200" dirty="0"/>
              <a:t>of </a:t>
            </a:r>
            <a:r>
              <a:rPr lang="pl-PL" sz="1200" dirty="0" err="1"/>
              <a:t>above</a:t>
            </a:r>
            <a:r>
              <a:rPr lang="pl-PL" sz="1200" dirty="0"/>
              <a:t> </a:t>
            </a:r>
            <a:r>
              <a:rPr lang="en-US" sz="1200" dirty="0"/>
              <a:t>does not exist (i.e. another door opening happened before measurement was made), ignore those opening</a:t>
            </a:r>
            <a:r>
              <a:rPr lang="pl-PL" sz="1200" dirty="0"/>
              <a:t>s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pl-PL" sz="1200" b="1" dirty="0" err="1"/>
              <a:t>Insights</a:t>
            </a:r>
            <a:r>
              <a:rPr lang="pl-PL" sz="1200" b="1" dirty="0"/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l-PL" sz="1200" dirty="0" err="1"/>
              <a:t>Often</a:t>
            </a:r>
            <a:r>
              <a:rPr lang="pl-PL" sz="1200" dirty="0"/>
              <a:t> the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change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negative</a:t>
            </a:r>
            <a:r>
              <a:rPr lang="pl-PL" sz="1200" dirty="0"/>
              <a:t> (</a:t>
            </a:r>
            <a:r>
              <a:rPr lang="pl-PL" sz="1200" dirty="0" err="1"/>
              <a:t>descreased</a:t>
            </a:r>
            <a:r>
              <a:rPr lang="pl-PL" sz="1200" dirty="0"/>
              <a:t>), </a:t>
            </a:r>
            <a:r>
              <a:rPr lang="pl-PL" sz="1200" dirty="0" err="1"/>
              <a:t>especially</a:t>
            </a:r>
            <a:r>
              <a:rPr lang="pl-PL" sz="1200" dirty="0"/>
              <a:t> for </a:t>
            </a:r>
            <a:r>
              <a:rPr lang="pl-PL" sz="1200" dirty="0" err="1"/>
              <a:t>short</a:t>
            </a:r>
            <a:r>
              <a:rPr lang="pl-PL" sz="1200" dirty="0"/>
              <a:t> </a:t>
            </a:r>
            <a:r>
              <a:rPr lang="pl-PL" sz="1200" dirty="0" err="1"/>
              <a:t>openings</a:t>
            </a:r>
            <a:r>
              <a:rPr lang="pl-PL" sz="1200" dirty="0"/>
              <a:t> – </a:t>
            </a:r>
            <a:r>
              <a:rPr lang="pl-PL" sz="1200" dirty="0" err="1"/>
              <a:t>which</a:t>
            </a:r>
            <a:r>
              <a:rPr lang="pl-PL" sz="1200" dirty="0"/>
              <a:t> </a:t>
            </a:r>
            <a:r>
              <a:rPr lang="pl-PL" sz="1200" dirty="0" err="1"/>
              <a:t>suggests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short</a:t>
            </a:r>
            <a:r>
              <a:rPr lang="pl-PL" sz="1200" dirty="0"/>
              <a:t> </a:t>
            </a:r>
            <a:r>
              <a:rPr lang="pl-PL" sz="1200" dirty="0" err="1"/>
              <a:t>openings</a:t>
            </a:r>
            <a:r>
              <a:rPr lang="pl-PL" sz="1200" dirty="0"/>
              <a:t> do not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effect</a:t>
            </a:r>
            <a:r>
              <a:rPr lang="pl-PL" sz="1200" dirty="0"/>
              <a:t> on </a:t>
            </a:r>
            <a:r>
              <a:rPr lang="pl-PL" sz="1200" dirty="0" err="1"/>
              <a:t>temperature</a:t>
            </a:r>
            <a:r>
              <a:rPr lang="pl-PL" sz="1200" dirty="0"/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l-PL" sz="1200" dirty="0"/>
              <a:t>A </a:t>
            </a:r>
            <a:r>
              <a:rPr lang="pl-PL" sz="1200" dirty="0" err="1"/>
              <a:t>slightly</a:t>
            </a:r>
            <a:r>
              <a:rPr lang="pl-PL" sz="1200" dirty="0"/>
              <a:t> </a:t>
            </a:r>
            <a:r>
              <a:rPr lang="pl-PL" sz="1200" dirty="0" err="1"/>
              <a:t>increasing</a:t>
            </a:r>
            <a:r>
              <a:rPr lang="pl-PL" sz="1200" dirty="0"/>
              <a:t> trend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visible</a:t>
            </a:r>
            <a:r>
              <a:rPr lang="pl-PL" sz="1200" dirty="0"/>
              <a:t> for </a:t>
            </a:r>
            <a:r>
              <a:rPr lang="pl-PL" sz="1200" dirty="0" err="1"/>
              <a:t>all</a:t>
            </a:r>
            <a:r>
              <a:rPr lang="pl-PL" sz="1200" dirty="0"/>
              <a:t> </a:t>
            </a:r>
            <a:r>
              <a:rPr lang="pl-PL" sz="1200" dirty="0" err="1"/>
              <a:t>appliances</a:t>
            </a:r>
            <a:endParaRPr lang="pl-PL" sz="12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grows</a:t>
            </a:r>
            <a:r>
              <a:rPr lang="pl-PL" sz="1200" dirty="0"/>
              <a:t> </a:t>
            </a:r>
            <a:r>
              <a:rPr lang="pl-PL" sz="1200" dirty="0" err="1"/>
              <a:t>surprisingly</a:t>
            </a:r>
            <a:r>
              <a:rPr lang="pl-PL" sz="1200" dirty="0"/>
              <a:t> </a:t>
            </a:r>
            <a:r>
              <a:rPr lang="pl-PL" sz="1200" dirty="0" err="1"/>
              <a:t>little</a:t>
            </a:r>
            <a:r>
              <a:rPr lang="pl-PL" sz="1200" dirty="0"/>
              <a:t> </a:t>
            </a:r>
            <a:r>
              <a:rPr lang="pl-PL" sz="1200" dirty="0" err="1"/>
              <a:t>when</a:t>
            </a:r>
            <a:r>
              <a:rPr lang="pl-PL" sz="1200" dirty="0"/>
              <a:t> </a:t>
            </a:r>
            <a:r>
              <a:rPr lang="pl-PL" sz="1200" dirty="0" err="1"/>
              <a:t>door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open for </a:t>
            </a:r>
            <a:r>
              <a:rPr lang="pl-PL" sz="1200" dirty="0" err="1"/>
              <a:t>several</a:t>
            </a:r>
            <a:r>
              <a:rPr lang="pl-PL" sz="1200" dirty="0"/>
              <a:t> </a:t>
            </a:r>
            <a:r>
              <a:rPr lang="pl-PL" sz="1200" dirty="0" err="1"/>
              <a:t>minutes</a:t>
            </a:r>
            <a:endParaRPr lang="pl-PL" sz="12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3450452" cy="733862"/>
          </a:xfrm>
        </p:spPr>
        <p:txBody>
          <a:bodyPr/>
          <a:lstStyle/>
          <a:p>
            <a:r>
              <a:rPr lang="en-US" sz="2000" dirty="0"/>
              <a:t>Duration of door opening vs temperature increase</a:t>
            </a:r>
            <a:endParaRPr lang="en-US" b="0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6917C69-8E0D-53B6-AF77-A0F22CFE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52" y="354392"/>
            <a:ext cx="7087173" cy="58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0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2. </a:t>
            </a:r>
            <a:r>
              <a:rPr lang="pl-PL" b="0" dirty="0" err="1"/>
              <a:t>Feature</a:t>
            </a:r>
            <a:r>
              <a:rPr lang="pl-PL" b="0" dirty="0"/>
              <a:t> </a:t>
            </a:r>
            <a:r>
              <a:rPr lang="pl-PL" b="0" dirty="0" err="1"/>
              <a:t>selection</a:t>
            </a:r>
            <a:r>
              <a:rPr lang="pl-PL" b="0" dirty="0"/>
              <a:t> – </a:t>
            </a:r>
            <a:br>
              <a:rPr lang="pl-PL" b="0" dirty="0"/>
            </a:br>
            <a:r>
              <a:rPr lang="pl-PL" b="0" dirty="0" err="1"/>
              <a:t>Random</a:t>
            </a:r>
            <a:r>
              <a:rPr lang="pl-PL" b="0" dirty="0"/>
              <a:t> </a:t>
            </a:r>
            <a:r>
              <a:rPr lang="pl-PL" b="0" dirty="0" err="1"/>
              <a:t>forest</a:t>
            </a:r>
            <a:r>
              <a:rPr lang="pl-PL" b="0" dirty="0"/>
              <a:t> modeling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11</a:t>
            </a:fld>
            <a:endParaRPr lang="en-US" noProof="1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C4460A1-8022-545A-1D9E-06BDCBA1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–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importance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</a:t>
            </a:r>
            <a:endParaRPr lang="en-US" b="0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48BCB08-F338-7237-086E-E577DC02BF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2000" y="975820"/>
            <a:ext cx="9909477" cy="508740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CFD2A5-BAB7-EF4C-E741-1A7BC092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6837"/>
              </p:ext>
            </p:extLst>
          </p:nvPr>
        </p:nvGraphicFramePr>
        <p:xfrm>
          <a:off x="719651" y="1195561"/>
          <a:ext cx="3779949" cy="2393321"/>
        </p:xfrm>
        <a:graphic>
          <a:graphicData uri="http://schemas.openxmlformats.org/drawingml/2006/table">
            <a:tbl>
              <a:tblPr/>
              <a:tblGrid>
                <a:gridCol w="2523011">
                  <a:extLst>
                    <a:ext uri="{9D8B030D-6E8A-4147-A177-3AD203B41FA5}">
                      <a16:colId xmlns:a16="http://schemas.microsoft.com/office/drawing/2014/main" val="315414080"/>
                    </a:ext>
                  </a:extLst>
                </a:gridCol>
                <a:gridCol w="1256938">
                  <a:extLst>
                    <a:ext uri="{9D8B030D-6E8A-4147-A177-3AD203B41FA5}">
                      <a16:colId xmlns:a16="http://schemas.microsoft.com/office/drawing/2014/main" val="1903579234"/>
                    </a:ext>
                  </a:extLst>
                </a:gridCol>
              </a:tblGrid>
              <a:tr h="1322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Feature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7150" marR="7150" marT="71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30333"/>
                  </a:ext>
                </a:extLst>
              </a:tr>
              <a:tr h="201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Setting.Refrigerator.SetpointTemperature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0.8251173670522227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449216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Status.TemperatureAmbient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0.11411798608960506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48407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Event.Door.AlarmRefrigerator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0.028346804284054353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98909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DoorRefrigerator_duration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0.026692038480331304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36712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DoorRefrigerator_doorstate_OPEN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0.003151116976895232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59971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Status.Refrigerator.Defrost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0.0025640298912829006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96632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Setting.Refrigerator.SuperMode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1.0657225608439116e-05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65109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84126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308488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45027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05463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MODEL’S STATISTICS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26960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Squared Error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0.4178645958048998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210654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R-squared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0.7577910930117182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52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A5BAB4-AEC3-9B11-1707-576F6DEC9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06403"/>
              </p:ext>
            </p:extLst>
          </p:nvPr>
        </p:nvGraphicFramePr>
        <p:xfrm>
          <a:off x="5117031" y="1195561"/>
          <a:ext cx="5224445" cy="2430210"/>
        </p:xfrm>
        <a:graphic>
          <a:graphicData uri="http://schemas.openxmlformats.org/drawingml/2006/table">
            <a:tbl>
              <a:tblPr/>
              <a:tblGrid>
                <a:gridCol w="3636341">
                  <a:extLst>
                    <a:ext uri="{9D8B030D-6E8A-4147-A177-3AD203B41FA5}">
                      <a16:colId xmlns:a16="http://schemas.microsoft.com/office/drawing/2014/main" val="315414080"/>
                    </a:ext>
                  </a:extLst>
                </a:gridCol>
                <a:gridCol w="1588104">
                  <a:extLst>
                    <a:ext uri="{9D8B030D-6E8A-4147-A177-3AD203B41FA5}">
                      <a16:colId xmlns:a16="http://schemas.microsoft.com/office/drawing/2014/main" val="1903579234"/>
                    </a:ext>
                  </a:extLst>
                </a:gridCol>
              </a:tblGrid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3033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lag_Status.Refrigerator.MeasuredTemperature_last_5_minutes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0.914527742499924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729218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lag_Status.Refrigerator.MeasuredTemperature_last_15_minutes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0.0810853636114075487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39134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lag_Status.Refrigerator.MeasuredTemperature_last_10_minutes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0.0008777376094133758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213121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Status.TemperatureAmbient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0.00065225673168333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449216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DoorRefrigerator_duration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0.0003376447145866479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48407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Setting.Refrigerator.SetpointTemperature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0.00030553952798073234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98909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Event.Door.AlarmRefrigerator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0.00010784212372899863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3671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DoorRefrigerator_doorstate_OPEN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9.090590151118924e-05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59971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Status.Refrigerator.Defrost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1.2826506448396026e-05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9663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Setting.Refrigerator.SuperMode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2.685738411486183e-07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65109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15193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91776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64747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MODEL’S STATISTICS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0189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Squared Error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0.0129773833086219711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558636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R-squared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0.9194334745147913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7333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93A121-39E4-7BE2-9201-3621900D828C}"/>
              </a:ext>
            </a:extLst>
          </p:cNvPr>
          <p:cNvSpPr txBox="1"/>
          <p:nvPr/>
        </p:nvSpPr>
        <p:spPr>
          <a:xfrm>
            <a:off x="4564316" y="844745"/>
            <a:ext cx="4719917" cy="29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00" u="sng" dirty="0">
                <a:cs typeface="Arial" panose="020B0604020202020204" pitchFamily="34" charset="0"/>
              </a:rPr>
              <a:t> </a:t>
            </a:r>
            <a:r>
              <a:rPr lang="pl-PL" sz="1000" b="1" u="sng" dirty="0">
                <a:cs typeface="Arial" panose="020B0604020202020204" pitchFamily="34" charset="0"/>
              </a:rPr>
              <a:t>Model with </a:t>
            </a:r>
            <a:r>
              <a:rPr lang="pl-PL" sz="1000" b="1" u="sng" dirty="0" err="1">
                <a:cs typeface="Arial" panose="020B0604020202020204" pitchFamily="34" charset="0"/>
              </a:rPr>
              <a:t>Measured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Temperature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lags</a:t>
            </a:r>
            <a:r>
              <a:rPr lang="pl-PL" sz="1000" u="sng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88E0E-09F1-DBC6-CD0F-388FD04E11AC}"/>
              </a:ext>
            </a:extLst>
          </p:cNvPr>
          <p:cNvSpPr txBox="1"/>
          <p:nvPr/>
        </p:nvSpPr>
        <p:spPr>
          <a:xfrm>
            <a:off x="165325" y="844744"/>
            <a:ext cx="4719917" cy="29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00" u="sng" dirty="0">
                <a:cs typeface="Arial" panose="020B0604020202020204" pitchFamily="34" charset="0"/>
              </a:rPr>
              <a:t> </a:t>
            </a:r>
            <a:r>
              <a:rPr lang="pl-PL" sz="1000" b="1" u="sng" dirty="0">
                <a:cs typeface="Arial" panose="020B0604020202020204" pitchFamily="34" charset="0"/>
              </a:rPr>
              <a:t>Model </a:t>
            </a:r>
            <a:r>
              <a:rPr lang="pl-PL" sz="1000" b="1" u="sng" dirty="0" err="1">
                <a:cs typeface="Arial" panose="020B0604020202020204" pitchFamily="34" charset="0"/>
              </a:rPr>
              <a:t>without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Measured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Temperature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lags</a:t>
            </a:r>
            <a:r>
              <a:rPr lang="pl-PL" sz="1000" b="1" u="sng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05726-2017-BCE7-E084-01780260A978}"/>
              </a:ext>
            </a:extLst>
          </p:cNvPr>
          <p:cNvSpPr txBox="1"/>
          <p:nvPr/>
        </p:nvSpPr>
        <p:spPr>
          <a:xfrm>
            <a:off x="569079" y="3877583"/>
            <a:ext cx="9772397" cy="168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 err="1">
                <a:cs typeface="Arial" panose="020B0604020202020204" pitchFamily="34" charset="0"/>
              </a:rPr>
              <a:t>Random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forest</a:t>
            </a:r>
            <a:r>
              <a:rPr lang="pl-PL" sz="1000" dirty="0">
                <a:cs typeface="Arial" panose="020B0604020202020204" pitchFamily="34" charset="0"/>
              </a:rPr>
              <a:t> modeling </a:t>
            </a:r>
            <a:r>
              <a:rPr lang="pl-PL" sz="1000" dirty="0" err="1">
                <a:cs typeface="Arial" panose="020B0604020202020204" pitchFamily="34" charset="0"/>
              </a:rPr>
              <a:t>assess</a:t>
            </a:r>
            <a:r>
              <a:rPr lang="pl-PL" sz="1000" dirty="0">
                <a:cs typeface="Arial" panose="020B0604020202020204" pitchFamily="34" charset="0"/>
              </a:rPr>
              <a:t> the </a:t>
            </a:r>
            <a:r>
              <a:rPr lang="pl-PL" sz="1000" dirty="0" err="1">
                <a:cs typeface="Arial" panose="020B0604020202020204" pitchFamily="34" charset="0"/>
              </a:rPr>
              <a:t>importance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level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each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variable</a:t>
            </a:r>
            <a:r>
              <a:rPr lang="pl-PL" sz="1000" dirty="0">
                <a:cs typeface="Arial" panose="020B0604020202020204" pitchFamily="34" charset="0"/>
              </a:rPr>
              <a:t> in the model in </a:t>
            </a:r>
            <a:r>
              <a:rPr lang="pl-PL" sz="1000" dirty="0" err="1">
                <a:cs typeface="Arial" panose="020B0604020202020204" pitchFamily="34" charset="0"/>
              </a:rPr>
              <a:t>terms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influencing</a:t>
            </a:r>
            <a:r>
              <a:rPr lang="pl-PL" sz="1000" dirty="0">
                <a:cs typeface="Arial" panose="020B0604020202020204" pitchFamily="34" charset="0"/>
              </a:rPr>
              <a:t> dependent </a:t>
            </a:r>
            <a:r>
              <a:rPr lang="pl-PL" sz="1000" dirty="0" err="1">
                <a:cs typeface="Arial" panose="020B0604020202020204" pitchFamily="34" charset="0"/>
              </a:rPr>
              <a:t>variable</a:t>
            </a:r>
            <a:r>
              <a:rPr lang="pl-PL" sz="1000" dirty="0">
                <a:cs typeface="Arial" panose="020B0604020202020204" pitchFamily="34" charset="0"/>
              </a:rPr>
              <a:t> (</a:t>
            </a:r>
            <a:r>
              <a:rPr lang="pl-PL" sz="1000" dirty="0" err="1">
                <a:cs typeface="Arial" panose="020B0604020202020204" pitchFamily="34" charset="0"/>
              </a:rPr>
              <a:t>MeasuredTemperature</a:t>
            </a:r>
            <a:r>
              <a:rPr lang="pl-PL" sz="1000" dirty="0">
                <a:cs typeface="Arial" panose="020B0604020202020204" pitchFamily="34" charset="0"/>
              </a:rPr>
              <a:t>).</a:t>
            </a: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 err="1">
                <a:cs typeface="Arial" panose="020B0604020202020204" pitchFamily="34" charset="0"/>
              </a:rPr>
              <a:t>When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taking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only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other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variables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into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account</a:t>
            </a:r>
            <a:r>
              <a:rPr lang="pl-PL" sz="1000" dirty="0">
                <a:cs typeface="Arial" panose="020B0604020202020204" pitchFamily="34" charset="0"/>
              </a:rPr>
              <a:t> the </a:t>
            </a:r>
            <a:r>
              <a:rPr lang="pl-PL" sz="1000" dirty="0" err="1">
                <a:cs typeface="Arial" panose="020B0604020202020204" pitchFamily="34" charset="0"/>
              </a:rPr>
              <a:t>biggest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importance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has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en-US" sz="1000" dirty="0" err="1">
                <a:cs typeface="Arial" panose="020B0604020202020204" pitchFamily="34" charset="0"/>
              </a:rPr>
              <a:t>SetpointTemperature</a:t>
            </a:r>
            <a:r>
              <a:rPr lang="pl-PL" sz="1000" dirty="0">
                <a:cs typeface="Arial" panose="020B0604020202020204" pitchFamily="34" charset="0"/>
              </a:rPr>
              <a:t> (82,5%) and </a:t>
            </a:r>
            <a:r>
              <a:rPr lang="en-US" sz="1000" dirty="0" err="1">
                <a:cs typeface="Arial" panose="020B0604020202020204" pitchFamily="34" charset="0"/>
              </a:rPr>
              <a:t>TemperatureAmbient</a:t>
            </a:r>
            <a:r>
              <a:rPr lang="pl-PL" sz="1000" dirty="0">
                <a:cs typeface="Arial" panose="020B0604020202020204" pitchFamily="34" charset="0"/>
              </a:rPr>
              <a:t> (11,4%). It </a:t>
            </a:r>
            <a:r>
              <a:rPr lang="pl-PL" sz="1000" dirty="0" err="1">
                <a:cs typeface="Arial" panose="020B0604020202020204" pitchFamily="34" charset="0"/>
              </a:rPr>
              <a:t>is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alligned</a:t>
            </a:r>
            <a:r>
              <a:rPr lang="pl-PL" sz="1000" dirty="0">
                <a:cs typeface="Arial" panose="020B0604020202020204" pitchFamily="34" charset="0"/>
              </a:rPr>
              <a:t> with the </a:t>
            </a:r>
            <a:r>
              <a:rPr lang="pl-PL" sz="1000" dirty="0" err="1">
                <a:cs typeface="Arial" panose="020B0604020202020204" pitchFamily="34" charset="0"/>
              </a:rPr>
              <a:t>correlation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analysis</a:t>
            </a:r>
            <a:r>
              <a:rPr lang="pl-PL" sz="1000" dirty="0">
                <a:cs typeface="Arial" panose="020B0604020202020204" pitchFamily="34" charset="0"/>
              </a:rPr>
              <a:t>, </a:t>
            </a:r>
            <a:r>
              <a:rPr lang="pl-PL" sz="1000" dirty="0" err="1">
                <a:cs typeface="Arial" panose="020B0604020202020204" pitchFamily="34" charset="0"/>
              </a:rPr>
              <a:t>however</a:t>
            </a:r>
            <a:r>
              <a:rPr lang="pl-PL" sz="1000" dirty="0">
                <a:cs typeface="Arial" panose="020B0604020202020204" pitchFamily="34" charset="0"/>
              </a:rPr>
              <a:t> from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stage</a:t>
            </a:r>
            <a:r>
              <a:rPr lang="pl-PL" sz="1000" dirty="0">
                <a:cs typeface="Arial" panose="020B0604020202020204" pitchFamily="34" charset="0"/>
              </a:rPr>
              <a:t> we </a:t>
            </a:r>
            <a:r>
              <a:rPr lang="pl-PL" sz="1000" dirty="0" err="1">
                <a:cs typeface="Arial" panose="020B0604020202020204" pitchFamily="34" charset="0"/>
              </a:rPr>
              <a:t>also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know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there</a:t>
            </a:r>
            <a:r>
              <a:rPr lang="pl-PL" sz="1000" dirty="0">
                <a:cs typeface="Arial" panose="020B0604020202020204" pitchFamily="34" charset="0"/>
              </a:rPr>
              <a:t> a </a:t>
            </a:r>
            <a:r>
              <a:rPr lang="pl-PL" sz="1000" dirty="0" err="1">
                <a:cs typeface="Arial" panose="020B0604020202020204" pitchFamily="34" charset="0"/>
              </a:rPr>
              <a:t>very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few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occurences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SetpointTemperature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changes</a:t>
            </a:r>
            <a:r>
              <a:rPr lang="pl-PL" sz="1000" dirty="0">
                <a:cs typeface="Arial" panose="020B0604020202020204" pitchFamily="34" charset="0"/>
              </a:rPr>
              <a:t> in </a:t>
            </a:r>
            <a:r>
              <a:rPr lang="pl-PL" sz="1000" dirty="0" err="1">
                <a:cs typeface="Arial" panose="020B0604020202020204" pitchFamily="34" charset="0"/>
              </a:rPr>
              <a:t>our</a:t>
            </a:r>
            <a:r>
              <a:rPr lang="pl-PL" sz="1000" dirty="0">
                <a:cs typeface="Arial" panose="020B0604020202020204" pitchFamily="34" charset="0"/>
              </a:rPr>
              <a:t> data.</a:t>
            </a: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>
                <a:cs typeface="Arial" panose="020B0604020202020204" pitchFamily="34" charset="0"/>
              </a:rPr>
              <a:t>Model with </a:t>
            </a:r>
            <a:r>
              <a:rPr lang="pl-PL" sz="1000" dirty="0" err="1">
                <a:cs typeface="Arial" panose="020B0604020202020204" pitchFamily="34" charset="0"/>
              </a:rPr>
              <a:t>lags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MeasuredTemperature</a:t>
            </a:r>
            <a:r>
              <a:rPr lang="pl-PL" sz="1000" dirty="0">
                <a:cs typeface="Arial" panose="020B0604020202020204" pitchFamily="34" charset="0"/>
              </a:rPr>
              <a:t> – we </a:t>
            </a:r>
            <a:r>
              <a:rPr lang="pl-PL" sz="1000" dirty="0" err="1">
                <a:cs typeface="Arial" panose="020B0604020202020204" pitchFamily="34" charset="0"/>
              </a:rPr>
              <a:t>get</a:t>
            </a:r>
            <a:r>
              <a:rPr lang="pl-PL" sz="1000" dirty="0">
                <a:cs typeface="Arial" panose="020B0604020202020204" pitchFamily="34" charset="0"/>
              </a:rPr>
              <a:t> much </a:t>
            </a:r>
            <a:r>
              <a:rPr lang="pl-PL" sz="1000" dirty="0" err="1">
                <a:cs typeface="Arial" panose="020B0604020202020204" pitchFamily="34" charset="0"/>
              </a:rPr>
              <a:t>better</a:t>
            </a:r>
            <a:r>
              <a:rPr lang="pl-PL" sz="1000" dirty="0">
                <a:cs typeface="Arial" panose="020B0604020202020204" pitchFamily="34" charset="0"/>
              </a:rPr>
              <a:t> model in </a:t>
            </a:r>
            <a:r>
              <a:rPr lang="pl-PL" sz="1000" dirty="0" err="1">
                <a:cs typeface="Arial" panose="020B0604020202020204" pitchFamily="34" charset="0"/>
              </a:rPr>
              <a:t>terms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statistics</a:t>
            </a:r>
            <a:r>
              <a:rPr lang="pl-PL" sz="1000" dirty="0">
                <a:cs typeface="Arial" panose="020B0604020202020204" pitchFamily="34" charset="0"/>
              </a:rPr>
              <a:t> (</a:t>
            </a:r>
            <a:r>
              <a:rPr lang="pl-PL" sz="1000" dirty="0" err="1">
                <a:cs typeface="Arial" panose="020B0604020202020204" pitchFamily="34" charset="0"/>
              </a:rPr>
              <a:t>lower</a:t>
            </a:r>
            <a:r>
              <a:rPr lang="pl-PL" sz="1000" dirty="0">
                <a:cs typeface="Arial" panose="020B0604020202020204" pitchFamily="34" charset="0"/>
              </a:rPr>
              <a:t> MSE and </a:t>
            </a:r>
            <a:r>
              <a:rPr lang="pl-PL" sz="1000" dirty="0" err="1">
                <a:cs typeface="Arial" panose="020B0604020202020204" pitchFamily="34" charset="0"/>
              </a:rPr>
              <a:t>higher</a:t>
            </a:r>
            <a:r>
              <a:rPr lang="pl-PL" sz="1000" dirty="0">
                <a:cs typeface="Arial" panose="020B0604020202020204" pitchFamily="34" charset="0"/>
              </a:rPr>
              <a:t> R2). </a:t>
            </a:r>
            <a:r>
              <a:rPr lang="pl-PL" sz="1000" dirty="0" err="1">
                <a:cs typeface="Arial" panose="020B0604020202020204" pitchFamily="34" charset="0"/>
              </a:rPr>
              <a:t>This</a:t>
            </a:r>
            <a:r>
              <a:rPr lang="pl-PL" sz="1000" dirty="0">
                <a:cs typeface="Arial" panose="020B0604020202020204" pitchFamily="34" charset="0"/>
              </a:rPr>
              <a:t> model </a:t>
            </a:r>
            <a:r>
              <a:rPr lang="pl-PL" sz="1000" dirty="0" err="1">
                <a:cs typeface="Arial" panose="020B0604020202020204" pitchFamily="34" charset="0"/>
              </a:rPr>
              <a:t>shows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b="1" dirty="0">
                <a:cs typeface="Arial" panose="020B0604020202020204" pitchFamily="34" charset="0"/>
              </a:rPr>
              <a:t>the most </a:t>
            </a:r>
            <a:r>
              <a:rPr lang="pl-PL" sz="1000" b="1" dirty="0" err="1">
                <a:cs typeface="Arial" panose="020B0604020202020204" pitchFamily="34" charset="0"/>
              </a:rPr>
              <a:t>important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factor</a:t>
            </a:r>
            <a:r>
              <a:rPr lang="pl-PL" sz="1000" b="1" dirty="0">
                <a:cs typeface="Arial" panose="020B0604020202020204" pitchFamily="34" charset="0"/>
              </a:rPr>
              <a:t> in </a:t>
            </a:r>
            <a:r>
              <a:rPr lang="pl-PL" sz="1000" b="1" dirty="0" err="1">
                <a:cs typeface="Arial" panose="020B0604020202020204" pitchFamily="34" charset="0"/>
              </a:rPr>
              <a:t>terms</a:t>
            </a:r>
            <a:r>
              <a:rPr lang="pl-PL" sz="1000" b="1" dirty="0">
                <a:cs typeface="Arial" panose="020B0604020202020204" pitchFamily="34" charset="0"/>
              </a:rPr>
              <a:t> of </a:t>
            </a:r>
            <a:r>
              <a:rPr lang="pl-PL" sz="1000" b="1" dirty="0" err="1">
                <a:cs typeface="Arial" panose="020B0604020202020204" pitchFamily="34" charset="0"/>
              </a:rPr>
              <a:t>predicting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MeasuredTemperature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is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its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previous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value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dirty="0">
                <a:cs typeface="Arial" panose="020B0604020202020204" pitchFamily="34" charset="0"/>
              </a:rPr>
              <a:t>(</a:t>
            </a:r>
            <a:r>
              <a:rPr lang="pl-PL" sz="1000" dirty="0" err="1">
                <a:cs typeface="Arial" panose="020B0604020202020204" pitchFamily="34" charset="0"/>
              </a:rPr>
              <a:t>last</a:t>
            </a:r>
            <a:r>
              <a:rPr lang="pl-PL" sz="1000" dirty="0">
                <a:cs typeface="Arial" panose="020B0604020202020204" pitchFamily="34" charset="0"/>
              </a:rPr>
              <a:t> 5-minute period). It </a:t>
            </a:r>
            <a:r>
              <a:rPr lang="pl-PL" sz="1000" dirty="0" err="1">
                <a:cs typeface="Arial" panose="020B0604020202020204" pitchFamily="34" charset="0"/>
              </a:rPr>
              <a:t>basically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assess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all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influnece</a:t>
            </a:r>
            <a:r>
              <a:rPr lang="pl-PL" sz="1000" dirty="0">
                <a:cs typeface="Arial" panose="020B0604020202020204" pitchFamily="34" charset="0"/>
              </a:rPr>
              <a:t> to </a:t>
            </a:r>
            <a:r>
              <a:rPr lang="pl-PL" sz="1000" dirty="0" err="1">
                <a:cs typeface="Arial" panose="020B0604020202020204" pitchFamily="34" charset="0"/>
              </a:rPr>
              <a:t>this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factor</a:t>
            </a:r>
            <a:r>
              <a:rPr lang="pl-PL" sz="1000" dirty="0">
                <a:cs typeface="Arial" panose="020B0604020202020204" pitchFamily="34" charset="0"/>
              </a:rPr>
              <a:t>.</a:t>
            </a:r>
            <a:endParaRPr lang="en-US" sz="1000" dirty="0"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86A2A3-5D51-02D4-3384-6223AC8433E2}"/>
              </a:ext>
            </a:extLst>
          </p:cNvPr>
          <p:cNvGrpSpPr/>
          <p:nvPr/>
        </p:nvGrpSpPr>
        <p:grpSpPr>
          <a:xfrm>
            <a:off x="4593248" y="3158266"/>
            <a:ext cx="291994" cy="552673"/>
            <a:chOff x="4499600" y="3493335"/>
            <a:chExt cx="291994" cy="55267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61AF4F-FEEA-A1AD-256E-544DBD341BFF}"/>
                </a:ext>
              </a:extLst>
            </p:cNvPr>
            <p:cNvCxnSpPr/>
            <p:nvPr/>
          </p:nvCxnSpPr>
          <p:spPr>
            <a:xfrm flipH="1">
              <a:off x="4499600" y="3493335"/>
              <a:ext cx="291994" cy="2996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DA076D-B7D7-8CCE-3CF8-E1A0E1E12414}"/>
                </a:ext>
              </a:extLst>
            </p:cNvPr>
            <p:cNvCxnSpPr>
              <a:cxnSpLocks/>
            </p:cNvCxnSpPr>
            <p:nvPr/>
          </p:nvCxnSpPr>
          <p:spPr>
            <a:xfrm>
              <a:off x="4499600" y="3785328"/>
              <a:ext cx="291994" cy="2606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Prostokąt 5">
            <a:extLst>
              <a:ext uri="{FF2B5EF4-FFF2-40B4-BE49-F238E27FC236}">
                <a16:creationId xmlns:a16="http://schemas.microsoft.com/office/drawing/2014/main" id="{3AF8F8DB-89E4-70C3-844A-9B05C32EF0A4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40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3. </a:t>
            </a:r>
            <a:r>
              <a:rPr lang="pl-PL" b="0" dirty="0" err="1"/>
              <a:t>Predictive</a:t>
            </a:r>
            <a:r>
              <a:rPr lang="pl-PL" b="0" dirty="0"/>
              <a:t> modeling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1FD9099-7182-CFBC-B054-C66A48B5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6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22328C7-F35F-C132-6B28-C3E0A2951FAF}"/>
              </a:ext>
            </a:extLst>
          </p:cNvPr>
          <p:cNvGrpSpPr/>
          <p:nvPr/>
        </p:nvGrpSpPr>
        <p:grpSpPr>
          <a:xfrm>
            <a:off x="4784720" y="1750386"/>
            <a:ext cx="6184905" cy="3080694"/>
            <a:chOff x="4749226" y="2740986"/>
            <a:chExt cx="6018137" cy="29976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69E77E-F666-9AF2-FBE0-B3B081E21870}"/>
                </a:ext>
              </a:extLst>
            </p:cNvPr>
            <p:cNvGrpSpPr/>
            <p:nvPr/>
          </p:nvGrpSpPr>
          <p:grpSpPr>
            <a:xfrm>
              <a:off x="4749226" y="2740986"/>
              <a:ext cx="6018137" cy="2997627"/>
              <a:chOff x="4749226" y="2740986"/>
              <a:chExt cx="6018137" cy="299762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9A13B9B-D370-DF79-B22F-9BA2B5A23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9226" y="2740986"/>
                <a:ext cx="6018137" cy="2997627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43B34-D480-7763-F5AB-91BC6DEB43EA}"/>
                  </a:ext>
                </a:extLst>
              </p:cNvPr>
              <p:cNvSpPr/>
              <p:nvPr/>
            </p:nvSpPr>
            <p:spPr>
              <a:xfrm>
                <a:off x="9327832" y="3127211"/>
                <a:ext cx="846138" cy="213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8DC36-DBE5-AC53-11A2-6AA54A7A67C2}"/>
                </a:ext>
              </a:extLst>
            </p:cNvPr>
            <p:cNvSpPr/>
            <p:nvPr/>
          </p:nvSpPr>
          <p:spPr>
            <a:xfrm>
              <a:off x="5484811" y="3085306"/>
              <a:ext cx="2897188" cy="2081054"/>
            </a:xfrm>
            <a:prstGeom prst="rect">
              <a:avLst/>
            </a:prstGeom>
            <a:solidFill>
              <a:schemeClr val="bg1">
                <a:lumMod val="65000"/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F040D1-A46E-C887-42E3-64BD1F9FC0B0}"/>
                </a:ext>
              </a:extLst>
            </p:cNvPr>
            <p:cNvSpPr/>
            <p:nvPr/>
          </p:nvSpPr>
          <p:spPr>
            <a:xfrm>
              <a:off x="8382000" y="3085306"/>
              <a:ext cx="828675" cy="2081054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E9746-B5CD-C2E1-DAB7-51D20C1D9423}"/>
                </a:ext>
              </a:extLst>
            </p:cNvPr>
            <p:cNvSpPr/>
            <p:nvPr/>
          </p:nvSpPr>
          <p:spPr>
            <a:xfrm>
              <a:off x="9210675" y="3085306"/>
              <a:ext cx="981075" cy="2081054"/>
            </a:xfrm>
            <a:prstGeom prst="rect">
              <a:avLst/>
            </a:prstGeom>
            <a:solidFill>
              <a:srgbClr val="FFC000">
                <a:alpha val="64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EA0D16-64C0-DA44-B9E6-75FBE7CE3BA5}"/>
                </a:ext>
              </a:extLst>
            </p:cNvPr>
            <p:cNvSpPr txBox="1"/>
            <p:nvPr/>
          </p:nvSpPr>
          <p:spPr>
            <a:xfrm>
              <a:off x="665810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train</a:t>
              </a:r>
              <a:endParaRPr 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510BCF-5AD2-1006-6F3E-D21E658B9137}"/>
                </a:ext>
              </a:extLst>
            </p:cNvPr>
            <p:cNvSpPr txBox="1"/>
            <p:nvPr/>
          </p:nvSpPr>
          <p:spPr>
            <a:xfrm>
              <a:off x="853965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/>
                <a:t>test</a:t>
              </a:r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2A0D5B-2E75-34C1-B6FC-30EB14D53856}"/>
                </a:ext>
              </a:extLst>
            </p:cNvPr>
            <p:cNvSpPr txBox="1"/>
            <p:nvPr/>
          </p:nvSpPr>
          <p:spPr>
            <a:xfrm>
              <a:off x="9253379" y="3127837"/>
              <a:ext cx="828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validation</a:t>
              </a:r>
              <a:endParaRPr lang="en-US" sz="1100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7090" y="1228358"/>
            <a:ext cx="4591818" cy="4033310"/>
          </a:xfrm>
        </p:spPr>
        <p:txBody>
          <a:bodyPr/>
          <a:lstStyle/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Time-</a:t>
            </a:r>
            <a:r>
              <a:rPr lang="pl-PL" sz="1100" dirty="0" err="1"/>
              <a:t>series</a:t>
            </a:r>
            <a:r>
              <a:rPr lang="pl-PL" sz="1100" dirty="0"/>
              <a:t> </a:t>
            </a:r>
            <a:r>
              <a:rPr lang="pl-PL" sz="1100" dirty="0" err="1"/>
              <a:t>models</a:t>
            </a:r>
            <a:r>
              <a:rPr lang="pl-PL" sz="1100" dirty="0"/>
              <a:t> </a:t>
            </a:r>
            <a:r>
              <a:rPr lang="pl-PL" sz="1100" dirty="0" err="1"/>
              <a:t>requires</a:t>
            </a:r>
            <a:r>
              <a:rPr lang="pl-PL" sz="1100" dirty="0"/>
              <a:t> </a:t>
            </a:r>
            <a:r>
              <a:rPr lang="pl-PL" sz="1100" dirty="0" err="1"/>
              <a:t>equally</a:t>
            </a:r>
            <a:r>
              <a:rPr lang="pl-PL" sz="1100" dirty="0"/>
              <a:t> </a:t>
            </a:r>
            <a:r>
              <a:rPr lang="pl-PL" sz="1100" dirty="0" err="1"/>
              <a:t>distributed</a:t>
            </a:r>
            <a:r>
              <a:rPr lang="pl-PL" sz="1100" dirty="0"/>
              <a:t> </a:t>
            </a:r>
            <a:r>
              <a:rPr lang="pl-PL" sz="1100" dirty="0" err="1"/>
              <a:t>timestamps</a:t>
            </a:r>
            <a:r>
              <a:rPr lang="pl-PL" sz="1100" dirty="0"/>
              <a:t> </a:t>
            </a:r>
            <a:r>
              <a:rPr lang="pl-PL" sz="1100" dirty="0" err="1"/>
              <a:t>across</a:t>
            </a:r>
            <a:r>
              <a:rPr lang="pl-PL" sz="1100" dirty="0"/>
              <a:t> the data. In order to </a:t>
            </a:r>
            <a:r>
              <a:rPr lang="pl-PL" sz="1100" dirty="0" err="1"/>
              <a:t>achieve</a:t>
            </a:r>
            <a:r>
              <a:rPr lang="pl-PL" sz="1100" dirty="0"/>
              <a:t> </a:t>
            </a:r>
            <a:r>
              <a:rPr lang="pl-PL" sz="1100" dirty="0" err="1"/>
              <a:t>it</a:t>
            </a:r>
            <a:r>
              <a:rPr lang="pl-PL" sz="1100" dirty="0"/>
              <a:t> we </a:t>
            </a:r>
            <a:r>
              <a:rPr lang="pl-PL" sz="1100" dirty="0" err="1"/>
              <a:t>aggregated</a:t>
            </a:r>
            <a:r>
              <a:rPr lang="pl-PL" sz="1100" dirty="0"/>
              <a:t> </a:t>
            </a:r>
            <a:r>
              <a:rPr lang="pl-PL" sz="1100" dirty="0" err="1"/>
              <a:t>our</a:t>
            </a:r>
            <a:r>
              <a:rPr lang="pl-PL" sz="1100" dirty="0"/>
              <a:t> </a:t>
            </a:r>
            <a:r>
              <a:rPr lang="pl-PL" sz="1100" dirty="0" err="1"/>
              <a:t>input</a:t>
            </a:r>
            <a:r>
              <a:rPr lang="pl-PL" sz="1100" dirty="0"/>
              <a:t> </a:t>
            </a:r>
            <a:r>
              <a:rPr lang="pl-PL" sz="1100" dirty="0" err="1"/>
              <a:t>dataset</a:t>
            </a:r>
            <a:r>
              <a:rPr lang="pl-PL" sz="1100" dirty="0"/>
              <a:t> in 5-minutes </a:t>
            </a:r>
            <a:r>
              <a:rPr lang="pl-PL" sz="1100" dirty="0" err="1"/>
              <a:t>intervals</a:t>
            </a:r>
            <a:r>
              <a:rPr lang="pl-PL" sz="1100" dirty="0"/>
              <a:t>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Data </a:t>
            </a:r>
            <a:r>
              <a:rPr lang="pl-PL" sz="1100" dirty="0" err="1"/>
              <a:t>were</a:t>
            </a:r>
            <a:r>
              <a:rPr lang="pl-PL" sz="1100" dirty="0"/>
              <a:t> </a:t>
            </a:r>
            <a:r>
              <a:rPr lang="pl-PL" sz="1100" dirty="0" err="1"/>
              <a:t>splitted</a:t>
            </a:r>
            <a:r>
              <a:rPr lang="pl-PL" sz="1100" dirty="0"/>
              <a:t> per VID and </a:t>
            </a:r>
            <a:r>
              <a:rPr lang="pl-PL" sz="1100" dirty="0" err="1"/>
              <a:t>predictions</a:t>
            </a:r>
            <a:r>
              <a:rPr lang="pl-PL" sz="1100" dirty="0"/>
              <a:t> </a:t>
            </a:r>
            <a:r>
              <a:rPr lang="pl-PL" sz="1100" dirty="0" err="1"/>
              <a:t>were</a:t>
            </a:r>
            <a:r>
              <a:rPr lang="pl-PL" sz="1100" dirty="0"/>
              <a:t> </a:t>
            </a:r>
            <a:r>
              <a:rPr lang="pl-PL" sz="1100" dirty="0" err="1"/>
              <a:t>made</a:t>
            </a:r>
            <a:r>
              <a:rPr lang="pl-PL" sz="1100" dirty="0"/>
              <a:t> for </a:t>
            </a:r>
            <a:r>
              <a:rPr lang="pl-PL" sz="1100" dirty="0" err="1"/>
              <a:t>every</a:t>
            </a:r>
            <a:r>
              <a:rPr lang="pl-PL" sz="1100" dirty="0"/>
              <a:t> VID </a:t>
            </a:r>
            <a:r>
              <a:rPr lang="pl-PL" sz="1100" dirty="0" err="1"/>
              <a:t>seperately</a:t>
            </a:r>
            <a:r>
              <a:rPr lang="pl-PL" sz="1100" dirty="0"/>
              <a:t>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 err="1"/>
              <a:t>Additionaly</a:t>
            </a:r>
            <a:r>
              <a:rPr lang="pl-PL" sz="1100" dirty="0"/>
              <a:t> we </a:t>
            </a:r>
            <a:r>
              <a:rPr lang="pl-PL" sz="1100" dirty="0" err="1"/>
              <a:t>extracted</a:t>
            </a:r>
            <a:r>
              <a:rPr lang="pl-PL" sz="1100" dirty="0"/>
              <a:t> </a:t>
            </a:r>
            <a:r>
              <a:rPr lang="pl-PL" sz="1100" dirty="0" err="1"/>
              <a:t>last</a:t>
            </a:r>
            <a:r>
              <a:rPr lang="pl-PL" sz="1100" dirty="0"/>
              <a:t> </a:t>
            </a:r>
            <a:r>
              <a:rPr lang="pl-PL" sz="1100" dirty="0" err="1"/>
              <a:t>available</a:t>
            </a:r>
            <a:r>
              <a:rPr lang="pl-PL" sz="1100" dirty="0"/>
              <a:t> </a:t>
            </a:r>
            <a:r>
              <a:rPr lang="pl-PL" sz="1100" dirty="0" err="1"/>
              <a:t>dates</a:t>
            </a:r>
            <a:r>
              <a:rPr lang="pl-PL" sz="1100" dirty="0"/>
              <a:t> to </a:t>
            </a:r>
            <a:r>
              <a:rPr lang="pl-PL" sz="1100" dirty="0" err="1"/>
              <a:t>perform</a:t>
            </a:r>
            <a:r>
              <a:rPr lang="pl-PL" sz="1100" dirty="0"/>
              <a:t> </a:t>
            </a:r>
            <a:r>
              <a:rPr lang="pl-PL" sz="1100" dirty="0" err="1"/>
              <a:t>validation</a:t>
            </a:r>
            <a:r>
              <a:rPr lang="pl-PL" sz="1100" dirty="0"/>
              <a:t> of </a:t>
            </a:r>
            <a:r>
              <a:rPr lang="pl-PL" sz="1100" dirty="0" err="1"/>
              <a:t>our</a:t>
            </a:r>
            <a:r>
              <a:rPr lang="pl-PL" sz="1100" dirty="0"/>
              <a:t> data on </a:t>
            </a:r>
            <a:r>
              <a:rPr lang="pl-PL" sz="1100" dirty="0" err="1"/>
              <a:t>entirely</a:t>
            </a:r>
            <a:r>
              <a:rPr lang="pl-PL" sz="1100" dirty="0"/>
              <a:t> </a:t>
            </a:r>
            <a:r>
              <a:rPr lang="pl-PL" sz="1100" dirty="0" err="1"/>
              <a:t>new</a:t>
            </a:r>
            <a:r>
              <a:rPr lang="pl-PL" sz="1100" dirty="0"/>
              <a:t> (and not </a:t>
            </a:r>
            <a:r>
              <a:rPr lang="pl-PL" sz="1100" dirty="0" err="1"/>
              <a:t>used</a:t>
            </a:r>
            <a:r>
              <a:rPr lang="pl-PL" sz="1100" dirty="0"/>
              <a:t> </a:t>
            </a:r>
            <a:r>
              <a:rPr lang="pl-PL" sz="1100" dirty="0" err="1"/>
              <a:t>during</a:t>
            </a:r>
            <a:r>
              <a:rPr lang="pl-PL" sz="1100" dirty="0"/>
              <a:t> </a:t>
            </a:r>
            <a:r>
              <a:rPr lang="pl-PL" sz="1100" dirty="0" err="1"/>
              <a:t>whole</a:t>
            </a:r>
            <a:r>
              <a:rPr lang="pl-PL" sz="1100" dirty="0"/>
              <a:t> proces of </a:t>
            </a:r>
            <a:r>
              <a:rPr lang="pl-PL" sz="1100" dirty="0" err="1"/>
              <a:t>training</a:t>
            </a:r>
            <a:r>
              <a:rPr lang="pl-PL" sz="1100" dirty="0"/>
              <a:t> the </a:t>
            </a:r>
            <a:r>
              <a:rPr lang="pl-PL" sz="1100" dirty="0" err="1"/>
              <a:t>models</a:t>
            </a:r>
            <a:r>
              <a:rPr lang="pl-PL" sz="1100" dirty="0"/>
              <a:t>) </a:t>
            </a:r>
            <a:r>
              <a:rPr lang="pl-PL" sz="1100" dirty="0" err="1"/>
              <a:t>datasets</a:t>
            </a:r>
            <a:r>
              <a:rPr lang="pl-PL" sz="1100" dirty="0"/>
              <a:t> and be </a:t>
            </a:r>
            <a:r>
              <a:rPr lang="pl-PL" sz="1100" dirty="0" err="1"/>
              <a:t>able</a:t>
            </a:r>
            <a:r>
              <a:rPr lang="pl-PL" sz="1100" dirty="0"/>
              <a:t> to </a:t>
            </a:r>
            <a:r>
              <a:rPr lang="pl-PL" sz="1100" dirty="0" err="1"/>
              <a:t>assess</a:t>
            </a:r>
            <a:r>
              <a:rPr lang="pl-PL" sz="1100" dirty="0"/>
              <a:t> </a:t>
            </a:r>
            <a:r>
              <a:rPr lang="pl-PL" sz="1100" dirty="0" err="1"/>
              <a:t>their</a:t>
            </a:r>
            <a:r>
              <a:rPr lang="pl-PL" sz="1100" dirty="0"/>
              <a:t> </a:t>
            </a:r>
            <a:r>
              <a:rPr lang="pl-PL" sz="1100" dirty="0" err="1"/>
              <a:t>quality</a:t>
            </a: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Data for </a:t>
            </a:r>
            <a:r>
              <a:rPr lang="pl-PL" sz="1100" dirty="0" err="1"/>
              <a:t>predictive</a:t>
            </a:r>
            <a:r>
              <a:rPr lang="pl-PL" sz="1100" dirty="0"/>
              <a:t> modeling </a:t>
            </a:r>
            <a:r>
              <a:rPr lang="pl-PL" sz="1100" dirty="0" err="1"/>
              <a:t>were</a:t>
            </a:r>
            <a:r>
              <a:rPr lang="pl-PL" sz="1100" dirty="0"/>
              <a:t> </a:t>
            </a:r>
            <a:r>
              <a:rPr lang="pl-PL" sz="1100" dirty="0" err="1"/>
              <a:t>divided</a:t>
            </a:r>
            <a:r>
              <a:rPr lang="pl-PL" sz="1100" dirty="0"/>
              <a:t> </a:t>
            </a:r>
            <a:r>
              <a:rPr lang="pl-PL" sz="1100" dirty="0" err="1"/>
              <a:t>into</a:t>
            </a:r>
            <a:r>
              <a:rPr lang="pl-PL" sz="1100" dirty="0"/>
              <a:t>:</a:t>
            </a:r>
          </a:p>
          <a:p>
            <a:pPr marL="540000" lvl="2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b="1" dirty="0" err="1"/>
              <a:t>training</a:t>
            </a:r>
            <a:r>
              <a:rPr lang="pl-PL" sz="1100" b="1" dirty="0"/>
              <a:t> </a:t>
            </a:r>
            <a:r>
              <a:rPr lang="pl-PL" sz="1100" b="1" dirty="0" err="1"/>
              <a:t>dataset</a:t>
            </a:r>
            <a:r>
              <a:rPr lang="pl-PL" sz="1100" dirty="0"/>
              <a:t>: </a:t>
            </a:r>
            <a:r>
              <a:rPr lang="pl-PL" sz="1100" dirty="0" err="1"/>
              <a:t>first</a:t>
            </a:r>
            <a:r>
              <a:rPr lang="pl-PL" sz="1100" dirty="0"/>
              <a:t> 70% of </a:t>
            </a:r>
            <a:r>
              <a:rPr lang="pl-PL" sz="1100" dirty="0" err="1"/>
              <a:t>observations</a:t>
            </a:r>
            <a:r>
              <a:rPr lang="pl-PL" sz="1100" dirty="0"/>
              <a:t> per VID</a:t>
            </a:r>
          </a:p>
          <a:p>
            <a:pPr marL="540000" lvl="3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b="1" dirty="0"/>
              <a:t>test </a:t>
            </a:r>
            <a:r>
              <a:rPr lang="pl-PL" sz="1100" b="1" dirty="0" err="1"/>
              <a:t>dataset</a:t>
            </a:r>
            <a:r>
              <a:rPr lang="pl-PL" sz="1100" dirty="0"/>
              <a:t>: </a:t>
            </a:r>
            <a:r>
              <a:rPr lang="pl-PL" sz="1100" dirty="0" err="1"/>
              <a:t>last</a:t>
            </a:r>
            <a:r>
              <a:rPr lang="pl-PL" sz="1100" dirty="0"/>
              <a:t> 30% of </a:t>
            </a:r>
            <a:r>
              <a:rPr lang="pl-PL" sz="1100" dirty="0" err="1"/>
              <a:t>observations</a:t>
            </a:r>
            <a:r>
              <a:rPr lang="pl-PL" sz="1100" dirty="0"/>
              <a:t> per VID</a:t>
            </a:r>
          </a:p>
          <a:p>
            <a:pPr marL="540000" lvl="2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b="1" dirty="0" err="1"/>
              <a:t>validation</a:t>
            </a:r>
            <a:r>
              <a:rPr lang="pl-PL" sz="1100" b="1" dirty="0"/>
              <a:t> </a:t>
            </a:r>
            <a:r>
              <a:rPr lang="pl-PL" sz="1100" b="1" dirty="0" err="1"/>
              <a:t>dataset</a:t>
            </a:r>
            <a:r>
              <a:rPr lang="pl-PL" sz="1100" dirty="0"/>
              <a:t>: </a:t>
            </a:r>
            <a:r>
              <a:rPr lang="pl-PL" sz="1100" dirty="0" err="1"/>
              <a:t>new</a:t>
            </a:r>
            <a:r>
              <a:rPr lang="pl-PL" sz="1100" dirty="0"/>
              <a:t> data: &lt;03/2024 – </a:t>
            </a:r>
            <a:r>
              <a:rPr lang="pl-PL" sz="1100" dirty="0" err="1"/>
              <a:t>middle</a:t>
            </a:r>
            <a:r>
              <a:rPr lang="pl-PL" sz="1100" dirty="0"/>
              <a:t> of 05/2024&gt;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Data </a:t>
            </a:r>
            <a:r>
              <a:rPr lang="pl-PL" b="0" dirty="0" err="1"/>
              <a:t>preparatio</a:t>
            </a:r>
            <a:r>
              <a:rPr lang="pl-PL" dirty="0" err="1"/>
              <a:t>n</a:t>
            </a:r>
            <a:r>
              <a:rPr lang="pl-PL" dirty="0"/>
              <a:t> for modeling</a:t>
            </a:r>
            <a:endParaRPr lang="en-US" b="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C4535248-D50B-F2A7-8A72-D4765DE1F81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020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Best </a:t>
            </a:r>
            <a:r>
              <a:rPr lang="pl-PL" b="0" dirty="0" err="1"/>
              <a:t>models</a:t>
            </a:r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369A2-2DC3-4E9C-802C-47E540BD1FDE}"/>
              </a:ext>
            </a:extLst>
          </p:cNvPr>
          <p:cNvSpPr txBox="1"/>
          <p:nvPr/>
        </p:nvSpPr>
        <p:spPr>
          <a:xfrm>
            <a:off x="348922" y="3331148"/>
            <a:ext cx="10204775" cy="1588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100" dirty="0">
                <a:cs typeface="Arial" panose="020B0604020202020204" pitchFamily="34" charset="0"/>
              </a:rPr>
              <a:t>Per ich VID we </a:t>
            </a:r>
            <a:r>
              <a:rPr lang="pl-PL" sz="1100" dirty="0" err="1">
                <a:cs typeface="Arial" panose="020B0604020202020204" pitchFamily="34" charset="0"/>
              </a:rPr>
              <a:t>chose</a:t>
            </a:r>
            <a:r>
              <a:rPr lang="pl-PL" sz="1100" dirty="0">
                <a:cs typeface="Arial" panose="020B0604020202020204" pitchFamily="34" charset="0"/>
              </a:rPr>
              <a:t> the model with </a:t>
            </a:r>
            <a:r>
              <a:rPr lang="pl-PL" sz="1100" dirty="0" err="1">
                <a:cs typeface="Arial" panose="020B0604020202020204" pitchFamily="34" charset="0"/>
              </a:rPr>
              <a:t>lowest</a:t>
            </a:r>
            <a:r>
              <a:rPr lang="pl-PL" sz="1100" dirty="0">
                <a:cs typeface="Arial" panose="020B0604020202020204" pitchFamily="34" charset="0"/>
              </a:rPr>
              <a:t> error (</a:t>
            </a:r>
            <a:r>
              <a:rPr lang="pl-PL" sz="1100" dirty="0" err="1">
                <a:cs typeface="Arial" panose="020B0604020202020204" pitchFamily="34" charset="0"/>
              </a:rPr>
              <a:t>mae</a:t>
            </a:r>
            <a:r>
              <a:rPr lang="pl-PL" sz="1100" dirty="0">
                <a:cs typeface="Arial" panose="020B0604020202020204" pitchFamily="34" charset="0"/>
              </a:rPr>
              <a:t>)</a:t>
            </a:r>
          </a:p>
          <a:p>
            <a:pPr marL="180000" indent="-180000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100" dirty="0">
              <a:cs typeface="Arial" panose="020B0604020202020204" pitchFamily="34" charset="0"/>
            </a:endParaRPr>
          </a:p>
          <a:p>
            <a:pPr marL="180000" indent="-180000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100" b="1" dirty="0" err="1">
                <a:cs typeface="Arial" panose="020B0604020202020204" pitchFamily="34" charset="0"/>
              </a:rPr>
              <a:t>Average</a:t>
            </a:r>
            <a:r>
              <a:rPr lang="pl-PL" sz="1100" b="1" dirty="0">
                <a:cs typeface="Arial" panose="020B0604020202020204" pitchFamily="34" charset="0"/>
              </a:rPr>
              <a:t> error </a:t>
            </a:r>
            <a:r>
              <a:rPr lang="pl-PL" sz="1100" b="1" dirty="0" err="1">
                <a:cs typeface="Arial" panose="020B0604020202020204" pitchFamily="34" charset="0"/>
              </a:rPr>
              <a:t>across</a:t>
            </a:r>
            <a:r>
              <a:rPr lang="pl-PL" sz="1100" b="1" dirty="0">
                <a:cs typeface="Arial" panose="020B0604020202020204" pitchFamily="34" charset="0"/>
              </a:rPr>
              <a:t> </a:t>
            </a:r>
            <a:r>
              <a:rPr lang="pl-PL" sz="1100" b="1" dirty="0" err="1">
                <a:cs typeface="Arial" panose="020B0604020202020204" pitchFamily="34" charset="0"/>
              </a:rPr>
              <a:t>all</a:t>
            </a:r>
            <a:r>
              <a:rPr lang="pl-PL" sz="1100" b="1" dirty="0">
                <a:cs typeface="Arial" panose="020B0604020202020204" pitchFamily="34" charset="0"/>
              </a:rPr>
              <a:t> </a:t>
            </a:r>
            <a:r>
              <a:rPr lang="pl-PL" sz="1100" b="1" dirty="0" err="1">
                <a:cs typeface="Arial" panose="020B0604020202020204" pitchFamily="34" charset="0"/>
              </a:rPr>
              <a:t>models</a:t>
            </a:r>
            <a:r>
              <a:rPr lang="pl-PL" sz="1100" b="1" dirty="0">
                <a:cs typeface="Arial" panose="020B0604020202020204" pitchFamily="34" charset="0"/>
              </a:rPr>
              <a:t> </a:t>
            </a:r>
            <a:r>
              <a:rPr lang="pl-PL" sz="1100" b="1" dirty="0" err="1">
                <a:cs typeface="Arial" panose="020B0604020202020204" pitchFamily="34" charset="0"/>
              </a:rPr>
              <a:t>is</a:t>
            </a:r>
            <a:r>
              <a:rPr lang="pl-PL" sz="1100" b="1" dirty="0">
                <a:cs typeface="Arial" panose="020B0604020202020204" pitchFamily="34" charset="0"/>
              </a:rPr>
              <a:t> 0.35 Celsius</a:t>
            </a:r>
            <a:r>
              <a:rPr lang="pl-PL" sz="1100" b="1" strike="sngStrike" dirty="0"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endParaRPr lang="pl-PL" sz="11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Overall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these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models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while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having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pretty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low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on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average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temperature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error –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they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don’t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handle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predicting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bigger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deviations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/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spikes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of </a:t>
            </a:r>
            <a:r>
              <a:rPr lang="pl-PL" sz="1100" b="1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temperature</a:t>
            </a:r>
            <a:r>
              <a:rPr lang="pl-PL" sz="1100" b="1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as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they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rather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oscilate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around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mean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tempearature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of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an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pl-PL" sz="1100" dirty="0" err="1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appliance</a:t>
            </a:r>
            <a:r>
              <a:rPr lang="pl-PL" sz="1100" dirty="0">
                <a:solidFill>
                  <a:srgbClr val="374151"/>
                </a:solidFill>
                <a:latin typeface="Noto Sans" panose="020B0502040504020204" pitchFamily="34" charset="0"/>
                <a:cs typeface="Arial" panose="020B0604020202020204" pitchFamily="34" charset="0"/>
              </a:rPr>
              <a:t>. </a:t>
            </a:r>
            <a:endParaRPr lang="pl-PL" sz="1100" dirty="0"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7CCAD2-F2ED-07A3-D0E5-9F9C9CAA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05259"/>
              </p:ext>
            </p:extLst>
          </p:nvPr>
        </p:nvGraphicFramePr>
        <p:xfrm>
          <a:off x="348922" y="958368"/>
          <a:ext cx="8879521" cy="1967712"/>
        </p:xfrm>
        <a:graphic>
          <a:graphicData uri="http://schemas.openxmlformats.org/drawingml/2006/table">
            <a:tbl>
              <a:tblPr/>
              <a:tblGrid>
                <a:gridCol w="5100798">
                  <a:extLst>
                    <a:ext uri="{9D8B030D-6E8A-4147-A177-3AD203B41FA5}">
                      <a16:colId xmlns:a16="http://schemas.microsoft.com/office/drawing/2014/main" val="580009418"/>
                    </a:ext>
                  </a:extLst>
                </a:gridCol>
                <a:gridCol w="1843279">
                  <a:extLst>
                    <a:ext uri="{9D8B030D-6E8A-4147-A177-3AD203B41FA5}">
                      <a16:colId xmlns:a16="http://schemas.microsoft.com/office/drawing/2014/main" val="2055848034"/>
                    </a:ext>
                  </a:extLst>
                </a:gridCol>
                <a:gridCol w="1325254">
                  <a:extLst>
                    <a:ext uri="{9D8B030D-6E8A-4147-A177-3AD203B41FA5}">
                      <a16:colId xmlns:a16="http://schemas.microsoft.com/office/drawing/2014/main" val="1626631920"/>
                    </a:ext>
                  </a:extLst>
                </a:gridCol>
                <a:gridCol w="610190">
                  <a:extLst>
                    <a:ext uri="{9D8B030D-6E8A-4147-A177-3AD203B41FA5}">
                      <a16:colId xmlns:a16="http://schemas.microsoft.com/office/drawing/2014/main" val="1190647700"/>
                    </a:ext>
                  </a:extLst>
                </a:gridCol>
              </a:tblGrid>
              <a:tr h="24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vid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mae_diff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48382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1F94CBF68784D942B63D4E382BABEE11927FDB41E4A016AFBEFF873AA25E47CE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-0,00</a:t>
                      </a:r>
                      <a:r>
                        <a:rPr lang="pl-PL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6501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A287C4E4973A2702DA91353D45AA769553AA33896F9C764110BF18FFC3E78754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PROPHET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4149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3692DA19A0D4699FF4C068E85566193ECD0827C166CEFD6D6A9E5D64F94C0A60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33415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F76E06FD3CD3BA998FB3A59CA8FCCD18993CA059EF6E09E0765F9A2DD9CD56A9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,400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6508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2713EA927E356A70DDC0E751D4508E0966D12859364985F75EB5ECD9E4C0AE06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9171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BC0B83BC5E1CDA7898345EBBC72FA30EBA4956AEB7EF3D24AD676FA893CA48CD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80873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223D7F17502E6454E5A338719EC3A6CBE53EDF3F6751553DE34C4C97E018D815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PROPHET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66925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D678A890-CC74-0088-3EE8-C325B7DAB595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50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Best </a:t>
            </a:r>
            <a:r>
              <a:rPr lang="pl-PL" b="0" dirty="0" err="1"/>
              <a:t>models</a:t>
            </a:r>
            <a:r>
              <a:rPr lang="pl-PL" b="0" dirty="0"/>
              <a:t> per </a:t>
            </a:r>
            <a:r>
              <a:rPr lang="pl-PL" b="0" dirty="0" err="1"/>
              <a:t>some</a:t>
            </a:r>
            <a:r>
              <a:rPr lang="pl-PL" b="0" dirty="0"/>
              <a:t> of the </a:t>
            </a:r>
            <a:r>
              <a:rPr lang="pl-PL" b="0" dirty="0" err="1"/>
              <a:t>VIDs</a:t>
            </a:r>
            <a:endParaRPr lang="en-US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C31057-4050-F595-0303-CDEF4490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645" y="3352071"/>
            <a:ext cx="4579200" cy="2263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5792AE-F9CF-CC6B-045B-6EB850479133}"/>
              </a:ext>
            </a:extLst>
          </p:cNvPr>
          <p:cNvSpPr txBox="1"/>
          <p:nvPr/>
        </p:nvSpPr>
        <p:spPr>
          <a:xfrm>
            <a:off x="770324" y="2986246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F76E06FD3CD3BA998FB3A59CA8FCCD18993CA059EF6E09E0765F9A2DD9CD56A9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ARIMA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0.4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E6CF1-02C1-BB81-AE94-2062E6B2C695}"/>
              </a:ext>
            </a:extLst>
          </p:cNvPr>
          <p:cNvSpPr txBox="1"/>
          <p:nvPr/>
        </p:nvSpPr>
        <p:spPr>
          <a:xfrm>
            <a:off x="6378644" y="2986246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223D7F17502E6454E5A338719EC3A6CBE53EDF3F6751553DE34C4C97E018D815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0.32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C50D5-6819-7FDE-D115-1D395AEF0B0A}"/>
              </a:ext>
            </a:extLst>
          </p:cNvPr>
          <p:cNvSpPr txBox="1"/>
          <p:nvPr/>
        </p:nvSpPr>
        <p:spPr>
          <a:xfrm>
            <a:off x="6378643" y="5637727"/>
            <a:ext cx="45145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BC0B83BC5E1CDA7898345EBBC72FA30EBA4956AEB7EF3D24AD676FA893CA48CD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SARIMA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8D290-A572-1BFE-986D-6D5C966D4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76" y="776774"/>
            <a:ext cx="4325512" cy="2148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4AD31-C384-D659-7355-90AD6126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058" y="723434"/>
            <a:ext cx="4561567" cy="2269235"/>
          </a:xfrm>
          <a:prstGeom prst="rect">
            <a:avLst/>
          </a:prstGeom>
        </p:spPr>
      </p:pic>
      <p:sp>
        <p:nvSpPr>
          <p:cNvPr id="2" name="TextBox 18">
            <a:extLst>
              <a:ext uri="{FF2B5EF4-FFF2-40B4-BE49-F238E27FC236}">
                <a16:creationId xmlns:a16="http://schemas.microsoft.com/office/drawing/2014/main" id="{B134AB8B-6E18-EF93-E84E-63A827492426}"/>
              </a:ext>
            </a:extLst>
          </p:cNvPr>
          <p:cNvSpPr txBox="1"/>
          <p:nvPr/>
        </p:nvSpPr>
        <p:spPr>
          <a:xfrm>
            <a:off x="891376" y="5723522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A287C4E4973A2702DA91353D45AA769553AA33896F9C764110BF18FFC3E78754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0.24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D37BE0-E570-7456-14B8-E80360C88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05" y="3489782"/>
            <a:ext cx="4295283" cy="21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409" y="2761200"/>
            <a:ext cx="5800457" cy="461665"/>
          </a:xfrm>
        </p:spPr>
        <p:txBody>
          <a:bodyPr/>
          <a:lstStyle/>
          <a:p>
            <a:r>
              <a:rPr lang="pl-PL" dirty="0"/>
              <a:t>4. </a:t>
            </a:r>
            <a:r>
              <a:rPr lang="pl-PL" dirty="0" err="1"/>
              <a:t>Validation</a:t>
            </a:r>
            <a:r>
              <a:rPr lang="pl-PL" dirty="0"/>
              <a:t> of the </a:t>
            </a:r>
            <a:r>
              <a:rPr lang="pl-PL" dirty="0" err="1"/>
              <a:t>predictive</a:t>
            </a:r>
            <a:r>
              <a:rPr lang="pl-PL" dirty="0"/>
              <a:t> </a:t>
            </a:r>
            <a:r>
              <a:rPr lang="pl-PL" dirty="0" err="1"/>
              <a:t>models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0059C8F-5828-A1CA-25D1-565FD19E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22328C7-F35F-C132-6B28-C3E0A2951FAF}"/>
              </a:ext>
            </a:extLst>
          </p:cNvPr>
          <p:cNvGrpSpPr/>
          <p:nvPr/>
        </p:nvGrpSpPr>
        <p:grpSpPr>
          <a:xfrm>
            <a:off x="2029025" y="831257"/>
            <a:ext cx="6184905" cy="3080694"/>
            <a:chOff x="4749226" y="2740986"/>
            <a:chExt cx="6018137" cy="29976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69E77E-F666-9AF2-FBE0-B3B081E21870}"/>
                </a:ext>
              </a:extLst>
            </p:cNvPr>
            <p:cNvGrpSpPr/>
            <p:nvPr/>
          </p:nvGrpSpPr>
          <p:grpSpPr>
            <a:xfrm>
              <a:off x="4749226" y="2740986"/>
              <a:ext cx="6018137" cy="2997627"/>
              <a:chOff x="4749226" y="2740986"/>
              <a:chExt cx="6018137" cy="299762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9A13B9B-D370-DF79-B22F-9BA2B5A23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9226" y="2740986"/>
                <a:ext cx="6018137" cy="2997627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43B34-D480-7763-F5AB-91BC6DEB43EA}"/>
                  </a:ext>
                </a:extLst>
              </p:cNvPr>
              <p:cNvSpPr/>
              <p:nvPr/>
            </p:nvSpPr>
            <p:spPr>
              <a:xfrm>
                <a:off x="9327832" y="3127211"/>
                <a:ext cx="846138" cy="213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8DC36-DBE5-AC53-11A2-6AA54A7A67C2}"/>
                </a:ext>
              </a:extLst>
            </p:cNvPr>
            <p:cNvSpPr/>
            <p:nvPr/>
          </p:nvSpPr>
          <p:spPr>
            <a:xfrm>
              <a:off x="5484812" y="3085306"/>
              <a:ext cx="2897188" cy="2081054"/>
            </a:xfrm>
            <a:prstGeom prst="rect">
              <a:avLst/>
            </a:prstGeom>
            <a:solidFill>
              <a:schemeClr val="bg1">
                <a:lumMod val="65000"/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F040D1-A46E-C887-42E3-64BD1F9FC0B0}"/>
                </a:ext>
              </a:extLst>
            </p:cNvPr>
            <p:cNvSpPr/>
            <p:nvPr/>
          </p:nvSpPr>
          <p:spPr>
            <a:xfrm>
              <a:off x="8382000" y="3085306"/>
              <a:ext cx="828675" cy="2081054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E9746-B5CD-C2E1-DAB7-51D20C1D9423}"/>
                </a:ext>
              </a:extLst>
            </p:cNvPr>
            <p:cNvSpPr/>
            <p:nvPr/>
          </p:nvSpPr>
          <p:spPr>
            <a:xfrm>
              <a:off x="9210675" y="3085306"/>
              <a:ext cx="981075" cy="2081054"/>
            </a:xfrm>
            <a:prstGeom prst="rect">
              <a:avLst/>
            </a:prstGeom>
            <a:solidFill>
              <a:srgbClr val="FFC000">
                <a:alpha val="64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EA0D16-64C0-DA44-B9E6-75FBE7CE3BA5}"/>
                </a:ext>
              </a:extLst>
            </p:cNvPr>
            <p:cNvSpPr txBox="1"/>
            <p:nvPr/>
          </p:nvSpPr>
          <p:spPr>
            <a:xfrm>
              <a:off x="665810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train</a:t>
              </a:r>
              <a:endParaRPr 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510BCF-5AD2-1006-6F3E-D21E658B9137}"/>
                </a:ext>
              </a:extLst>
            </p:cNvPr>
            <p:cNvSpPr txBox="1"/>
            <p:nvPr/>
          </p:nvSpPr>
          <p:spPr>
            <a:xfrm>
              <a:off x="853965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/>
                <a:t>test</a:t>
              </a:r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2A0D5B-2E75-34C1-B6FC-30EB14D53856}"/>
                </a:ext>
              </a:extLst>
            </p:cNvPr>
            <p:cNvSpPr txBox="1"/>
            <p:nvPr/>
          </p:nvSpPr>
          <p:spPr>
            <a:xfrm>
              <a:off x="9253379" y="3127837"/>
              <a:ext cx="828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validation</a:t>
              </a:r>
              <a:endParaRPr lang="en-US" sz="1100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54296" y="4153958"/>
            <a:ext cx="8599503" cy="2016655"/>
          </a:xfrm>
        </p:spPr>
        <p:txBody>
          <a:bodyPr/>
          <a:lstStyle/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 err="1"/>
              <a:t>Validation</a:t>
            </a:r>
            <a:r>
              <a:rPr lang="pl-PL" sz="1100" dirty="0"/>
              <a:t> </a:t>
            </a:r>
            <a:r>
              <a:rPr lang="pl-PL" sz="1100" dirty="0" err="1"/>
              <a:t>is</a:t>
            </a:r>
            <a:r>
              <a:rPr lang="pl-PL" sz="1100" dirty="0"/>
              <a:t> </a:t>
            </a:r>
            <a:r>
              <a:rPr lang="pl-PL" sz="1100" dirty="0" err="1"/>
              <a:t>made</a:t>
            </a:r>
            <a:r>
              <a:rPr lang="pl-PL" sz="1100" dirty="0"/>
              <a:t> on </a:t>
            </a:r>
            <a:r>
              <a:rPr lang="pl-PL" sz="1100" dirty="0" err="1"/>
              <a:t>last</a:t>
            </a:r>
            <a:r>
              <a:rPr lang="pl-PL" sz="1100" dirty="0"/>
              <a:t> </a:t>
            </a:r>
            <a:r>
              <a:rPr lang="pl-PL" sz="1100" dirty="0" err="1"/>
              <a:t>available</a:t>
            </a:r>
            <a:r>
              <a:rPr lang="pl-PL" sz="1100" dirty="0"/>
              <a:t> </a:t>
            </a:r>
            <a:r>
              <a:rPr lang="pl-PL" sz="1100" dirty="0" err="1"/>
              <a:t>dates</a:t>
            </a:r>
            <a:r>
              <a:rPr lang="pl-PL" sz="1100" dirty="0"/>
              <a:t> </a:t>
            </a:r>
            <a:r>
              <a:rPr lang="pl-PL" sz="1100" dirty="0" err="1"/>
              <a:t>that</a:t>
            </a:r>
            <a:r>
              <a:rPr lang="pl-PL" sz="1100" dirty="0"/>
              <a:t> </a:t>
            </a:r>
            <a:r>
              <a:rPr lang="pl-PL" sz="1100" dirty="0" err="1"/>
              <a:t>wasn’t</a:t>
            </a:r>
            <a:r>
              <a:rPr lang="pl-PL" sz="1100" dirty="0"/>
              <a:t> </a:t>
            </a:r>
            <a:r>
              <a:rPr lang="pl-PL" sz="1100" dirty="0" err="1"/>
              <a:t>used</a:t>
            </a:r>
            <a:r>
              <a:rPr lang="pl-PL" sz="1100" dirty="0"/>
              <a:t> </a:t>
            </a:r>
            <a:r>
              <a:rPr lang="pl-PL" sz="1100" dirty="0" err="1"/>
              <a:t>during</a:t>
            </a:r>
            <a:r>
              <a:rPr lang="pl-PL" sz="1100" dirty="0"/>
              <a:t> </a:t>
            </a:r>
            <a:r>
              <a:rPr lang="pl-PL" sz="1100" dirty="0" err="1"/>
              <a:t>process</a:t>
            </a:r>
            <a:r>
              <a:rPr lang="pl-PL" sz="1100" dirty="0"/>
              <a:t> of </a:t>
            </a:r>
            <a:r>
              <a:rPr lang="pl-PL" sz="1100" dirty="0" err="1"/>
              <a:t>training</a:t>
            </a:r>
            <a:r>
              <a:rPr lang="pl-PL" sz="1100" dirty="0"/>
              <a:t> the </a:t>
            </a:r>
            <a:r>
              <a:rPr lang="pl-PL" sz="1100" dirty="0" err="1"/>
              <a:t>models</a:t>
            </a:r>
            <a:r>
              <a:rPr lang="pl-PL" sz="1100" dirty="0"/>
              <a:t>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 err="1"/>
              <a:t>Extracted</a:t>
            </a:r>
            <a:r>
              <a:rPr lang="pl-PL" sz="1100" dirty="0"/>
              <a:t> period: &lt;03/2024 – </a:t>
            </a:r>
            <a:r>
              <a:rPr lang="pl-PL" sz="1100" dirty="0" err="1"/>
              <a:t>middle</a:t>
            </a:r>
            <a:r>
              <a:rPr lang="pl-PL" sz="1100" dirty="0"/>
              <a:t> of 05/2024&gt;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Models</a:t>
            </a:r>
            <a:r>
              <a:rPr lang="pl-PL" b="0" dirty="0"/>
              <a:t> </a:t>
            </a:r>
            <a:r>
              <a:rPr lang="pl-PL" b="0" dirty="0" err="1"/>
              <a:t>validation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49ADF-D856-51EC-9BF4-BBE78E250A3D}"/>
              </a:ext>
            </a:extLst>
          </p:cNvPr>
          <p:cNvSpPr/>
          <p:nvPr/>
        </p:nvSpPr>
        <p:spPr>
          <a:xfrm>
            <a:off x="6530473" y="777440"/>
            <a:ext cx="1176312" cy="29540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C182E67-27E4-C517-143D-FC17CC02CD1E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39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Models</a:t>
            </a:r>
            <a:r>
              <a:rPr lang="pl-PL" b="0" dirty="0"/>
              <a:t> </a:t>
            </a:r>
            <a:r>
              <a:rPr lang="pl-PL" b="0" dirty="0" err="1"/>
              <a:t>validation</a:t>
            </a:r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369A2-2DC3-4E9C-802C-47E540BD1FDE}"/>
              </a:ext>
            </a:extLst>
          </p:cNvPr>
          <p:cNvSpPr txBox="1"/>
          <p:nvPr/>
        </p:nvSpPr>
        <p:spPr>
          <a:xfrm>
            <a:off x="382424" y="3452448"/>
            <a:ext cx="10204775" cy="1452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b="1" dirty="0" err="1">
                <a:cs typeface="Arial" panose="020B0604020202020204" pitchFamily="34" charset="0"/>
              </a:rPr>
              <a:t>Average</a:t>
            </a:r>
            <a:r>
              <a:rPr lang="pl-PL" sz="1000" b="1" dirty="0">
                <a:cs typeface="Arial" panose="020B0604020202020204" pitchFamily="34" charset="0"/>
              </a:rPr>
              <a:t> error </a:t>
            </a:r>
            <a:r>
              <a:rPr lang="pl-PL" sz="1000" b="1" dirty="0" err="1">
                <a:cs typeface="Arial" panose="020B0604020202020204" pitchFamily="34" charset="0"/>
              </a:rPr>
              <a:t>across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best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models</a:t>
            </a:r>
            <a:r>
              <a:rPr lang="pl-PL" sz="1000" b="1" dirty="0">
                <a:cs typeface="Arial" panose="020B0604020202020204" pitchFamily="34" charset="0"/>
              </a:rPr>
              <a:t> on test set </a:t>
            </a:r>
            <a:r>
              <a:rPr lang="pl-PL" sz="1000" b="1" dirty="0" err="1">
                <a:cs typeface="Arial" panose="020B0604020202020204" pitchFamily="34" charset="0"/>
              </a:rPr>
              <a:t>is</a:t>
            </a:r>
            <a:r>
              <a:rPr lang="pl-PL" sz="1000" b="1" dirty="0">
                <a:cs typeface="Arial" panose="020B0604020202020204" pitchFamily="34" charset="0"/>
              </a:rPr>
              <a:t> 0.36 vs 0.39 Celsius on </a:t>
            </a:r>
            <a:r>
              <a:rPr lang="pl-PL" sz="1000" b="1" dirty="0" err="1">
                <a:cs typeface="Arial" panose="020B0604020202020204" pitchFamily="34" charset="0"/>
              </a:rPr>
              <a:t>validation</a:t>
            </a:r>
            <a:r>
              <a:rPr lang="pl-PL" sz="1000" b="1" dirty="0">
                <a:cs typeface="Arial" panose="020B0604020202020204" pitchFamily="34" charset="0"/>
              </a:rPr>
              <a:t> set. </a:t>
            </a:r>
          </a:p>
          <a:p>
            <a:pPr marL="180000" indent="-180000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b="1" dirty="0">
              <a:cs typeface="Arial" panose="020B0604020202020204" pitchFamily="34" charset="0"/>
            </a:endParaRPr>
          </a:p>
          <a:p>
            <a:pPr marL="180000" indent="-180000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b="1" dirty="0" err="1">
                <a:cs typeface="Arial" panose="020B0604020202020204" pitchFamily="34" charset="0"/>
              </a:rPr>
              <a:t>That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indicates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that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models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are</a:t>
            </a:r>
            <a:r>
              <a:rPr lang="pl-PL" sz="1000" b="1" dirty="0">
                <a:cs typeface="Arial" panose="020B0604020202020204" pitchFamily="34" charset="0"/>
              </a:rPr>
              <a:t> performing </a:t>
            </a:r>
            <a:r>
              <a:rPr lang="pl-PL" sz="1000" b="1" dirty="0" err="1">
                <a:cs typeface="Arial" panose="020B0604020202020204" pitchFamily="34" charset="0"/>
              </a:rPr>
              <a:t>similiarly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well</a:t>
            </a:r>
            <a:r>
              <a:rPr lang="pl-PL" sz="1000" b="1" dirty="0">
                <a:cs typeface="Arial" panose="020B0604020202020204" pitchFamily="34" charset="0"/>
              </a:rPr>
              <a:t> on </a:t>
            </a:r>
            <a:r>
              <a:rPr lang="pl-PL" sz="1000" b="1" dirty="0" err="1">
                <a:cs typeface="Arial" panose="020B0604020202020204" pitchFamily="34" charset="0"/>
              </a:rPr>
              <a:t>completetly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new</a:t>
            </a:r>
            <a:r>
              <a:rPr lang="pl-PL" sz="1000" b="1" dirty="0">
                <a:cs typeface="Arial" panose="020B0604020202020204" pitchFamily="34" charset="0"/>
              </a:rPr>
              <a:t> set of data.</a:t>
            </a:r>
          </a:p>
          <a:p>
            <a:pPr marL="180000" indent="-180000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 err="1">
                <a:cs typeface="Arial" panose="020B0604020202020204" pitchFamily="34" charset="0"/>
              </a:rPr>
              <a:t>When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comparing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mae</a:t>
            </a:r>
            <a:r>
              <a:rPr lang="pl-PL" sz="1000" dirty="0">
                <a:cs typeface="Arial" panose="020B0604020202020204" pitchFamily="34" charset="0"/>
              </a:rPr>
              <a:t> on test vs </a:t>
            </a:r>
            <a:r>
              <a:rPr lang="pl-PL" sz="1000" dirty="0" err="1">
                <a:cs typeface="Arial" panose="020B0604020202020204" pitchFamily="34" charset="0"/>
              </a:rPr>
              <a:t>validaton</a:t>
            </a:r>
            <a:r>
              <a:rPr lang="pl-PL" sz="1000" dirty="0">
                <a:cs typeface="Arial" panose="020B0604020202020204" pitchFamily="34" charset="0"/>
              </a:rPr>
              <a:t> set we </a:t>
            </a:r>
            <a:r>
              <a:rPr lang="pl-PL" sz="1000" dirty="0" err="1">
                <a:cs typeface="Arial" panose="020B0604020202020204" pitchFamily="34" charset="0"/>
              </a:rPr>
              <a:t>can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see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most </a:t>
            </a:r>
            <a:r>
              <a:rPr lang="pl-PL" sz="1000" dirty="0" err="1">
                <a:cs typeface="Arial" panose="020B0604020202020204" pitchFamily="34" charset="0"/>
              </a:rPr>
              <a:t>VIDs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have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very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similiar</a:t>
            </a:r>
            <a:r>
              <a:rPr lang="pl-PL" sz="1000" dirty="0">
                <a:cs typeface="Arial" panose="020B0604020202020204" pitchFamily="34" charset="0"/>
              </a:rPr>
              <a:t> error (=&lt; 0.05 </a:t>
            </a:r>
            <a:r>
              <a:rPr lang="pl-PL" sz="1000" dirty="0" err="1">
                <a:cs typeface="Arial" panose="020B0604020202020204" pitchFamily="34" charset="0"/>
              </a:rPr>
              <a:t>degree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difference</a:t>
            </a:r>
            <a:r>
              <a:rPr lang="pl-PL" sz="1000" dirty="0">
                <a:cs typeface="Arial" panose="020B0604020202020204" pitchFamily="34" charset="0"/>
              </a:rPr>
              <a:t>). </a:t>
            </a: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7CCAD2-F2ED-07A3-D0E5-9F9C9CAA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34236"/>
              </p:ext>
            </p:extLst>
          </p:nvPr>
        </p:nvGraphicFramePr>
        <p:xfrm>
          <a:off x="348922" y="958368"/>
          <a:ext cx="10204775" cy="1967712"/>
        </p:xfrm>
        <a:graphic>
          <a:graphicData uri="http://schemas.openxmlformats.org/drawingml/2006/table">
            <a:tbl>
              <a:tblPr/>
              <a:tblGrid>
                <a:gridCol w="5100798">
                  <a:extLst>
                    <a:ext uri="{9D8B030D-6E8A-4147-A177-3AD203B41FA5}">
                      <a16:colId xmlns:a16="http://schemas.microsoft.com/office/drawing/2014/main" val="580009418"/>
                    </a:ext>
                  </a:extLst>
                </a:gridCol>
                <a:gridCol w="1843279">
                  <a:extLst>
                    <a:ext uri="{9D8B030D-6E8A-4147-A177-3AD203B41FA5}">
                      <a16:colId xmlns:a16="http://schemas.microsoft.com/office/drawing/2014/main" val="2055848034"/>
                    </a:ext>
                  </a:extLst>
                </a:gridCol>
                <a:gridCol w="1325254">
                  <a:extLst>
                    <a:ext uri="{9D8B030D-6E8A-4147-A177-3AD203B41FA5}">
                      <a16:colId xmlns:a16="http://schemas.microsoft.com/office/drawing/2014/main" val="1626631920"/>
                    </a:ext>
                  </a:extLst>
                </a:gridCol>
                <a:gridCol w="1325254">
                  <a:extLst>
                    <a:ext uri="{9D8B030D-6E8A-4147-A177-3AD203B41FA5}">
                      <a16:colId xmlns:a16="http://schemas.microsoft.com/office/drawing/2014/main" val="4060751560"/>
                    </a:ext>
                  </a:extLst>
                </a:gridCol>
                <a:gridCol w="610190">
                  <a:extLst>
                    <a:ext uri="{9D8B030D-6E8A-4147-A177-3AD203B41FA5}">
                      <a16:colId xmlns:a16="http://schemas.microsoft.com/office/drawing/2014/main" val="1190647700"/>
                    </a:ext>
                  </a:extLst>
                </a:gridCol>
              </a:tblGrid>
              <a:tr h="24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vid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VALIDATION_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mae_diff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48382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1F94CBF68784D942B63D4E382BABEE11927FDB41E4A016AFBEFF873AA25E47CE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new 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6501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A287C4E4973A2702DA91353D45AA769553AA33896F9C764110BF18FFC3E78754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PROPHET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4149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3692DA19A0D4699FF4C068E85566193ECD0827C166CEFD6D6A9E5D64F94C0A60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new 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33415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F76E06FD3CD3BA998FB3A59CA8FCCD18993CA059EF6E09E0765F9A2DD9CD56A9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,400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6508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2713EA927E356A70DDC0E751D4508E0966D12859364985F75EB5ECD9E4C0AE06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9171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BC0B83BC5E1CDA7898345EBBC72FA30EBA4956AEB7EF3D24AD676FA893CA48CD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80873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223D7F17502E6454E5A338719EC3A6CBE53EDF3F6751553DE34C4C97E018D815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PROPHET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66925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EA98F39F-B59A-28BD-BE8B-EC5BA0AB936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5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1372020"/>
            <a:ext cx="9909477" cy="479859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b="1" u="sng" dirty="0"/>
              <a:t>Business problem</a:t>
            </a:r>
            <a:r>
              <a:rPr lang="pl-PL" sz="1200" b="1" dirty="0"/>
              <a:t>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r</a:t>
            </a:r>
            <a:r>
              <a:rPr lang="en-US" sz="1200" dirty="0" err="1"/>
              <a:t>efrigerator</a:t>
            </a:r>
            <a:r>
              <a:rPr lang="en-US" sz="1200" dirty="0"/>
              <a:t> owners may be unaware of continuous temperature increase resulting from any issue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en-US" sz="1200" dirty="0"/>
              <a:t>can lead to spoilage or melting of food</a:t>
            </a:r>
            <a:r>
              <a:rPr lang="pl-PL" sz="12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proposed</a:t>
            </a:r>
            <a:r>
              <a:rPr lang="pl-PL" sz="1200" dirty="0"/>
              <a:t> </a:t>
            </a:r>
            <a:r>
              <a:rPr lang="pl-PL" sz="1200" dirty="0" err="1"/>
              <a:t>solution</a:t>
            </a:r>
            <a:r>
              <a:rPr lang="pl-PL" sz="1200" dirty="0"/>
              <a:t> </a:t>
            </a:r>
            <a:r>
              <a:rPr lang="pl-PL" sz="1200" dirty="0" err="1"/>
              <a:t>involves</a:t>
            </a:r>
            <a:r>
              <a:rPr lang="pl-PL" sz="1200" dirty="0"/>
              <a:t> </a:t>
            </a:r>
            <a:r>
              <a:rPr lang="pl-PL" sz="1200" dirty="0" err="1"/>
              <a:t>comprehensive</a:t>
            </a:r>
            <a:r>
              <a:rPr lang="pl-PL" sz="1200" dirty="0"/>
              <a:t> </a:t>
            </a:r>
            <a:r>
              <a:rPr lang="pl-PL" sz="1200" dirty="0" err="1"/>
              <a:t>fridge</a:t>
            </a:r>
            <a:r>
              <a:rPr lang="pl-PL" sz="1200" dirty="0"/>
              <a:t> data </a:t>
            </a:r>
            <a:r>
              <a:rPr lang="pl-PL" sz="1200" dirty="0" err="1"/>
              <a:t>analysis</a:t>
            </a:r>
            <a:r>
              <a:rPr lang="pl-PL" sz="1200" dirty="0"/>
              <a:t> in order to </a:t>
            </a:r>
            <a:r>
              <a:rPr lang="pl-PL" sz="1200" dirty="0" err="1"/>
              <a:t>understand</a:t>
            </a:r>
            <a:r>
              <a:rPr lang="pl-PL" sz="1200" dirty="0"/>
              <a:t> data, </a:t>
            </a:r>
            <a:r>
              <a:rPr lang="pl-PL" sz="1200" dirty="0" err="1"/>
              <a:t>abnormal</a:t>
            </a:r>
            <a:r>
              <a:rPr lang="pl-PL" sz="1200" dirty="0"/>
              <a:t> </a:t>
            </a:r>
            <a:r>
              <a:rPr lang="pl-PL" sz="1200" dirty="0" err="1"/>
              <a:t>rise</a:t>
            </a:r>
            <a:r>
              <a:rPr lang="pl-PL" sz="1200" dirty="0"/>
              <a:t> of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detection</a:t>
            </a:r>
            <a:r>
              <a:rPr lang="pl-PL" sz="1200" dirty="0"/>
              <a:t> and model </a:t>
            </a:r>
            <a:r>
              <a:rPr lang="pl-PL" sz="1200" dirty="0" err="1"/>
              <a:t>predicting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for </a:t>
            </a:r>
            <a:r>
              <a:rPr lang="pl-PL" sz="1200" dirty="0" err="1"/>
              <a:t>fridges</a:t>
            </a:r>
            <a:r>
              <a:rPr lang="pl-PL" sz="1200" dirty="0"/>
              <a:t> </a:t>
            </a:r>
            <a:r>
              <a:rPr lang="pl-PL" sz="1200" dirty="0" err="1"/>
              <a:t>witihin</a:t>
            </a:r>
            <a:r>
              <a:rPr lang="pl-PL" sz="1200" dirty="0"/>
              <a:t> </a:t>
            </a:r>
            <a:r>
              <a:rPr lang="pl-PL" sz="1200" dirty="0" err="1"/>
              <a:t>our</a:t>
            </a:r>
            <a:r>
              <a:rPr lang="pl-PL" sz="1200" dirty="0"/>
              <a:t> </a:t>
            </a:r>
            <a:r>
              <a:rPr lang="pl-PL" sz="1200" dirty="0" err="1"/>
              <a:t>scope</a:t>
            </a:r>
            <a:r>
              <a:rPr lang="pl-PL" sz="12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b="1" u="sng" dirty="0"/>
              <a:t>Data </a:t>
            </a:r>
            <a:r>
              <a:rPr lang="pl-PL" sz="1200" b="1" u="sng" dirty="0" err="1"/>
              <a:t>scope</a:t>
            </a:r>
            <a:r>
              <a:rPr lang="pl-PL" sz="1200" b="1" dirty="0"/>
              <a:t>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based</a:t>
            </a:r>
            <a:r>
              <a:rPr lang="pl-PL" sz="1200" dirty="0"/>
              <a:t> on </a:t>
            </a:r>
            <a:r>
              <a:rPr lang="pl-PL" sz="1200" dirty="0" err="1"/>
              <a:t>initial</a:t>
            </a:r>
            <a:r>
              <a:rPr lang="pl-PL" sz="1200" dirty="0"/>
              <a:t> data </a:t>
            </a:r>
            <a:r>
              <a:rPr lang="pl-PL" sz="1200" dirty="0" err="1"/>
              <a:t>analysis</a:t>
            </a:r>
            <a:r>
              <a:rPr lang="pl-PL" sz="1200" dirty="0"/>
              <a:t> </a:t>
            </a:r>
            <a:r>
              <a:rPr lang="pl-PL" sz="1200" dirty="0" err="1"/>
              <a:t>findings</a:t>
            </a:r>
            <a:r>
              <a:rPr lang="pl-PL" sz="1200" dirty="0"/>
              <a:t> from </a:t>
            </a:r>
            <a:r>
              <a:rPr lang="pl-PL" sz="1200" dirty="0" err="1"/>
              <a:t>selected</a:t>
            </a:r>
            <a:r>
              <a:rPr lang="pl-PL" sz="1200" dirty="0"/>
              <a:t> IOT devices </a:t>
            </a: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selected</a:t>
            </a:r>
            <a:r>
              <a:rPr lang="pl-PL" sz="1200" dirty="0"/>
              <a:t> </a:t>
            </a:r>
            <a:r>
              <a:rPr lang="pl-PL" sz="1200" dirty="0" err="1"/>
              <a:t>available</a:t>
            </a:r>
            <a:r>
              <a:rPr lang="pl-PL" sz="1200" dirty="0"/>
              <a:t> devices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tracked</a:t>
            </a:r>
            <a:r>
              <a:rPr lang="pl-PL" sz="1200" dirty="0"/>
              <a:t> </a:t>
            </a:r>
            <a:r>
              <a:rPr lang="pl-PL" sz="1200" dirty="0" err="1"/>
              <a:t>measured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inside</a:t>
            </a:r>
            <a:r>
              <a:rPr lang="pl-PL" sz="1200" dirty="0"/>
              <a:t> </a:t>
            </a:r>
            <a:r>
              <a:rPr lang="pl-PL" sz="1200" dirty="0" err="1"/>
              <a:t>fridges</a:t>
            </a:r>
            <a:r>
              <a:rPr lang="pl-PL" sz="1200" dirty="0"/>
              <a:t>/</a:t>
            </a:r>
            <a:r>
              <a:rPr lang="pl-PL" sz="1200" dirty="0" err="1"/>
              <a:t>freezers</a:t>
            </a:r>
            <a:r>
              <a:rPr lang="pl-PL" sz="120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filter</a:t>
            </a:r>
            <a:r>
              <a:rPr lang="pl-PL" sz="1200" dirty="0"/>
              <a:t> data </a:t>
            </a:r>
            <a:r>
              <a:rPr lang="pl-PL" sz="1200" b="1" dirty="0"/>
              <a:t>period: &lt;01/2023 – 02/2024&gt;</a:t>
            </a:r>
            <a:r>
              <a:rPr lang="pl-PL" sz="1200" dirty="0"/>
              <a:t> in order to </a:t>
            </a:r>
            <a:r>
              <a:rPr lang="pl-PL" sz="1200" dirty="0" err="1"/>
              <a:t>include</a:t>
            </a:r>
            <a:r>
              <a:rPr lang="pl-PL" sz="1200" dirty="0"/>
              <a:t> </a:t>
            </a:r>
            <a:r>
              <a:rPr lang="pl-PL" sz="1200" dirty="0" err="1"/>
              <a:t>only</a:t>
            </a:r>
            <a:r>
              <a:rPr lang="pl-PL" sz="1200" dirty="0"/>
              <a:t> </a:t>
            </a:r>
            <a:r>
              <a:rPr lang="pl-PL" sz="1200" dirty="0" err="1"/>
              <a:t>months</a:t>
            </a:r>
            <a:r>
              <a:rPr lang="pl-PL" sz="1200" dirty="0"/>
              <a:t> in </a:t>
            </a:r>
            <a:r>
              <a:rPr lang="pl-PL" sz="1200" dirty="0" err="1"/>
              <a:t>which</a:t>
            </a:r>
            <a:r>
              <a:rPr lang="pl-PL" sz="1200" dirty="0"/>
              <a:t> we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satisfactory</a:t>
            </a:r>
            <a:r>
              <a:rPr lang="pl-PL" sz="1200" dirty="0"/>
              <a:t> </a:t>
            </a:r>
            <a:r>
              <a:rPr lang="pl-PL" sz="1200" dirty="0" err="1"/>
              <a:t>amount</a:t>
            </a:r>
            <a:r>
              <a:rPr lang="pl-PL" sz="1200" dirty="0"/>
              <a:t> of data per </a:t>
            </a:r>
            <a:r>
              <a:rPr lang="pl-PL" sz="1200" dirty="0" err="1"/>
              <a:t>device</a:t>
            </a:r>
            <a:r>
              <a:rPr lang="pl-PL" sz="1200" dirty="0"/>
              <a:t> with </a:t>
            </a:r>
            <a:r>
              <a:rPr lang="pl-PL" sz="1200" b="1" dirty="0" err="1"/>
              <a:t>at</a:t>
            </a:r>
            <a:r>
              <a:rPr lang="pl-PL" sz="1200" b="1" dirty="0"/>
              <a:t> </a:t>
            </a:r>
            <a:r>
              <a:rPr lang="pl-PL" sz="1200" b="1" dirty="0" err="1"/>
              <a:t>least</a:t>
            </a:r>
            <a:r>
              <a:rPr lang="pl-PL" sz="1200" b="1" dirty="0"/>
              <a:t> half </a:t>
            </a:r>
            <a:r>
              <a:rPr lang="pl-PL" sz="1200" b="1" dirty="0" err="1"/>
              <a:t>year</a:t>
            </a:r>
            <a:r>
              <a:rPr lang="pl-PL" sz="1200" b="1" dirty="0"/>
              <a:t> of data.</a:t>
            </a:r>
            <a:r>
              <a:rPr lang="pl-PL" sz="1200" dirty="0"/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In the end devices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had</a:t>
            </a:r>
            <a:r>
              <a:rPr lang="pl-PL" sz="1200" dirty="0"/>
              <a:t> </a:t>
            </a:r>
            <a:r>
              <a:rPr lang="pl-PL" sz="1200" dirty="0" err="1"/>
              <a:t>too</a:t>
            </a:r>
            <a:r>
              <a:rPr lang="pl-PL" sz="1200" dirty="0"/>
              <a:t> </a:t>
            </a:r>
            <a:r>
              <a:rPr lang="pl-PL" sz="1200" dirty="0" err="1"/>
              <a:t>few</a:t>
            </a:r>
            <a:r>
              <a:rPr lang="pl-PL" sz="1200" dirty="0"/>
              <a:t> data </a:t>
            </a:r>
            <a:r>
              <a:rPr lang="pl-PL" sz="1200" dirty="0" err="1"/>
              <a:t>overall</a:t>
            </a:r>
            <a:r>
              <a:rPr lang="pl-PL" sz="1200" dirty="0"/>
              <a:t>, </a:t>
            </a:r>
            <a:r>
              <a:rPr lang="pl-PL" sz="1200" dirty="0" err="1"/>
              <a:t>temperature</a:t>
            </a:r>
            <a:r>
              <a:rPr lang="pl-PL" sz="1200" dirty="0"/>
              <a:t>/</a:t>
            </a:r>
            <a:r>
              <a:rPr lang="pl-PL" sz="1200" dirty="0" err="1"/>
              <a:t>doors</a:t>
            </a:r>
            <a:r>
              <a:rPr lang="pl-PL" sz="1200" dirty="0"/>
              <a:t> data 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very</a:t>
            </a:r>
            <a:r>
              <a:rPr lang="pl-PL" sz="1200" dirty="0"/>
              <a:t> </a:t>
            </a:r>
            <a:r>
              <a:rPr lang="pl-PL" sz="1200" dirty="0" err="1"/>
              <a:t>abnormal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distribution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removed</a:t>
            </a:r>
            <a:r>
              <a:rPr lang="pl-PL" sz="1200" dirty="0"/>
              <a:t> from </a:t>
            </a:r>
            <a:r>
              <a:rPr lang="pl-PL" sz="1200" dirty="0" err="1"/>
              <a:t>scope</a:t>
            </a:r>
            <a:r>
              <a:rPr lang="pl-PL" sz="1200" dirty="0"/>
              <a:t>.</a:t>
            </a:r>
            <a:endParaRPr lang="pl-PL" sz="1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Data </a:t>
            </a:r>
            <a:r>
              <a:rPr lang="pl-PL" b="0" dirty="0" err="1"/>
              <a:t>scope</a:t>
            </a:r>
            <a:endParaRPr lang="en-US" b="0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7387D2F-A7FA-6342-6F98-A1B2DAF4D9AF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32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Models</a:t>
            </a:r>
            <a:r>
              <a:rPr lang="pl-PL" b="0" dirty="0"/>
              <a:t> </a:t>
            </a:r>
            <a:r>
              <a:rPr lang="pl-PL" b="0" dirty="0" err="1"/>
              <a:t>validation</a:t>
            </a:r>
            <a:r>
              <a:rPr lang="pl-PL" b="0" dirty="0"/>
              <a:t> per VID</a:t>
            </a:r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EE789-111B-B820-2827-B95FF1A2417D}"/>
              </a:ext>
            </a:extLst>
          </p:cNvPr>
          <p:cNvSpPr txBox="1"/>
          <p:nvPr/>
        </p:nvSpPr>
        <p:spPr>
          <a:xfrm>
            <a:off x="2138160" y="805239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pl-PL" sz="1600" dirty="0"/>
              <a:t>Test set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479B8-0848-3068-05E7-52CE7BC15C40}"/>
              </a:ext>
            </a:extLst>
          </p:cNvPr>
          <p:cNvSpPr txBox="1"/>
          <p:nvPr/>
        </p:nvSpPr>
        <p:spPr>
          <a:xfrm>
            <a:off x="6361246" y="754827"/>
            <a:ext cx="16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pl-PL" sz="1600" dirty="0" err="1"/>
              <a:t>Validation</a:t>
            </a:r>
            <a:r>
              <a:rPr lang="pl-PL" sz="1600" dirty="0"/>
              <a:t> set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683F2-A887-74B9-2EE7-E83AE940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3" y="1077835"/>
            <a:ext cx="4450544" cy="221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4AEB6-299C-60A9-AF23-DD1F3B0A1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266" y="1026006"/>
            <a:ext cx="4887690" cy="2468783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3751993-F77B-6167-CA91-4C2C723804B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7F9B0-E222-F977-5668-D70ECD75A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24" y="3513285"/>
            <a:ext cx="4725563" cy="2338794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9AA7796C-181E-E06B-3B6C-4746D943BFC3}"/>
              </a:ext>
            </a:extLst>
          </p:cNvPr>
          <p:cNvGrpSpPr/>
          <p:nvPr/>
        </p:nvGrpSpPr>
        <p:grpSpPr>
          <a:xfrm>
            <a:off x="4745643" y="3467978"/>
            <a:ext cx="4725563" cy="2526968"/>
            <a:chOff x="5484811" y="1860805"/>
            <a:chExt cx="5229542" cy="2713000"/>
          </a:xfrm>
        </p:grpSpPr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965D3C87-E8AC-BD8D-144C-7BE228739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811" y="1860805"/>
              <a:ext cx="5229542" cy="2598284"/>
            </a:xfrm>
            <a:prstGeom prst="rect">
              <a:avLst/>
            </a:prstGeom>
          </p:spPr>
        </p:pic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ADA0407-57B4-A03E-F78F-A9E616105965}"/>
                </a:ext>
              </a:extLst>
            </p:cNvPr>
            <p:cNvSpPr/>
            <p:nvPr/>
          </p:nvSpPr>
          <p:spPr>
            <a:xfrm rot="18791501">
              <a:off x="5576408" y="4217054"/>
              <a:ext cx="626429" cy="87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85792AE-F9CF-CC6B-045B-6EB850479133}"/>
              </a:ext>
            </a:extLst>
          </p:cNvPr>
          <p:cNvSpPr txBox="1"/>
          <p:nvPr/>
        </p:nvSpPr>
        <p:spPr>
          <a:xfrm>
            <a:off x="9208496" y="1794382"/>
            <a:ext cx="168338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1000" b="1" dirty="0"/>
              <a:t>VID</a:t>
            </a:r>
            <a:r>
              <a:rPr lang="pl-PL" sz="1000" dirty="0"/>
              <a:t>: 223D7F1……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/>
              <a:t>model</a:t>
            </a:r>
            <a:r>
              <a:rPr lang="pl-PL" sz="10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test</a:t>
            </a:r>
            <a:r>
              <a:rPr lang="pl-PL" sz="1000" dirty="0"/>
              <a:t>: 0.32</a:t>
            </a:r>
          </a:p>
          <a:p>
            <a:pPr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</a:t>
            </a:r>
            <a:r>
              <a:rPr lang="pl-PL" sz="1000" b="1" dirty="0" err="1"/>
              <a:t>validation</a:t>
            </a:r>
            <a:r>
              <a:rPr lang="pl-PL" sz="1000" dirty="0"/>
              <a:t>: 0.29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1F498C7E-CE4B-34CB-B794-2C40A1E75AC3}"/>
              </a:ext>
            </a:extLst>
          </p:cNvPr>
          <p:cNvSpPr txBox="1"/>
          <p:nvPr/>
        </p:nvSpPr>
        <p:spPr>
          <a:xfrm>
            <a:off x="9121868" y="4214500"/>
            <a:ext cx="16833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1000" b="1" dirty="0"/>
              <a:t>VID</a:t>
            </a:r>
            <a:r>
              <a:rPr lang="pl-PL" sz="1000" dirty="0"/>
              <a:t>: A287C4E4……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/>
              <a:t>model</a:t>
            </a:r>
            <a:r>
              <a:rPr lang="pl-PL" sz="10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test</a:t>
            </a:r>
            <a:r>
              <a:rPr lang="pl-PL" sz="1000" dirty="0"/>
              <a:t>: 0.24</a:t>
            </a:r>
          </a:p>
          <a:p>
            <a:pPr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</a:t>
            </a:r>
            <a:r>
              <a:rPr lang="pl-PL" sz="1000" b="1" dirty="0" err="1"/>
              <a:t>validation</a:t>
            </a:r>
            <a:r>
              <a:rPr lang="pl-PL" sz="1000" dirty="0"/>
              <a:t>: 0.24</a:t>
            </a:r>
          </a:p>
        </p:txBody>
      </p:sp>
    </p:spTree>
    <p:extLst>
      <p:ext uri="{BB962C8B-B14F-4D97-AF65-F5344CB8AC3E}">
        <p14:creationId xmlns:p14="http://schemas.microsoft.com/office/powerpoint/2010/main" val="330274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410" y="2761200"/>
            <a:ext cx="7776330" cy="461665"/>
          </a:xfrm>
        </p:spPr>
        <p:txBody>
          <a:bodyPr/>
          <a:lstStyle/>
          <a:p>
            <a:r>
              <a:rPr lang="pl-PL" dirty="0"/>
              <a:t>5. </a:t>
            </a:r>
            <a:r>
              <a:rPr lang="pl-PL" dirty="0" err="1"/>
              <a:t>Binary</a:t>
            </a:r>
            <a:r>
              <a:rPr lang="pl-PL" dirty="0"/>
              <a:t> modeling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detecting</a:t>
            </a:r>
            <a:r>
              <a:rPr lang="pl-PL" dirty="0"/>
              <a:t> </a:t>
            </a:r>
            <a:r>
              <a:rPr lang="pl-PL" dirty="0" err="1"/>
              <a:t>abnormal</a:t>
            </a:r>
            <a:r>
              <a:rPr lang="pl-PL" dirty="0"/>
              <a:t> </a:t>
            </a:r>
            <a:r>
              <a:rPr lang="pl-PL" dirty="0" err="1"/>
              <a:t>temperature</a:t>
            </a:r>
            <a:r>
              <a:rPr lang="pl-PL" dirty="0"/>
              <a:t> </a:t>
            </a:r>
            <a:r>
              <a:rPr lang="pl-PL" dirty="0" err="1"/>
              <a:t>increase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C7C334F-B1B6-8A15-E29A-04B685C3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7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1"/>
            <a:ext cx="9909477" cy="23507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sz="1200" dirty="0"/>
              <a:t>		</a:t>
            </a:r>
          </a:p>
          <a:p>
            <a:pPr>
              <a:lnSpc>
                <a:spcPct val="150000"/>
              </a:lnSpc>
            </a:pPr>
            <a:r>
              <a:rPr lang="pl-PL" sz="1200" dirty="0" err="1"/>
              <a:t>Building</a:t>
            </a:r>
            <a:r>
              <a:rPr lang="pl-PL" sz="1200" dirty="0"/>
              <a:t> </a:t>
            </a:r>
            <a:r>
              <a:rPr lang="pl-PL" sz="1200" dirty="0" err="1"/>
              <a:t>classification</a:t>
            </a:r>
            <a:r>
              <a:rPr lang="pl-PL" sz="1200" dirty="0"/>
              <a:t> model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</a:t>
            </a:r>
            <a:r>
              <a:rPr lang="pl-PL" sz="1200" dirty="0" err="1"/>
              <a:t>detect</a:t>
            </a:r>
            <a:r>
              <a:rPr lang="pl-PL" sz="1200" dirty="0"/>
              <a:t> </a:t>
            </a:r>
            <a:r>
              <a:rPr lang="pl-PL" sz="1200" dirty="0" err="1"/>
              <a:t>when</a:t>
            </a:r>
            <a:r>
              <a:rPr lang="pl-PL" sz="1200" dirty="0"/>
              <a:t> </a:t>
            </a:r>
            <a:r>
              <a:rPr lang="pl-PL" sz="1200" dirty="0" err="1"/>
              <a:t>there</a:t>
            </a:r>
            <a:r>
              <a:rPr lang="pl-PL" sz="1200" dirty="0"/>
              <a:t> was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abnormal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increase</a:t>
            </a:r>
            <a:r>
              <a:rPr lang="pl-PL" sz="1200" dirty="0"/>
              <a:t> (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higher</a:t>
            </a:r>
            <a:r>
              <a:rPr lang="pl-PL" sz="1200" dirty="0"/>
              <a:t> </a:t>
            </a:r>
            <a:r>
              <a:rPr lang="pl-PL" sz="1200" dirty="0" err="1"/>
              <a:t>than</a:t>
            </a:r>
            <a:r>
              <a:rPr lang="pl-PL" sz="1200" dirty="0"/>
              <a:t> </a:t>
            </a:r>
            <a:r>
              <a:rPr lang="pl-PL" sz="1200" dirty="0" err="1"/>
              <a:t>normal</a:t>
            </a:r>
            <a:r>
              <a:rPr lang="pl-PL" sz="1200" dirty="0"/>
              <a:t> for </a:t>
            </a:r>
            <a:r>
              <a:rPr lang="pl-PL" sz="1200" dirty="0" err="1"/>
              <a:t>this</a:t>
            </a:r>
            <a:r>
              <a:rPr lang="pl-PL" sz="1200" dirty="0"/>
              <a:t> </a:t>
            </a:r>
            <a:r>
              <a:rPr lang="pl-PL" sz="1200" dirty="0" err="1"/>
              <a:t>appliance</a:t>
            </a:r>
            <a:r>
              <a:rPr lang="pl-PL" sz="1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pl-PL" sz="1200" dirty="0"/>
              <a:t>At </a:t>
            </a:r>
            <a:r>
              <a:rPr lang="pl-PL" sz="1200" dirty="0" err="1"/>
              <a:t>each</a:t>
            </a:r>
            <a:r>
              <a:rPr lang="pl-PL" sz="1200" dirty="0"/>
              <a:t> </a:t>
            </a:r>
            <a:r>
              <a:rPr lang="pl-PL" sz="1200" dirty="0" err="1"/>
              <a:t>time</a:t>
            </a:r>
            <a:r>
              <a:rPr lang="pl-PL" sz="1200" dirty="0"/>
              <a:t> point model </a:t>
            </a:r>
            <a:r>
              <a:rPr lang="pl-PL" sz="1200" dirty="0" err="1"/>
              <a:t>decides</a:t>
            </a:r>
            <a:r>
              <a:rPr lang="pl-PL" sz="1200" dirty="0"/>
              <a:t> </a:t>
            </a:r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anomaly</a:t>
            </a:r>
            <a:r>
              <a:rPr lang="pl-PL" sz="1200" dirty="0"/>
              <a:t> </a:t>
            </a:r>
            <a:r>
              <a:rPr lang="pl-PL" sz="1200" dirty="0" err="1"/>
              <a:t>or</a:t>
            </a:r>
            <a:r>
              <a:rPr lang="pl-PL" sz="1200" dirty="0"/>
              <a:t> not </a:t>
            </a:r>
            <a:r>
              <a:rPr lang="pl-PL" sz="1200" dirty="0" err="1"/>
              <a:t>based</a:t>
            </a:r>
            <a:r>
              <a:rPr lang="pl-PL" sz="1200" dirty="0"/>
              <a:t> on </a:t>
            </a:r>
            <a:r>
              <a:rPr lang="pl-PL" sz="1200" dirty="0" err="1"/>
              <a:t>current</a:t>
            </a:r>
            <a:r>
              <a:rPr lang="pl-PL" sz="1200" dirty="0"/>
              <a:t> and past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0" indent="0">
              <a:lnSpc>
                <a:spcPct val="150000"/>
              </a:lnSpc>
              <a:buNone/>
            </a:pPr>
            <a:endParaRPr lang="pl-PL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modeling</a:t>
            </a:r>
            <a:endParaRPr lang="en-US" b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4D9E449-C9BA-5A35-8F0C-5695BDF76389}"/>
              </a:ext>
            </a:extLst>
          </p:cNvPr>
          <p:cNvSpPr txBox="1">
            <a:spLocks/>
          </p:cNvSpPr>
          <p:nvPr/>
        </p:nvSpPr>
        <p:spPr>
          <a:xfrm>
            <a:off x="202263" y="2074728"/>
            <a:ext cx="4993852" cy="3196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Font typeface="Noto Sans" panose="020B0502040504020204" pitchFamily="34" charset="0"/>
              <a:buNone/>
            </a:pPr>
            <a:endParaRPr lang="pl-PL" sz="1200" dirty="0"/>
          </a:p>
          <a:p>
            <a:pPr>
              <a:lnSpc>
                <a:spcPct val="150000"/>
              </a:lnSpc>
            </a:pPr>
            <a:r>
              <a:rPr lang="pl-PL" sz="1200" dirty="0"/>
              <a:t>First step: </a:t>
            </a:r>
            <a:r>
              <a:rPr lang="pl-PL" sz="1200" dirty="0" err="1"/>
              <a:t>generate</a:t>
            </a:r>
            <a:r>
              <a:rPr lang="pl-PL" sz="1200" dirty="0"/>
              <a:t> </a:t>
            </a:r>
            <a:r>
              <a:rPr lang="pl-PL" sz="1200" dirty="0" err="1"/>
              <a:t>training</a:t>
            </a:r>
            <a:r>
              <a:rPr lang="pl-PL" sz="1200" dirty="0"/>
              <a:t> data for the model – </a:t>
            </a:r>
            <a:r>
              <a:rPr lang="pl-PL" sz="1200" dirty="0" err="1"/>
              <a:t>mark</a:t>
            </a:r>
            <a:r>
              <a:rPr lang="pl-PL" sz="1200" dirty="0"/>
              <a:t> </a:t>
            </a:r>
            <a:r>
              <a:rPr lang="pl-PL" sz="1200" dirty="0" err="1"/>
              <a:t>abnormal</a:t>
            </a:r>
            <a:r>
              <a:rPr lang="pl-PL" sz="1200" dirty="0"/>
              <a:t> data </a:t>
            </a:r>
            <a:r>
              <a:rPr lang="pl-PL" sz="1200" dirty="0" err="1"/>
              <a:t>points</a:t>
            </a:r>
            <a:r>
              <a:rPr lang="pl-PL" sz="1200" dirty="0"/>
              <a:t> </a:t>
            </a:r>
            <a:r>
              <a:rPr lang="pl-PL" sz="1200" dirty="0" err="1"/>
              <a:t>semi-automatically</a:t>
            </a:r>
            <a:r>
              <a:rPr lang="pl-PL" sz="1200" dirty="0"/>
              <a:t> </a:t>
            </a:r>
            <a:r>
              <a:rPr lang="pl-PL" sz="1200" dirty="0" err="1"/>
              <a:t>using</a:t>
            </a:r>
            <a:r>
              <a:rPr lang="pl-PL" sz="1200" dirty="0"/>
              <a:t> </a:t>
            </a:r>
            <a:r>
              <a:rPr lang="pl-PL" sz="1200" dirty="0" err="1"/>
              <a:t>statistical</a:t>
            </a:r>
            <a:r>
              <a:rPr lang="pl-PL" sz="1200" dirty="0"/>
              <a:t> </a:t>
            </a:r>
            <a:r>
              <a:rPr lang="pl-PL" sz="1200" dirty="0" err="1"/>
              <a:t>methods</a:t>
            </a:r>
            <a:r>
              <a:rPr lang="pl-PL" sz="1200" dirty="0"/>
              <a:t>	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In </a:t>
            </a:r>
            <a:r>
              <a:rPr lang="pl-PL" sz="1200" dirty="0" err="1"/>
              <a:t>general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a challenge to </a:t>
            </a:r>
            <a:r>
              <a:rPr lang="pl-PL" sz="1200" dirty="0" err="1"/>
              <a:t>get</a:t>
            </a:r>
            <a:r>
              <a:rPr lang="pl-PL" sz="1200" dirty="0"/>
              <a:t> </a:t>
            </a:r>
            <a:r>
              <a:rPr lang="pl-PL" sz="1200" dirty="0" err="1"/>
              <a:t>rid</a:t>
            </a:r>
            <a:r>
              <a:rPr lang="pl-PL" sz="1200" dirty="0"/>
              <a:t> of </a:t>
            </a:r>
            <a:r>
              <a:rPr lang="pl-PL" sz="1200" dirty="0" err="1"/>
              <a:t>natural</a:t>
            </a:r>
            <a:r>
              <a:rPr lang="pl-PL" sz="1200" dirty="0"/>
              <a:t> </a:t>
            </a:r>
            <a:r>
              <a:rPr lang="pl-PL" sz="1200" dirty="0" err="1"/>
              <a:t>oscilations</a:t>
            </a:r>
            <a:r>
              <a:rPr lang="pl-PL" sz="1200" dirty="0"/>
              <a:t> in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since</a:t>
            </a:r>
            <a:r>
              <a:rPr lang="pl-PL" sz="1200" dirty="0"/>
              <a:t> </a:t>
            </a:r>
            <a:r>
              <a:rPr lang="pl-PL" sz="1200" dirty="0" err="1"/>
              <a:t>they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not </a:t>
            </a:r>
            <a:r>
              <a:rPr lang="pl-PL" sz="1200" dirty="0" err="1"/>
              <a:t>regular</a:t>
            </a:r>
            <a:r>
              <a:rPr lang="pl-PL" sz="1200" dirty="0"/>
              <a:t> for most </a:t>
            </a:r>
            <a:r>
              <a:rPr lang="pl-PL" sz="1200" dirty="0" err="1"/>
              <a:t>vids</a:t>
            </a:r>
            <a:endParaRPr lang="pl-PL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Several</a:t>
            </a:r>
            <a:r>
              <a:rPr lang="pl-PL" sz="1200" dirty="0"/>
              <a:t> </a:t>
            </a:r>
            <a:r>
              <a:rPr lang="pl-PL" sz="1200" dirty="0" err="1"/>
              <a:t>methods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tested</a:t>
            </a:r>
            <a:endParaRPr lang="pl-PL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In the </a:t>
            </a:r>
            <a:r>
              <a:rPr lang="pl-PL" sz="1200" dirty="0" err="1"/>
              <a:t>future</a:t>
            </a:r>
            <a:r>
              <a:rPr lang="pl-PL" sz="1200" dirty="0"/>
              <a:t>, </a:t>
            </a:r>
            <a:r>
              <a:rPr lang="pl-PL" sz="1200" dirty="0" err="1"/>
              <a:t>if</a:t>
            </a:r>
            <a:r>
              <a:rPr lang="pl-PL" sz="1200" dirty="0"/>
              <a:t> we </a:t>
            </a:r>
            <a:r>
              <a:rPr lang="pl-PL" sz="1200" dirty="0" err="1"/>
              <a:t>decide</a:t>
            </a:r>
            <a:r>
              <a:rPr lang="pl-PL" sz="1200" dirty="0"/>
              <a:t> to </a:t>
            </a:r>
            <a:r>
              <a:rPr lang="pl-PL" sz="1200" dirty="0" err="1"/>
              <a:t>proceed</a:t>
            </a:r>
            <a:r>
              <a:rPr lang="pl-PL" sz="1200" dirty="0"/>
              <a:t> we </a:t>
            </a:r>
            <a:r>
              <a:rPr lang="pl-PL" sz="1200" dirty="0" err="1"/>
              <a:t>should</a:t>
            </a:r>
            <a:r>
              <a:rPr lang="pl-PL" sz="1200" dirty="0"/>
              <a:t>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expert</a:t>
            </a:r>
            <a:r>
              <a:rPr lang="pl-PL" sz="1200" dirty="0"/>
              <a:t> </a:t>
            </a:r>
            <a:r>
              <a:rPr lang="pl-PL" sz="1200" dirty="0" err="1"/>
              <a:t>create</a:t>
            </a:r>
            <a:r>
              <a:rPr lang="pl-PL" sz="1200" dirty="0"/>
              <a:t> (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inspect</a:t>
            </a:r>
            <a:r>
              <a:rPr lang="pl-PL" sz="1200" dirty="0"/>
              <a:t>) the </a:t>
            </a:r>
            <a:r>
              <a:rPr lang="pl-PL" sz="1200" dirty="0" err="1"/>
              <a:t>training</a:t>
            </a:r>
            <a:r>
              <a:rPr lang="pl-PL" sz="1200" dirty="0"/>
              <a:t>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0" indent="0">
              <a:lnSpc>
                <a:spcPct val="150000"/>
              </a:lnSpc>
              <a:buFont typeface="Noto Sans" panose="020B0502040504020204" pitchFamily="34" charset="0"/>
              <a:buNone/>
            </a:pPr>
            <a:endParaRPr lang="pl-PL" sz="1200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25D1545-1AB7-6BFD-7851-5557E85C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2742117"/>
            <a:ext cx="5341347" cy="206842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080629-D98A-F278-3542-C5F797A102F7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193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1" y="917626"/>
            <a:ext cx="5940121" cy="18951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400" dirty="0" err="1"/>
              <a:t>InterQuartileRangeAD</a:t>
            </a:r>
            <a:r>
              <a:rPr lang="pl-PL" sz="1400" dirty="0"/>
              <a:t> model – </a:t>
            </a:r>
            <a:r>
              <a:rPr lang="pl-PL" sz="1400" dirty="0" err="1"/>
              <a:t>selects</a:t>
            </a:r>
            <a:r>
              <a:rPr lang="pl-PL" sz="1400" dirty="0"/>
              <a:t> </a:t>
            </a:r>
            <a:r>
              <a:rPr lang="pl-PL" sz="1400" dirty="0" err="1"/>
              <a:t>treshold</a:t>
            </a:r>
            <a:r>
              <a:rPr lang="pl-PL" sz="1400" dirty="0"/>
              <a:t> </a:t>
            </a:r>
            <a:r>
              <a:rPr lang="pl-PL" sz="1400" dirty="0" err="1"/>
              <a:t>based</a:t>
            </a:r>
            <a:r>
              <a:rPr lang="pl-PL" sz="1400" dirty="0"/>
              <a:t> on </a:t>
            </a:r>
            <a:r>
              <a:rPr lang="pl-PL" sz="1400" dirty="0" err="1"/>
              <a:t>quartile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IQR=Q3−Q1 is the difference between 25% and 75% quantiles.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pl-PL" sz="1400" dirty="0"/>
              <a:t>[Q1−c∗IQR,Q3+c∗IQR]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considered</a:t>
            </a:r>
            <a:r>
              <a:rPr lang="pl-PL" sz="1400" dirty="0"/>
              <a:t> </a:t>
            </a:r>
            <a:r>
              <a:rPr lang="pl-PL" sz="1400" dirty="0" err="1"/>
              <a:t>normal</a:t>
            </a:r>
            <a:r>
              <a:rPr lang="pl-PL" sz="1400" dirty="0"/>
              <a:t> </a:t>
            </a:r>
            <a:r>
              <a:rPr lang="pl-PL" sz="1400" dirty="0" err="1"/>
              <a:t>range</a:t>
            </a:r>
            <a:r>
              <a:rPr lang="pl-PL" sz="1400" dirty="0"/>
              <a:t> and </a:t>
            </a:r>
            <a:r>
              <a:rPr lang="pl-PL" sz="1400" dirty="0" err="1"/>
              <a:t>anything</a:t>
            </a:r>
            <a:r>
              <a:rPr lang="pl-PL" sz="1400" dirty="0"/>
              <a:t> </a:t>
            </a:r>
            <a:r>
              <a:rPr lang="pl-PL" sz="1400" dirty="0" err="1"/>
              <a:t>outside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anomaly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pl-PL" sz="1400" dirty="0"/>
              <a:t>c=3.5</a:t>
            </a:r>
          </a:p>
          <a:p>
            <a:pPr>
              <a:lnSpc>
                <a:spcPct val="150000"/>
              </a:lnSpc>
            </a:pPr>
            <a:r>
              <a:rPr lang="pl-PL" sz="1400" dirty="0"/>
              <a:t>Method </a:t>
            </a:r>
            <a:r>
              <a:rPr lang="pl-PL" sz="1400" dirty="0" err="1"/>
              <a:t>selected</a:t>
            </a:r>
            <a:r>
              <a:rPr lang="pl-PL" sz="1400" dirty="0"/>
              <a:t> for </a:t>
            </a:r>
            <a:r>
              <a:rPr lang="pl-PL" sz="1400" dirty="0" err="1"/>
              <a:t>training</a:t>
            </a:r>
            <a:r>
              <a:rPr lang="pl-PL" sz="1400" dirty="0"/>
              <a:t> data </a:t>
            </a:r>
            <a:r>
              <a:rPr lang="pl-PL" sz="1400" dirty="0" err="1"/>
              <a:t>creation</a:t>
            </a:r>
            <a:r>
              <a:rPr lang="pl-PL" sz="1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modeling – data </a:t>
            </a:r>
            <a:r>
              <a:rPr lang="pl-PL" dirty="0" err="1"/>
              <a:t>labeling</a:t>
            </a:r>
            <a:endParaRPr lang="en-US" b="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9D4713A-38FB-F359-D8C0-2FFC518D4D91}"/>
              </a:ext>
            </a:extLst>
          </p:cNvPr>
          <p:cNvSpPr txBox="1">
            <a:spLocks/>
          </p:cNvSpPr>
          <p:nvPr/>
        </p:nvSpPr>
        <p:spPr>
          <a:xfrm>
            <a:off x="6569765" y="917626"/>
            <a:ext cx="4197598" cy="18951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400" dirty="0" err="1"/>
              <a:t>simple</a:t>
            </a:r>
            <a:r>
              <a:rPr lang="pl-PL" sz="1400" dirty="0"/>
              <a:t> and </a:t>
            </a:r>
            <a:r>
              <a:rPr lang="pl-PL" sz="1400" dirty="0" err="1"/>
              <a:t>good</a:t>
            </a:r>
            <a:r>
              <a:rPr lang="pl-PL" sz="1400" dirty="0"/>
              <a:t> </a:t>
            </a:r>
            <a:r>
              <a:rPr lang="pl-PL" sz="1400" dirty="0" err="1"/>
              <a:t>method</a:t>
            </a:r>
            <a:r>
              <a:rPr lang="pl-PL" sz="1400" dirty="0"/>
              <a:t>.</a:t>
            </a:r>
          </a:p>
          <a:p>
            <a:pPr>
              <a:lnSpc>
                <a:spcPct val="150000"/>
              </a:lnSpc>
            </a:pPr>
            <a:r>
              <a:rPr lang="pl-PL" sz="1400" dirty="0" err="1"/>
              <a:t>this</a:t>
            </a:r>
            <a:r>
              <a:rPr lang="pl-PL" sz="1400" dirty="0"/>
              <a:t> </a:t>
            </a:r>
            <a:r>
              <a:rPr lang="pl-PL" sz="1400" dirty="0" err="1"/>
              <a:t>itself</a:t>
            </a:r>
            <a:r>
              <a:rPr lang="pl-PL" sz="1400" dirty="0"/>
              <a:t> </a:t>
            </a:r>
            <a:r>
              <a:rPr lang="pl-PL" sz="1400" dirty="0" err="1"/>
              <a:t>could</a:t>
            </a:r>
            <a:r>
              <a:rPr lang="pl-PL" sz="1400" dirty="0"/>
              <a:t> be </a:t>
            </a:r>
            <a:r>
              <a:rPr lang="pl-PL" sz="1400" dirty="0" err="1"/>
              <a:t>used</a:t>
            </a:r>
            <a:r>
              <a:rPr lang="pl-PL" sz="1400" dirty="0"/>
              <a:t> as </a:t>
            </a:r>
            <a:r>
              <a:rPr lang="pl-PL" sz="1400" dirty="0" err="1"/>
              <a:t>method</a:t>
            </a:r>
            <a:r>
              <a:rPr lang="pl-PL" sz="1400" dirty="0"/>
              <a:t> of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abnomal</a:t>
            </a:r>
            <a:r>
              <a:rPr lang="pl-PL" sz="1400" dirty="0"/>
              <a:t>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increases</a:t>
            </a:r>
            <a:r>
              <a:rPr lang="pl-PL" sz="1400" dirty="0"/>
              <a:t>, but </a:t>
            </a:r>
            <a:r>
              <a:rPr lang="pl-PL" sz="1400" dirty="0" err="1"/>
              <a:t>it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only</a:t>
            </a:r>
            <a:r>
              <a:rPr lang="pl-PL" sz="1400" dirty="0"/>
              <a:t> </a:t>
            </a:r>
            <a:r>
              <a:rPr lang="pl-PL" sz="1400" dirty="0" err="1"/>
              <a:t>based</a:t>
            </a:r>
            <a:r>
              <a:rPr lang="pl-PL" sz="1400" dirty="0"/>
              <a:t> on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values</a:t>
            </a:r>
            <a:r>
              <a:rPr lang="pl-PL" sz="1400" dirty="0"/>
              <a:t>, </a:t>
            </a:r>
            <a:r>
              <a:rPr lang="pl-PL" sz="1400" dirty="0" err="1"/>
              <a:t>other</a:t>
            </a:r>
            <a:r>
              <a:rPr lang="pl-PL" sz="1400" dirty="0"/>
              <a:t> info not </a:t>
            </a:r>
            <a:r>
              <a:rPr lang="pl-PL" sz="1400" dirty="0" err="1"/>
              <a:t>possible</a:t>
            </a:r>
            <a:r>
              <a:rPr lang="pl-PL" sz="1400" dirty="0"/>
              <a:t> to </a:t>
            </a:r>
            <a:r>
              <a:rPr lang="pl-PL" sz="1400" dirty="0" err="1"/>
              <a:t>include</a:t>
            </a:r>
            <a:endParaRPr lang="pl-PL" sz="1400" dirty="0"/>
          </a:p>
          <a:p>
            <a:pPr marL="0" indent="0">
              <a:lnSpc>
                <a:spcPct val="150000"/>
              </a:lnSpc>
              <a:buFont typeface="Noto Sans" panose="020B0502040504020204" pitchFamily="34" charset="0"/>
              <a:buNone/>
            </a:pPr>
            <a:endParaRPr lang="pl-PL" sz="14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7F7E08D-AD6D-FA06-ACBD-F6B9FCB08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" y="2838553"/>
            <a:ext cx="5447207" cy="3038899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7666942-CAD4-8FD5-875F-4396D7C0F2C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B9E2C47-362E-F1EA-63AC-5710EE729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169" y="3011560"/>
            <a:ext cx="5154194" cy="25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32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3362" y="2152481"/>
            <a:ext cx="9909477" cy="29342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400" dirty="0" err="1"/>
              <a:t>Several</a:t>
            </a:r>
            <a:r>
              <a:rPr lang="pl-PL" sz="1400" dirty="0"/>
              <a:t> </a:t>
            </a:r>
            <a:r>
              <a:rPr lang="pl-PL" sz="1400" dirty="0" err="1"/>
              <a:t>classic</a:t>
            </a:r>
            <a:r>
              <a:rPr lang="pl-PL" sz="1400" dirty="0"/>
              <a:t> </a:t>
            </a:r>
            <a:r>
              <a:rPr lang="pl-PL" sz="1400" dirty="0" err="1"/>
              <a:t>classification</a:t>
            </a:r>
            <a:r>
              <a:rPr lang="pl-PL" sz="1400" dirty="0"/>
              <a:t> </a:t>
            </a:r>
            <a:r>
              <a:rPr lang="pl-PL" sz="1400" dirty="0" err="1"/>
              <a:t>models</a:t>
            </a:r>
            <a:r>
              <a:rPr lang="pl-PL" sz="1400" dirty="0"/>
              <a:t> </a:t>
            </a:r>
            <a:r>
              <a:rPr lang="pl-PL" sz="1400" dirty="0" err="1"/>
              <a:t>were</a:t>
            </a:r>
            <a:r>
              <a:rPr lang="pl-PL" sz="1400" dirty="0"/>
              <a:t> </a:t>
            </a:r>
            <a:r>
              <a:rPr lang="pl-PL" sz="1400" dirty="0" err="1"/>
              <a:t>tested</a:t>
            </a:r>
            <a:r>
              <a:rPr lang="pl-PL" sz="1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pl-PL" sz="1400" dirty="0"/>
              <a:t>SVM, </a:t>
            </a:r>
            <a:r>
              <a:rPr lang="pl-PL" sz="1400" dirty="0" err="1"/>
              <a:t>RandomForestClassifier</a:t>
            </a:r>
            <a:r>
              <a:rPr lang="pl-PL" sz="1400" dirty="0"/>
              <a:t>, </a:t>
            </a:r>
            <a:r>
              <a:rPr lang="pl-PL" sz="1400" dirty="0" err="1"/>
              <a:t>DecisionTreeClassifier</a:t>
            </a:r>
            <a:r>
              <a:rPr lang="pl-PL" sz="1400" dirty="0"/>
              <a:t>, </a:t>
            </a:r>
            <a:r>
              <a:rPr lang="pl-PL" sz="1400" dirty="0" err="1"/>
              <a:t>HistGradientBoostingClassifier</a:t>
            </a:r>
            <a:endParaRPr lang="pl-PL" sz="1400" dirty="0"/>
          </a:p>
          <a:p>
            <a:pPr lvl="1">
              <a:lnSpc>
                <a:spcPct val="150000"/>
              </a:lnSpc>
            </a:pPr>
            <a:endParaRPr lang="pl-PL" sz="1400" dirty="0"/>
          </a:p>
          <a:p>
            <a:pPr>
              <a:lnSpc>
                <a:spcPct val="150000"/>
              </a:lnSpc>
            </a:pPr>
            <a:r>
              <a:rPr lang="pl-PL" sz="1400" dirty="0" err="1"/>
              <a:t>Because</a:t>
            </a:r>
            <a:r>
              <a:rPr lang="pl-PL" sz="1400" dirty="0"/>
              <a:t> of data </a:t>
            </a:r>
            <a:r>
              <a:rPr lang="pl-PL" sz="1400" dirty="0" err="1"/>
              <a:t>labeling</a:t>
            </a:r>
            <a:r>
              <a:rPr lang="pl-PL" sz="1400" dirty="0"/>
              <a:t> </a:t>
            </a:r>
            <a:r>
              <a:rPr lang="pl-PL" sz="1400" dirty="0" err="1"/>
              <a:t>method</a:t>
            </a:r>
            <a:r>
              <a:rPr lang="pl-PL" sz="1400" dirty="0"/>
              <a:t> </a:t>
            </a:r>
            <a:r>
              <a:rPr lang="pl-PL" sz="1400" dirty="0" err="1"/>
              <a:t>this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extremally</a:t>
            </a:r>
            <a:r>
              <a:rPr lang="pl-PL" sz="1400" dirty="0"/>
              <a:t> </a:t>
            </a:r>
            <a:r>
              <a:rPr lang="pl-PL" sz="1400" dirty="0" err="1"/>
              <a:t>easy</a:t>
            </a:r>
            <a:r>
              <a:rPr lang="pl-PL" sz="1400" dirty="0"/>
              <a:t> problem for </a:t>
            </a:r>
            <a:r>
              <a:rPr lang="pl-PL" sz="1400" dirty="0" err="1"/>
              <a:t>clasisfication</a:t>
            </a:r>
            <a:r>
              <a:rPr lang="pl-PL" sz="1400" dirty="0"/>
              <a:t> </a:t>
            </a:r>
            <a:r>
              <a:rPr lang="pl-PL" sz="1400" dirty="0" err="1"/>
              <a:t>models</a:t>
            </a:r>
            <a:r>
              <a:rPr lang="pl-PL" sz="1400" dirty="0"/>
              <a:t> (</a:t>
            </a:r>
            <a:r>
              <a:rPr lang="pl-PL" sz="1400" dirty="0" err="1"/>
              <a:t>if</a:t>
            </a:r>
            <a:r>
              <a:rPr lang="pl-PL" sz="1400" dirty="0"/>
              <a:t> we </a:t>
            </a:r>
            <a:r>
              <a:rPr lang="pl-PL" sz="1400" dirty="0" err="1"/>
              <a:t>provide</a:t>
            </a:r>
            <a:r>
              <a:rPr lang="pl-PL" sz="1400" dirty="0"/>
              <a:t> </a:t>
            </a:r>
            <a:r>
              <a:rPr lang="pl-PL" sz="1400" dirty="0" err="1"/>
              <a:t>them</a:t>
            </a:r>
            <a:r>
              <a:rPr lang="pl-PL" sz="1400" dirty="0"/>
              <a:t> with </a:t>
            </a:r>
            <a:r>
              <a:rPr lang="pl-PL" sz="1400" dirty="0" err="1"/>
              <a:t>temperature</a:t>
            </a:r>
            <a:r>
              <a:rPr lang="pl-PL" sz="1400" dirty="0"/>
              <a:t> info)</a:t>
            </a:r>
          </a:p>
          <a:p>
            <a:pPr>
              <a:lnSpc>
                <a:spcPct val="150000"/>
              </a:lnSpc>
            </a:pPr>
            <a:endParaRPr lang="pl-PL" sz="1400" dirty="0"/>
          </a:p>
          <a:p>
            <a:pPr>
              <a:lnSpc>
                <a:spcPct val="150000"/>
              </a:lnSpc>
            </a:pPr>
            <a:r>
              <a:rPr lang="pl-PL" sz="1400" dirty="0"/>
              <a:t>Data </a:t>
            </a:r>
            <a:r>
              <a:rPr lang="pl-PL" sz="1400" dirty="0" err="1"/>
              <a:t>aggregated</a:t>
            </a:r>
            <a:r>
              <a:rPr lang="pl-PL" sz="1400" dirty="0"/>
              <a:t> in 5-minute </a:t>
            </a:r>
            <a:r>
              <a:rPr lang="pl-PL" sz="1400" dirty="0" err="1"/>
              <a:t>windows</a:t>
            </a:r>
            <a:r>
              <a:rPr lang="pl-PL" sz="1400" dirty="0"/>
              <a:t>. Train – test – </a:t>
            </a:r>
            <a:r>
              <a:rPr lang="pl-PL" sz="1400" dirty="0" err="1"/>
              <a:t>validation</a:t>
            </a:r>
            <a:r>
              <a:rPr lang="pl-PL" sz="1400" dirty="0"/>
              <a:t> </a:t>
            </a:r>
            <a:r>
              <a:rPr lang="pl-PL" sz="1400" dirty="0" err="1"/>
              <a:t>split</a:t>
            </a:r>
            <a:r>
              <a:rPr lang="pl-PL" sz="1400" dirty="0"/>
              <a:t> – same as in </a:t>
            </a:r>
            <a:r>
              <a:rPr lang="pl-PL" sz="1400" dirty="0" err="1"/>
              <a:t>predictive</a:t>
            </a:r>
            <a:r>
              <a:rPr lang="pl-PL" sz="1400" dirty="0"/>
              <a:t> modeling.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modeling</a:t>
            </a:r>
            <a:endParaRPr lang="en-US" b="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0D9E17B-FEDA-8B89-FEE8-FF1293C54A3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7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/>
              <a:t>Best </a:t>
            </a:r>
            <a:r>
              <a:rPr lang="pl-PL" dirty="0" err="1"/>
              <a:t>models</a:t>
            </a:r>
            <a:endParaRPr lang="en-US" b="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A3F6A1D-CFC7-665E-E946-421BC9F2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9" y="2673360"/>
            <a:ext cx="10297962" cy="335326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9CF22D1-0137-5843-4A66-97EF4E2C5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69" y="1067806"/>
            <a:ext cx="9402487" cy="150516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F4C78C03-05E5-83F7-7190-45793E22F121}"/>
              </a:ext>
            </a:extLst>
          </p:cNvPr>
          <p:cNvSpPr/>
          <p:nvPr/>
        </p:nvSpPr>
        <p:spPr>
          <a:xfrm>
            <a:off x="2593343" y="1067806"/>
            <a:ext cx="1701339" cy="150516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E365C95-62CD-16D1-A046-678EFA1D5598}"/>
              </a:ext>
            </a:extLst>
          </p:cNvPr>
          <p:cNvSpPr/>
          <p:nvPr/>
        </p:nvSpPr>
        <p:spPr>
          <a:xfrm>
            <a:off x="6123000" y="1067806"/>
            <a:ext cx="839932" cy="150516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CD35079-2602-12CC-9BB7-158E198A851A}"/>
              </a:ext>
            </a:extLst>
          </p:cNvPr>
          <p:cNvSpPr/>
          <p:nvPr/>
        </p:nvSpPr>
        <p:spPr>
          <a:xfrm>
            <a:off x="6987208" y="1067806"/>
            <a:ext cx="2714000" cy="1505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385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Predictions</a:t>
            </a:r>
            <a:r>
              <a:rPr lang="pl-PL" dirty="0"/>
              <a:t> on </a:t>
            </a:r>
            <a:r>
              <a:rPr lang="pl-PL" dirty="0" err="1"/>
              <a:t>new</a:t>
            </a:r>
            <a:r>
              <a:rPr lang="pl-PL" dirty="0"/>
              <a:t> data</a:t>
            </a:r>
            <a:endParaRPr lang="en-US" b="0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644C6FAE-1936-6BFB-64C7-51226109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4" y="1177157"/>
            <a:ext cx="5268060" cy="4182059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B6771AC-A164-C9A3-C34B-050486843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424" y="1177157"/>
            <a:ext cx="5239481" cy="4105848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94ABB1A-50D2-F709-5391-304AD7B5E5A3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687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Predictions</a:t>
            </a:r>
            <a:r>
              <a:rPr lang="pl-PL" dirty="0"/>
              <a:t> on </a:t>
            </a:r>
            <a:r>
              <a:rPr lang="pl-PL" dirty="0" err="1"/>
              <a:t>new</a:t>
            </a:r>
            <a:r>
              <a:rPr lang="pl-PL" dirty="0"/>
              <a:t> data</a:t>
            </a:r>
            <a:endParaRPr lang="en-US" b="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9DBCBB7-F924-3C0A-DD22-C2B6BDA2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8" y="1199398"/>
            <a:ext cx="5258534" cy="415348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5802F26-8E16-D4BF-37C4-15EA85D05F1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745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Predictions</a:t>
            </a:r>
            <a:r>
              <a:rPr lang="pl-PL" dirty="0"/>
              <a:t> on </a:t>
            </a:r>
            <a:r>
              <a:rPr lang="pl-PL" dirty="0" err="1"/>
              <a:t>new</a:t>
            </a:r>
            <a:r>
              <a:rPr lang="pl-PL" dirty="0"/>
              <a:t> data – no </a:t>
            </a:r>
            <a:r>
              <a:rPr lang="pl-PL" dirty="0" err="1"/>
              <a:t>anomalies</a:t>
            </a:r>
            <a:endParaRPr lang="en-US" b="0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0AF318A0-1C62-F707-7CE6-AC1BE33A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6" y="1213607"/>
            <a:ext cx="5287113" cy="418205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67205A46-A63B-BA1A-B67B-3C2FBB76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642" y="1213607"/>
            <a:ext cx="5239481" cy="4134427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2C4F0A4-D39E-6C32-8C85-2D7E24E04365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935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</a:t>
            </a:r>
            <a:r>
              <a:rPr lang="pl-PL" dirty="0" err="1"/>
              <a:t>Conclusions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29</a:t>
            </a:fld>
            <a:endParaRPr lang="en-US" noProof="1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26FB558-64CF-BAA5-32F8-36C4E915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0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4DFC-2767-F2D5-7D32-9E89485A0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09C8F31-94C7-D6AF-1FC8-AAE628BE6C6F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46526C4-C8EA-2A00-D62D-6DEF2E2D042C}"/>
              </a:ext>
            </a:extLst>
          </p:cNvPr>
          <p:cNvSpPr txBox="1">
            <a:spLocks/>
          </p:cNvSpPr>
          <p:nvPr/>
        </p:nvSpPr>
        <p:spPr>
          <a:xfrm>
            <a:off x="530073" y="940020"/>
            <a:ext cx="9909477" cy="4798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pl-PL" sz="1100" b="1" dirty="0" err="1"/>
              <a:t>Exploratory</a:t>
            </a:r>
            <a:r>
              <a:rPr lang="pl-PL" sz="1100" b="1" dirty="0"/>
              <a:t> </a:t>
            </a:r>
            <a:r>
              <a:rPr lang="pl-PL" sz="1100" b="1" dirty="0" err="1"/>
              <a:t>analysis</a:t>
            </a:r>
            <a:endParaRPr lang="pl-PL" sz="1100" b="1" dirty="0"/>
          </a:p>
          <a:p>
            <a:pPr>
              <a:lnSpc>
                <a:spcPct val="150000"/>
              </a:lnSpc>
            </a:pPr>
            <a:r>
              <a:rPr lang="pl-PL" sz="1100" dirty="0" err="1"/>
              <a:t>Determine</a:t>
            </a:r>
            <a:r>
              <a:rPr lang="pl-PL" sz="1100" dirty="0"/>
              <a:t> influence and </a:t>
            </a:r>
            <a:r>
              <a:rPr lang="pl-PL" sz="1100" dirty="0" err="1"/>
              <a:t>relationship</a:t>
            </a:r>
            <a:r>
              <a:rPr lang="pl-PL" sz="1100" dirty="0"/>
              <a:t>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measured</a:t>
            </a:r>
            <a:r>
              <a:rPr lang="pl-PL" sz="1100" dirty="0"/>
              <a:t> </a:t>
            </a:r>
            <a:r>
              <a:rPr lang="pl-PL" sz="1100" dirty="0" err="1"/>
              <a:t>temperature</a:t>
            </a:r>
            <a:r>
              <a:rPr lang="pl-PL" sz="1100" dirty="0"/>
              <a:t> and </a:t>
            </a:r>
            <a:r>
              <a:rPr lang="pl-PL" sz="1100" dirty="0" err="1"/>
              <a:t>other</a:t>
            </a:r>
            <a:r>
              <a:rPr lang="pl-PL" sz="1100" dirty="0"/>
              <a:t> </a:t>
            </a:r>
            <a:r>
              <a:rPr lang="pl-PL" sz="1100" dirty="0" err="1"/>
              <a:t>features</a:t>
            </a:r>
            <a:r>
              <a:rPr lang="pl-PL" sz="1100" dirty="0"/>
              <a:t> – </a:t>
            </a:r>
            <a:r>
              <a:rPr lang="pl-PL" sz="1100" dirty="0" err="1"/>
              <a:t>setpoint</a:t>
            </a:r>
            <a:r>
              <a:rPr lang="pl-PL" sz="1100" dirty="0"/>
              <a:t> &amp; </a:t>
            </a:r>
            <a:r>
              <a:rPr lang="pl-PL" sz="1100" dirty="0" err="1"/>
              <a:t>ambient</a:t>
            </a:r>
            <a:r>
              <a:rPr lang="pl-PL" sz="1100" dirty="0"/>
              <a:t> </a:t>
            </a:r>
            <a:r>
              <a:rPr lang="pl-PL" sz="1100" dirty="0" err="1"/>
              <a:t>temperatures</a:t>
            </a:r>
            <a:r>
              <a:rPr lang="pl-PL" sz="1100" dirty="0"/>
              <a:t> and </a:t>
            </a:r>
            <a:r>
              <a:rPr lang="pl-PL" sz="1100" dirty="0" err="1"/>
              <a:t>door</a:t>
            </a:r>
            <a:r>
              <a:rPr lang="pl-PL" sz="1100" dirty="0"/>
              <a:t> </a:t>
            </a:r>
            <a:r>
              <a:rPr lang="pl-PL" sz="1100" dirty="0" err="1"/>
              <a:t>openings</a:t>
            </a:r>
            <a:endParaRPr lang="pl-PL" sz="11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100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100" b="1" dirty="0"/>
              <a:t>2. </a:t>
            </a:r>
            <a:r>
              <a:rPr lang="pl-PL" sz="1100" b="1" dirty="0" err="1"/>
              <a:t>Feature</a:t>
            </a:r>
            <a:r>
              <a:rPr lang="pl-PL" sz="1100" b="1" dirty="0"/>
              <a:t> </a:t>
            </a:r>
            <a:r>
              <a:rPr lang="pl-PL" sz="1100" b="1" dirty="0" err="1"/>
              <a:t>selection</a:t>
            </a:r>
            <a:endParaRPr lang="pl-PL" sz="1100" b="1" dirty="0"/>
          </a:p>
          <a:p>
            <a:pPr>
              <a:lnSpc>
                <a:spcPct val="150000"/>
              </a:lnSpc>
            </a:pPr>
            <a:r>
              <a:rPr lang="pl-PL" sz="1100" dirty="0" err="1"/>
              <a:t>Calculate</a:t>
            </a:r>
            <a:r>
              <a:rPr lang="pl-PL" sz="1100" dirty="0"/>
              <a:t> </a:t>
            </a:r>
            <a:r>
              <a:rPr lang="pl-PL" sz="1100" dirty="0" err="1"/>
              <a:t>importance</a:t>
            </a:r>
            <a:r>
              <a:rPr lang="pl-PL" sz="1100" dirty="0"/>
              <a:t> with </a:t>
            </a:r>
            <a:r>
              <a:rPr lang="pl-PL" sz="1100" dirty="0" err="1"/>
              <a:t>random</a:t>
            </a:r>
            <a:r>
              <a:rPr lang="pl-PL" sz="1100" dirty="0"/>
              <a:t> </a:t>
            </a:r>
            <a:r>
              <a:rPr lang="pl-PL" sz="1100" dirty="0" err="1"/>
              <a:t>forest</a:t>
            </a:r>
            <a:r>
              <a:rPr lang="pl-PL" sz="1100" dirty="0"/>
              <a:t> – </a:t>
            </a:r>
            <a:r>
              <a:rPr lang="pl-PL" sz="1100" dirty="0" err="1"/>
              <a:t>which</a:t>
            </a:r>
            <a:r>
              <a:rPr lang="pl-PL" sz="1100" dirty="0"/>
              <a:t> </a:t>
            </a:r>
            <a:r>
              <a:rPr lang="pl-PL" sz="1100" dirty="0" err="1"/>
              <a:t>features</a:t>
            </a:r>
            <a:r>
              <a:rPr lang="pl-PL" sz="1100" dirty="0"/>
              <a:t> </a:t>
            </a:r>
            <a:r>
              <a:rPr lang="pl-PL" sz="1100" dirty="0" err="1"/>
              <a:t>seems</a:t>
            </a:r>
            <a:r>
              <a:rPr lang="pl-PL" sz="1100" dirty="0"/>
              <a:t> to be the most </a:t>
            </a:r>
            <a:r>
              <a:rPr lang="pl-PL" sz="1100" dirty="0" err="1"/>
              <a:t>important</a:t>
            </a:r>
            <a:r>
              <a:rPr lang="pl-PL" sz="1100" dirty="0"/>
              <a:t> in </a:t>
            </a:r>
            <a:r>
              <a:rPr lang="pl-PL" sz="1100" dirty="0" err="1"/>
              <a:t>terms</a:t>
            </a:r>
            <a:r>
              <a:rPr lang="pl-PL" sz="1100" dirty="0"/>
              <a:t> of </a:t>
            </a:r>
            <a:r>
              <a:rPr lang="pl-PL" sz="1100" dirty="0" err="1"/>
              <a:t>influencing</a:t>
            </a:r>
            <a:r>
              <a:rPr lang="pl-PL" sz="1100" dirty="0"/>
              <a:t> </a:t>
            </a:r>
            <a:r>
              <a:rPr lang="pl-PL" sz="1100" dirty="0" err="1"/>
              <a:t>measured</a:t>
            </a:r>
            <a:r>
              <a:rPr lang="pl-PL" sz="1100" dirty="0"/>
              <a:t> </a:t>
            </a:r>
            <a:r>
              <a:rPr lang="pl-PL" sz="1100" dirty="0" err="1"/>
              <a:t>temperature</a:t>
            </a:r>
            <a:r>
              <a:rPr lang="pl-PL" sz="1100" dirty="0"/>
              <a:t>.</a:t>
            </a:r>
          </a:p>
          <a:p>
            <a:pPr>
              <a:lnSpc>
                <a:spcPct val="150000"/>
              </a:lnSpc>
            </a:pPr>
            <a:endParaRPr lang="pl-PL" sz="1100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100" b="1" dirty="0"/>
              <a:t>3. </a:t>
            </a:r>
            <a:r>
              <a:rPr lang="pl-PL" sz="1100" b="1" dirty="0" err="1"/>
              <a:t>Predictive</a:t>
            </a:r>
            <a:r>
              <a:rPr lang="pl-PL" sz="1100" b="1" dirty="0"/>
              <a:t> modeling </a:t>
            </a:r>
          </a:p>
          <a:p>
            <a:pPr>
              <a:lnSpc>
                <a:spcPct val="150000"/>
              </a:lnSpc>
            </a:pPr>
            <a:r>
              <a:rPr lang="pl-PL" sz="1100" dirty="0"/>
              <a:t>Using </a:t>
            </a:r>
            <a:r>
              <a:rPr lang="pl-PL" sz="1100" dirty="0" err="1"/>
              <a:t>insights</a:t>
            </a:r>
            <a:r>
              <a:rPr lang="pl-PL" sz="1100" dirty="0"/>
              <a:t> from data </a:t>
            </a:r>
            <a:r>
              <a:rPr lang="pl-PL" sz="1100" dirty="0" err="1"/>
              <a:t>exploration</a:t>
            </a:r>
            <a:r>
              <a:rPr lang="pl-PL" sz="1100" dirty="0"/>
              <a:t> and </a:t>
            </a:r>
            <a:r>
              <a:rPr lang="pl-PL" sz="1100" dirty="0" err="1"/>
              <a:t>rf</a:t>
            </a:r>
            <a:r>
              <a:rPr lang="pl-PL" sz="1100" dirty="0"/>
              <a:t> model </a:t>
            </a:r>
            <a:r>
              <a:rPr lang="pl-PL" sz="1100" dirty="0" err="1"/>
              <a:t>create</a:t>
            </a:r>
            <a:r>
              <a:rPr lang="pl-PL" sz="1100" dirty="0"/>
              <a:t> and </a:t>
            </a:r>
            <a:r>
              <a:rPr lang="pl-PL" sz="1100" dirty="0" err="1"/>
              <a:t>choose</a:t>
            </a:r>
            <a:r>
              <a:rPr lang="pl-PL" sz="1100" dirty="0"/>
              <a:t> </a:t>
            </a:r>
            <a:r>
              <a:rPr lang="pl-PL" sz="1100" dirty="0" err="1"/>
              <a:t>best</a:t>
            </a:r>
            <a:r>
              <a:rPr lang="pl-PL" sz="1100" dirty="0"/>
              <a:t> </a:t>
            </a:r>
            <a:r>
              <a:rPr lang="pl-PL" sz="1100" b="1" dirty="0" err="1"/>
              <a:t>models</a:t>
            </a:r>
            <a:r>
              <a:rPr lang="pl-PL" sz="1100" b="1" dirty="0"/>
              <a:t> </a:t>
            </a:r>
            <a:r>
              <a:rPr lang="pl-PL" sz="1100" b="1" dirty="0" err="1"/>
              <a:t>that</a:t>
            </a:r>
            <a:r>
              <a:rPr lang="pl-PL" sz="1100" b="1" dirty="0"/>
              <a:t> </a:t>
            </a:r>
            <a:r>
              <a:rPr lang="pl-PL" sz="1100" b="1" dirty="0" err="1"/>
              <a:t>are</a:t>
            </a:r>
            <a:r>
              <a:rPr lang="pl-PL" sz="1100" b="1" dirty="0"/>
              <a:t> </a:t>
            </a:r>
            <a:r>
              <a:rPr lang="pl-PL" sz="1100" b="1" dirty="0" err="1"/>
              <a:t>predicting</a:t>
            </a:r>
            <a:r>
              <a:rPr lang="pl-PL" sz="1100" b="1" dirty="0"/>
              <a:t> </a:t>
            </a:r>
            <a:r>
              <a:rPr lang="pl-PL" sz="1100" b="1" dirty="0" err="1"/>
              <a:t>measured</a:t>
            </a:r>
            <a:r>
              <a:rPr lang="pl-PL" sz="1100" b="1" dirty="0"/>
              <a:t> </a:t>
            </a:r>
            <a:r>
              <a:rPr lang="pl-PL" sz="1100" b="1" dirty="0" err="1"/>
              <a:t>temperature</a:t>
            </a:r>
            <a:r>
              <a:rPr lang="pl-PL" sz="1100" b="1" dirty="0"/>
              <a:t> </a:t>
            </a:r>
            <a:r>
              <a:rPr lang="pl-PL" sz="1100" b="1" dirty="0" err="1"/>
              <a:t>itself</a:t>
            </a:r>
            <a:endParaRPr lang="pl-PL" sz="1100" b="1" dirty="0"/>
          </a:p>
          <a:p>
            <a:pPr marL="0" indent="0">
              <a:lnSpc>
                <a:spcPct val="150000"/>
              </a:lnSpc>
              <a:buNone/>
            </a:pPr>
            <a:endParaRPr lang="pl-PL" sz="1100" b="1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100" b="1" dirty="0"/>
              <a:t>4. </a:t>
            </a:r>
            <a:r>
              <a:rPr lang="pl-PL" sz="1100" b="1" dirty="0" err="1"/>
              <a:t>Validation</a:t>
            </a:r>
            <a:r>
              <a:rPr lang="pl-PL" sz="1100" b="1" dirty="0"/>
              <a:t> of the </a:t>
            </a:r>
            <a:r>
              <a:rPr lang="pl-PL" sz="1100" b="1" dirty="0" err="1"/>
              <a:t>predictive</a:t>
            </a:r>
            <a:r>
              <a:rPr lang="pl-PL" sz="1100" b="1" dirty="0"/>
              <a:t> </a:t>
            </a:r>
            <a:r>
              <a:rPr lang="pl-PL" sz="1100" b="1" dirty="0" err="1"/>
              <a:t>models</a:t>
            </a:r>
            <a:endParaRPr lang="pl-PL" sz="1100" b="1" dirty="0"/>
          </a:p>
          <a:p>
            <a:pPr>
              <a:lnSpc>
                <a:spcPct val="150000"/>
              </a:lnSpc>
            </a:pPr>
            <a:r>
              <a:rPr lang="pl-PL" sz="1100" dirty="0" err="1"/>
              <a:t>Validate</a:t>
            </a:r>
            <a:r>
              <a:rPr lang="pl-PL" sz="1100" dirty="0"/>
              <a:t> </a:t>
            </a:r>
            <a:r>
              <a:rPr lang="pl-PL" sz="1100" dirty="0" err="1"/>
              <a:t>models</a:t>
            </a:r>
            <a:r>
              <a:rPr lang="pl-PL" sz="1100" dirty="0"/>
              <a:t> performance on </a:t>
            </a:r>
            <a:r>
              <a:rPr lang="pl-PL" sz="1100" dirty="0" err="1"/>
              <a:t>validation</a:t>
            </a:r>
            <a:r>
              <a:rPr lang="pl-PL" sz="1100" dirty="0"/>
              <a:t> set</a:t>
            </a:r>
          </a:p>
          <a:p>
            <a:pPr>
              <a:lnSpc>
                <a:spcPct val="150000"/>
              </a:lnSpc>
            </a:pPr>
            <a:endParaRPr lang="pl-PL" sz="1100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100" b="1" dirty="0"/>
              <a:t>5. </a:t>
            </a:r>
            <a:r>
              <a:rPr lang="pl-PL" sz="1100" b="1" dirty="0" err="1"/>
              <a:t>Binary</a:t>
            </a:r>
            <a:r>
              <a:rPr lang="pl-PL" sz="1100" b="1" dirty="0"/>
              <a:t> modeling - </a:t>
            </a:r>
            <a:r>
              <a:rPr lang="pl-PL" sz="1100" b="1" dirty="0" err="1"/>
              <a:t>detecting</a:t>
            </a:r>
            <a:r>
              <a:rPr lang="pl-PL" sz="1100" b="1" dirty="0"/>
              <a:t> </a:t>
            </a:r>
            <a:r>
              <a:rPr lang="pl-PL" sz="1100" b="1" dirty="0" err="1"/>
              <a:t>abnormal</a:t>
            </a:r>
            <a:r>
              <a:rPr lang="pl-PL" sz="1100" b="1" dirty="0"/>
              <a:t> </a:t>
            </a:r>
            <a:r>
              <a:rPr lang="pl-PL" sz="1100" b="1" dirty="0" err="1"/>
              <a:t>temperature</a:t>
            </a:r>
            <a:r>
              <a:rPr lang="pl-PL" sz="1100" b="1" dirty="0"/>
              <a:t> </a:t>
            </a:r>
            <a:r>
              <a:rPr lang="pl-PL" sz="1100" b="1" dirty="0" err="1"/>
              <a:t>increase</a:t>
            </a:r>
            <a:endParaRPr lang="pl-PL" sz="1100" b="1" dirty="0"/>
          </a:p>
          <a:p>
            <a:pPr>
              <a:lnSpc>
                <a:spcPct val="150000"/>
              </a:lnSpc>
            </a:pPr>
            <a:r>
              <a:rPr lang="pl-PL" sz="1100" dirty="0"/>
              <a:t>Automatic </a:t>
            </a:r>
            <a:r>
              <a:rPr lang="pl-PL" sz="1100" dirty="0" err="1"/>
              <a:t>labeling</a:t>
            </a:r>
            <a:r>
              <a:rPr lang="pl-PL" sz="1100" dirty="0"/>
              <a:t> </a:t>
            </a:r>
            <a:r>
              <a:rPr lang="pl-PL" sz="1100" dirty="0" err="1"/>
              <a:t>abnormal</a:t>
            </a:r>
            <a:r>
              <a:rPr lang="pl-PL" sz="1100" dirty="0"/>
              <a:t> </a:t>
            </a:r>
            <a:r>
              <a:rPr lang="pl-PL" sz="1100" dirty="0" err="1"/>
              <a:t>increase</a:t>
            </a:r>
            <a:r>
              <a:rPr lang="pl-PL" sz="1100" dirty="0"/>
              <a:t> of </a:t>
            </a:r>
            <a:r>
              <a:rPr lang="pl-PL" sz="1100" dirty="0" err="1"/>
              <a:t>temperature</a:t>
            </a:r>
            <a:r>
              <a:rPr lang="pl-PL" sz="1100" dirty="0"/>
              <a:t> in </a:t>
            </a:r>
            <a:r>
              <a:rPr lang="pl-PL" sz="1100" dirty="0" err="1"/>
              <a:t>our</a:t>
            </a:r>
            <a:r>
              <a:rPr lang="pl-PL" sz="1100" dirty="0"/>
              <a:t> data</a:t>
            </a:r>
          </a:p>
          <a:p>
            <a:pPr>
              <a:lnSpc>
                <a:spcPct val="150000"/>
              </a:lnSpc>
            </a:pPr>
            <a:r>
              <a:rPr lang="pl-PL" sz="1100" dirty="0" err="1"/>
              <a:t>Create</a:t>
            </a:r>
            <a:r>
              <a:rPr lang="pl-PL" sz="1100" dirty="0"/>
              <a:t> model to </a:t>
            </a:r>
            <a:r>
              <a:rPr lang="pl-PL" sz="1100" dirty="0" err="1"/>
              <a:t>determine</a:t>
            </a:r>
            <a:r>
              <a:rPr lang="pl-PL" sz="1100" dirty="0"/>
              <a:t> </a:t>
            </a:r>
            <a:r>
              <a:rPr lang="pl-PL" sz="1100" dirty="0" err="1"/>
              <a:t>if</a:t>
            </a:r>
            <a:r>
              <a:rPr lang="pl-PL" sz="1100" dirty="0"/>
              <a:t> </a:t>
            </a:r>
            <a:r>
              <a:rPr lang="pl-PL" sz="1100" dirty="0" err="1"/>
              <a:t>abnormal</a:t>
            </a:r>
            <a:r>
              <a:rPr lang="pl-PL" sz="1100" dirty="0"/>
              <a:t> </a:t>
            </a:r>
            <a:r>
              <a:rPr lang="pl-PL" sz="1100" dirty="0" err="1"/>
              <a:t>temperature</a:t>
            </a:r>
            <a:r>
              <a:rPr lang="pl-PL" sz="1100" dirty="0"/>
              <a:t> </a:t>
            </a:r>
            <a:r>
              <a:rPr lang="pl-PL" sz="1100" dirty="0" err="1"/>
              <a:t>increase</a:t>
            </a:r>
            <a:r>
              <a:rPr lang="pl-PL" sz="1100" dirty="0"/>
              <a:t> </a:t>
            </a:r>
            <a:r>
              <a:rPr lang="pl-PL" sz="1100" dirty="0" err="1"/>
              <a:t>is</a:t>
            </a:r>
            <a:r>
              <a:rPr lang="pl-PL" sz="1100" dirty="0"/>
              <a:t> </a:t>
            </a:r>
            <a:r>
              <a:rPr lang="pl-PL" sz="1100" dirty="0" err="1"/>
              <a:t>present</a:t>
            </a:r>
            <a:r>
              <a:rPr lang="pl-PL" sz="1100" dirty="0"/>
              <a:t>. </a:t>
            </a:r>
          </a:p>
          <a:p>
            <a:pPr>
              <a:lnSpc>
                <a:spcPct val="150000"/>
              </a:lnSpc>
            </a:pPr>
            <a:endParaRPr lang="pl-PL" sz="1100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100" b="1" dirty="0"/>
              <a:t>6. </a:t>
            </a:r>
            <a:r>
              <a:rPr lang="pl-PL" sz="1100" b="1" dirty="0" err="1"/>
              <a:t>Evaluate</a:t>
            </a:r>
            <a:r>
              <a:rPr lang="pl-PL" sz="1100" b="1" dirty="0"/>
              <a:t> </a:t>
            </a:r>
            <a:r>
              <a:rPr lang="pl-PL" sz="1100" b="1" dirty="0" err="1"/>
              <a:t>results</a:t>
            </a:r>
            <a:endParaRPr lang="pl-PL" sz="1100" b="1" dirty="0"/>
          </a:p>
          <a:p>
            <a:pPr>
              <a:lnSpc>
                <a:spcPct val="150000"/>
              </a:lnSpc>
            </a:pPr>
            <a:endParaRPr lang="pl-PL" sz="11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4022746-59FC-43DC-735B-F0457DB2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92" y="305020"/>
            <a:ext cx="8280000" cy="635000"/>
          </a:xfrm>
        </p:spPr>
        <p:txBody>
          <a:bodyPr/>
          <a:lstStyle/>
          <a:p>
            <a:r>
              <a:rPr lang="pl-PL" b="0" dirty="0" err="1"/>
              <a:t>Steps</a:t>
            </a:r>
            <a:r>
              <a:rPr lang="pl-PL" b="0" dirty="0"/>
              <a:t> </a:t>
            </a:r>
            <a:r>
              <a:rPr lang="pl-PL" b="0" dirty="0" err="1"/>
              <a:t>performed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26666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1513" y="1044558"/>
            <a:ext cx="9909477" cy="51260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mainly</a:t>
            </a:r>
            <a:r>
              <a:rPr lang="pl-PL" sz="1200" dirty="0"/>
              <a:t> </a:t>
            </a:r>
            <a:r>
              <a:rPr lang="pl-PL" sz="1200" dirty="0" err="1"/>
              <a:t>depends</a:t>
            </a:r>
            <a:r>
              <a:rPr lang="pl-PL" sz="1200" dirty="0"/>
              <a:t> on </a:t>
            </a:r>
            <a:r>
              <a:rPr lang="pl-PL" sz="1200" dirty="0" err="1"/>
              <a:t>historical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measurements</a:t>
            </a:r>
            <a:r>
              <a:rPr lang="pl-PL" sz="1200" dirty="0"/>
              <a:t> and </a:t>
            </a:r>
            <a:r>
              <a:rPr lang="pl-PL" sz="1200" dirty="0" err="1"/>
              <a:t>does</a:t>
            </a:r>
            <a:r>
              <a:rPr lang="pl-PL" sz="1200" dirty="0"/>
              <a:t> not </a:t>
            </a:r>
            <a:r>
              <a:rPr lang="pl-PL" sz="1200" dirty="0" err="1"/>
              <a:t>depend</a:t>
            </a:r>
            <a:r>
              <a:rPr lang="pl-PL" sz="1200" dirty="0"/>
              <a:t> on </a:t>
            </a:r>
            <a:r>
              <a:rPr lang="pl-PL" sz="1200" dirty="0" err="1"/>
              <a:t>any</a:t>
            </a:r>
            <a:r>
              <a:rPr lang="pl-PL" sz="1200" dirty="0"/>
              <a:t> </a:t>
            </a:r>
            <a:r>
              <a:rPr lang="pl-PL" sz="1200" dirty="0" err="1"/>
              <a:t>other</a:t>
            </a:r>
            <a:r>
              <a:rPr lang="pl-PL" sz="1200" dirty="0"/>
              <a:t> </a:t>
            </a:r>
            <a:r>
              <a:rPr lang="pl-PL" sz="1200" dirty="0" err="1"/>
              <a:t>variables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we </a:t>
            </a:r>
            <a:r>
              <a:rPr lang="pl-PL" sz="1200" dirty="0" err="1"/>
              <a:t>have</a:t>
            </a:r>
            <a:r>
              <a:rPr lang="pl-PL" sz="1200" dirty="0"/>
              <a:t> in data (</a:t>
            </a:r>
            <a:r>
              <a:rPr lang="pl-PL" sz="1200" dirty="0" err="1"/>
              <a:t>doors</a:t>
            </a:r>
            <a:r>
              <a:rPr lang="pl-PL" sz="1200" dirty="0"/>
              <a:t>, </a:t>
            </a:r>
            <a:r>
              <a:rPr lang="pl-PL" sz="1200" dirty="0" err="1"/>
              <a:t>setpoint</a:t>
            </a:r>
            <a:r>
              <a:rPr lang="pl-PL" sz="1200" dirty="0"/>
              <a:t> and </a:t>
            </a:r>
            <a:r>
              <a:rPr lang="pl-PL" sz="1200" dirty="0" err="1"/>
              <a:t>ambient</a:t>
            </a:r>
            <a:r>
              <a:rPr lang="pl-PL" sz="1200" dirty="0"/>
              <a:t> </a:t>
            </a:r>
            <a:r>
              <a:rPr lang="pl-PL" sz="1200" dirty="0" err="1"/>
              <a:t>seem</a:t>
            </a:r>
            <a:r>
              <a:rPr lang="pl-PL" sz="1200" dirty="0"/>
              <a:t> to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minimal</a:t>
            </a:r>
            <a:r>
              <a:rPr lang="pl-PL" sz="1200" dirty="0"/>
              <a:t> </a:t>
            </a:r>
            <a:r>
              <a:rPr lang="pl-PL" sz="1200" dirty="0" err="1"/>
              <a:t>impacts</a:t>
            </a:r>
            <a:r>
              <a:rPr lang="pl-PL" sz="1200" dirty="0"/>
              <a:t>)</a:t>
            </a:r>
          </a:p>
          <a:p>
            <a:pPr>
              <a:lnSpc>
                <a:spcPct val="150000"/>
              </a:lnSpc>
            </a:pPr>
            <a:endParaRPr lang="pl-PL" sz="1200" dirty="0"/>
          </a:p>
          <a:p>
            <a:pPr>
              <a:lnSpc>
                <a:spcPct val="150000"/>
              </a:lnSpc>
            </a:pPr>
            <a:r>
              <a:rPr lang="pl-PL" sz="1200" dirty="0" err="1"/>
              <a:t>Binary</a:t>
            </a:r>
            <a:r>
              <a:rPr lang="pl-PL" sz="1200" dirty="0"/>
              <a:t> modeling: </a:t>
            </a:r>
          </a:p>
          <a:p>
            <a:pPr lvl="1">
              <a:lnSpc>
                <a:spcPct val="150000"/>
              </a:lnSpc>
            </a:pPr>
            <a:r>
              <a:rPr lang="pl-PL" sz="1200" b="1" dirty="0" err="1"/>
              <a:t>Detecting</a:t>
            </a:r>
            <a:r>
              <a:rPr lang="pl-PL" sz="1200" b="1" dirty="0"/>
              <a:t> </a:t>
            </a:r>
            <a:r>
              <a:rPr lang="pl-PL" sz="1200" b="1" dirty="0" err="1"/>
              <a:t>abnormal</a:t>
            </a:r>
            <a:r>
              <a:rPr lang="pl-PL" sz="1200" b="1" dirty="0"/>
              <a:t> </a:t>
            </a:r>
            <a:r>
              <a:rPr lang="pl-PL" sz="1200" b="1" dirty="0" err="1"/>
              <a:t>increases</a:t>
            </a:r>
            <a:r>
              <a:rPr lang="pl-PL" sz="1200" b="1" dirty="0"/>
              <a:t> of </a:t>
            </a:r>
            <a:r>
              <a:rPr lang="pl-PL" sz="1200" b="1" dirty="0" err="1"/>
              <a:t>temperature</a:t>
            </a:r>
            <a:r>
              <a:rPr lang="pl-PL" sz="1200" b="1" dirty="0"/>
              <a:t> </a:t>
            </a:r>
            <a:r>
              <a:rPr lang="pl-PL" sz="1200" b="1" dirty="0" err="1"/>
              <a:t>is</a:t>
            </a:r>
            <a:r>
              <a:rPr lang="pl-PL" sz="1200" b="1" dirty="0"/>
              <a:t> </a:t>
            </a:r>
            <a:r>
              <a:rPr lang="pl-PL" sz="1200" b="1" dirty="0" err="1"/>
              <a:t>very</a:t>
            </a:r>
            <a:r>
              <a:rPr lang="pl-PL" sz="1200" b="1" dirty="0"/>
              <a:t> </a:t>
            </a:r>
            <a:r>
              <a:rPr lang="pl-PL" sz="1200" b="1" dirty="0" err="1"/>
              <a:t>possible</a:t>
            </a:r>
            <a:r>
              <a:rPr lang="pl-PL" sz="1200" b="1" dirty="0"/>
              <a:t> and </a:t>
            </a:r>
            <a:r>
              <a:rPr lang="pl-PL" sz="1200" b="1" dirty="0" err="1"/>
              <a:t>can</a:t>
            </a:r>
            <a:r>
              <a:rPr lang="pl-PL" sz="1200" b="1" dirty="0"/>
              <a:t> be </a:t>
            </a:r>
            <a:r>
              <a:rPr lang="pl-PL" sz="1200" b="1" dirty="0" err="1"/>
              <a:t>done</a:t>
            </a:r>
            <a:r>
              <a:rPr lang="pl-PL" sz="1200" b="1" dirty="0"/>
              <a:t> with </a:t>
            </a:r>
            <a:r>
              <a:rPr lang="pl-PL" sz="1200" b="1" dirty="0" err="1"/>
              <a:t>simple</a:t>
            </a:r>
            <a:r>
              <a:rPr lang="pl-PL" sz="1200" b="1" dirty="0"/>
              <a:t> </a:t>
            </a:r>
            <a:r>
              <a:rPr lang="pl-PL" sz="1200" b="1" dirty="0" err="1"/>
              <a:t>methods</a:t>
            </a:r>
            <a:r>
              <a:rPr lang="pl-PL" sz="1200" dirty="0"/>
              <a:t>, but we </a:t>
            </a:r>
            <a:r>
              <a:rPr lang="pl-PL" sz="1200" dirty="0" err="1"/>
              <a:t>need</a:t>
            </a:r>
            <a:r>
              <a:rPr lang="pl-PL" sz="1200" dirty="0"/>
              <a:t> to </a:t>
            </a:r>
            <a:r>
              <a:rPr lang="pl-PL" sz="1200" dirty="0" err="1"/>
              <a:t>validate</a:t>
            </a:r>
            <a:r>
              <a:rPr lang="pl-PL" sz="1200" dirty="0"/>
              <a:t> the </a:t>
            </a:r>
            <a:r>
              <a:rPr lang="pl-PL" sz="1200" dirty="0" err="1"/>
              <a:t>solution</a:t>
            </a:r>
            <a:r>
              <a:rPr lang="pl-PL" sz="1200" dirty="0"/>
              <a:t> on </a:t>
            </a:r>
            <a:r>
              <a:rPr lang="pl-PL" sz="1200" dirty="0" err="1"/>
              <a:t>manually</a:t>
            </a:r>
            <a:r>
              <a:rPr lang="pl-PL" sz="1200" dirty="0"/>
              <a:t> </a:t>
            </a:r>
            <a:r>
              <a:rPr lang="pl-PL" sz="1200" dirty="0" err="1"/>
              <a:t>labeled</a:t>
            </a:r>
            <a:r>
              <a:rPr lang="pl-PL" sz="1200" dirty="0"/>
              <a:t> (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verified</a:t>
            </a:r>
            <a:r>
              <a:rPr lang="pl-PL" sz="1200" dirty="0"/>
              <a:t>) data </a:t>
            </a:r>
            <a:r>
              <a:rPr lang="pl-PL" sz="1200" dirty="0" err="1"/>
              <a:t>sample</a:t>
            </a:r>
            <a:r>
              <a:rPr lang="pl-PL" sz="1200" dirty="0"/>
              <a:t>. </a:t>
            </a:r>
          </a:p>
          <a:p>
            <a:pPr>
              <a:lnSpc>
                <a:spcPct val="150000"/>
              </a:lnSpc>
            </a:pPr>
            <a:endParaRPr lang="pl-PL" sz="1200" dirty="0"/>
          </a:p>
          <a:p>
            <a:pPr>
              <a:lnSpc>
                <a:spcPct val="150000"/>
              </a:lnSpc>
            </a:pPr>
            <a:r>
              <a:rPr lang="pl-PL" sz="1200" dirty="0" err="1"/>
              <a:t>Predictive</a:t>
            </a:r>
            <a:r>
              <a:rPr lang="pl-PL" sz="1200" dirty="0"/>
              <a:t> modeling:</a:t>
            </a:r>
          </a:p>
          <a:p>
            <a:pPr lvl="1">
              <a:lnSpc>
                <a:spcPct val="150000"/>
              </a:lnSpc>
            </a:pP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prediction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possible</a:t>
            </a:r>
            <a:r>
              <a:rPr lang="pl-PL" sz="1200" dirty="0"/>
              <a:t>, small error (</a:t>
            </a:r>
            <a:r>
              <a:rPr lang="pl-PL" sz="1200" dirty="0" err="1"/>
              <a:t>around</a:t>
            </a:r>
            <a:r>
              <a:rPr lang="pl-PL" sz="1200" dirty="0"/>
              <a:t> 0.3-0.4 </a:t>
            </a:r>
            <a:r>
              <a:rPr lang="pl-PL" sz="1200" dirty="0" err="1"/>
              <a:t>Celcius</a:t>
            </a:r>
            <a:r>
              <a:rPr lang="pl-PL" sz="1200" dirty="0"/>
              <a:t> on </a:t>
            </a:r>
            <a:r>
              <a:rPr lang="pl-PL" sz="1200" dirty="0" err="1"/>
              <a:t>average</a:t>
            </a:r>
            <a:r>
              <a:rPr lang="pl-PL" sz="1200" dirty="0"/>
              <a:t>) </a:t>
            </a:r>
            <a:r>
              <a:rPr lang="pl-PL" sz="1200" b="1" dirty="0" err="1"/>
              <a:t>however</a:t>
            </a:r>
            <a:r>
              <a:rPr lang="pl-PL" sz="1200" b="1" dirty="0"/>
              <a:t> </a:t>
            </a:r>
            <a:r>
              <a:rPr lang="pl-PL" sz="1200" b="1" dirty="0" err="1"/>
              <a:t>this</a:t>
            </a:r>
            <a:r>
              <a:rPr lang="pl-PL" sz="1200" b="1" dirty="0"/>
              <a:t> </a:t>
            </a:r>
            <a:r>
              <a:rPr lang="pl-PL" sz="1200" b="1" dirty="0" err="1"/>
              <a:t>solution</a:t>
            </a:r>
            <a:r>
              <a:rPr lang="pl-PL" sz="1200" b="1" dirty="0"/>
              <a:t> </a:t>
            </a:r>
            <a:r>
              <a:rPr lang="pl-PL" sz="1200" b="1" dirty="0" err="1"/>
              <a:t>is</a:t>
            </a:r>
            <a:r>
              <a:rPr lang="pl-PL" sz="1200" b="1" dirty="0"/>
              <a:t> </a:t>
            </a:r>
            <a:r>
              <a:rPr lang="pl-PL" sz="1200" b="1" dirty="0" err="1"/>
              <a:t>unable</a:t>
            </a:r>
            <a:r>
              <a:rPr lang="pl-PL" sz="1200" b="1" dirty="0"/>
              <a:t> to </a:t>
            </a:r>
            <a:r>
              <a:rPr lang="pl-PL" sz="1200" b="1" dirty="0" err="1"/>
              <a:t>correctly</a:t>
            </a:r>
            <a:r>
              <a:rPr lang="pl-PL" sz="1200" b="1" dirty="0"/>
              <a:t> </a:t>
            </a:r>
            <a:r>
              <a:rPr lang="pl-PL" sz="1200" b="1" dirty="0" err="1"/>
              <a:t>predict</a:t>
            </a:r>
            <a:r>
              <a:rPr lang="pl-PL" sz="1200" b="1" dirty="0"/>
              <a:t> </a:t>
            </a:r>
            <a:r>
              <a:rPr lang="pl-PL" sz="1200" b="1" dirty="0" err="1"/>
              <a:t>abnormal</a:t>
            </a:r>
            <a:r>
              <a:rPr lang="pl-PL" sz="1200" b="1" dirty="0"/>
              <a:t> </a:t>
            </a:r>
            <a:r>
              <a:rPr lang="pl-PL" sz="1200" b="1" dirty="0" err="1"/>
              <a:t>temperature</a:t>
            </a:r>
            <a:r>
              <a:rPr lang="pl-PL" sz="1200" b="1" dirty="0"/>
              <a:t> </a:t>
            </a:r>
            <a:r>
              <a:rPr lang="pl-PL" sz="1200" b="1" dirty="0" err="1"/>
              <a:t>rises</a:t>
            </a:r>
            <a:r>
              <a:rPr lang="pl-PL" sz="1200" b="1" dirty="0"/>
              <a:t>/</a:t>
            </a:r>
            <a:r>
              <a:rPr lang="pl-PL" sz="1200" b="1" dirty="0" err="1"/>
              <a:t>spikes</a:t>
            </a:r>
            <a:r>
              <a:rPr lang="pl-PL" sz="1200" b="1" dirty="0"/>
              <a:t>.</a:t>
            </a:r>
          </a:p>
          <a:p>
            <a:pPr marL="360000" lvl="1" indent="0">
              <a:lnSpc>
                <a:spcPct val="150000"/>
              </a:lnSpc>
              <a:buNone/>
            </a:pPr>
            <a:endParaRPr lang="pl-PL" sz="1200" dirty="0"/>
          </a:p>
          <a:p>
            <a:pPr lvl="1">
              <a:lnSpc>
                <a:spcPct val="150000"/>
              </a:lnSpc>
            </a:pPr>
            <a:endParaRPr lang="pl-PL" sz="1200" dirty="0"/>
          </a:p>
          <a:p>
            <a:pPr>
              <a:lnSpc>
                <a:spcPct val="150000"/>
              </a:lnSpc>
            </a:pPr>
            <a:r>
              <a:rPr lang="pl-PL" sz="1200" dirty="0" err="1"/>
              <a:t>Next</a:t>
            </a:r>
            <a:r>
              <a:rPr lang="pl-PL" sz="1200" dirty="0"/>
              <a:t> </a:t>
            </a:r>
            <a:r>
              <a:rPr lang="pl-PL" sz="1200" dirty="0" err="1"/>
              <a:t>steps</a:t>
            </a:r>
            <a:r>
              <a:rPr lang="pl-PL" sz="1200" dirty="0"/>
              <a:t>:</a:t>
            </a:r>
          </a:p>
          <a:p>
            <a:pPr lvl="1">
              <a:lnSpc>
                <a:spcPct val="150000"/>
              </a:lnSpc>
            </a:pPr>
            <a:r>
              <a:rPr lang="pl-PL" sz="1200" dirty="0" err="1"/>
              <a:t>Expert</a:t>
            </a:r>
            <a:r>
              <a:rPr lang="pl-PL" sz="1200" dirty="0"/>
              <a:t>–</a:t>
            </a:r>
            <a:r>
              <a:rPr lang="pl-PL" sz="1200" dirty="0" err="1"/>
              <a:t>labeled</a:t>
            </a:r>
            <a:r>
              <a:rPr lang="pl-PL" sz="1200" dirty="0"/>
              <a:t> </a:t>
            </a:r>
            <a:r>
              <a:rPr lang="pl-PL" sz="1200" dirty="0" err="1"/>
              <a:t>dataset</a:t>
            </a:r>
            <a:r>
              <a:rPr lang="pl-PL" sz="1200" dirty="0"/>
              <a:t> to </a:t>
            </a:r>
            <a:r>
              <a:rPr lang="pl-PL" sz="1200" dirty="0" err="1"/>
              <a:t>tell</a:t>
            </a:r>
            <a:r>
              <a:rPr lang="pl-PL" sz="1200" dirty="0"/>
              <a:t> </a:t>
            </a:r>
            <a:r>
              <a:rPr lang="pl-PL" sz="1200" dirty="0" err="1"/>
              <a:t>us</a:t>
            </a:r>
            <a:r>
              <a:rPr lang="pl-PL" sz="1200" dirty="0"/>
              <a:t> </a:t>
            </a:r>
            <a:r>
              <a:rPr lang="pl-PL" sz="1200" dirty="0" err="1"/>
              <a:t>when</a:t>
            </a:r>
            <a:r>
              <a:rPr lang="pl-PL" sz="1200" dirty="0"/>
              <a:t> the </a:t>
            </a:r>
            <a:r>
              <a:rPr lang="pl-PL" sz="1200" dirty="0" err="1"/>
              <a:t>alerts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</a:t>
            </a:r>
            <a:r>
              <a:rPr lang="pl-PL" sz="1200" dirty="0" err="1"/>
              <a:t>expected</a:t>
            </a:r>
            <a:endParaRPr lang="pl-PL" sz="1200" dirty="0"/>
          </a:p>
          <a:p>
            <a:pPr lvl="1">
              <a:lnSpc>
                <a:spcPct val="150000"/>
              </a:lnSpc>
            </a:pPr>
            <a:endParaRPr lang="pl-PL" sz="1200" dirty="0"/>
          </a:p>
          <a:p>
            <a:pPr lvl="1">
              <a:lnSpc>
                <a:spcPct val="150000"/>
              </a:lnSpc>
            </a:pP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a </a:t>
            </a:r>
            <a:r>
              <a:rPr lang="pl-PL" sz="1200" dirty="0" err="1"/>
              <a:t>room</a:t>
            </a:r>
            <a:r>
              <a:rPr lang="pl-PL" sz="1200" dirty="0"/>
              <a:t> for </a:t>
            </a:r>
            <a:r>
              <a:rPr lang="pl-PL" sz="1200" dirty="0" err="1"/>
              <a:t>detecting</a:t>
            </a:r>
            <a:r>
              <a:rPr lang="pl-PL" sz="1200" dirty="0"/>
              <a:t> </a:t>
            </a:r>
            <a:r>
              <a:rPr lang="pl-PL" sz="1200" dirty="0" err="1"/>
              <a:t>reason</a:t>
            </a:r>
            <a:r>
              <a:rPr lang="pl-PL" sz="1200" dirty="0"/>
              <a:t> for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increase</a:t>
            </a:r>
            <a:r>
              <a:rPr lang="pl-PL" sz="1200" dirty="0"/>
              <a:t> </a:t>
            </a:r>
            <a:r>
              <a:rPr lang="pl-PL" sz="1200" dirty="0" err="1"/>
              <a:t>too</a:t>
            </a:r>
            <a:r>
              <a:rPr lang="pl-PL" sz="1200" dirty="0"/>
              <a:t> – but for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some</a:t>
            </a:r>
            <a:r>
              <a:rPr lang="pl-PL" sz="1200" dirty="0"/>
              <a:t> </a:t>
            </a:r>
            <a:r>
              <a:rPr lang="pl-PL" sz="1200" dirty="0" err="1"/>
              <a:t>simulated</a:t>
            </a:r>
            <a:r>
              <a:rPr lang="pl-PL" sz="1200" dirty="0"/>
              <a:t> </a:t>
            </a:r>
            <a:r>
              <a:rPr lang="pl-PL" sz="1200" dirty="0" err="1"/>
              <a:t>dataset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needed</a:t>
            </a:r>
            <a:r>
              <a:rPr lang="pl-PL" sz="1200" dirty="0"/>
              <a:t> (</a:t>
            </a:r>
            <a:r>
              <a:rPr lang="pl-PL" sz="1200" dirty="0" err="1"/>
              <a:t>someone</a:t>
            </a:r>
            <a:r>
              <a:rPr lang="pl-PL" sz="1200" dirty="0"/>
              <a:t> </a:t>
            </a:r>
            <a:r>
              <a:rPr lang="pl-PL" sz="1200" dirty="0" err="1"/>
              <a:t>putting</a:t>
            </a:r>
            <a:r>
              <a:rPr lang="pl-PL" sz="1200" dirty="0"/>
              <a:t> hot </a:t>
            </a:r>
            <a:r>
              <a:rPr lang="pl-PL" sz="1200" dirty="0" err="1"/>
              <a:t>pots</a:t>
            </a:r>
            <a:r>
              <a:rPr lang="pl-PL" sz="1200" dirty="0"/>
              <a:t> in the </a:t>
            </a:r>
            <a:r>
              <a:rPr lang="pl-PL" sz="1200" dirty="0" err="1"/>
              <a:t>fridge</a:t>
            </a:r>
            <a:r>
              <a:rPr lang="pl-PL" sz="1200" dirty="0"/>
              <a:t> on </a:t>
            </a:r>
            <a:r>
              <a:rPr lang="pl-PL" sz="1200" dirty="0" err="1"/>
              <a:t>specified</a:t>
            </a:r>
            <a:r>
              <a:rPr lang="pl-PL" sz="1200" dirty="0"/>
              <a:t> </a:t>
            </a:r>
            <a:r>
              <a:rPr lang="pl-PL" sz="1200" dirty="0" err="1"/>
              <a:t>time</a:t>
            </a:r>
            <a:r>
              <a:rPr lang="pl-PL" sz="1200" dirty="0"/>
              <a:t>, etc.)</a:t>
            </a:r>
          </a:p>
          <a:p>
            <a:pPr marL="360000" lvl="1" indent="0">
              <a:lnSpc>
                <a:spcPct val="150000"/>
              </a:lnSpc>
              <a:buNone/>
            </a:pPr>
            <a:endParaRPr lang="pl-PL" sz="1200" dirty="0"/>
          </a:p>
          <a:p>
            <a:pPr marL="0" indent="0">
              <a:lnSpc>
                <a:spcPct val="150000"/>
              </a:lnSpc>
              <a:buNone/>
            </a:pPr>
            <a:endParaRPr lang="pl-PL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Conclusions</a:t>
            </a:r>
            <a:endParaRPr lang="en-US" b="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B2C6A10-D252-67DC-A4A6-B7E1D278232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22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86C37-54CC-55D1-5B94-3701926E7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67336BE-25B5-60FC-DDBC-03BA76DC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backlog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581865-9986-520C-72E4-DFD22AF2D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4413-F71D-3085-6279-152D6B6B3D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31</a:t>
            </a:fld>
            <a:endParaRPr lang="en-US" noProof="1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D705DB3-9AA4-F508-220B-4EB72DCC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66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544E99E9-A9AB-A022-E830-1FBBFF90C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32</a:t>
            </a:fld>
            <a:endParaRPr lang="en-US" noProof="1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B40B8D-E6A2-0231-E33D-370E92409523}"/>
              </a:ext>
            </a:extLst>
          </p:cNvPr>
          <p:cNvSpPr txBox="1">
            <a:spLocks/>
          </p:cNvSpPr>
          <p:nvPr/>
        </p:nvSpPr>
        <p:spPr>
          <a:xfrm>
            <a:off x="7599288" y="371715"/>
            <a:ext cx="2459112" cy="14346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l-PL" sz="1200" dirty="0" err="1"/>
              <a:t>Average</a:t>
            </a:r>
            <a:r>
              <a:rPr lang="pl-PL" sz="1200" dirty="0"/>
              <a:t> </a:t>
            </a:r>
            <a:r>
              <a:rPr lang="pl-PL" sz="1200" dirty="0" err="1"/>
              <a:t>door</a:t>
            </a:r>
            <a:r>
              <a:rPr lang="pl-PL" sz="1200" dirty="0"/>
              <a:t> open </a:t>
            </a:r>
            <a:r>
              <a:rPr lang="pl-PL" sz="1200" dirty="0" err="1"/>
              <a:t>duration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15 </a:t>
            </a:r>
            <a:r>
              <a:rPr lang="pl-PL" sz="1200" dirty="0" err="1"/>
              <a:t>seconds</a:t>
            </a:r>
            <a:r>
              <a:rPr lang="pl-PL" sz="1200" dirty="0"/>
              <a:t>, but </a:t>
            </a: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many</a:t>
            </a:r>
            <a:r>
              <a:rPr lang="pl-PL" sz="1200" dirty="0"/>
              <a:t> </a:t>
            </a:r>
            <a:r>
              <a:rPr lang="pl-PL" sz="1200" dirty="0" err="1"/>
              <a:t>cases</a:t>
            </a:r>
            <a:r>
              <a:rPr lang="pl-PL" sz="1200" dirty="0"/>
              <a:t> </a:t>
            </a:r>
            <a:r>
              <a:rPr lang="pl-PL" sz="1200" dirty="0" err="1"/>
              <a:t>where</a:t>
            </a:r>
            <a:r>
              <a:rPr lang="pl-PL" sz="1200" dirty="0"/>
              <a:t> </a:t>
            </a:r>
            <a:r>
              <a:rPr lang="pl-PL" sz="1200" dirty="0" err="1"/>
              <a:t>it’s</a:t>
            </a:r>
            <a:r>
              <a:rPr lang="pl-PL" sz="1200" dirty="0"/>
              <a:t> </a:t>
            </a:r>
            <a:r>
              <a:rPr lang="pl-PL" sz="1200" dirty="0" err="1"/>
              <a:t>above</a:t>
            </a:r>
            <a:r>
              <a:rPr lang="pl-PL" sz="1200" dirty="0"/>
              <a:t> </a:t>
            </a:r>
            <a:br>
              <a:rPr lang="pl-PL" sz="1200" dirty="0"/>
            </a:br>
            <a:r>
              <a:rPr lang="pl-PL" sz="1200" dirty="0"/>
              <a:t>2 </a:t>
            </a:r>
            <a:r>
              <a:rPr lang="pl-PL" sz="1200" dirty="0" err="1"/>
              <a:t>minutes</a:t>
            </a:r>
            <a:endParaRPr lang="pl-PL" sz="12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2B1C1D8-F21D-2700-6B38-40C89F9DE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6095"/>
            <a:ext cx="10969625" cy="29845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EDA844D-23E9-9A69-1FCD-20243774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5" y="56409"/>
            <a:ext cx="6992911" cy="303058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C155025-DEA3-F0F0-D65E-4BD3113F8CED}"/>
              </a:ext>
            </a:extLst>
          </p:cNvPr>
          <p:cNvSpPr txBox="1"/>
          <p:nvPr/>
        </p:nvSpPr>
        <p:spPr>
          <a:xfrm>
            <a:off x="7519385" y="1944420"/>
            <a:ext cx="2034189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Boxplot</a:t>
            </a:r>
            <a:r>
              <a:rPr lang="pl-PL" sz="1000" i="1" dirty="0"/>
              <a:t> </a:t>
            </a:r>
            <a:r>
              <a:rPr lang="pl-PL" sz="1000" i="1" dirty="0" err="1"/>
              <a:t>definition</a:t>
            </a:r>
            <a:r>
              <a:rPr lang="pl-PL" sz="1000" i="1" dirty="0"/>
              <a:t>: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Rectangle</a:t>
            </a:r>
            <a:r>
              <a:rPr lang="pl-PL" sz="1000" i="1" dirty="0"/>
              <a:t> </a:t>
            </a:r>
            <a:r>
              <a:rPr lang="pl-PL" sz="1000" i="1" dirty="0" err="1"/>
              <a:t>contains</a:t>
            </a:r>
            <a:r>
              <a:rPr lang="pl-PL" sz="1000" i="1" dirty="0"/>
              <a:t> 50% of data,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Yellow</a:t>
            </a:r>
            <a:r>
              <a:rPr lang="pl-PL" sz="1000" i="1" dirty="0"/>
              <a:t> </a:t>
            </a:r>
            <a:r>
              <a:rPr lang="pl-PL" sz="1000" i="1" dirty="0" err="1"/>
              <a:t>line</a:t>
            </a:r>
            <a:r>
              <a:rPr lang="pl-PL" sz="1000" i="1" dirty="0"/>
              <a:t> </a:t>
            </a:r>
            <a:r>
              <a:rPr lang="pl-PL" sz="1000" i="1" dirty="0" err="1"/>
              <a:t>is</a:t>
            </a:r>
            <a:r>
              <a:rPr lang="pl-PL" sz="1000" i="1" dirty="0"/>
              <a:t> median, </a:t>
            </a:r>
          </a:p>
        </p:txBody>
      </p:sp>
    </p:spTree>
    <p:extLst>
      <p:ext uri="{BB962C8B-B14F-4D97-AF65-F5344CB8AC3E}">
        <p14:creationId xmlns:p14="http://schemas.microsoft.com/office/powerpoint/2010/main" val="1177675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Models</a:t>
            </a:r>
            <a:r>
              <a:rPr lang="pl-PL" b="0" dirty="0"/>
              <a:t> </a:t>
            </a:r>
            <a:r>
              <a:rPr lang="pl-PL" b="0" dirty="0" err="1"/>
              <a:t>tested</a:t>
            </a:r>
            <a:endParaRPr lang="en-US" b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3A8AA01-C523-1482-C15A-A41C6AD97F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9019" y="1869123"/>
            <a:ext cx="6363700" cy="4753342"/>
          </a:xfrm>
        </p:spPr>
        <p:txBody>
          <a:bodyPr/>
          <a:lstStyle/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In order to </a:t>
            </a:r>
            <a:r>
              <a:rPr lang="pl-PL" sz="1100" dirty="0" err="1"/>
              <a:t>get</a:t>
            </a:r>
            <a:r>
              <a:rPr lang="pl-PL" sz="1100" dirty="0"/>
              <a:t> </a:t>
            </a:r>
            <a:r>
              <a:rPr lang="pl-PL" sz="1100" dirty="0" err="1"/>
              <a:t>best</a:t>
            </a:r>
            <a:r>
              <a:rPr lang="pl-PL" sz="1100" dirty="0"/>
              <a:t> </a:t>
            </a:r>
            <a:r>
              <a:rPr lang="pl-PL" sz="1100" dirty="0" err="1"/>
              <a:t>predictive</a:t>
            </a:r>
            <a:r>
              <a:rPr lang="pl-PL" sz="1100" dirty="0"/>
              <a:t> model for </a:t>
            </a:r>
            <a:r>
              <a:rPr lang="pl-PL" sz="1100" dirty="0" err="1"/>
              <a:t>each</a:t>
            </a:r>
            <a:r>
              <a:rPr lang="pl-PL" sz="1100" dirty="0"/>
              <a:t> VID we </a:t>
            </a:r>
            <a:r>
              <a:rPr lang="pl-PL" sz="1100" dirty="0" err="1"/>
              <a:t>tested</a:t>
            </a:r>
            <a:r>
              <a:rPr lang="pl-PL" sz="1100" dirty="0"/>
              <a:t> 2 model </a:t>
            </a:r>
            <a:r>
              <a:rPr lang="pl-PL" sz="1100" dirty="0" err="1"/>
              <a:t>types</a:t>
            </a:r>
            <a:r>
              <a:rPr lang="pl-PL" sz="1100" dirty="0"/>
              <a:t> (ARIMA &amp; PROPHET) with </a:t>
            </a:r>
            <a:r>
              <a:rPr lang="pl-PL" sz="1100" dirty="0" err="1"/>
              <a:t>different</a:t>
            </a:r>
            <a:r>
              <a:rPr lang="pl-PL" sz="1100" dirty="0"/>
              <a:t> </a:t>
            </a:r>
            <a:r>
              <a:rPr lang="pl-PL" sz="1100" dirty="0" err="1"/>
              <a:t>combination</a:t>
            </a:r>
            <a:r>
              <a:rPr lang="pl-PL" sz="1100" dirty="0"/>
              <a:t> of </a:t>
            </a:r>
            <a:r>
              <a:rPr lang="pl-PL" sz="1100" dirty="0" err="1"/>
              <a:t>parameters</a:t>
            </a:r>
            <a:r>
              <a:rPr lang="pl-PL" sz="1100" dirty="0"/>
              <a:t>. </a:t>
            </a:r>
            <a:r>
              <a:rPr lang="pl-PL" sz="1100" dirty="0" err="1"/>
              <a:t>Than</a:t>
            </a:r>
            <a:r>
              <a:rPr lang="pl-PL" sz="1100" dirty="0"/>
              <a:t> </a:t>
            </a:r>
            <a:r>
              <a:rPr lang="pl-PL" sz="1100" dirty="0" err="1"/>
              <a:t>based</a:t>
            </a:r>
            <a:r>
              <a:rPr lang="pl-PL" sz="1100" dirty="0"/>
              <a:t> on </a:t>
            </a:r>
            <a:r>
              <a:rPr lang="pl-PL" sz="1100" dirty="0" err="1"/>
              <a:t>models</a:t>
            </a:r>
            <a:r>
              <a:rPr lang="pl-PL" sz="1100" dirty="0"/>
              <a:t> performance </a:t>
            </a:r>
            <a:r>
              <a:rPr lang="pl-PL" sz="1100" dirty="0" err="1"/>
              <a:t>statistics</a:t>
            </a:r>
            <a:r>
              <a:rPr lang="pl-PL" sz="1100" dirty="0"/>
              <a:t> we </a:t>
            </a:r>
            <a:r>
              <a:rPr lang="pl-PL" sz="1100" dirty="0" err="1"/>
              <a:t>chose</a:t>
            </a:r>
            <a:r>
              <a:rPr lang="pl-PL" sz="1100" dirty="0"/>
              <a:t> </a:t>
            </a:r>
            <a:r>
              <a:rPr lang="pl-PL" sz="1100" dirty="0" err="1"/>
              <a:t>models</a:t>
            </a:r>
            <a:r>
              <a:rPr lang="pl-PL" sz="1100" dirty="0"/>
              <a:t> with </a:t>
            </a:r>
            <a:r>
              <a:rPr lang="pl-PL" sz="1100" dirty="0" err="1"/>
              <a:t>least</a:t>
            </a:r>
            <a:r>
              <a:rPr lang="pl-PL" sz="1100" dirty="0"/>
              <a:t> error </a:t>
            </a:r>
            <a:r>
              <a:rPr lang="pl-PL" sz="1100" dirty="0" err="1"/>
              <a:t>value</a:t>
            </a:r>
            <a:r>
              <a:rPr lang="pl-PL" sz="1100" dirty="0"/>
              <a:t> (MAE – </a:t>
            </a:r>
            <a:r>
              <a:rPr lang="pl-PL" sz="1100" dirty="0" err="1"/>
              <a:t>mean</a:t>
            </a:r>
            <a:r>
              <a:rPr lang="pl-PL" sz="1100" dirty="0"/>
              <a:t> </a:t>
            </a:r>
            <a:r>
              <a:rPr lang="pl-PL" sz="1100" dirty="0" err="1"/>
              <a:t>absolute</a:t>
            </a:r>
            <a:r>
              <a:rPr lang="pl-PL" sz="1100" dirty="0"/>
              <a:t> error).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050" u="sng" dirty="0"/>
              <a:t>ARIMA</a:t>
            </a:r>
            <a:r>
              <a:rPr lang="pl-PL" sz="1050" dirty="0"/>
              <a:t> (</a:t>
            </a:r>
            <a:r>
              <a:rPr lang="en-US" sz="1050" dirty="0"/>
              <a:t>Autoregressive Integrated Moving Average</a:t>
            </a:r>
            <a:r>
              <a:rPr lang="pl-PL" sz="1050" dirty="0"/>
              <a:t>)</a:t>
            </a:r>
            <a:r>
              <a:rPr lang="en-US" sz="1050" dirty="0"/>
              <a:t>:</a:t>
            </a:r>
            <a:r>
              <a:rPr lang="pl-PL" sz="1050" dirty="0"/>
              <a:t> 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Noto Sans" panose="020B0502040504020204" pitchFamily="34" charset="0"/>
              </a:rPr>
              <a:t> time series forecasting model that combines autoregressive (AR), differencing (I), and moving average (MA) components.</a:t>
            </a:r>
            <a:endParaRPr lang="pl-PL" sz="1050" dirty="0"/>
          </a:p>
          <a:p>
            <a:pPr marL="171450" lvl="1" indent="-17145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050" u="sng" dirty="0"/>
              <a:t>PROPHET</a:t>
            </a:r>
            <a:r>
              <a:rPr lang="pl-PL" sz="1050" dirty="0"/>
              <a:t>: 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Noto Sans" panose="020B0502040504020204" pitchFamily="34" charset="0"/>
              </a:rPr>
              <a:t>forecasting model developed by Facebook that combines time series decomposition, trend modeling, and seasonality estimation.</a:t>
            </a:r>
            <a:endParaRPr lang="pl-PL" sz="1100" dirty="0"/>
          </a:p>
          <a:p>
            <a:pPr marL="531450" lvl="8" indent="-17145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531450" lvl="8" indent="-17145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98FC5-29F2-B314-908C-6C30BDD1D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19" y="1531715"/>
            <a:ext cx="4025827" cy="1325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F39BB3-5556-5C04-710A-989329EE6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890" y="3907500"/>
            <a:ext cx="3995545" cy="109122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3AC4EF00-2EB2-2483-A12C-2C01BD2C5AF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116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06" y="319966"/>
            <a:ext cx="10275808" cy="388800"/>
          </a:xfrm>
        </p:spPr>
        <p:txBody>
          <a:bodyPr/>
          <a:lstStyle/>
          <a:p>
            <a:r>
              <a:rPr lang="pl-PL" sz="1800" b="1" dirty="0"/>
              <a:t>Evaluation </a:t>
            </a:r>
            <a:r>
              <a:rPr lang="pl-PL" sz="1800" b="1" dirty="0" err="1"/>
              <a:t>metrics</a:t>
            </a:r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28212"/>
              </p:ext>
            </p:extLst>
          </p:nvPr>
        </p:nvGraphicFramePr>
        <p:xfrm>
          <a:off x="1846909" y="1496349"/>
          <a:ext cx="6824392" cy="4013298"/>
        </p:xfrm>
        <a:graphic>
          <a:graphicData uri="http://schemas.openxmlformats.org/drawingml/2006/table">
            <a:tbl>
              <a:tblPr/>
              <a:tblGrid>
                <a:gridCol w="1206524">
                  <a:extLst>
                    <a:ext uri="{9D8B030D-6E8A-4147-A177-3AD203B41FA5}">
                      <a16:colId xmlns:a16="http://schemas.microsoft.com/office/drawing/2014/main" val="3969609051"/>
                    </a:ext>
                  </a:extLst>
                </a:gridCol>
                <a:gridCol w="2576427">
                  <a:extLst>
                    <a:ext uri="{9D8B030D-6E8A-4147-A177-3AD203B41FA5}">
                      <a16:colId xmlns:a16="http://schemas.microsoft.com/office/drawing/2014/main" val="2309473827"/>
                    </a:ext>
                  </a:extLst>
                </a:gridCol>
                <a:gridCol w="3041441">
                  <a:extLst>
                    <a:ext uri="{9D8B030D-6E8A-4147-A177-3AD203B41FA5}">
                      <a16:colId xmlns:a16="http://schemas.microsoft.com/office/drawing/2014/main" val="3398554426"/>
                    </a:ext>
                  </a:extLst>
                </a:gridCol>
              </a:tblGrid>
              <a:tr h="40957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00824B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00824B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03953"/>
                  </a:ext>
                </a:extLst>
              </a:tr>
              <a:tr h="11315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Calculation​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correctly detected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all detect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correctly detected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/ # of all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90307"/>
                  </a:ext>
                </a:extLst>
              </a:tr>
              <a:tr h="19302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Explanation​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precision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make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not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making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many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wrong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detections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of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 high precision would mean that most examples where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anomaly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was detected is correct.​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r>
                        <a:rPr lang="pl-PL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 can make sure that you are not missing out on any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 high recall would mean you have only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missed a few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00511"/>
                  </a:ext>
                </a:extLst>
              </a:tr>
              <a:tr h="5418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2826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2721148" y="2939450"/>
            <a:ext cx="133425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469" y="789128"/>
            <a:ext cx="8900160" cy="9318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l-PL" dirty="0"/>
              <a:t>We </a:t>
            </a:r>
            <a:r>
              <a:rPr lang="pl-PL" dirty="0" err="1"/>
              <a:t>use</a:t>
            </a:r>
            <a:r>
              <a:rPr lang="pl-PL" dirty="0"/>
              <a:t> precision and </a:t>
            </a:r>
            <a:r>
              <a:rPr lang="pl-PL" dirty="0" err="1"/>
              <a:t>recall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sure</a:t>
            </a:r>
            <a:r>
              <a:rPr lang="pl-PL" dirty="0"/>
              <a:t> we </a:t>
            </a:r>
            <a:r>
              <a:rPr lang="pl-PL" dirty="0" err="1"/>
              <a:t>control</a:t>
            </a:r>
            <a:r>
              <a:rPr lang="pl-PL" dirty="0"/>
              <a:t> the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both</a:t>
            </a:r>
            <a:r>
              <a:rPr lang="pl-PL" dirty="0"/>
              <a:t> 1 </a:t>
            </a:r>
            <a:r>
              <a:rPr lang="pl-PL" dirty="0" err="1"/>
              <a:t>type</a:t>
            </a:r>
            <a:r>
              <a:rPr lang="pl-PL" dirty="0"/>
              <a:t> error and 2 </a:t>
            </a:r>
            <a:r>
              <a:rPr lang="pl-PL" dirty="0" err="1"/>
              <a:t>type</a:t>
            </a:r>
            <a:r>
              <a:rPr lang="pl-PL" dirty="0"/>
              <a:t> error. </a:t>
            </a:r>
            <a:endParaRPr lang="en-US" dirty="0" err="1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78944" y="4132761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74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0"/>
            <a:ext cx="9909477" cy="479859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Changepoint</a:t>
            </a:r>
            <a:r>
              <a:rPr lang="pl-PL" sz="1400" dirty="0"/>
              <a:t> </a:t>
            </a:r>
            <a:r>
              <a:rPr lang="pl-PL" sz="1400" dirty="0" err="1"/>
              <a:t>detection</a:t>
            </a:r>
            <a:r>
              <a:rPr lang="pl-PL" sz="1400" dirty="0"/>
              <a:t> in </a:t>
            </a:r>
            <a:r>
              <a:rPr lang="pl-PL" sz="1400" dirty="0" err="1"/>
              <a:t>time</a:t>
            </a:r>
            <a:r>
              <a:rPr lang="pl-PL" sz="1400" dirty="0"/>
              <a:t> </a:t>
            </a:r>
            <a:r>
              <a:rPr lang="pl-PL" sz="1400" dirty="0" err="1"/>
              <a:t>series</a:t>
            </a:r>
            <a:r>
              <a:rPr lang="pl-PL" sz="1400" dirty="0"/>
              <a:t> –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time</a:t>
            </a:r>
            <a:r>
              <a:rPr lang="pl-PL" sz="1400" dirty="0"/>
              <a:t> point </a:t>
            </a:r>
            <a:r>
              <a:rPr lang="pl-PL" sz="1400" dirty="0" err="1"/>
              <a:t>where</a:t>
            </a:r>
            <a:r>
              <a:rPr lang="pl-PL" sz="1400" dirty="0"/>
              <a:t> </a:t>
            </a:r>
            <a:r>
              <a:rPr lang="pl-PL" sz="1400" dirty="0" err="1"/>
              <a:t>distribution</a:t>
            </a:r>
            <a:r>
              <a:rPr lang="pl-PL" sz="1400" dirty="0"/>
              <a:t> </a:t>
            </a:r>
            <a:r>
              <a:rPr lang="pl-PL" sz="1400" dirty="0" err="1"/>
              <a:t>changes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CUSUM </a:t>
            </a:r>
            <a:r>
              <a:rPr lang="pl-PL" sz="1400" dirty="0" err="1"/>
              <a:t>algorithm</a:t>
            </a:r>
            <a:r>
              <a:rPr lang="pl-PL" sz="1400" dirty="0"/>
              <a:t> –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change</a:t>
            </a:r>
            <a:r>
              <a:rPr lang="pl-PL" sz="1400" dirty="0"/>
              <a:t> in rolling </a:t>
            </a:r>
            <a:r>
              <a:rPr lang="pl-PL" sz="1400" dirty="0" err="1"/>
              <a:t>average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Problem: </a:t>
            </a:r>
            <a:r>
              <a:rPr lang="pl-PL" sz="1400" dirty="0" err="1"/>
              <a:t>our</a:t>
            </a:r>
            <a:r>
              <a:rPr lang="pl-PL" sz="1400" dirty="0"/>
              <a:t> </a:t>
            </a:r>
            <a:r>
              <a:rPr lang="pl-PL" sz="1400" dirty="0" err="1"/>
              <a:t>anomalies</a:t>
            </a:r>
            <a:r>
              <a:rPr lang="pl-PL" sz="1400" dirty="0"/>
              <a:t> </a:t>
            </a:r>
            <a:r>
              <a:rPr lang="pl-PL" sz="1400" dirty="0" err="1"/>
              <a:t>are</a:t>
            </a:r>
            <a:r>
              <a:rPr lang="pl-PL" sz="1400" dirty="0"/>
              <a:t> </a:t>
            </a:r>
            <a:r>
              <a:rPr lang="pl-PL" sz="1400" dirty="0" err="1"/>
              <a:t>too</a:t>
            </a:r>
            <a:r>
              <a:rPr lang="pl-PL" sz="1400" dirty="0"/>
              <a:t> </a:t>
            </a:r>
            <a:r>
              <a:rPr lang="pl-PL" sz="1400" dirty="0" err="1"/>
              <a:t>short</a:t>
            </a:r>
            <a:r>
              <a:rPr lang="pl-PL" sz="1400" dirty="0"/>
              <a:t> to be </a:t>
            </a:r>
            <a:r>
              <a:rPr lang="pl-PL" sz="1400" dirty="0" err="1"/>
              <a:t>reliably</a:t>
            </a:r>
            <a:r>
              <a:rPr lang="pl-PL" sz="1400" dirty="0"/>
              <a:t> </a:t>
            </a:r>
            <a:r>
              <a:rPr lang="pl-PL" sz="1400" dirty="0" err="1"/>
              <a:t>detected</a:t>
            </a:r>
            <a:r>
              <a:rPr lang="pl-PL" sz="1400" dirty="0"/>
              <a:t> as </a:t>
            </a:r>
            <a:r>
              <a:rPr lang="pl-PL" sz="1400" dirty="0" err="1"/>
              <a:t>distribution</a:t>
            </a:r>
            <a:r>
              <a:rPr lang="pl-PL" sz="1400" dirty="0"/>
              <a:t> </a:t>
            </a:r>
            <a:r>
              <a:rPr lang="pl-PL" sz="1400" dirty="0" err="1"/>
              <a:t>change</a:t>
            </a:r>
            <a:r>
              <a:rPr lang="pl-PL" sz="1400" dirty="0"/>
              <a:t> </a:t>
            </a:r>
            <a:r>
              <a:rPr lang="pl-PL" sz="1400" dirty="0" err="1"/>
              <a:t>considering</a:t>
            </a:r>
            <a:r>
              <a:rPr lang="pl-PL" sz="1400" dirty="0"/>
              <a:t> </a:t>
            </a:r>
            <a:r>
              <a:rPr lang="pl-PL" sz="1400" dirty="0" err="1"/>
              <a:t>natural</a:t>
            </a:r>
            <a:r>
              <a:rPr lang="pl-PL" sz="1400" dirty="0"/>
              <a:t> </a:t>
            </a:r>
            <a:r>
              <a:rPr lang="pl-PL" sz="1400" dirty="0" err="1"/>
              <a:t>oscilations</a:t>
            </a:r>
            <a:r>
              <a:rPr lang="pl-PL" sz="1400" dirty="0"/>
              <a:t> of </a:t>
            </a:r>
            <a:r>
              <a:rPr lang="pl-PL" sz="1400" dirty="0" err="1"/>
              <a:t>time</a:t>
            </a:r>
            <a:r>
              <a:rPr lang="pl-PL" sz="1400" dirty="0"/>
              <a:t> </a:t>
            </a:r>
            <a:r>
              <a:rPr lang="pl-PL" sz="1400" dirty="0" err="1"/>
              <a:t>series</a:t>
            </a:r>
            <a:endParaRPr lang="pl-PL" sz="14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Also</a:t>
            </a:r>
            <a:r>
              <a:rPr lang="pl-PL" sz="1400" dirty="0"/>
              <a:t> </a:t>
            </a:r>
            <a:r>
              <a:rPr lang="pl-PL" sz="1400" dirty="0" err="1"/>
              <a:t>it</a:t>
            </a:r>
            <a:r>
              <a:rPr lang="pl-PL" sz="1400" dirty="0"/>
              <a:t> </a:t>
            </a:r>
            <a:r>
              <a:rPr lang="pl-PL" sz="1400" dirty="0" err="1"/>
              <a:t>detects</a:t>
            </a:r>
            <a:r>
              <a:rPr lang="pl-PL" sz="1400" dirty="0"/>
              <a:t> the </a:t>
            </a:r>
            <a:r>
              <a:rPr lang="pl-PL" sz="1400" dirty="0" err="1"/>
              <a:t>moments</a:t>
            </a:r>
            <a:r>
              <a:rPr lang="pl-PL" sz="1400" dirty="0"/>
              <a:t> </a:t>
            </a:r>
            <a:r>
              <a:rPr lang="pl-PL" sz="1400" dirty="0" err="1"/>
              <a:t>when</a:t>
            </a:r>
            <a:r>
              <a:rPr lang="pl-PL" sz="1400" dirty="0"/>
              <a:t>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returns</a:t>
            </a:r>
            <a:r>
              <a:rPr lang="pl-PL" sz="1400" dirty="0"/>
              <a:t> to </a:t>
            </a:r>
            <a:r>
              <a:rPr lang="pl-PL" sz="1400" dirty="0" err="1"/>
              <a:t>its</a:t>
            </a:r>
            <a:r>
              <a:rPr lang="pl-PL" sz="1400" dirty="0"/>
              <a:t> </a:t>
            </a:r>
            <a:r>
              <a:rPr lang="pl-PL" sz="1400" dirty="0" err="1"/>
              <a:t>normal</a:t>
            </a:r>
            <a:r>
              <a:rPr lang="pl-PL" sz="1400" dirty="0"/>
              <a:t> </a:t>
            </a:r>
            <a:r>
              <a:rPr lang="pl-PL" sz="1400" dirty="0" err="1"/>
              <a:t>pattern</a:t>
            </a:r>
            <a:r>
              <a:rPr lang="pl-PL" sz="1400" dirty="0"/>
              <a:t> </a:t>
            </a:r>
            <a:r>
              <a:rPr lang="pl-PL" sz="1400" dirty="0" err="1"/>
              <a:t>after</a:t>
            </a:r>
            <a:r>
              <a:rPr lang="pl-PL" sz="1400" dirty="0"/>
              <a:t> </a:t>
            </a:r>
            <a:r>
              <a:rPr lang="pl-PL" sz="1400" dirty="0" err="1"/>
              <a:t>anomalous</a:t>
            </a:r>
            <a:r>
              <a:rPr lang="pl-PL" sz="1400" dirty="0"/>
              <a:t> period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Method </a:t>
            </a:r>
            <a:r>
              <a:rPr lang="pl-PL" sz="1400" dirty="0" err="1"/>
              <a:t>rejected</a:t>
            </a: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modeling – data </a:t>
            </a:r>
            <a:r>
              <a:rPr lang="pl-PL" dirty="0" err="1"/>
              <a:t>labeling</a:t>
            </a:r>
            <a:endParaRPr lang="en-US" b="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95E0894-D980-B0CF-806A-59C28D9A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2" y="3181388"/>
            <a:ext cx="8783276" cy="290553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E80F5A7-15CF-DB76-7D9F-30CD91705B5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474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0"/>
            <a:ext cx="9909477" cy="4798593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LevelShiftAD</a:t>
            </a:r>
            <a:r>
              <a:rPr lang="pl-PL" sz="1400" dirty="0"/>
              <a:t>:</a:t>
            </a:r>
            <a:r>
              <a:rPr lang="en-US" sz="1400" dirty="0"/>
              <a:t> detects shift of value level by tracking the difference between median values at two sliding time windows next to each other. 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Problem: hard to </a:t>
            </a:r>
            <a:r>
              <a:rPr lang="pl-PL" sz="1400" dirty="0" err="1"/>
              <a:t>select</a:t>
            </a:r>
            <a:r>
              <a:rPr lang="pl-PL" sz="1400" dirty="0"/>
              <a:t> </a:t>
            </a:r>
            <a:r>
              <a:rPr lang="pl-PL" sz="1400" dirty="0" err="1"/>
              <a:t>universal</a:t>
            </a:r>
            <a:r>
              <a:rPr lang="pl-PL" sz="1400" dirty="0"/>
              <a:t> </a:t>
            </a:r>
            <a:r>
              <a:rPr lang="pl-PL" sz="1400" dirty="0" err="1"/>
              <a:t>window</a:t>
            </a:r>
            <a:r>
              <a:rPr lang="pl-PL" sz="1400" dirty="0"/>
              <a:t> </a:t>
            </a:r>
            <a:r>
              <a:rPr lang="pl-PL" sz="1400" dirty="0" err="1"/>
              <a:t>size</a:t>
            </a:r>
            <a:r>
              <a:rPr lang="pl-PL" sz="1400" dirty="0"/>
              <a:t> for </a:t>
            </a:r>
            <a:r>
              <a:rPr lang="pl-PL" sz="1400" dirty="0" err="1"/>
              <a:t>all</a:t>
            </a:r>
            <a:r>
              <a:rPr lang="pl-PL" sz="1400" dirty="0"/>
              <a:t> </a:t>
            </a:r>
            <a:r>
              <a:rPr lang="pl-PL" sz="1400" dirty="0" err="1"/>
              <a:t>anomalies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Method </a:t>
            </a:r>
            <a:r>
              <a:rPr lang="pl-PL" sz="1400" dirty="0" err="1"/>
              <a:t>rejected</a:t>
            </a: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modeling – data </a:t>
            </a:r>
            <a:r>
              <a:rPr lang="pl-PL" dirty="0" err="1"/>
              <a:t>labeling</a:t>
            </a:r>
            <a:endParaRPr lang="en-US" b="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A1FFFD0-4DC4-3E0A-470F-CCF2CF05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2745661"/>
            <a:ext cx="7406874" cy="342495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88C8A5D3-BE95-BDDE-E936-0B04CE43B169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21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410" y="2761200"/>
            <a:ext cx="6168510" cy="461665"/>
          </a:xfrm>
        </p:spPr>
        <p:txBody>
          <a:bodyPr/>
          <a:lstStyle/>
          <a:p>
            <a:r>
              <a:rPr lang="pl-PL" b="0" dirty="0"/>
              <a:t>1. </a:t>
            </a:r>
            <a:r>
              <a:rPr lang="pl-PL" b="0" dirty="0" err="1"/>
              <a:t>Exploratory</a:t>
            </a:r>
            <a:r>
              <a:rPr lang="pl-PL" b="0" dirty="0"/>
              <a:t> Analysis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741988"/>
            <a:ext cx="234950" cy="176212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6684A1C1-6430-10DB-79A0-85CC645D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9A985A35-64A8-2E85-AEF2-04C2E0D8964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23CB8B7-044C-2982-BDD3-7997090A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909" y="2446035"/>
            <a:ext cx="5923805" cy="25362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1402D-F4A0-6ED5-6F87-BC85F16C45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2185" y="172111"/>
            <a:ext cx="7476092" cy="24328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u="sng" dirty="0"/>
              <a:t>Available features selected based on number of </a:t>
            </a:r>
            <a:r>
              <a:rPr lang="en-US" sz="1400" b="1" u="sng" dirty="0" err="1"/>
              <a:t>occurences</a:t>
            </a:r>
            <a:r>
              <a:rPr lang="en-US" sz="1400" b="1" u="sng" dirty="0"/>
              <a:t> and relevancy:</a:t>
            </a:r>
          </a:p>
          <a:p>
            <a:pPr lvl="1">
              <a:lnSpc>
                <a:spcPct val="110000"/>
              </a:lnSpc>
            </a:pP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400" dirty="0"/>
              <a:t>Measured temperature of fridge/freezer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Temperature outside of device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Temperature set by user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Door status (open/closed)</a:t>
            </a:r>
          </a:p>
          <a:p>
            <a:pPr lvl="1"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958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Measured</a:t>
            </a:r>
            <a:r>
              <a:rPr lang="pl-PL" b="0" dirty="0"/>
              <a:t> </a:t>
            </a:r>
            <a:r>
              <a:rPr lang="pl-PL" b="0" dirty="0" err="1"/>
              <a:t>temperature</a:t>
            </a:r>
            <a:r>
              <a:rPr lang="pl-PL" b="0" dirty="0"/>
              <a:t> – </a:t>
            </a:r>
            <a:r>
              <a:rPr lang="pl-PL" b="0" dirty="0" err="1"/>
              <a:t>general</a:t>
            </a:r>
            <a:r>
              <a:rPr lang="pl-PL" b="0" dirty="0"/>
              <a:t> </a:t>
            </a:r>
            <a:r>
              <a:rPr lang="pl-PL" b="0" dirty="0" err="1"/>
              <a:t>statistics</a:t>
            </a:r>
            <a:endParaRPr lang="en-US" b="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5CE1D63-7F59-A95C-6BC6-24C44158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321"/>
            <a:ext cx="10969625" cy="285570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D9BB449-3A47-4D79-56B4-52F6100B09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253734" y="3560777"/>
            <a:ext cx="3328541" cy="99217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sz="1200" dirty="0" err="1"/>
              <a:t>Roughly</a:t>
            </a:r>
            <a:r>
              <a:rPr lang="pl-PL" sz="1200" dirty="0"/>
              <a:t> </a:t>
            </a:r>
            <a:r>
              <a:rPr lang="pl-PL" sz="1200" dirty="0" err="1"/>
              <a:t>similar</a:t>
            </a:r>
            <a:r>
              <a:rPr lang="pl-PL" sz="1200" dirty="0"/>
              <a:t> </a:t>
            </a:r>
            <a:r>
              <a:rPr lang="pl-PL" sz="1200" dirty="0" err="1"/>
              <a:t>frequency</a:t>
            </a:r>
            <a:r>
              <a:rPr lang="pl-PL" sz="1200" dirty="0"/>
              <a:t> </a:t>
            </a:r>
            <a:r>
              <a:rPr lang="pl-PL" sz="1200" dirty="0" err="1"/>
              <a:t>over</a:t>
            </a:r>
            <a:r>
              <a:rPr lang="pl-PL" sz="1200" dirty="0"/>
              <a:t> the </a:t>
            </a:r>
            <a:r>
              <a:rPr lang="pl-PL" sz="1200" dirty="0" err="1"/>
              <a:t>day</a:t>
            </a:r>
            <a:r>
              <a:rPr lang="pl-PL" sz="1200" dirty="0"/>
              <a:t> and </a:t>
            </a:r>
            <a:r>
              <a:rPr lang="pl-PL" sz="1200" dirty="0" err="1"/>
              <a:t>night</a:t>
            </a:r>
            <a:r>
              <a:rPr lang="pl-PL" sz="1200" dirty="0"/>
              <a:t>. </a:t>
            </a:r>
            <a:r>
              <a:rPr lang="pl-PL" sz="1200" dirty="0" err="1"/>
              <a:t>Freezer</a:t>
            </a:r>
            <a:r>
              <a:rPr lang="pl-PL" sz="1200" dirty="0"/>
              <a:t> </a:t>
            </a:r>
            <a:r>
              <a:rPr lang="pl-PL" sz="1200" dirty="0" err="1"/>
              <a:t>sends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once</a:t>
            </a:r>
            <a:r>
              <a:rPr lang="pl-PL" sz="1200" dirty="0"/>
              <a:t> a </a:t>
            </a:r>
            <a:r>
              <a:rPr lang="pl-PL" sz="1200" dirty="0" err="1"/>
              <a:t>minute</a:t>
            </a:r>
            <a:r>
              <a:rPr lang="pl-PL" sz="1200" dirty="0"/>
              <a:t>, </a:t>
            </a:r>
            <a:r>
              <a:rPr lang="pl-PL" sz="1200" dirty="0" err="1"/>
              <a:t>refridgerator</a:t>
            </a:r>
            <a:r>
              <a:rPr lang="pl-PL" sz="1200" dirty="0"/>
              <a:t> </a:t>
            </a:r>
            <a:r>
              <a:rPr lang="pl-PL" sz="1200" dirty="0" err="1"/>
              <a:t>slightly</a:t>
            </a:r>
            <a:r>
              <a:rPr lang="pl-PL" sz="1200" dirty="0"/>
              <a:t> less </a:t>
            </a:r>
            <a:r>
              <a:rPr lang="pl-PL" sz="1200" dirty="0" err="1"/>
              <a:t>often</a:t>
            </a:r>
            <a:r>
              <a:rPr lang="pl-PL" sz="1200" dirty="0"/>
              <a:t>.</a:t>
            </a:r>
            <a:endParaRPr lang="en-US" sz="120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1F22800-7BD3-4546-758C-E708654362F0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324FCB6-F1ED-F7C5-DB77-C26F4E7D33AB}"/>
              </a:ext>
            </a:extLst>
          </p:cNvPr>
          <p:cNvGrpSpPr/>
          <p:nvPr/>
        </p:nvGrpSpPr>
        <p:grpSpPr>
          <a:xfrm>
            <a:off x="136276" y="1173345"/>
            <a:ext cx="10833349" cy="1149069"/>
            <a:chOff x="136276" y="1173345"/>
            <a:chExt cx="10833349" cy="1149069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FD0085C2-3D23-06B3-ACD0-18E80A1B599C}"/>
                </a:ext>
              </a:extLst>
            </p:cNvPr>
            <p:cNvGrpSpPr/>
            <p:nvPr/>
          </p:nvGrpSpPr>
          <p:grpSpPr>
            <a:xfrm>
              <a:off x="136276" y="1329532"/>
              <a:ext cx="10697071" cy="735432"/>
              <a:chOff x="0" y="1409900"/>
              <a:chExt cx="10969625" cy="735432"/>
            </a:xfrm>
          </p:grpSpPr>
          <p:pic>
            <p:nvPicPr>
              <p:cNvPr id="8" name="Obraz 7">
                <a:extLst>
                  <a:ext uri="{FF2B5EF4-FFF2-40B4-BE49-F238E27FC236}">
                    <a16:creationId xmlns:a16="http://schemas.microsoft.com/office/drawing/2014/main" id="{445E73CF-36AC-2D57-8DFB-C2C21AD68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409900"/>
                <a:ext cx="10969625" cy="735432"/>
              </a:xfrm>
              <a:prstGeom prst="rect">
                <a:avLst/>
              </a:prstGeom>
            </p:spPr>
          </p:pic>
          <p:sp>
            <p:nvSpPr>
              <p:cNvPr id="9" name="Prostokąt 8">
                <a:extLst>
                  <a:ext uri="{FF2B5EF4-FFF2-40B4-BE49-F238E27FC236}">
                    <a16:creationId xmlns:a16="http://schemas.microsoft.com/office/drawing/2014/main" id="{F4830E51-63F1-DE87-5418-A249A315E746}"/>
                  </a:ext>
                </a:extLst>
              </p:cNvPr>
              <p:cNvSpPr/>
              <p:nvPr/>
            </p:nvSpPr>
            <p:spPr>
              <a:xfrm>
                <a:off x="5432685" y="1740830"/>
                <a:ext cx="1515255" cy="2921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4EB15712-01C4-3229-CCA5-4A0F02834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5583" y="1359146"/>
              <a:ext cx="7262166" cy="635000"/>
            </a:xfrm>
            <a:prstGeom prst="rect">
              <a:avLst/>
            </a:prstGeom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597C2918-A58D-2D53-5DD8-C33270249BD1}"/>
                </a:ext>
              </a:extLst>
            </p:cNvPr>
            <p:cNvSpPr/>
            <p:nvPr/>
          </p:nvSpPr>
          <p:spPr>
            <a:xfrm>
              <a:off x="9297749" y="1173345"/>
              <a:ext cx="1671876" cy="1149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2221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Fridge</a:t>
            </a:r>
            <a:r>
              <a:rPr lang="pl-PL" dirty="0"/>
              <a:t> </a:t>
            </a:r>
            <a:r>
              <a:rPr lang="pl-PL" dirty="0" err="1"/>
              <a:t>Measured</a:t>
            </a:r>
            <a:r>
              <a:rPr lang="pl-PL" dirty="0"/>
              <a:t> x </a:t>
            </a:r>
            <a:r>
              <a:rPr lang="pl-PL" dirty="0" err="1"/>
              <a:t>Ambient</a:t>
            </a:r>
            <a:r>
              <a:rPr lang="pl-PL" dirty="0"/>
              <a:t> </a:t>
            </a:r>
            <a:r>
              <a:rPr lang="pl-PL" dirty="0" err="1"/>
              <a:t>Temperature</a:t>
            </a:r>
            <a:br>
              <a:rPr lang="pl-PL" dirty="0"/>
            </a:br>
            <a:r>
              <a:rPr lang="pl-PL" sz="1800" i="1" dirty="0"/>
              <a:t>(</a:t>
            </a:r>
            <a:r>
              <a:rPr lang="pl-PL" sz="1800" i="1" dirty="0" err="1"/>
              <a:t>corr</a:t>
            </a:r>
            <a:r>
              <a:rPr lang="pl-PL" sz="1800" i="1" dirty="0"/>
              <a:t>:  0.24)</a:t>
            </a:r>
            <a:endParaRPr lang="en-US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02BD1-D26D-7C05-F88E-1F677791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68" y="1216343"/>
            <a:ext cx="5400000" cy="1935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48391-7685-E329-2B7E-2B6A689D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" y="3604606"/>
            <a:ext cx="5400000" cy="1903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5F581D-5585-A663-197C-1BA98865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862" y="3581876"/>
            <a:ext cx="5400000" cy="194861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0CC49072-1EB9-D955-38B6-44A3B46FE37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72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Fridge</a:t>
            </a:r>
            <a:r>
              <a:rPr lang="pl-PL" dirty="0"/>
              <a:t> </a:t>
            </a:r>
            <a:r>
              <a:rPr lang="pl-PL" dirty="0" err="1"/>
              <a:t>Setpoint</a:t>
            </a:r>
            <a:r>
              <a:rPr lang="pl-PL" dirty="0"/>
              <a:t> </a:t>
            </a:r>
            <a:r>
              <a:rPr lang="pl-PL" dirty="0" err="1"/>
              <a:t>temperatures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en-US" b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2EAAB19-D0C6-7507-AE69-8FB8680F74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1170346"/>
            <a:ext cx="6979920" cy="37826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dirty="0" err="1"/>
              <a:t>Setpoint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 </a:t>
            </a:r>
            <a:r>
              <a:rPr lang="pl-PL" sz="1050" dirty="0" err="1"/>
              <a:t>changes</a:t>
            </a:r>
            <a:r>
              <a:rPr lang="pl-PL" sz="1050" dirty="0"/>
              <a:t> (</a:t>
            </a:r>
            <a:r>
              <a:rPr lang="pl-PL" sz="1050" dirty="0" err="1"/>
              <a:t>triggered</a:t>
            </a:r>
            <a:r>
              <a:rPr lang="pl-PL" sz="1050" dirty="0"/>
              <a:t> by the </a:t>
            </a:r>
            <a:r>
              <a:rPr lang="pl-PL" sz="1050" dirty="0" err="1"/>
              <a:t>user</a:t>
            </a:r>
            <a:r>
              <a:rPr lang="pl-PL" sz="1050" dirty="0"/>
              <a:t>) for </a:t>
            </a:r>
            <a:r>
              <a:rPr lang="pl-PL" sz="1050" dirty="0" err="1"/>
              <a:t>fridges</a:t>
            </a:r>
            <a:r>
              <a:rPr lang="pl-PL" sz="1050" dirty="0"/>
              <a:t>:</a:t>
            </a:r>
            <a:endParaRPr lang="pl-PL" sz="105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50" b="1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9DD3512-B130-9BC3-E5C3-1C978882AA3A}"/>
              </a:ext>
            </a:extLst>
          </p:cNvPr>
          <p:cNvSpPr txBox="1">
            <a:spLocks/>
          </p:cNvSpPr>
          <p:nvPr/>
        </p:nvSpPr>
        <p:spPr>
          <a:xfrm>
            <a:off x="1899918" y="4599646"/>
            <a:ext cx="6739254" cy="4006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dirty="0" err="1"/>
              <a:t>Often</a:t>
            </a:r>
            <a:r>
              <a:rPr lang="pl-PL" sz="1050" dirty="0"/>
              <a:t> </a:t>
            </a:r>
            <a:r>
              <a:rPr lang="pl-PL" sz="1050" dirty="0" err="1"/>
              <a:t>change</a:t>
            </a:r>
            <a:r>
              <a:rPr lang="pl-PL" sz="1050" dirty="0"/>
              <a:t> of </a:t>
            </a:r>
            <a:r>
              <a:rPr lang="pl-PL" sz="1050" dirty="0" err="1"/>
              <a:t>setpoint</a:t>
            </a:r>
            <a:r>
              <a:rPr lang="pl-PL" sz="1050" dirty="0"/>
              <a:t> </a:t>
            </a:r>
            <a:r>
              <a:rPr lang="pl-PL" sz="1050" dirty="0" err="1"/>
              <a:t>temperaure</a:t>
            </a:r>
            <a:r>
              <a:rPr lang="pl-PL" sz="1050" dirty="0"/>
              <a:t> </a:t>
            </a:r>
            <a:r>
              <a:rPr lang="pl-PL" sz="1050" dirty="0" err="1"/>
              <a:t>doesn’t</a:t>
            </a:r>
            <a:r>
              <a:rPr lang="pl-PL" sz="1050" dirty="0"/>
              <a:t> </a:t>
            </a:r>
            <a:r>
              <a:rPr lang="pl-PL" sz="1050" dirty="0" err="1"/>
              <a:t>translate</a:t>
            </a:r>
            <a:r>
              <a:rPr lang="pl-PL" sz="1050" dirty="0"/>
              <a:t> </a:t>
            </a:r>
            <a:r>
              <a:rPr lang="pl-PL" sz="1050" dirty="0" err="1"/>
              <a:t>into</a:t>
            </a:r>
            <a:r>
              <a:rPr lang="pl-PL" sz="1050" dirty="0"/>
              <a:t> </a:t>
            </a:r>
            <a:r>
              <a:rPr lang="pl-PL" sz="1050" dirty="0" err="1"/>
              <a:t>change</a:t>
            </a:r>
            <a:r>
              <a:rPr lang="pl-PL" sz="1050" dirty="0"/>
              <a:t> of </a:t>
            </a:r>
            <a:r>
              <a:rPr lang="pl-PL" sz="1050" dirty="0" err="1"/>
              <a:t>measured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5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180E38-0A23-F07C-5A82-48D06CCDC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43019"/>
              </p:ext>
            </p:extLst>
          </p:nvPr>
        </p:nvGraphicFramePr>
        <p:xfrm>
          <a:off x="54651" y="1800994"/>
          <a:ext cx="10837229" cy="2064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8939">
                  <a:extLst>
                    <a:ext uri="{9D8B030D-6E8A-4147-A177-3AD203B41FA5}">
                      <a16:colId xmlns:a16="http://schemas.microsoft.com/office/drawing/2014/main" val="367765569"/>
                    </a:ext>
                  </a:extLst>
                </a:gridCol>
                <a:gridCol w="1223885">
                  <a:extLst>
                    <a:ext uri="{9D8B030D-6E8A-4147-A177-3AD203B41FA5}">
                      <a16:colId xmlns:a16="http://schemas.microsoft.com/office/drawing/2014/main" val="153588083"/>
                    </a:ext>
                  </a:extLst>
                </a:gridCol>
                <a:gridCol w="915577">
                  <a:extLst>
                    <a:ext uri="{9D8B030D-6E8A-4147-A177-3AD203B41FA5}">
                      <a16:colId xmlns:a16="http://schemas.microsoft.com/office/drawing/2014/main" val="2126326714"/>
                    </a:ext>
                  </a:extLst>
                </a:gridCol>
                <a:gridCol w="1102431">
                  <a:extLst>
                    <a:ext uri="{9D8B030D-6E8A-4147-A177-3AD203B41FA5}">
                      <a16:colId xmlns:a16="http://schemas.microsoft.com/office/drawing/2014/main" val="298696473"/>
                    </a:ext>
                  </a:extLst>
                </a:gridCol>
                <a:gridCol w="1401395">
                  <a:extLst>
                    <a:ext uri="{9D8B030D-6E8A-4147-A177-3AD203B41FA5}">
                      <a16:colId xmlns:a16="http://schemas.microsoft.com/office/drawing/2014/main" val="1060094412"/>
                    </a:ext>
                  </a:extLst>
                </a:gridCol>
                <a:gridCol w="1448109">
                  <a:extLst>
                    <a:ext uri="{9D8B030D-6E8A-4147-A177-3AD203B41FA5}">
                      <a16:colId xmlns:a16="http://schemas.microsoft.com/office/drawing/2014/main" val="3264793254"/>
                    </a:ext>
                  </a:extLst>
                </a:gridCol>
                <a:gridCol w="896893">
                  <a:extLst>
                    <a:ext uri="{9D8B030D-6E8A-4147-A177-3AD203B41FA5}">
                      <a16:colId xmlns:a16="http://schemas.microsoft.com/office/drawing/2014/main" val="12740703"/>
                    </a:ext>
                  </a:extLst>
                </a:gridCol>
              </a:tblGrid>
              <a:tr h="243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vid                                                        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previous_setpoint_change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EvtTimestamp</a:t>
                      </a:r>
                      <a:r>
                        <a:rPr lang="en-US" sz="700" b="1" u="none" strike="noStrike" dirty="0">
                          <a:effectLst/>
                        </a:rPr>
                        <a:t>      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next_setpoint_change</a:t>
                      </a:r>
                      <a:r>
                        <a:rPr lang="en-US" sz="700" b="1" u="none" strike="noStrike" dirty="0">
                          <a:effectLst/>
                        </a:rPr>
                        <a:t>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temp_average_before_change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setpoint_change_description</a:t>
                      </a:r>
                      <a:r>
                        <a:rPr lang="en-US" sz="700" b="1" u="none" strike="noStrike" dirty="0">
                          <a:effectLst/>
                        </a:rPr>
                        <a:t>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temp_average_after_change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320388533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931DA30AB88580C0602D54C3C20D46F20C68816B4E4D0F40B384D9B2CC96C6DE</a:t>
                      </a:r>
                      <a:r>
                        <a:rPr lang="pl-PL" sz="700" u="none" strike="noStrike" dirty="0">
                          <a:effectLst/>
                        </a:rPr>
                        <a:t>*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01.01.2023 00:00</a:t>
                      </a:r>
                      <a:r>
                        <a:rPr lang="pl-PL" sz="700" u="none" strike="noStrike" dirty="0">
                          <a:effectLst/>
                        </a:rPr>
                        <a:t> (</a:t>
                      </a:r>
                      <a:r>
                        <a:rPr lang="pl-PL" sz="700" u="none" strike="noStrike" dirty="0" err="1">
                          <a:effectLst/>
                        </a:rPr>
                        <a:t>first</a:t>
                      </a:r>
                      <a:r>
                        <a:rPr lang="pl-PL" sz="700" u="none" strike="noStrike" dirty="0">
                          <a:effectLst/>
                        </a:rPr>
                        <a:t> </a:t>
                      </a:r>
                      <a:r>
                        <a:rPr lang="pl-PL" sz="700" u="none" strike="noStrike" dirty="0" err="1">
                          <a:effectLst/>
                        </a:rPr>
                        <a:t>obs</a:t>
                      </a:r>
                      <a:r>
                        <a:rPr lang="pl-PL" sz="700" u="none" strike="noStrike" dirty="0">
                          <a:effectLst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15.01.2023 16:47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19.01.2023 06:47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1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8.3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3801683333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15.01.2023 16:47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8.3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r>
                        <a:rPr lang="en-US" sz="700" u="none" strike="noStrike" dirty="0">
                          <a:effectLst/>
                        </a:rPr>
                        <a:t>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null  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512518579"/>
                  </a:ext>
                </a:extLst>
              </a:tr>
              <a:tr h="2431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19.01.2023 15:48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null             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3.9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790866990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15:48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3.9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903695788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15:48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050052529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582785413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7.65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4.0 to 3.0.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7.5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111339046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7.5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3.0 to 5.0.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null            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51423573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29.02.2024 23:59</a:t>
                      </a:r>
                      <a:endParaRPr lang="pl-PL" sz="7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pl-PL" sz="700" u="none" strike="noStrike" dirty="0">
                          <a:effectLst/>
                        </a:rPr>
                        <a:t>(</a:t>
                      </a:r>
                      <a:r>
                        <a:rPr lang="pl-PL" sz="700" u="none" strike="noStrike" dirty="0" err="1">
                          <a:effectLst/>
                        </a:rPr>
                        <a:t>last</a:t>
                      </a:r>
                      <a:r>
                        <a:rPr lang="pl-PL" sz="700" u="none" strike="noStrike" dirty="0">
                          <a:effectLst/>
                        </a:rPr>
                        <a:t> </a:t>
                      </a:r>
                      <a:r>
                        <a:rPr lang="pl-PL" sz="700" u="none" strike="noStrike" dirty="0" err="1">
                          <a:effectLst/>
                        </a:rPr>
                        <a:t>obs</a:t>
                      </a:r>
                      <a:r>
                        <a:rPr lang="pl-PL" sz="700" u="none" strike="noStrike" dirty="0">
                          <a:effectLst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null   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5.0 to 4.0.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4.4</a:t>
                      </a:r>
                      <a:r>
                        <a:rPr lang="pl-PL" sz="700" u="none" strike="noStrike" dirty="0">
                          <a:effectLst/>
                        </a:rPr>
                        <a:t>4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000345724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07C36772-F553-1978-A890-64FB189467C0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458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C24F-96E6-0A2E-D841-E5916927A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9BEC3-CB45-1643-7E34-953183D7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9115"/>
            <a:ext cx="10969625" cy="3936617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4D4C3A50-C576-9A3D-BB25-9FB6C6D9420E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16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DIAGRAMMFARBEN" val="sax_df_bsh"/>
  <p:tag name="SAXMLCOMPANYNAME" val="bsh"/>
  <p:tag name="MLLANGUAGE" val="eng"/>
  <p:tag name="MLTEMPLATEVERSION" val="2.0"/>
  <p:tag name="SAXCONVERSION" val="2"/>
</p:tagLst>
</file>

<file path=ppt/theme/theme1.xml><?xml version="1.0" encoding="utf-8"?>
<a:theme xmlns:a="http://schemas.openxmlformats.org/drawingml/2006/main" name="BSH 2022">
  <a:themeElements>
    <a:clrScheme name="BSH 2022 Primary">
      <a:dk1>
        <a:sysClr val="windowText" lastClr="000000"/>
      </a:dk1>
      <a:lt1>
        <a:sysClr val="window" lastClr="FFFFFF"/>
      </a:lt1>
      <a:dk2>
        <a:srgbClr val="262626"/>
      </a:dk2>
      <a:lt2>
        <a:srgbClr val="E0E0E0"/>
      </a:lt2>
      <a:accent1>
        <a:srgbClr val="FF6840"/>
      </a:accent1>
      <a:accent2>
        <a:srgbClr val="969696"/>
      </a:accent2>
      <a:accent3>
        <a:srgbClr val="E0E0E0"/>
      </a:accent3>
      <a:accent4>
        <a:srgbClr val="666666"/>
      </a:accent4>
      <a:accent5>
        <a:srgbClr val="BCBCBC"/>
      </a:accent5>
      <a:accent6>
        <a:srgbClr val="262626"/>
      </a:accent6>
      <a:hlink>
        <a:srgbClr val="EC6847"/>
      </a:hlink>
      <a:folHlink>
        <a:srgbClr val="FE683F"/>
      </a:folHlink>
    </a:clrScheme>
    <a:fontScheme name="BSH2022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80000" indent="-180000" algn="l">
          <a:buClr>
            <a:schemeClr val="accent1"/>
          </a:buClr>
          <a:buFont typeface="Noto Sans" panose="020B0502040504020204" pitchFamily="34" charset="0"/>
          <a:buChar char="•"/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C25F77C8-A7C6-4A6C-91AD-8C416A60AF9C}" vid="{FE0E8B1A-DF25-4FF6-80FA-E6CA72E075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9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0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presentationtitle</Name>
      <OrgInhalt>Presentation title</OrgInhalt>
      <Wert>Presentation title</Wert>
      <Platzhalter>False</Platzhalter>
      <DocDatenDialog>True</DocDatenDialog>
      <Label>Presentation title (Footer)</Label>
      <FrageVar>False</FrageVar>
      <Prefix/>
      <Suffix/>
      <WegfallVar/>
      <MussFeld>False</MussFeld>
      <Trenner/>
      <InDokument>True</InDokument>
      <Sektion>FooterOnSlides</Sektion>
      <Reihenfolge/>
    </Variable>
    <Variable>
      <Name>firstnamelastname</Name>
      <OrgInhalt>Nina Pak</OrgInhalt>
      <Wert>Nina Pak</Wert>
      <Platzhalter>False</Platzhalter>
      <DocDatenDialog>True</DocDatenDialog>
      <Label>Owner</Label>
      <FrageVar>False</FrageVar>
      <Prefix/>
      <Suffix/>
      <WegfallVar/>
      <MussFeld>False</MussFeld>
      <Sektion>DataOnTitleSlide</Sektion>
      <InDokument>True</InDokument>
    </Variable>
    <Variable>
      <Name>firstnamelastname2</Name>
      <OrgInhalt>Nina Pak</OrgInhalt>
      <Wert>Nina Pak</Wert>
      <Platzhalter>False</Platzhalter>
      <DocDatenDialog>False</DocDatenDialog>
      <Label>Owner</Label>
      <FrageVar>False</FrageVar>
      <Prefix/>
      <Suffix/>
      <WegfallVar/>
      <MussFeld>False</MussFeld>
      <Sektion>DataOnTitleSlide2</Sektion>
      <InDokument>True</InDokument>
    </Variable>
    <Variable>
      <Name>departmentshort</Name>
      <OrgInhalt>GDS-SEO1</OrgInhalt>
      <Wert>GDS-SEO1</Wert>
      <Platzhalter>False</Platzhalter>
      <DocDatenDialog>True</DocDatenDialog>
      <Label>Dept. shortcut</Label>
      <FrageVar>False</FrageVar>
      <Prefix>(</Prefix>
      <Suffix>)</Suffix>
      <Trenner>
        <VariableVor>firstnamelastname</VariableVor>
        <Zwischen> </Zwischen>
        <VariableNach>departmentshort</VariableNach>
      </Trenner>
      <WegfallVar/>
      <MussFeld>False</MussFeld>
      <Sektion>DataOnTitleSlide</Sektion>
      <InDokument>True</InDokument>
    </Variable>
    <Variable>
      <Name>departmentshort2</Name>
      <OrgInhalt>GDS-SEO1</OrgInhalt>
      <Wert>GDS-SEO1</Wert>
      <Platzhalter>False</Platzhalter>
      <DocDatenDialog>False</DocDatenDialog>
      <Label>Dept. shortcut</Label>
      <FrageVar>False</FrageVar>
      <Prefix>(</Prefix>
      <Suffix>)</Suffix>
      <Trenner>
        <VariableVor>firstnamelastname</VariableVor>
        <Zwischen> </Zwischen>
        <VariableNach>departmentshort</VariableNach>
      </Trenner>
      <WegfallVar/>
      <MussFeld>False</MussFeld>
      <Sektion>DataOnTitleSlide2</Sektion>
      <InDokument>True</InDokument>
    </Variable>
    <Variable>
      <Name>dateformat_05t</Name>
      <OrgInhalt>2022-07-05</OrgInhalt>
      <Wert>2022-07-05</Wert>
      <Platzhalter>False</Platzhalter>
      <DocDatenDialog>True</DocDatenDialog>
      <Label>Date (Title Slide)</Label>
      <FrageVar>False</FrageVar>
      <Prefix/>
      <Suffix/>
      <WegfallVar/>
      <MussFeld>False</MussFeld>
      <InDokument>True</InDokument>
      <Sektion>DataOnTitleSlide</Sektion>
      <Reihenfolge/>
    </Variable>
    <Variable>
      <Name>dateformat_05t2</Name>
      <OrgInhalt>2022-07-05</OrgInhalt>
      <Wert>2022-07-05</Wert>
      <Platzhalter>False</Platzhalter>
      <DocDatenDialog>False</DocDatenDialog>
      <Label>Date (Title Slide)</Label>
      <FrageVar>False</FrageVar>
      <Prefix/>
      <Suffix/>
      <WegfallVar/>
      <MussFeld>False</MussFeld>
      <InDokument>True</InDokument>
      <Sektion>DataOnTitleSlide2</Sektion>
      <Reihenfolge/>
    </Variable>
    <Variable>
      <Name>dateformat_05f</Name>
      <OrgInhalt>2022-07-05</OrgInhalt>
      <Wert>2022-07-05</Wert>
      <Platzhalter>False</Platzhalter>
      <DocDatenDialog>True</DocDatenDialog>
      <Label>Date (Footer)</Label>
      <FrageVar>False</FrageVar>
      <Prefix/>
      <Suffix/>
      <WegfallVar/>
      <MussFeld>False</MussFeld>
      <InDokument>True</InDokument>
      <Sektion>DateOnSlides</Sektion>
      <Reihenfolge/>
    </Variable>
    <Variable>
      <Name>ppt_stamp</Name>
      <OrgInhalt/>
      <Wert/>
      <Platzhalter>False</Platzhalter>
      <DocDatenDialog>True</DocDatenDialog>
      <Label>Stamp</Label>
      <FrageVar>False</FrageVar>
      <Prefix/>
      <Suffix/>
      <WegfallVar/>
      <ComboBox>
        <Option/>
        <Option>Backup</Option>
        <Option>Conceptual</Option>
        <Option>Public</Option>
        <Option>Internal</Option>
        <Option>Confidential</Option>
        <Option>Strictly confidential</Option>
        <Option>Detail</Option>
        <Option>Draft</Option>
        <Option>Work in progress</Option>
        <Option>Estimate</Option>
        <Option>Example</Option>
        <Option>For discussion</Option>
        <Option>Hypothetical</Option>
        <Option>Preliminary</Option>
        <Option>Status</Option>
        <Option>Template</Option>
      </ComboBox>
      <MussFeld>False</MussFeld>
      <InDokument>True</InDokument>
      <Sektion>Stamp</Sektion>
      <Reihenfolge/>
    </Variable>
  </Variablen>
</saxML>
</file>

<file path=customXml/item2.xml><?xml version="1.0" encoding="utf-8"?>
<sax_ColorSelect>
  <Line>
    <Color val="000000"/>
    <Color val="FFFFFF"/>
  </Line>
  <Line>
    <Color val="ff6840"/>
    <Color val="ffaf97"/>
    <Color val="c05930"/>
  </Line>
  <Line>
    <Color val="ffca29"/>
    <Color val="ffe38e"/>
    <Color val="d6a330"/>
  </Line>
  <Line>
    <Color val="1672cd"/>
    <Color val="a2c7eb"/>
    <Color val="053968"/>
  </Line>
  <Line>
    <Color val="e73e3e"/>
    <Color val="ec8493"/>
    <Color val="942424"/>
  </Line>
  <Line>
    <Color val="73c1da"/>
    <Color val="b9e0ec"/>
    <Color val="195866"/>
  </Line>
  <Line>
    <Color val="319d63"/>
    <Color val="98ceb1"/>
    <Color val="184c2d"/>
  </Line>
  <Line>
    <Color val="882e99"/>
    <Color val="c69dcf"/>
    <Color val="542a5e"/>
  </Line>
  <Line>
    <Color val="bcbcbc"/>
    <Color val="e0e0e0"/>
    <Color val="969696"/>
  </Line>
</sax_ColorSelect>
</file>

<file path=customXml/itemProps1.xml><?xml version="1.0" encoding="utf-8"?>
<ds:datastoreItem xmlns:ds="http://schemas.openxmlformats.org/officeDocument/2006/customXml" ds:itemID="{0EAF4A1A-D19C-4C9E-B02C-ED7147D18A40}">
  <ds:schemaRefs/>
</ds:datastoreItem>
</file>

<file path=customXml/itemProps2.xml><?xml version="1.0" encoding="utf-8"?>
<ds:datastoreItem xmlns:ds="http://schemas.openxmlformats.org/officeDocument/2006/customXml" ds:itemID="{851F8D28-4CE2-477E-99A0-70CA83969D9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7938</TotalTime>
  <Words>2303</Words>
  <Application>Microsoft Macintosh PowerPoint</Application>
  <PresentationFormat>Niestandardowy</PresentationFormat>
  <Paragraphs>429</Paragraphs>
  <Slides>36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Noto Sans</vt:lpstr>
      <vt:lpstr>Noto Sans Light</vt:lpstr>
      <vt:lpstr>Noto Sans Medium</vt:lpstr>
      <vt:lpstr>Times New Roman</vt:lpstr>
      <vt:lpstr>BSH 2022</vt:lpstr>
      <vt:lpstr>Fridge Temperature Warning modeling results</vt:lpstr>
      <vt:lpstr>Data scope</vt:lpstr>
      <vt:lpstr>Steps performed</vt:lpstr>
      <vt:lpstr>1. Exploratory Analysis</vt:lpstr>
      <vt:lpstr>Prezentacja programu PowerPoint</vt:lpstr>
      <vt:lpstr>Measured temperature – general statistics</vt:lpstr>
      <vt:lpstr>Fridge Measured x Ambient Temperature (corr:  0.24)</vt:lpstr>
      <vt:lpstr>Fridge Setpoint temperatures changes analysis</vt:lpstr>
      <vt:lpstr>Prezentacja programu PowerPoint</vt:lpstr>
      <vt:lpstr>Duration of door opening vs temperature increase</vt:lpstr>
      <vt:lpstr>2. Feature selection –  Random forest modeling</vt:lpstr>
      <vt:lpstr>Random forest – feature importance analysis </vt:lpstr>
      <vt:lpstr>3. Predictive modeling</vt:lpstr>
      <vt:lpstr>Data preparation for modeling</vt:lpstr>
      <vt:lpstr>Best models</vt:lpstr>
      <vt:lpstr>Best models per some of the VIDs</vt:lpstr>
      <vt:lpstr>4. Validation of the predictive models</vt:lpstr>
      <vt:lpstr>Models validation</vt:lpstr>
      <vt:lpstr>Models validation</vt:lpstr>
      <vt:lpstr>Models validation per VID</vt:lpstr>
      <vt:lpstr>5. Binary modeling - detecting abnormal temperature increase</vt:lpstr>
      <vt:lpstr>Binary modeling</vt:lpstr>
      <vt:lpstr>Binary modeling – data labeling</vt:lpstr>
      <vt:lpstr>Binary modeling</vt:lpstr>
      <vt:lpstr>Best models</vt:lpstr>
      <vt:lpstr>Predictions on new data</vt:lpstr>
      <vt:lpstr>Predictions on new data</vt:lpstr>
      <vt:lpstr>Predictions on new data – no anomalies</vt:lpstr>
      <vt:lpstr>6. Conclusions</vt:lpstr>
      <vt:lpstr>Conclusions</vt:lpstr>
      <vt:lpstr>backlog</vt:lpstr>
      <vt:lpstr>Prezentacja programu PowerPoint</vt:lpstr>
      <vt:lpstr>Models tested</vt:lpstr>
      <vt:lpstr>Evaluation metrics</vt:lpstr>
      <vt:lpstr>Binary modeling – data labeling</vt:lpstr>
      <vt:lpstr>Binary modeling – data labeling</vt:lpstr>
    </vt:vector>
  </TitlesOfParts>
  <Company>BSH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101</dc:title>
  <dc:creator>Pak, Nina (GDS-SEO1)</dc:creator>
  <cp:lastModifiedBy>EXTERNAL Nowicki Maciej (Team Connect, BSH GDS-CRRD)</cp:lastModifiedBy>
  <cp:revision>569</cp:revision>
  <dcterms:created xsi:type="dcterms:W3CDTF">2022-07-05T07:58:28Z</dcterms:created>
  <dcterms:modified xsi:type="dcterms:W3CDTF">2024-11-19T12:38:49Z</dcterms:modified>
</cp:coreProperties>
</file>