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242F"/>
    <a:srgbClr val="AA9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2613A-ACCF-AA41-8BB0-701631FD7E66}" v="2" dt="2025-04-04T15:49:5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8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wlin, Matt" userId="68025948-0ef4-46c6-95c1-3c7448a61d96" providerId="ADAL" clId="{F642613A-ACCF-AA41-8BB0-701631FD7E66}"/>
    <pc:docChg chg="undo custSel delSld modSld">
      <pc:chgData name="Nowlin, Matt" userId="68025948-0ef4-46c6-95c1-3c7448a61d96" providerId="ADAL" clId="{F642613A-ACCF-AA41-8BB0-701631FD7E66}" dt="2025-04-04T15:52:25.782" v="82" actId="1076"/>
      <pc:docMkLst>
        <pc:docMk/>
      </pc:docMkLst>
      <pc:sldChg chg="modSp mod">
        <pc:chgData name="Nowlin, Matt" userId="68025948-0ef4-46c6-95c1-3c7448a61d96" providerId="ADAL" clId="{F642613A-ACCF-AA41-8BB0-701631FD7E66}" dt="2025-04-04T15:52:25.782" v="82" actId="1076"/>
        <pc:sldMkLst>
          <pc:docMk/>
          <pc:sldMk cId="0" sldId="256"/>
        </pc:sldMkLst>
        <pc:spChg chg="mod">
          <ac:chgData name="Nowlin, Matt" userId="68025948-0ef4-46c6-95c1-3c7448a61d96" providerId="ADAL" clId="{F642613A-ACCF-AA41-8BB0-701631FD7E66}" dt="2025-04-04T15:49:35.288" v="5" actId="27636"/>
          <ac:spMkLst>
            <pc:docMk/>
            <pc:sldMk cId="0" sldId="256"/>
            <ac:spMk id="3" creationId="{BC183DD1-DB12-614D-B586-D45DC997EB81}"/>
          </ac:spMkLst>
        </pc:spChg>
        <pc:spChg chg="mod">
          <ac:chgData name="Nowlin, Matt" userId="68025948-0ef4-46c6-95c1-3c7448a61d96" providerId="ADAL" clId="{F642613A-ACCF-AA41-8BB0-701631FD7E66}" dt="2025-04-04T15:52:25.782" v="82" actId="1076"/>
          <ac:spMkLst>
            <pc:docMk/>
            <pc:sldMk cId="0" sldId="256"/>
            <ac:spMk id="4" creationId="{5C30F898-8903-BA48-8639-790A081B501B}"/>
          </ac:spMkLst>
        </pc:spChg>
        <pc:spChg chg="mod">
          <ac:chgData name="Nowlin, Matt" userId="68025948-0ef4-46c6-95c1-3c7448a61d96" providerId="ADAL" clId="{F642613A-ACCF-AA41-8BB0-701631FD7E66}" dt="2025-04-04T15:49:35.289" v="6" actId="27636"/>
          <ac:spMkLst>
            <pc:docMk/>
            <pc:sldMk cId="0" sldId="256"/>
            <ac:spMk id="10" creationId="{B31AFC4A-CD2F-4DFB-B4C5-B63E18762FB5}"/>
          </ac:spMkLst>
        </pc:spChg>
      </pc:sldChg>
      <pc:sldChg chg="modSp mod">
        <pc:chgData name="Nowlin, Matt" userId="68025948-0ef4-46c6-95c1-3c7448a61d96" providerId="ADAL" clId="{F642613A-ACCF-AA41-8BB0-701631FD7E66}" dt="2025-04-04T15:48:59.298" v="2" actId="1076"/>
        <pc:sldMkLst>
          <pc:docMk/>
          <pc:sldMk cId="0" sldId="260"/>
        </pc:sldMkLst>
        <pc:picChg chg="mod">
          <ac:chgData name="Nowlin, Matt" userId="68025948-0ef4-46c6-95c1-3c7448a61d96" providerId="ADAL" clId="{F642613A-ACCF-AA41-8BB0-701631FD7E66}" dt="2025-04-04T15:48:59.298" v="2" actId="1076"/>
          <ac:picMkLst>
            <pc:docMk/>
            <pc:sldMk cId="0" sldId="260"/>
            <ac:picMk id="3" creationId="{00000000-0000-0000-0000-000000000000}"/>
          </ac:picMkLst>
        </pc:picChg>
      </pc:sldChg>
      <pc:sldChg chg="addSp modSp mod">
        <pc:chgData name="Nowlin, Matt" userId="68025948-0ef4-46c6-95c1-3c7448a61d96" providerId="ADAL" clId="{F642613A-ACCF-AA41-8BB0-701631FD7E66}" dt="2025-04-04T15:50:00.167" v="10" actId="1076"/>
        <pc:sldMkLst>
          <pc:docMk/>
          <pc:sldMk cId="0" sldId="268"/>
        </pc:sldMkLst>
        <pc:spChg chg="add mod">
          <ac:chgData name="Nowlin, Matt" userId="68025948-0ef4-46c6-95c1-3c7448a61d96" providerId="ADAL" clId="{F642613A-ACCF-AA41-8BB0-701631FD7E66}" dt="2025-04-04T15:49:42.117" v="7" actId="1076"/>
          <ac:spMkLst>
            <pc:docMk/>
            <pc:sldMk cId="0" sldId="268"/>
            <ac:spMk id="4" creationId="{2D025503-9188-306D-6CB1-C870E127CD18}"/>
          </ac:spMkLst>
        </pc:spChg>
        <pc:spChg chg="add mod">
          <ac:chgData name="Nowlin, Matt" userId="68025948-0ef4-46c6-95c1-3c7448a61d96" providerId="ADAL" clId="{F642613A-ACCF-AA41-8BB0-701631FD7E66}" dt="2025-04-04T15:50:00.167" v="10" actId="1076"/>
          <ac:spMkLst>
            <pc:docMk/>
            <pc:sldMk cId="0" sldId="268"/>
            <ac:spMk id="5" creationId="{15682D67-BD5C-BBC6-6FD8-4C1EB994CA35}"/>
          </ac:spMkLst>
        </pc:spChg>
      </pc:sldChg>
      <pc:sldChg chg="addSp delSp modSp del mod">
        <pc:chgData name="Nowlin, Matt" userId="68025948-0ef4-46c6-95c1-3c7448a61d96" providerId="ADAL" clId="{F642613A-ACCF-AA41-8BB0-701631FD7E66}" dt="2025-04-04T15:50:05.588" v="11" actId="2696"/>
        <pc:sldMkLst>
          <pc:docMk/>
          <pc:sldMk cId="0" sldId="269"/>
        </pc:sldMkLst>
        <pc:spChg chg="del">
          <ac:chgData name="Nowlin, Matt" userId="68025948-0ef4-46c6-95c1-3c7448a61d96" providerId="ADAL" clId="{F642613A-ACCF-AA41-8BB0-701631FD7E66}" dt="2025-04-04T15:49:32.229" v="3" actId="21"/>
          <ac:spMkLst>
            <pc:docMk/>
            <pc:sldMk cId="0" sldId="269"/>
            <ac:spMk id="3" creationId="{047E7319-7F6D-6641-BF71-986348198ACB}"/>
          </ac:spMkLst>
        </pc:spChg>
        <pc:spChg chg="del">
          <ac:chgData name="Nowlin, Matt" userId="68025948-0ef4-46c6-95c1-3c7448a61d96" providerId="ADAL" clId="{F642613A-ACCF-AA41-8BB0-701631FD7E66}" dt="2025-04-04T15:49:47.033" v="8" actId="21"/>
          <ac:spMkLst>
            <pc:docMk/>
            <pc:sldMk cId="0" sldId="269"/>
            <ac:spMk id="4" creationId="{B8454C7C-5211-1347-9AE5-18B392C2D9DA}"/>
          </ac:spMkLst>
        </pc:spChg>
        <pc:spChg chg="add mod">
          <ac:chgData name="Nowlin, Matt" userId="68025948-0ef4-46c6-95c1-3c7448a61d96" providerId="ADAL" clId="{F642613A-ACCF-AA41-8BB0-701631FD7E66}" dt="2025-04-04T15:49:32.229" v="3" actId="21"/>
          <ac:spMkLst>
            <pc:docMk/>
            <pc:sldMk cId="0" sldId="269"/>
            <ac:spMk id="5" creationId="{8838C2AC-4557-2A69-AC0D-6AA29F16A633}"/>
          </ac:spMkLst>
        </pc:spChg>
        <pc:spChg chg="add mod">
          <ac:chgData name="Nowlin, Matt" userId="68025948-0ef4-46c6-95c1-3c7448a61d96" providerId="ADAL" clId="{F642613A-ACCF-AA41-8BB0-701631FD7E66}" dt="2025-04-04T15:49:47.033" v="8" actId="21"/>
          <ac:spMkLst>
            <pc:docMk/>
            <pc:sldMk cId="0" sldId="269"/>
            <ac:spMk id="7" creationId="{707528EC-D4F4-8290-A98C-C4C6177876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IV: one type of belief -&gt; DV: another type of belief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“Fuzzy” boundaries (e.g., deep vs policy core)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Instrument constituencies and deep core belief coalitions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Inconsistent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183DD1-DB12-614D-B586-D45DC997EB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9242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rgbClr val="79242F"/>
                </a:solidFill>
                <a:latin typeface="AvenirNext LT Pro Regular" panose="020B0503020202020204" pitchFamily="34" charset="77"/>
              </a:rPr>
              <a:t>Presentation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F898-8903-BA48-8639-790A081B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69A9-A507-D34B-B38C-A63D7095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B34B-89E4-A34C-9FB1-9226BD6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90CB3-2AF8-DC0A-423A-06A09008CA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1771" y="571948"/>
            <a:ext cx="3968457" cy="10908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90C7CE-B5A4-820A-320C-872DDE241E7F}"/>
              </a:ext>
            </a:extLst>
          </p:cNvPr>
          <p:cNvSpPr/>
          <p:nvPr userDrawn="1"/>
        </p:nvSpPr>
        <p:spPr>
          <a:xfrm>
            <a:off x="0" y="2195138"/>
            <a:ext cx="12192000" cy="1307717"/>
          </a:xfrm>
          <a:prstGeom prst="rect">
            <a:avLst/>
          </a:prstGeom>
          <a:solidFill>
            <a:srgbClr val="AA9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1AFC4A-CD2F-4DFB-B4C5-B63E18762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551" y="2297736"/>
            <a:ext cx="8126896" cy="1102519"/>
          </a:xfrm>
        </p:spPr>
        <p:txBody>
          <a:bodyPr/>
          <a:lstStyle>
            <a:lvl1pPr algn="l">
              <a:defRPr sz="4400" b="1" i="0">
                <a:solidFill>
                  <a:schemeClr val="bg1"/>
                </a:solidFill>
                <a:latin typeface="Avenir Next LT Pro" panose="020B05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45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7BEB-95F2-9F41-A40F-C00A3F6F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0B11-058F-314F-9F28-C03C9110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9ABF-9E36-F648-9EAF-BEBFB715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F281-B4FB-F949-80E6-6EE328E0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725F-1CDB-CD45-9DFC-04B84610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A91C7-B109-AF45-9DF1-8F334CED2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32139-6DA5-2043-9175-DFE6038F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14F46-F9FA-B449-862D-E0D4AE65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971B-2616-524A-8C4C-040005FE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9C13-A1A6-B141-BBDB-833C4CD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1ED5-E582-2B4D-8B7D-1980438C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CB1F-DB6C-ED49-8E32-DF2FE5F4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E1675-FB66-481C-52CD-144A4DD59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9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D46-F0D4-6D4D-BE5B-DCFD06B89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 dirty="0">
                <a:latin typeface="Avenir Next LT Pro" panose="020B0504020202020204" pitchFamily="34" charset="77"/>
              </a:rPr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AAEA8-D1F7-B343-B162-190526C3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C417-90E3-E343-895C-5DD90623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6B93-C17E-9C44-A6FB-6709C4CE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7970-5174-B74A-8707-778A7796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4C7C-5211-1347-9AE5-18B392C2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9F1B-353C-234B-92AA-CFD46A4A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A536-F688-2544-88EB-6AE66C9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B4BE8-DD58-10A7-0E4C-769F7EFE7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54F1-95A2-F44F-8D2B-09E5C71F8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FCD4-D2DF-FB44-8EAF-E719DF48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Next LT Pro" panose="020B0504020202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3108-F9E3-F244-BCC8-64345EF9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32B7C-53EB-5D42-B377-8305C54B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Next LT Pro" panose="020B0504020202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E3EDE-2629-934D-89E1-0F207A26E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venir Next LT Pro" panose="020B0504020202020204" pitchFamily="34" charset="77"/>
              </a:defRPr>
            </a:lvl1pPr>
            <a:lvl2pPr>
              <a:defRPr>
                <a:latin typeface="Avenir Next LT Pro" panose="020B0504020202020204" pitchFamily="34" charset="77"/>
              </a:defRPr>
            </a:lvl2pPr>
            <a:lvl3pPr>
              <a:defRPr>
                <a:latin typeface="Avenir Next LT Pro" panose="020B0504020202020204" pitchFamily="34" charset="77"/>
              </a:defRPr>
            </a:lvl3pPr>
            <a:lvl4pPr>
              <a:defRPr>
                <a:latin typeface="Avenir Next LT Pro" panose="020B0504020202020204" pitchFamily="34" charset="77"/>
              </a:defRPr>
            </a:lvl4pPr>
            <a:lvl5pPr>
              <a:defRPr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4AF4-5581-2143-A2D2-65CCB9A5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A8EA-61D3-E34B-A35B-BBC87F7C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4107B-A8F3-D02E-2133-A792416CDC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9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AB99-57D4-284A-8657-67162EA25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79242F"/>
                </a:solidFill>
                <a:latin typeface="AvenirNext LT Pro Medium" panose="020B0503020202020204" pitchFamily="34" charset="77"/>
              </a:rPr>
              <a:t>Page Title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7267-7A59-E049-95BE-40783D6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73F9F-D550-2A42-A7AF-06BEA175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70AF2-F597-52C0-5B49-5E74E1C49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E96FC-286A-F74F-88ED-DA61383B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B1035-C3D5-8949-94F4-3608A05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086A-72E5-F24E-89F7-00B3427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498F-D0FD-B94B-9D6D-5D89C902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Next L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73F4-30EF-6947-A429-E7D907E7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 Next LT Pro" panose="020B0504020202020204" pitchFamily="34" charset="77"/>
              </a:defRPr>
            </a:lvl1pPr>
            <a:lvl2pPr>
              <a:defRPr sz="2800">
                <a:latin typeface="Avenir Next LT Pro" panose="020B0504020202020204" pitchFamily="34" charset="77"/>
              </a:defRPr>
            </a:lvl2pPr>
            <a:lvl3pPr>
              <a:defRPr sz="2400">
                <a:latin typeface="Avenir Next LT Pro" panose="020B0504020202020204" pitchFamily="34" charset="77"/>
              </a:defRPr>
            </a:lvl3pPr>
            <a:lvl4pPr>
              <a:defRPr sz="2000">
                <a:latin typeface="Avenir Next LT Pro" panose="020B0504020202020204" pitchFamily="34" charset="77"/>
              </a:defRPr>
            </a:lvl4pPr>
            <a:lvl5pPr>
              <a:defRPr sz="2000">
                <a:latin typeface="Avenir Next LT Pro" panose="020B0504020202020204" pitchFamily="34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43CFF-3D65-AA46-B844-9AAF0E6C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B8E4-E017-D54C-9349-7DA29B72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93A90-DC44-2E43-8F77-BD8ECA60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14150-EE6B-4C99-1415-38F2AD634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909F-A53A-3F46-BE09-2E4B5C79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Next L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5BA10-8258-4049-9552-648F59B15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 Next LT Pro" panose="020B0504020202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4FA86-F8E1-E746-B544-A5D02AE3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8C9F-212D-9B4E-B4A7-C9FD528F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3693-08CB-2E44-88B2-3E26DEC8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69876-3BD2-9A6E-6EF9-654750827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79586"/>
            <a:ext cx="1886902" cy="5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29E9B-3965-E045-917D-9E54B71E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9260-F411-FD4D-A166-A9E8BC7A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3F4D-D427-2843-891B-FC617A978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639-1228-7243-A2F0-657A69CD7AE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0381-C5C2-E84C-B738-032FB7E8C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6681-3C84-6C4D-8523-93C7C639C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449B-A651-C547-8627-49764A2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9242F"/>
          </a:solidFill>
          <a:latin typeface="Avenir Next LT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31AFC4A-CD2F-4DFB-B4C5-B63E18762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551" y="2297736"/>
            <a:ext cx="8126896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Belief System Networks and Policy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3DD1-DB12-614D-B586-D45DC997EB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Matthew C. Nowlin, College of Charleston</a:t>
            </a:r>
            <a:br>
              <a:rPr dirty="0"/>
            </a:br>
            <a:r>
              <a:rPr dirty="0"/>
              <a:t>Kuhika Gupta, University of Oklahoma</a:t>
            </a:r>
            <a:br>
              <a:rPr dirty="0"/>
            </a:br>
            <a:r>
              <a:rPr dirty="0"/>
              <a:t>Hank Jenkins-Smith, University of Oklahoma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F898-8903-BA48-8639-790A081B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7020"/>
            <a:ext cx="4303644" cy="365125"/>
          </a:xfrm>
        </p:spPr>
        <p:txBody>
          <a:bodyPr/>
          <a:lstStyle/>
          <a:p>
            <a:pPr marL="0" lvl="0" indent="0">
              <a:buNone/>
            </a:pPr>
            <a:r>
              <a:rPr lang="en-US" sz="1400" dirty="0">
                <a:latin typeface="AvenirNext LT Pro Regular" panose="020B0504020202020204" pitchFamily="34" charset="77"/>
              </a:rPr>
              <a:t>Midwest Political Science Association, April 2025 </a:t>
            </a:r>
            <a:endParaRPr sz="1400" dirty="0">
              <a:latin typeface="AvenirNext LT Pro Regular" panose="020B0504020202020204" pitchFamily="34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Nuclear Energy Beliefs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Deep core beliefs</a:t>
            </a:r>
          </a:p>
          <a:p>
            <a:pPr lvl="0"/>
            <a:r>
              <a:t>Political ideology</a:t>
            </a:r>
          </a:p>
          <a:p>
            <a:pPr lvl="0"/>
            <a:r>
              <a:t>Environmental concern</a:t>
            </a:r>
          </a:p>
          <a:p>
            <a:pPr lvl="0"/>
            <a:r>
              <a:t>Energy concern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4C7C-5211-1347-9AE5-18B392C2D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Policy core beliefs</a:t>
            </a:r>
          </a:p>
          <a:p>
            <a:pPr lvl="0"/>
            <a:r>
              <a:t>Risks and benefits of nuclear energy</a:t>
            </a:r>
          </a:p>
          <a:p>
            <a:pPr marL="0" lvl="0" indent="0">
              <a:buNone/>
            </a:pPr>
            <a:r>
              <a:rPr b="1"/>
              <a:t>Secondary beliefs</a:t>
            </a:r>
          </a:p>
          <a:p>
            <a:pPr lvl="0"/>
            <a:r>
              <a:t>Support for the construction of nuclear power plants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Pooled survey data from annual nationally representative samples of the US population collected from 2008-2023</a:t>
            </a:r>
          </a:p>
          <a:p>
            <a:pPr lvl="0"/>
            <a:r>
              <a:t>26752</a:t>
            </a:r>
          </a:p>
          <a:p>
            <a:pPr lvl="0"/>
            <a:r>
              <a:t>Compared belief system networks pre- and post-Fukushima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Measures: Deep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Ideology: self-placement 1 (strongly liberal) to 7 (stongly conservative) scale</a:t>
            </a:r>
          </a:p>
          <a:p>
            <a:pPr lvl="1"/>
            <a:r>
              <a:t>Mean = 4.02</a:t>
            </a:r>
          </a:p>
          <a:p>
            <a:pPr lvl="0"/>
            <a:r>
              <a:t>Environmental concern: combines two questions (fragility of nature, how threatened is the natural environment) into a 0 to 10 scale</a:t>
            </a:r>
          </a:p>
          <a:p>
            <a:pPr lvl="1"/>
            <a:r>
              <a:t>Mean = 7.22</a:t>
            </a:r>
          </a:p>
          <a:p>
            <a:pPr lvl="0"/>
            <a:r>
              <a:t>Energy concern: costs and availability of energy in the US on a 0 to 10 scale</a:t>
            </a:r>
          </a:p>
          <a:p>
            <a:pPr lvl="1"/>
            <a:r>
              <a:t>Mean = 8.79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Measures: Policy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Risks and benefits of nuclear energy on a 0 to 10 scale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025503-9188-306D-6CB1-C870E127CD18}"/>
              </a:ext>
            </a:extLst>
          </p:cNvPr>
          <p:cNvSpPr txBox="1">
            <a:spLocks/>
          </p:cNvSpPr>
          <p:nvPr/>
        </p:nvSpPr>
        <p:spPr>
          <a:xfrm>
            <a:off x="838200" y="235571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Risks</a:t>
            </a:r>
          </a:p>
          <a:p>
            <a:r>
              <a:rPr lang="en-US"/>
              <a:t>Plant accident (nrsk1)</a:t>
            </a:r>
          </a:p>
          <a:p>
            <a:r>
              <a:rPr lang="en-US"/>
              <a:t>Transportation accident (nrsk2)</a:t>
            </a:r>
          </a:p>
          <a:p>
            <a:r>
              <a:rPr lang="en-US"/>
              <a:t>Terrorist attack (nrsk4)</a:t>
            </a:r>
          </a:p>
          <a:p>
            <a:r>
              <a:rPr lang="en-US"/>
              <a:t>Weapon (nrsk4)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682D67-BD5C-BBC6-6FD8-4C1EB994CA35}"/>
              </a:ext>
            </a:extLst>
          </p:cNvPr>
          <p:cNvSpPr txBox="1">
            <a:spLocks/>
          </p:cNvSpPr>
          <p:nvPr/>
        </p:nvSpPr>
        <p:spPr>
          <a:xfrm>
            <a:off x="6172200" y="2355712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Benefits</a:t>
            </a:r>
          </a:p>
          <a:p>
            <a:r>
              <a:rPr lang="en-US"/>
              <a:t>No greenhouse gases (nben1)</a:t>
            </a:r>
          </a:p>
          <a:p>
            <a:r>
              <a:rPr lang="en-US"/>
              <a:t>Reliable power (nben2)</a:t>
            </a:r>
          </a:p>
          <a:p>
            <a:r>
              <a:rPr lang="en-US"/>
              <a:t>Energy independence (nben3)</a:t>
            </a:r>
          </a:p>
          <a:p>
            <a:r>
              <a:rPr lang="en-US"/>
              <a:t>Reduced environmental damage (nben4)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Measures: Secondary Beliefs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Nuclear power plants</a:t>
            </a:r>
          </a:p>
          <a:p>
            <a:pPr lvl="0"/>
            <a:r>
              <a:t>Support for the construction of new nuclear power plants on a 1 (strongly oppose) to 7 (strongly support) scale</a:t>
            </a:r>
          </a:p>
          <a:p>
            <a:pPr lvl="1"/>
            <a:r>
              <a:t>Mean = 4.022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Beliefs are the nodes and the edges are </a:t>
            </a:r>
            <a:r>
              <a:rPr i="1"/>
              <a:t>partial correlation coefficients</a:t>
            </a:r>
          </a:p>
          <a:p>
            <a:pPr lvl="0"/>
            <a:r>
              <a:t>Weighted by the strength of the partial correlations</a:t>
            </a:r>
          </a:p>
          <a:p>
            <a:pPr lvl="0"/>
            <a:r>
              <a:t>Regularized using “least absolute shrinkage and selection operator” (LASSO)</a:t>
            </a:r>
          </a:p>
          <a:p>
            <a:pPr lvl="0"/>
            <a:r>
              <a:t>Bootstrapping procedure to estimate centrality measures</a:t>
            </a:r>
          </a:p>
          <a:p>
            <a:pPr lvl="0"/>
            <a:r>
              <a:t>Network Comparison 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Pre- and Post-Fukushima Beliefs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029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Beliefs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b="1"/>
                        <a:t>Pre-Fukushima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b="1"/>
                        <a:t>Post-Fukushima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Policy Core: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Plant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6.56***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Transportation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6.47***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Terrorist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6.76+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6.04***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Policy Core: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 GHG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6.8***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Reliable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Energy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7.05***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Reduced Environmental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6.95***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b="1"/>
                        <a:t>Secondary: More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Support for more nuclear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Pre-Fukushima Network</a:t>
            </a:r>
          </a:p>
        </p:txBody>
      </p:sp>
      <p:pic>
        <p:nvPicPr>
          <p:cNvPr id="3" name="Picture 1" descr="networks-learningMPSA25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816100"/>
            <a:ext cx="7670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Pre-Fukushima Nuclear Energy Belief System Network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Post-Fukushima Network</a:t>
            </a:r>
          </a:p>
        </p:txBody>
      </p:sp>
      <p:pic>
        <p:nvPicPr>
          <p:cNvPr id="3" name="Picture 1" descr="networks-learningMPSA25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816100"/>
            <a:ext cx="7670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Post-Fukushima Nuclear Energy Belief System Network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Network Comparison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Invariant Network Structure</a:t>
            </a:r>
          </a:p>
          <a:p>
            <a:pPr lvl="0"/>
            <a:r>
              <a:t>M = 0.0701, </a:t>
            </a:r>
            <a:r>
              <a:rPr i="1"/>
              <a:t>p</a:t>
            </a:r>
            <a:r>
              <a:t> &lt; 0.05</a:t>
            </a:r>
          </a:p>
          <a:p>
            <a:pPr lvl="0"/>
            <a:r>
              <a:t>Different edge weights</a:t>
            </a:r>
          </a:p>
          <a:p>
            <a:pPr lvl="1"/>
            <a:r>
              <a:rPr i="1"/>
              <a:t>nrsk1</a:t>
            </a:r>
            <a:r>
              <a:t>-</a:t>
            </a:r>
            <a:r>
              <a:rPr i="1"/>
              <a:t>nrsk2</a:t>
            </a:r>
            <a:r>
              <a:t> (0.559 vs. 0.489)</a:t>
            </a:r>
          </a:p>
          <a:p>
            <a:pPr lvl="1"/>
            <a:r>
              <a:rPr i="1"/>
              <a:t>ideology</a:t>
            </a:r>
            <a:r>
              <a:t>-</a:t>
            </a:r>
            <a:r>
              <a:rPr i="1"/>
              <a:t>nrsk3</a:t>
            </a:r>
            <a:r>
              <a:t> (0.130 vs. 0.080)</a:t>
            </a:r>
          </a:p>
          <a:p>
            <a:pPr lvl="1"/>
            <a:r>
              <a:rPr i="1"/>
              <a:t>envt-oren</a:t>
            </a:r>
            <a:r>
              <a:t>-</a:t>
            </a:r>
            <a:r>
              <a:rPr i="1"/>
              <a:t>morePlants</a:t>
            </a:r>
            <a:r>
              <a:t> (-0.111 vs. -0.055)</a:t>
            </a:r>
          </a:p>
          <a:p>
            <a:pPr lvl="1"/>
            <a:r>
              <a:rPr i="1"/>
              <a:t>nrsk1</a:t>
            </a:r>
            <a:r>
              <a:t>-</a:t>
            </a:r>
            <a:r>
              <a:rPr i="1"/>
              <a:t>morePlants</a:t>
            </a:r>
            <a:r>
              <a:t> (-0.169 vs. -0.114)</a:t>
            </a:r>
          </a:p>
          <a:p>
            <a:pPr lvl="1"/>
            <a:r>
              <a:rPr i="1"/>
              <a:t>nben2</a:t>
            </a:r>
            <a:r>
              <a:t>-</a:t>
            </a:r>
            <a:r>
              <a:rPr i="1"/>
              <a:t>morePlants</a:t>
            </a:r>
            <a:r>
              <a:t> (0.205 vs. 0.152)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Builds on work conceptualizing and measuring belief systems as networks</a:t>
            </a:r>
          </a:p>
          <a:p>
            <a:pPr marL="457200" lvl="0" indent="-457200">
              <a:buAutoNum type="arabicPeriod"/>
            </a:pPr>
            <a:r>
              <a:t>Examines policy-oriented learning in the context of belief system networks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Results: Network Comparison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Centrality measures</a:t>
            </a:r>
          </a:p>
          <a:p>
            <a:pPr lvl="0"/>
            <a:r>
              <a:t>Strength centrality</a:t>
            </a:r>
          </a:p>
          <a:p>
            <a:pPr lvl="1"/>
            <a:r>
              <a:t>Increase: </a:t>
            </a:r>
            <a:r>
              <a:rPr i="1"/>
              <a:t>envt-oren</a:t>
            </a:r>
            <a:r>
              <a:t>, </a:t>
            </a:r>
            <a:r>
              <a:rPr i="1"/>
              <a:t>nrsk1</a:t>
            </a:r>
            <a:r>
              <a:t>, </a:t>
            </a:r>
            <a:r>
              <a:rPr i="1"/>
              <a:t>nben2</a:t>
            </a:r>
            <a:r>
              <a:t> (at </a:t>
            </a:r>
            <a:r>
              <a:rPr i="1"/>
              <a:t>p</a:t>
            </a:r>
            <a:r>
              <a:t> &lt; 0.10), and </a:t>
            </a:r>
            <a:r>
              <a:rPr i="1"/>
              <a:t>morePlants</a:t>
            </a:r>
          </a:p>
          <a:p>
            <a:pPr lvl="1"/>
            <a:r>
              <a:t>Decrease: </a:t>
            </a:r>
            <a:r>
              <a:rPr i="1"/>
              <a:t>nrsk4</a:t>
            </a:r>
            <a:r>
              <a:t> (at </a:t>
            </a:r>
            <a:r>
              <a:rPr i="1"/>
              <a:t>p</a:t>
            </a:r>
            <a:r>
              <a:t> &lt; 0.10) and </a:t>
            </a:r>
            <a:r>
              <a:rPr i="1"/>
              <a:t>nben1</a:t>
            </a:r>
          </a:p>
          <a:p>
            <a:pPr lvl="0"/>
            <a:r>
              <a:t>Closeness centrality: all nodes significantly decreased</a:t>
            </a:r>
          </a:p>
          <a:p>
            <a:pPr lvl="0"/>
            <a:r>
              <a:t>Betweenness centrality: no significant differences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Belief system networks useful for the ACF</a:t>
            </a:r>
          </a:p>
          <a:p>
            <a:pPr lvl="0"/>
            <a:r>
              <a:t>Belief system networks and learning</a:t>
            </a:r>
          </a:p>
          <a:p>
            <a:pPr lvl="1"/>
            <a:r>
              <a:t>Some changes (weaker ties post-Fukushima, closeness centrality, strength centrality of some beliefs)</a:t>
            </a:r>
          </a:p>
          <a:p>
            <a:pPr lvl="1"/>
            <a:r>
              <a:t>More uncertainty post-Fukushima</a:t>
            </a:r>
          </a:p>
          <a:p>
            <a:pPr lvl="0"/>
            <a:r>
              <a:t>Lots more work to do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D46-F0D4-6D4D-BE5B-DCFD06B89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set of interrelated and connected beliefs</a:t>
            </a:r>
          </a:p>
          <a:p>
            <a:pPr lvl="0"/>
            <a:r>
              <a:t>According to the ACF belief systems are hierarchical</a:t>
            </a:r>
          </a:p>
          <a:p>
            <a:pPr lvl="1"/>
            <a:r>
              <a:rPr i="1"/>
              <a:t>Type</a:t>
            </a:r>
            <a:r>
              <a:t> of belief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set of interrelated and connected beliefs</a:t>
            </a:r>
          </a:p>
          <a:p>
            <a:pPr lvl="0"/>
            <a:r>
              <a:t>Belief systems as networks</a:t>
            </a:r>
          </a:p>
          <a:p>
            <a:pPr lvl="1"/>
            <a:r>
              <a:t>Nodes are beliefs and edges are the correlations between beliefs</a:t>
            </a:r>
          </a:p>
          <a:p>
            <a:pPr lvl="1"/>
            <a:r>
              <a:rPr i="1"/>
              <a:t>Centrality</a:t>
            </a:r>
            <a:r>
              <a:t> of beliefs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Systems</a:t>
            </a:r>
          </a:p>
        </p:txBody>
      </p:sp>
      <p:pic>
        <p:nvPicPr>
          <p:cNvPr id="3" name="Picture 1" descr="networks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2482" y="1690688"/>
            <a:ext cx="10427036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1: Development of a Belief System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Betweenness</a:t>
            </a:r>
          </a:p>
          <a:p>
            <a:pPr lvl="0"/>
            <a:r>
              <a:t>Sits on the shortest path between nodes</a:t>
            </a:r>
          </a:p>
          <a:p>
            <a:pPr lvl="0"/>
            <a:r>
              <a:t>Gatekeeper</a:t>
            </a:r>
          </a:p>
        </p:txBody>
      </p:sp>
      <p:pic>
        <p:nvPicPr>
          <p:cNvPr id="4" name="Picture 1" descr="between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73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Closeness</a:t>
            </a:r>
          </a:p>
          <a:p>
            <a:pPr lvl="0"/>
            <a:r>
              <a:t>How close nodes are in the network</a:t>
            </a:r>
          </a:p>
          <a:p>
            <a:pPr lvl="0"/>
            <a:r>
              <a:t>High in closeness means a shorter path to other nodes</a:t>
            </a:r>
          </a:p>
        </p:txBody>
      </p:sp>
      <p:pic>
        <p:nvPicPr>
          <p:cNvPr id="4" name="Picture 1" descr="closen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73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0BA7-8AA2-314D-8176-9E5A15C98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Belief System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19-7F6D-6641-BF71-986348198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Strength (Degree)</a:t>
            </a:r>
          </a:p>
          <a:p>
            <a:pPr lvl="0"/>
            <a:r>
              <a:t>Degree is the total number of connections in an unweighted network</a:t>
            </a:r>
          </a:p>
          <a:p>
            <a:pPr lvl="0"/>
            <a:r>
              <a:t>Strength is the sum of the weighted connections</a:t>
            </a:r>
          </a:p>
        </p:txBody>
      </p:sp>
      <p:pic>
        <p:nvPicPr>
          <p:cNvPr id="4" name="Picture 1" descr="strength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73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F8E3-815D-E54A-8ABE-0F5EC2802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Policy-Oriented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5E7-D930-D442-BF54-20ED18D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Belief System Networks</a:t>
            </a:r>
          </a:p>
          <a:p>
            <a:pPr lvl="0"/>
            <a:r>
              <a:t>Policy-oriented learning is changes in the belief system network</a:t>
            </a:r>
          </a:p>
          <a:p>
            <a:pPr lvl="1"/>
            <a:r>
              <a:t>Structure of the network</a:t>
            </a:r>
          </a:p>
          <a:p>
            <a:pPr lvl="1"/>
            <a:r>
              <a:t>Centrality of beliefs</a:t>
            </a:r>
          </a:p>
          <a:p>
            <a:pPr lvl="1"/>
            <a:r>
              <a:rPr i="1"/>
              <a:t>Dynamic constraint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Macintosh PowerPoint</Application>
  <PresentationFormat>Widescreen</PresentationFormat>
  <Paragraphs>146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AvenirNext LT Pro Medium</vt:lpstr>
      <vt:lpstr>AvenirNext LT Pro Regular</vt:lpstr>
      <vt:lpstr>Calibri</vt:lpstr>
      <vt:lpstr>Office Theme</vt:lpstr>
      <vt:lpstr>Belief System Networks and Policy Learning</vt:lpstr>
      <vt:lpstr>Motivation</vt:lpstr>
      <vt:lpstr>Belief Systems</vt:lpstr>
      <vt:lpstr>Belief Systems</vt:lpstr>
      <vt:lpstr>Belief Systems</vt:lpstr>
      <vt:lpstr>Belief System Centrality</vt:lpstr>
      <vt:lpstr>Belief System Centrality</vt:lpstr>
      <vt:lpstr>Belief System Centrality</vt:lpstr>
      <vt:lpstr>Policy-Oriented Learning</vt:lpstr>
      <vt:lpstr>Nuclear Energy Beliefs</vt:lpstr>
      <vt:lpstr>Data and Analysis</vt:lpstr>
      <vt:lpstr>Measures: Deep Core</vt:lpstr>
      <vt:lpstr>Measures: Policy Core</vt:lpstr>
      <vt:lpstr>Measures: Secondary Beliefs</vt:lpstr>
      <vt:lpstr>Network Analysis</vt:lpstr>
      <vt:lpstr>Results: Pre- and Post-Fukushima Beliefs</vt:lpstr>
      <vt:lpstr>Results: Pre-Fukushima Network</vt:lpstr>
      <vt:lpstr>Results: Post-Fukushima Network</vt:lpstr>
      <vt:lpstr>Results: Network Comparison Test</vt:lpstr>
      <vt:lpstr>Results: Network Comparison Test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1586</TotalTime>
  <Words>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AvenirNext LT Pro Medium</vt:lpstr>
      <vt:lpstr>AvenirNext LT Pro Regular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 System Networks and Policy Learning</dc:title>
  <dc:creator>Matthew C. Nowlin, College of Charleston; Kuhika Gupta, University of Oklahoma; Hank Jenkins-Smith, University of Oklahoma</dc:creator>
  <cp:keywords/>
  <cp:lastModifiedBy>Nowlin, Matt</cp:lastModifiedBy>
  <cp:revision>1</cp:revision>
  <dcterms:created xsi:type="dcterms:W3CDTF">2025-04-04T15:48:22Z</dcterms:created>
  <dcterms:modified xsi:type="dcterms:W3CDTF">2025-04-04T15:52:35Z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/Users/nowlinmc/Dropbox/refs.bib</vt:lpwstr>
  </property>
  <property fmtid="{D5CDD505-2E9C-101B-9397-08002B2CF9AE}" pid="5" name="by-author">
    <vt:lpwstr/>
  </property>
  <property fmtid="{D5CDD505-2E9C-101B-9397-08002B2CF9AE}" pid="6" name="csl">
    <vt:lpwstr>/Users/nowlinmc/Dropbox/Projects/Manuscript-Files/csl/american-political-science-association.csl</vt:lpwstr>
  </property>
  <property fmtid="{D5CDD505-2E9C-101B-9397-08002B2CF9AE}" pid="7" name="date">
    <vt:lpwstr>2025-04-01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