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Problems with the supply of evidence</a:t>
            </a:r>
          </a:p>
          <a:p>
            <a:pPr marL="0" lvl="0" indent="0">
              <a:buNone/>
            </a:pPr>
            <a:endParaRPr b="1"/>
          </a:p>
          <a:p>
            <a:pPr lvl="0"/>
            <a:r>
              <a:t>Experts have the same cognitive limits as everyone else (but the iron rule)</a:t>
            </a:r>
          </a:p>
          <a:p>
            <a:pPr marL="0" lvl="0" indent="0">
              <a:buNone/>
            </a:pPr>
            <a:endParaRPr/>
          </a:p>
          <a:p>
            <a:pPr lvl="0"/>
            <a:r>
              <a:t>Communication requires simplification</a:t>
            </a:r>
          </a:p>
          <a:p>
            <a:pPr marL="0" lvl="0" indent="0">
              <a:buNone/>
            </a:pPr>
            <a:endParaRPr/>
          </a:p>
          <a:p>
            <a:pPr lvl="0"/>
            <a:r>
              <a:t>Hierarchy of evidence</a:t>
            </a:r>
          </a:p>
          <a:p>
            <a:pPr marL="0" lvl="0" indent="0">
              <a:buNone/>
            </a:pPr>
            <a:endParaRPr/>
          </a:p>
          <a:p>
            <a:pPr lvl="0"/>
            <a:r>
              <a:t>Not always a clear scientific consensus</a:t>
            </a:r>
          </a:p>
          <a:p>
            <a:pPr marL="0" lvl="0" indent="0">
              <a:buNone/>
            </a:pPr>
            <a:endParaRPr/>
          </a:p>
          <a:p>
            <a:pPr lvl="1"/>
            <a:r>
              <a:t>disagreement among scholars * Dem*</a:t>
            </a:r>
          </a:p>
          <a:p>
            <a:pPr marL="0" lvl="0" indent="0">
              <a:buNone/>
            </a:pPr>
            <a:endParaRPr/>
          </a:p>
          <a:p>
            <a:pPr marL="0" lvl="0" indent="0">
              <a:buNone/>
            </a:pPr>
            <a:r>
              <a:t>“the appearance of an evidence-policy gap is caused partly by a biased and romantic account of the supply of ‘the evidence’, in which scientists provide an objective account of a problem that cannot be ignored, and a consensus on how it should be solved. In practice, the evidence is contested, and the actors who identify problems may not be in a good position to supply the solutions.”</a:t>
            </a:r>
          </a:p>
          <a:p>
            <a:pPr marL="0" lvl="0" indent="0">
              <a:buNone/>
            </a:pPr>
            <a:endParaRPr/>
          </a:p>
          <a:p>
            <a:pPr marL="0" lvl="0" indent="0">
              <a:buNone/>
            </a:pPr>
            <a:r>
              <a:rPr b="1"/>
              <a:t>Demands for evidence</a:t>
            </a:r>
          </a:p>
          <a:p>
            <a:pPr marL="0" lvl="0" indent="0">
              <a:buNone/>
            </a:pPr>
            <a:endParaRPr b="1"/>
          </a:p>
          <a:p>
            <a:pPr lvl="0"/>
            <a:r>
              <a:t>Policy actors may not pay attention or understand the “evidence”</a:t>
            </a:r>
          </a:p>
          <a:p>
            <a:pPr marL="0" lvl="0" indent="0">
              <a:buNone/>
            </a:pPr>
            <a:endParaRPr/>
          </a:p>
          <a:p>
            <a:pPr lvl="1"/>
            <a:r>
              <a:t>for scientists evidence = research (the iron rule), but for policy actors evidence could be much broader, e.g., anecdotal</a:t>
            </a:r>
            <a:br/>
            <a:endParaRPr/>
          </a:p>
          <a:p>
            <a:pPr marL="0" lvl="0" indent="0">
              <a:buNone/>
            </a:pPr>
            <a:endParaRPr/>
          </a:p>
          <a:p>
            <a:pPr lvl="0"/>
            <a:r>
              <a:t>Bounded rationality and the need to make quick decisions</a:t>
            </a:r>
          </a:p>
          <a:p>
            <a:pPr marL="0" lvl="0" indent="0">
              <a:buNone/>
            </a:pPr>
            <a:endParaRPr/>
          </a:p>
          <a:p>
            <a:pPr lvl="1"/>
            <a:r>
              <a:t>competition for policymaker attention</a:t>
            </a:r>
          </a:p>
          <a:p>
            <a:pPr marL="0" lvl="0" indent="0">
              <a:buNone/>
            </a:pPr>
            <a:endParaRPr/>
          </a:p>
          <a:p>
            <a:pPr lvl="1"/>
            <a:r>
              <a:t>evidence is one part of the narrative</a:t>
            </a:r>
          </a:p>
          <a:p>
            <a:pPr marL="0" lvl="0" indent="0">
              <a:buNone/>
            </a:pPr>
            <a:endParaRPr/>
          </a:p>
          <a:p>
            <a:pPr marL="0" lvl="0" indent="0">
              <a:buNone/>
            </a:pPr>
            <a:r>
              <a:t>appearance of an evidence-policy gap results from the focus of one type of EBPM; clear convincing evidence first and problematic policy actors “politics” result in it not being used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b="1"/>
              <a:t>policy environment</a:t>
            </a:r>
          </a:p>
          <a:p>
            <a:pPr marL="0" lvl="0" indent="0">
              <a:buNone/>
            </a:pPr>
            <a:endParaRPr b="1"/>
          </a:p>
          <a:p>
            <a:pPr lvl="0"/>
            <a:r>
              <a:t>wide range of actors in a fragmented system</a:t>
            </a:r>
          </a:p>
          <a:p>
            <a:pPr marL="0" lvl="0" indent="0">
              <a:buNone/>
            </a:pPr>
            <a:endParaRPr/>
          </a:p>
          <a:p>
            <a:pPr lvl="0"/>
            <a:r>
              <a:t>institutions: “rules, norms, practices and relationships that influence individual and collective behaviour”</a:t>
            </a:r>
          </a:p>
          <a:p>
            <a:pPr marL="0" lvl="0" indent="0">
              <a:buNone/>
            </a:pPr>
            <a:endParaRPr/>
          </a:p>
          <a:p>
            <a:pPr lvl="0"/>
            <a:r>
              <a:t>networks / subsystems</a:t>
            </a:r>
          </a:p>
          <a:p>
            <a:pPr marL="0" lvl="0" indent="0">
              <a:buNone/>
            </a:pPr>
            <a:endParaRPr/>
          </a:p>
          <a:p>
            <a:pPr lvl="0"/>
            <a:r>
              <a:t>ideas: policy solutions, values and beliefs, persuasion</a:t>
            </a:r>
          </a:p>
          <a:p>
            <a:pPr marL="0" lvl="0" indent="0">
              <a:buNone/>
            </a:pPr>
            <a:endParaRPr/>
          </a:p>
          <a:p>
            <a:pPr lvl="0"/>
            <a:r>
              <a:t>context and events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Drawing on what you learned in EVSS/PUBA 602: Public Policy, describe at least one of the major theories or frameworks of the policy process (be sure and include and cite at least one source beyond the readings for this class) in about a paragraph. In one or two paragraphs describe how that theory or framework addresses the use of evidence in policymaking.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1/25/23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Evidence-Based Policymaking</a:t>
            </a:r>
          </a:p>
        </p:txBody>
      </p:sp>
      <p:sp>
        <p:nvSpPr>
          <p:cNvPr id="3" name="Subtitle 2"/>
          <p:cNvSpPr>
            <a:spLocks noGrp="1"/>
          </p:cNvSpPr>
          <p:nvPr>
            <p:ph type="subTitle" idx="1"/>
          </p:nvPr>
        </p:nvSpPr>
        <p:spPr>
          <a:xfrm>
            <a:off x="685800" y="2831539"/>
            <a:ext cx="6400800" cy="1102519"/>
          </a:xfrm>
        </p:spPr>
        <p:txBody>
          <a:bodyPr>
            <a:normAutofit fontScale="85000" lnSpcReduction="20000"/>
          </a:bodyPr>
          <a:lstStyle/>
          <a:p>
            <a:pPr marL="0" lvl="0" indent="0">
              <a:buNone/>
            </a:pPr>
            <a:r>
              <a:t>EVSS/PUBA 551: Research and Management in Environmental Organizations</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t>1/1/23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fauci1.jpeg"/>
          <p:cNvPicPr>
            <a:picLocks noGrp="1" noChangeAspect="1"/>
          </p:cNvPicPr>
          <p:nvPr/>
        </p:nvPicPr>
        <p:blipFill>
          <a:blip r:embed="rId2"/>
          <a:stretch>
            <a:fillRect/>
          </a:stretch>
        </p:blipFill>
        <p:spPr bwMode="auto">
          <a:xfrm>
            <a:off x="0" y="0"/>
            <a:ext cx="4277802" cy="2989982"/>
          </a:xfrm>
          <a:prstGeom prst="rect">
            <a:avLst/>
          </a:prstGeom>
          <a:noFill/>
          <a:ln w="9525">
            <a:noFill/>
            <a:headEnd/>
            <a:tailEnd/>
          </a:ln>
        </p:spPr>
      </p:pic>
      <p:pic>
        <p:nvPicPr>
          <p:cNvPr id="3" name="Picture 2" descr="img/fauci2.jpg">
            <a:extLst>
              <a:ext uri="{FF2B5EF4-FFF2-40B4-BE49-F238E27FC236}">
                <a16:creationId xmlns:a16="http://schemas.microsoft.com/office/drawing/2014/main" id="{6E83CC3C-BE3C-D722-387D-416A4DC6A991}"/>
              </a:ext>
            </a:extLst>
          </p:cNvPr>
          <p:cNvPicPr>
            <a:picLocks noGrp="1" noChangeAspect="1"/>
          </p:cNvPicPr>
          <p:nvPr/>
        </p:nvPicPr>
        <p:blipFill>
          <a:blip r:embed="rId3"/>
          <a:stretch>
            <a:fillRect/>
          </a:stretch>
        </p:blipFill>
        <p:spPr bwMode="auto">
          <a:xfrm>
            <a:off x="4277802" y="2402413"/>
            <a:ext cx="4866197" cy="2741086"/>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goes wrong?</a:t>
            </a:r>
          </a:p>
        </p:txBody>
      </p:sp>
      <p:sp>
        <p:nvSpPr>
          <p:cNvPr id="3" name="Content Placeholder 2"/>
          <p:cNvSpPr>
            <a:spLocks noGrp="1"/>
          </p:cNvSpPr>
          <p:nvPr>
            <p:ph idx="1"/>
          </p:nvPr>
        </p:nvSpPr>
        <p:spPr/>
        <p:txBody>
          <a:bodyPr/>
          <a:lstStyle/>
          <a:p>
            <a:pPr lvl="0"/>
            <a:r>
              <a:rPr dirty="0"/>
              <a:t>Supply of evidence</a:t>
            </a:r>
          </a:p>
          <a:p>
            <a:pPr lvl="1"/>
            <a:r>
              <a:rPr i="1" dirty="0"/>
              <a:t>Hierarchy of evidence</a:t>
            </a:r>
            <a:r>
              <a:rPr dirty="0"/>
              <a:t>?</a:t>
            </a:r>
            <a:endParaRPr lang="en-US" dirty="0"/>
          </a:p>
          <a:p>
            <a:pPr marL="342900" lvl="1" indent="0">
              <a:buNone/>
            </a:pPr>
            <a:endParaRPr dirty="0"/>
          </a:p>
          <a:p>
            <a:pPr lvl="0"/>
            <a:r>
              <a:rPr dirty="0"/>
              <a:t>Demands for evidence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and Policy Theory</a:t>
            </a:r>
          </a:p>
        </p:txBody>
      </p:sp>
      <p:sp>
        <p:nvSpPr>
          <p:cNvPr id="3" name="Content Placeholder 2"/>
          <p:cNvSpPr>
            <a:spLocks noGrp="1"/>
          </p:cNvSpPr>
          <p:nvPr>
            <p:ph idx="1"/>
          </p:nvPr>
        </p:nvSpPr>
        <p:spPr/>
        <p:txBody>
          <a:bodyPr/>
          <a:lstStyle/>
          <a:p>
            <a:pPr lvl="0"/>
            <a:r>
              <a:t>The psychology of policymaking</a:t>
            </a:r>
          </a:p>
          <a:p>
            <a:pPr lvl="1"/>
            <a:r>
              <a:t>How do you use information to make decisions?</a:t>
            </a:r>
          </a:p>
          <a:p>
            <a:pPr lvl="0"/>
            <a:r>
              <a:t>Policy environment</a:t>
            </a:r>
          </a:p>
          <a:p>
            <a:pPr lvl="0"/>
            <a:r>
              <a:t>Various policy theories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Theories of the Policy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Theories of the Policy Process</a:t>
            </a:r>
          </a:p>
        </p:txBody>
      </p:sp>
      <p:sp>
        <p:nvSpPr>
          <p:cNvPr id="3" name="Content Placeholder 2"/>
          <p:cNvSpPr>
            <a:spLocks noGrp="1"/>
          </p:cNvSpPr>
          <p:nvPr>
            <p:ph idx="1"/>
          </p:nvPr>
        </p:nvSpPr>
        <p:spPr/>
        <p:txBody>
          <a:bodyPr/>
          <a:lstStyle/>
          <a:p>
            <a:pPr lvl="0"/>
            <a:r>
              <a:t>Multiple Streams Approach</a:t>
            </a:r>
          </a:p>
          <a:p>
            <a:pPr lvl="0"/>
            <a:r>
              <a:t>Punctuated Equilibrium Theory</a:t>
            </a:r>
          </a:p>
          <a:p>
            <a:pPr lvl="0"/>
            <a:r>
              <a:t>The Social Construction of Target Populations</a:t>
            </a:r>
          </a:p>
          <a:p>
            <a:pPr lvl="0"/>
            <a:r>
              <a:t>The Narrative Policy Framework</a:t>
            </a:r>
          </a:p>
          <a:p>
            <a:pPr lvl="0"/>
            <a:r>
              <a:t>The Advocacy Coalition Framework</a:t>
            </a:r>
          </a:p>
          <a:p>
            <a:pPr lvl="0"/>
            <a:r>
              <a:rPr i="1"/>
              <a:t>Studies of policy transfer, diffusion and learning</a:t>
            </a:r>
          </a:p>
          <a:p>
            <a:pPr lvl="0"/>
            <a:r>
              <a:rPr i="1"/>
              <a:t>Complexity theory and complex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Policy-Oriented Learning</a:t>
            </a:r>
          </a:p>
        </p:txBody>
      </p:sp>
      <p:sp>
        <p:nvSpPr>
          <p:cNvPr id="3" name="Content Placeholder 2"/>
          <p:cNvSpPr>
            <a:spLocks noGrp="1"/>
          </p:cNvSpPr>
          <p:nvPr>
            <p:ph idx="1"/>
          </p:nvPr>
        </p:nvSpPr>
        <p:spPr/>
        <p:txBody>
          <a:bodyPr/>
          <a:lstStyle/>
          <a:p>
            <a:pPr marL="0" lvl="0" indent="0">
              <a:buNone/>
            </a:pPr>
            <a:r>
              <a:rPr i="1"/>
              <a:t>Enduring alterations of thought or behavioral intentions that result from experience and which are concerned with the attainment or revision of the precepts of the belief systems of individuals or of collectives</a:t>
            </a:r>
            <a:r>
              <a:t> (Sabatier and Jenkins-Smith 1993, 42)</a:t>
            </a:r>
          </a:p>
          <a:p>
            <a:pPr lvl="0"/>
            <a:r>
              <a:t>Belief systems in the Advocacy Coalition Framework (ACF)</a:t>
            </a:r>
          </a:p>
          <a:p>
            <a:pPr lvl="1"/>
            <a:r>
              <a:t>Deep core </a:t>
            </a:r>
            <a14:m xmlns:a14="http://schemas.microsoft.com/office/drawing/2010/main">
              <m:oMath xmlns:m="http://schemas.openxmlformats.org/officeDocument/2006/math">
                <m:r>
                  <a:rPr>
                    <a:latin typeface="Cambria Math" panose="02040503050406030204" pitchFamily="18" charset="0"/>
                  </a:rPr>
                  <m:t>→</m:t>
                </m:r>
              </m:oMath>
            </a14:m>
            <a:r>
              <a:t> Policy core </a:t>
            </a:r>
            <a14:m xmlns:a14="http://schemas.microsoft.com/office/drawing/2010/main">
              <m:oMath xmlns:m="http://schemas.openxmlformats.org/officeDocument/2006/math">
                <m:r>
                  <a:rPr>
                    <a:latin typeface="Cambria Math" panose="02040503050406030204" pitchFamily="18" charset="0"/>
                  </a:rPr>
                  <m:t>→</m:t>
                </m:r>
              </m:oMath>
            </a14:m>
            <a:r>
              <a:t> Secondary aspects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Policy Learning</a:t>
            </a:r>
          </a:p>
        </p:txBody>
      </p:sp>
      <p:pic>
        <p:nvPicPr>
          <p:cNvPr id="3" name="Picture 1" descr="img/learning.png"/>
          <p:cNvPicPr>
            <a:picLocks noGrp="1" noChangeAspect="1"/>
          </p:cNvPicPr>
          <p:nvPr/>
        </p:nvPicPr>
        <p:blipFill>
          <a:blip r:embed="rId2"/>
          <a:stretch>
            <a:fillRect/>
          </a:stretch>
        </p:blipFill>
        <p:spPr bwMode="auto">
          <a:xfrm>
            <a:off x="1438576" y="880886"/>
            <a:ext cx="6361654" cy="4262614"/>
          </a:xfrm>
          <a:prstGeom prst="rect">
            <a:avLst/>
          </a:prstGeom>
          <a:noFill/>
          <a:ln w="9525">
            <a:noFill/>
            <a:headEnd/>
            <a:tailEnd/>
          </a:ln>
        </p:spPr>
      </p:pic>
      <p:sp>
        <p:nvSpPr>
          <p:cNvPr id="5" name="TextBox 4">
            <a:extLst>
              <a:ext uri="{FF2B5EF4-FFF2-40B4-BE49-F238E27FC236}">
                <a16:creationId xmlns:a16="http://schemas.microsoft.com/office/drawing/2014/main" id="{8B3582A9-C167-6725-D898-A418BE748775}"/>
              </a:ext>
            </a:extLst>
          </p:cNvPr>
          <p:cNvSpPr txBox="1"/>
          <p:nvPr/>
        </p:nvSpPr>
        <p:spPr>
          <a:xfrm>
            <a:off x="457199" y="939562"/>
            <a:ext cx="4572000" cy="276999"/>
          </a:xfrm>
          <a:prstGeom prst="rect">
            <a:avLst/>
          </a:prstGeom>
          <a:noFill/>
        </p:spPr>
        <p:txBody>
          <a:bodyPr wrap="square">
            <a:spAutoFit/>
          </a:bodyPr>
          <a:lstStyle/>
          <a:p>
            <a:r>
              <a:rPr lang="en-US" sz="1200" dirty="0">
                <a:latin typeface="Helvetica" pitchFamily="2" charset="0"/>
              </a:rPr>
              <a:t>- Dunlop and </a:t>
            </a:r>
            <a:r>
              <a:rPr lang="en-US" sz="1200" dirty="0" err="1">
                <a:latin typeface="Helvetica" pitchFamily="2" charset="0"/>
              </a:rPr>
              <a:t>Radaelli</a:t>
            </a:r>
            <a:r>
              <a:rPr lang="en-US" sz="1200" dirty="0">
                <a:latin typeface="Helvetica" pitchFamily="2" charset="0"/>
              </a:rPr>
              <a:t> (2018)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Conditions needed to minimize evidence-policy gap</a:t>
            </a:r>
          </a:p>
        </p:txBody>
      </p:sp>
      <p:sp>
        <p:nvSpPr>
          <p:cNvPr id="3" name="Content Placeholder 2"/>
          <p:cNvSpPr>
            <a:spLocks noGrp="1"/>
          </p:cNvSpPr>
          <p:nvPr>
            <p:ph idx="1"/>
          </p:nvPr>
        </p:nvSpPr>
        <p:spPr/>
        <p:txBody>
          <a:bodyPr/>
          <a:lstStyle/>
          <a:p>
            <a:pPr lvl="0"/>
            <a:r>
              <a:t>It is possible to produce a scientific consensus based on an objective and comprehensive account of the relevant evidence</a:t>
            </a:r>
          </a:p>
          <a:p>
            <a:pPr lvl="0"/>
            <a:r>
              <a:t>The policy process is centralized and power is held by a small number of policymakers</a:t>
            </a:r>
          </a:p>
          <a:p>
            <a:pPr lvl="0"/>
            <a:r>
              <a:t>Scientific evidence is the sole source of knowledge for policymakers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Conditions needed to minimize evidence-policy gap</a:t>
            </a:r>
          </a:p>
        </p:txBody>
      </p:sp>
      <p:sp>
        <p:nvSpPr>
          <p:cNvPr id="3" name="Content Placeholder 2"/>
          <p:cNvSpPr>
            <a:spLocks noGrp="1"/>
          </p:cNvSpPr>
          <p:nvPr>
            <p:ph idx="1"/>
          </p:nvPr>
        </p:nvSpPr>
        <p:spPr/>
        <p:txBody>
          <a:bodyPr/>
          <a:lstStyle/>
          <a:p>
            <a:pPr lvl="0"/>
            <a:r>
              <a:t>Policymakers understand the evidence in the same way as scientists</a:t>
            </a:r>
          </a:p>
          <a:p>
            <a:pPr lvl="0"/>
            <a:r>
              <a:t>Policymakers have the motive and opportunity to turn the evidence into a solution that is consistent with, and a proportionate response to, the policy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 the real world …</a:t>
            </a:r>
          </a:p>
        </p:txBody>
      </p:sp>
      <p:sp>
        <p:nvSpPr>
          <p:cNvPr id="3" name="Content Placeholder 2"/>
          <p:cNvSpPr>
            <a:spLocks noGrp="1"/>
          </p:cNvSpPr>
          <p:nvPr>
            <p:ph idx="1"/>
          </p:nvPr>
        </p:nvSpPr>
        <p:spPr/>
        <p:txBody>
          <a:bodyPr/>
          <a:lstStyle/>
          <a:p>
            <a:pPr lvl="0"/>
            <a:r>
              <a:t>Even if the evidence exists, it doesn’t tell you what to do</a:t>
            </a:r>
          </a:p>
          <a:p>
            <a:pPr lvl="0"/>
            <a:r>
              <a:t>Demand for evidence does not match the supply</a:t>
            </a:r>
          </a:p>
          <a:p>
            <a:pPr lvl="0"/>
            <a:r>
              <a:t>Policymakers make choices in a complex policymaking system in which the role of evidence is not always clear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plane2.jpg"/>
          <p:cNvPicPr>
            <a:picLocks noGrp="1" noChangeAspect="1"/>
          </p:cNvPicPr>
          <p:nvPr/>
        </p:nvPicPr>
        <p:blipFill>
          <a:blip r:embed="rId2"/>
          <a:stretch>
            <a:fillRect/>
          </a:stretch>
        </p:blipFill>
        <p:spPr bwMode="auto">
          <a:xfrm>
            <a:off x="1663131" y="0"/>
            <a:ext cx="5817737" cy="5143496"/>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What are some of the barriers associated with evidence-based policymaking?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Barriers</a:t>
            </a:r>
          </a:p>
        </p:txBody>
      </p:sp>
      <p:sp>
        <p:nvSpPr>
          <p:cNvPr id="3" name="Content Placeholder 2"/>
          <p:cNvSpPr>
            <a:spLocks noGrp="1"/>
          </p:cNvSpPr>
          <p:nvPr>
            <p:ph idx="1"/>
          </p:nvPr>
        </p:nvSpPr>
        <p:spPr/>
        <p:txBody>
          <a:bodyPr/>
          <a:lstStyle/>
          <a:p>
            <a:pPr lvl="0"/>
            <a:r>
              <a:t>Current evidence on the nature of environmental problems, or the effectiveness of policy solutions, is often patchy</a:t>
            </a:r>
          </a:p>
          <a:p>
            <a:pPr lvl="0"/>
            <a:r>
              <a:t>The evidence is not ‘packaged’ well. It needs to be easier to understand, ‘framed’ in a way that is attractive to policymakers, and/ or accompanied by realistic expectations for policy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Barriers</a:t>
            </a:r>
          </a:p>
        </p:txBody>
      </p:sp>
      <p:sp>
        <p:nvSpPr>
          <p:cNvPr id="3" name="Content Placeholder 2"/>
          <p:cNvSpPr>
            <a:spLocks noGrp="1"/>
          </p:cNvSpPr>
          <p:nvPr>
            <p:ph idx="1"/>
          </p:nvPr>
        </p:nvSpPr>
        <p:spPr/>
        <p:txBody>
          <a:bodyPr/>
          <a:lstStyle/>
          <a:p>
            <a:pPr lvl="0"/>
            <a:r>
              <a:t>Scientists do not engage well with policymakers, either in networks, academic-practitioner forums, or by using ‘</a:t>
            </a:r>
            <a:r>
              <a:rPr b="1" i="1"/>
              <a:t>knowledge brokers</a:t>
            </a:r>
            <a:r>
              <a:t>’</a:t>
            </a:r>
          </a:p>
          <a:p>
            <a:pPr lvl="0"/>
            <a:r>
              <a:t>Broad differences in academic-policymaking cultures undermine the ability of scientists to engage in politics in a timely manner, or in a way that will maximize the impact of their findings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Is evidence-based policymaking a worthy goal? What “counts” as evidence?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Write down three take-aways from tonight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Time</a:t>
            </a:r>
          </a:p>
        </p:txBody>
      </p:sp>
      <p:sp>
        <p:nvSpPr>
          <p:cNvPr id="3" name="Content Placeholder 2"/>
          <p:cNvSpPr>
            <a:spLocks noGrp="1"/>
          </p:cNvSpPr>
          <p:nvPr>
            <p:ph idx="1"/>
          </p:nvPr>
        </p:nvSpPr>
        <p:spPr/>
        <p:txBody>
          <a:bodyPr>
            <a:normAutofit fontScale="92500" lnSpcReduction="20000"/>
          </a:bodyPr>
          <a:lstStyle/>
          <a:p>
            <a:pPr marL="0" lvl="0" indent="0">
              <a:buNone/>
            </a:pPr>
            <a:r>
              <a:rPr b="1"/>
              <a:t>Information Processing</a:t>
            </a:r>
          </a:p>
          <a:p>
            <a:pPr lvl="0"/>
            <a:r>
              <a:rPr i="1"/>
              <a:t>Readings</a:t>
            </a:r>
            <a:r>
              <a:t>:</a:t>
            </a:r>
          </a:p>
          <a:p>
            <a:pPr lvl="1"/>
            <a:r>
              <a:t>Workman, Samuel, Bryan D. Jones, and Ashley E. Jochim. 2009. “Information Processing and Policy Dynamics.” </a:t>
            </a:r>
            <a:r>
              <a:rPr i="1"/>
              <a:t>Policy Studies Journal</a:t>
            </a:r>
            <a:r>
              <a:t> 37(1): 75–92.</a:t>
            </a:r>
          </a:p>
          <a:p>
            <a:pPr lvl="1"/>
            <a:r>
              <a:t>Jones, Bryan D. 2017. “Behavioral Rationality as a Foundation for Public Policy Studies.” </a:t>
            </a:r>
            <a:r>
              <a:rPr i="1"/>
              <a:t>Cognitive Systems Research</a:t>
            </a:r>
            <a:r>
              <a:t> 43: 63–75.</a:t>
            </a:r>
          </a:p>
          <a:p>
            <a:pPr lvl="1"/>
            <a:r>
              <a:t>Maor, Moshe, Jale Tosun, and Andrew Jordan. 2017. “Proportionate and Disproportionate Policy Responses to Climate Change: Core Concepts and Empirical Applications.” </a:t>
            </a:r>
            <a:r>
              <a:rPr i="1"/>
              <a:t>Journal of Environmental Policy &amp; Planning</a:t>
            </a:r>
            <a:r>
              <a:t> 19(6): 599–611.</a:t>
            </a:r>
          </a:p>
          <a:p>
            <a:pPr lvl="0"/>
            <a:r>
              <a:rPr b="1"/>
              <a:t>DUE</a:t>
            </a:r>
            <a:r>
              <a:t>: Response paper 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92500"/>
          </a:bodyPr>
          <a:lstStyle/>
          <a:p>
            <a:pPr marL="0" lvl="0" indent="0">
              <a:buNone/>
            </a:pPr>
            <a:r>
              <a:t>Bipartisan Policy Center. 2018. </a:t>
            </a:r>
            <a:r>
              <a:rPr i="1"/>
              <a:t>Evidenced-Based Policymaking Primer</a:t>
            </a:r>
            <a:r>
              <a:t>. Washington, D.C.: Bipartisan Policy Center.</a:t>
            </a:r>
          </a:p>
          <a:p>
            <a:pPr marL="0" lvl="0" indent="0">
              <a:buNone/>
            </a:pPr>
            <a:r>
              <a:t>Dunlop, Claire A., and Claudio M. Radaelli. 2018. “Does Policy Learning Meet the Standards of an Analytical Framework of the Policy Process?” </a:t>
            </a:r>
            <a:r>
              <a:rPr i="1"/>
              <a:t>Policy Studies Journal</a:t>
            </a:r>
            <a:r>
              <a:t> 46(s1): s48–68.</a:t>
            </a:r>
          </a:p>
          <a:p>
            <a:pPr marL="0" lvl="0" indent="0">
              <a:buNone/>
            </a:pPr>
            <a:r>
              <a:t>Sabatier, Paul A., and Hank C. Jenkins-Smith. 1993. </a:t>
            </a:r>
            <a:r>
              <a:rPr i="1"/>
              <a:t>Policy Change and Learning: An Advocacy Coalition Approach</a:t>
            </a:r>
            <a:r>
              <a:t>. Boulder, CO: Westview Press.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evidence-based policymaking?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Definitions</a:t>
            </a:r>
          </a:p>
        </p:txBody>
      </p:sp>
      <p:sp>
        <p:nvSpPr>
          <p:cNvPr id="3" name="Content Placeholder 2"/>
          <p:cNvSpPr>
            <a:spLocks noGrp="1"/>
          </p:cNvSpPr>
          <p:nvPr>
            <p:ph idx="1"/>
          </p:nvPr>
        </p:nvSpPr>
        <p:spPr/>
        <p:txBody>
          <a:bodyPr/>
          <a:lstStyle/>
          <a:p>
            <a:pPr lvl="0"/>
            <a:r>
              <a:rPr i="1"/>
              <a:t>Evidence-based policymaking is the process of using high-quality information to inform decisions that are made about government policies</a:t>
            </a:r>
            <a:r>
              <a:t> (Bipartisan Policy Center 2018, 3)</a:t>
            </a:r>
          </a:p>
          <a:p>
            <a:pPr lvl="0"/>
            <a:r>
              <a:t>It involves:</a:t>
            </a:r>
          </a:p>
          <a:p>
            <a:pPr lvl="1"/>
            <a:r>
              <a:t>Data collection</a:t>
            </a:r>
          </a:p>
          <a:p>
            <a:pPr lvl="1"/>
            <a:r>
              <a:t>Data analysis</a:t>
            </a:r>
          </a:p>
          <a:p>
            <a:pPr lvl="1"/>
            <a:r>
              <a:t>Evidence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Cairney</a:t>
            </a:r>
          </a:p>
        </p:txBody>
      </p:sp>
      <p:sp>
        <p:nvSpPr>
          <p:cNvPr id="3" name="Content Placeholder 2"/>
          <p:cNvSpPr>
            <a:spLocks noGrp="1"/>
          </p:cNvSpPr>
          <p:nvPr>
            <p:ph idx="1"/>
          </p:nvPr>
        </p:nvSpPr>
        <p:spPr/>
        <p:txBody>
          <a:bodyPr>
            <a:normAutofit fontScale="92500" lnSpcReduction="20000"/>
          </a:bodyPr>
          <a:lstStyle/>
          <a:p>
            <a:pPr marL="0" lvl="0" indent="0">
              <a:spcBef>
                <a:spcPts val="3000"/>
              </a:spcBef>
              <a:buNone/>
            </a:pPr>
            <a:r>
              <a:rPr b="1" dirty="0"/>
              <a:t>Two extreme views</a:t>
            </a:r>
          </a:p>
          <a:p>
            <a:pPr lvl="0"/>
            <a:r>
              <a:rPr dirty="0"/>
              <a:t>Naive EBPM</a:t>
            </a:r>
          </a:p>
          <a:p>
            <a:pPr lvl="1"/>
            <a:r>
              <a:rPr i="1" dirty="0"/>
              <a:t>Direct and unproblematic link between scientific evidence, policy decisions</a:t>
            </a:r>
            <a:r>
              <a:rPr lang="en-US" i="1" dirty="0"/>
              <a:t>,</a:t>
            </a:r>
            <a:r>
              <a:rPr i="1" dirty="0"/>
              <a:t> and outcomes</a:t>
            </a:r>
          </a:p>
          <a:p>
            <a:pPr lvl="0"/>
            <a:r>
              <a:rPr dirty="0"/>
              <a:t>Policy based evidence</a:t>
            </a:r>
          </a:p>
          <a:p>
            <a:pPr lvl="1"/>
            <a:r>
              <a:rPr i="1" dirty="0"/>
              <a:t>Politics is so pathological that no decision is based on an appeal to scientific evidence if it gets in the way of politicians seeking election, or so messy that the evidence gets lost somewhere in the political process</a:t>
            </a:r>
          </a:p>
          <a:p>
            <a:pPr lvl="0"/>
            <a:r>
              <a:rPr b="1" dirty="0"/>
              <a:t>How does Cairney define evidenced-based policymaking?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EBPM: Definitions (Cairney)</a:t>
            </a:r>
          </a:p>
        </p:txBody>
      </p:sp>
      <p:sp>
        <p:nvSpPr>
          <p:cNvPr id="3" name="Content Placeholder 2"/>
          <p:cNvSpPr>
            <a:spLocks noGrp="1"/>
          </p:cNvSpPr>
          <p:nvPr>
            <p:ph idx="1"/>
          </p:nvPr>
        </p:nvSpPr>
        <p:spPr/>
        <p:txBody>
          <a:bodyPr>
            <a:normAutofit fontScale="85000" lnSpcReduction="10000"/>
          </a:bodyPr>
          <a:lstStyle/>
          <a:p>
            <a:pPr lvl="0"/>
            <a:r>
              <a:t>Policy:</a:t>
            </a:r>
          </a:p>
          <a:p>
            <a:pPr lvl="1"/>
            <a:r>
              <a:rPr i="1"/>
              <a:t>the sum total of government action, from signals of intent to the final outcomes</a:t>
            </a:r>
          </a:p>
          <a:p>
            <a:pPr lvl="0"/>
            <a:r>
              <a:t>Policymakers:</a:t>
            </a:r>
          </a:p>
          <a:p>
            <a:pPr lvl="1"/>
            <a:r>
              <a:t>Elected and unelected (official and unofficial)</a:t>
            </a:r>
          </a:p>
          <a:p>
            <a:pPr lvl="1"/>
            <a:r>
              <a:t>Actors = individuals and/or organizations (a group of people making decisions collectively)</a:t>
            </a:r>
          </a:p>
          <a:p>
            <a:pPr lvl="1"/>
            <a:r>
              <a:t>Institutions (rules)</a:t>
            </a:r>
          </a:p>
          <a:p>
            <a:pPr lvl="0"/>
            <a:r>
              <a:t>Evidence and scientific evidence:</a:t>
            </a:r>
          </a:p>
          <a:p>
            <a:pPr lvl="1"/>
            <a:r>
              <a:t>Evidence is an argument or assertion backed by information</a:t>
            </a:r>
          </a:p>
          <a:p>
            <a:pPr lvl="1"/>
            <a:r>
              <a:t>Scientific evidence describes information produced in a particular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would an ideal (or optimal) policymaking system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Ideal according to Cairney</a:t>
            </a:r>
          </a:p>
        </p:txBody>
      </p:sp>
      <p:sp>
        <p:nvSpPr>
          <p:cNvPr id="3" name="Content Placeholder 2"/>
          <p:cNvSpPr>
            <a:spLocks noGrp="1"/>
          </p:cNvSpPr>
          <p:nvPr>
            <p:ph idx="1"/>
          </p:nvPr>
        </p:nvSpPr>
        <p:spPr/>
        <p:txBody>
          <a:bodyPr/>
          <a:lstStyle/>
          <a:p>
            <a:pPr marL="342900" lvl="0" indent="-342900">
              <a:buAutoNum type="arabicPeriod"/>
            </a:pPr>
            <a:r>
              <a:t>The values of society are reflected in the values of policymakers</a:t>
            </a:r>
          </a:p>
          <a:p>
            <a:pPr marL="342900" lvl="0" indent="-342900">
              <a:buAutoNum type="arabicPeriod"/>
            </a:pPr>
            <a:r>
              <a:t>A small number of policymakers control the policy process from its center</a:t>
            </a:r>
          </a:p>
          <a:p>
            <a:pPr marL="342900" lvl="0" indent="-342900">
              <a:buAutoNum type="arabicPeriod"/>
            </a:pPr>
            <a:r>
              <a:t>Separate facts from values</a:t>
            </a:r>
          </a:p>
          <a:p>
            <a:pPr marL="342900" lvl="0" indent="-342900">
              <a:buAutoNum type="arabicPeriod"/>
            </a:pPr>
            <a:r>
              <a:t>Organizations are comprehensively rational</a:t>
            </a:r>
          </a:p>
          <a:p>
            <a:pPr marL="342900" lvl="0" indent="-342900">
              <a:buAutoNum type="arabicPeriod"/>
            </a:pPr>
            <a:r>
              <a:t>Policy is made in a linear way: e.g., stages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goes wrong?</a:t>
            </a:r>
          </a:p>
        </p:txBody>
      </p:sp>
      <p:sp>
        <p:nvSpPr>
          <p:cNvPr id="3" name="Content Placeholder 2"/>
          <p:cNvSpPr>
            <a:spLocks noGrp="1"/>
          </p:cNvSpPr>
          <p:nvPr>
            <p:ph idx="1"/>
          </p:nvPr>
        </p:nvSpPr>
        <p:spPr/>
        <p:txBody>
          <a:bodyPr/>
          <a:lstStyle/>
          <a:p>
            <a:pPr lvl="0"/>
            <a:r>
              <a:t>Any disconnect between evidence and policymaking is because of “politics” and </a:t>
            </a:r>
            <a:r>
              <a:rPr i="1"/>
              <a:t>“allows us to blame politicians for general failure and explain specific successes with reference to exceptional individuals in the scientific profession”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1252</Words>
  <Application>Microsoft Macintosh PowerPoint</Application>
  <PresentationFormat>On-screen Show (16:9)</PresentationFormat>
  <Paragraphs>134</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vt:lpstr>
      <vt:lpstr>Helvetica Neue</vt:lpstr>
      <vt:lpstr>Office Theme</vt:lpstr>
      <vt:lpstr>Evidence-Based Policymaking</vt:lpstr>
      <vt:lpstr>PowerPoint Presentation</vt:lpstr>
      <vt:lpstr>What is evidence-based policymaking?</vt:lpstr>
      <vt:lpstr>EBPM: Definitions</vt:lpstr>
      <vt:lpstr>EBPM: Cairney</vt:lpstr>
      <vt:lpstr>EBPM: Definitions (Cairney)</vt:lpstr>
      <vt:lpstr>How would an ideal (or optimal) policymaking system function?</vt:lpstr>
      <vt:lpstr>Ideal according to Cairney</vt:lpstr>
      <vt:lpstr>What goes wrong?</vt:lpstr>
      <vt:lpstr>PowerPoint Presentation</vt:lpstr>
      <vt:lpstr>What goes wrong?</vt:lpstr>
      <vt:lpstr>EBPM and Policy Theory</vt:lpstr>
      <vt:lpstr>Theories of the Policy Process</vt:lpstr>
      <vt:lpstr>Theories of the Policy Process</vt:lpstr>
      <vt:lpstr>Policy-Oriented Learning</vt:lpstr>
      <vt:lpstr>Policy Learning</vt:lpstr>
      <vt:lpstr>Conditions needed to minimize evidence-policy gap</vt:lpstr>
      <vt:lpstr>Conditions needed to minimize evidence-policy gap</vt:lpstr>
      <vt:lpstr>In the real world …</vt:lpstr>
      <vt:lpstr>What are some of the barriers associated with evidence-based policymaking?</vt:lpstr>
      <vt:lpstr>Barriers</vt:lpstr>
      <vt:lpstr>Barriers</vt:lpstr>
      <vt:lpstr>Is evidence-based policymaking a worthy goal? What “counts” as evidence?</vt:lpstr>
      <vt:lpstr>Write down three take-aways from tonight</vt:lpstr>
      <vt:lpstr>Next Time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Evidence-Based Policymaking</dc:title>
  <dc:creator/>
  <cp:keywords/>
  <cp:lastModifiedBy>Matt Nowlin</cp:lastModifiedBy>
  <cp:revision>1</cp:revision>
  <dcterms:created xsi:type="dcterms:W3CDTF">2023-01-25T21:28:13Z</dcterms:created>
  <dcterms:modified xsi:type="dcterms:W3CDTF">2023-01-25T21:37:39Z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EVSS/PUBA 551: Research and Management in Environmental Organizations</vt:lpwstr>
  </property>
  <property fmtid="{D5CDD505-2E9C-101B-9397-08002B2CF9AE}" pid="11" name="toc-title">
    <vt:lpwstr>Table of contents</vt:lpwstr>
  </property>
</Properties>
</file>