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5" r:id="rId10"/>
    <p:sldId id="267" r:id="rId11"/>
    <p:sldId id="269" r:id="rId12"/>
    <p:sldId id="270" r:id="rId13"/>
    <p:sldId id="271" r:id="rId14"/>
    <p:sldId id="272" r:id="rId15"/>
    <p:sldId id="273" r:id="rId16"/>
    <p:sldId id="274" r:id="rId17"/>
    <p:sldId id="275" r:id="rId18"/>
    <p:sldId id="276" r:id="rId19"/>
    <p:sldId id="277"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4694" autoAdjust="0"/>
  </p:normalViewPr>
  <p:slideViewPr>
    <p:cSldViewPr snapToGrid="0" snapToObjects="1">
      <p:cViewPr varScale="1">
        <p:scale>
          <a:sx n="161" d="100"/>
          <a:sy n="161" d="100"/>
        </p:scale>
        <p:origin x="336" y="2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BDFEC3-8487-43E8-A154-7C12CBC1FFF2}" type="slidenum">
              <a:rPr lang="en-US" smtClean="0"/>
              <a:t>1</a:t>
            </a:fld>
            <a:endParaRPr lang="en-US"/>
          </a:p>
        </p:txBody>
      </p:sp>
    </p:spTree>
    <p:extLst>
      <p:ext uri="{BB962C8B-B14F-4D97-AF65-F5344CB8AC3E}">
        <p14:creationId xmlns:p14="http://schemas.microsoft.com/office/powerpoint/2010/main" val="205106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BDFEC3-8487-43E8-A154-7C12CBC1FFF2}" type="slidenum">
              <a:rPr lang="en-US" smtClean="0"/>
              <a:t>10</a:t>
            </a:fld>
            <a:endParaRPr lang="en-US"/>
          </a:p>
        </p:txBody>
      </p:sp>
    </p:spTree>
    <p:extLst>
      <p:ext uri="{BB962C8B-B14F-4D97-AF65-F5344CB8AC3E}">
        <p14:creationId xmlns:p14="http://schemas.microsoft.com/office/powerpoint/2010/main" val="17807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delegation of information processing disrupts the demo - end; tech-means idea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l">
              <a:defRPr sz="4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Click to edit Master title style</a:t>
            </a:r>
          </a:p>
        </p:txBody>
      </p:sp>
      <p:sp>
        <p:nvSpPr>
          <p:cNvPr id="3" name="Subtitle 2"/>
          <p:cNvSpPr>
            <a:spLocks noGrp="1"/>
          </p:cNvSpPr>
          <p:nvPr>
            <p:ph type="subTitle" idx="1"/>
          </p:nvPr>
        </p:nvSpPr>
        <p:spPr>
          <a:xfrm>
            <a:off x="685800" y="2831539"/>
            <a:ext cx="6400800" cy="1102519"/>
          </a:xfrm>
        </p:spPr>
        <p:txBody>
          <a:bodyPr/>
          <a:lstStyle>
            <a:lvl1pPr marL="0" indent="0" algn="l">
              <a:buNone/>
              <a:defRPr>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85800" y="4065259"/>
            <a:ext cx="2133600" cy="273844"/>
          </a:xfrm>
        </p:spPr>
        <p:txBody>
          <a:bodyPr/>
          <a:lstStyle>
            <a:lvl1pPr>
              <a:defRPr sz="1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2/1/23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11/psj.12397" TargetMode="External"/><Relationship Id="rId2" Type="http://schemas.openxmlformats.org/officeDocument/2006/relationships/hyperlink" Target="https://doi.org/10.1016/j.cogsys.2017.01.00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Information Processing</a:t>
            </a:r>
          </a:p>
        </p:txBody>
      </p:sp>
      <p:sp>
        <p:nvSpPr>
          <p:cNvPr id="3" name="Subtitle 2"/>
          <p:cNvSpPr>
            <a:spLocks noGrp="1"/>
          </p:cNvSpPr>
          <p:nvPr>
            <p:ph type="subTitle" idx="1"/>
          </p:nvPr>
        </p:nvSpPr>
        <p:spPr>
          <a:xfrm>
            <a:off x="685800" y="2831539"/>
            <a:ext cx="6400800" cy="1102519"/>
          </a:xfrm>
        </p:spPr>
        <p:txBody>
          <a:bodyPr>
            <a:normAutofit fontScale="85000" lnSpcReduction="20000"/>
          </a:bodyPr>
          <a:lstStyle/>
          <a:p>
            <a:pPr marL="0" lvl="0" indent="0">
              <a:buNone/>
            </a:pPr>
            <a:r>
              <a:rPr dirty="0"/>
              <a:t>EVSS/PUBA 551: Research and Management in Environmental Organizations</a:t>
            </a:r>
            <a:br>
              <a:rPr dirty="0"/>
            </a:br>
            <a:br>
              <a:rPr dirty="0"/>
            </a:br>
            <a:endParaRPr dirty="0"/>
          </a:p>
        </p:txBody>
      </p:sp>
      <p:sp>
        <p:nvSpPr>
          <p:cNvPr id="4" name="Date Placeholder 3"/>
          <p:cNvSpPr>
            <a:spLocks noGrp="1"/>
          </p:cNvSpPr>
          <p:nvPr>
            <p:ph type="dt" sz="half" idx="10"/>
          </p:nvPr>
        </p:nvSpPr>
        <p:spPr>
          <a:xfrm>
            <a:off x="685800" y="4065259"/>
            <a:ext cx="2133600" cy="273844"/>
          </a:xfrm>
        </p:spPr>
        <p:txBody>
          <a:bodyPr/>
          <a:lstStyle/>
          <a:p>
            <a:pPr marL="0" lvl="0" indent="0">
              <a:buNone/>
            </a:pPr>
            <a:r>
              <a:rPr lang="en-US" dirty="0"/>
              <a:t>Spring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Policy Learning and Information Processing</a:t>
            </a:r>
          </a:p>
        </p:txBody>
      </p:sp>
      <p:pic>
        <p:nvPicPr>
          <p:cNvPr id="3" name="Picture 1" descr="img/fig3.png"/>
          <p:cNvPicPr>
            <a:picLocks noGrp="1" noChangeAspect="1"/>
          </p:cNvPicPr>
          <p:nvPr/>
        </p:nvPicPr>
        <p:blipFill>
          <a:blip r:embed="rId3"/>
          <a:stretch>
            <a:fillRect/>
          </a:stretch>
        </p:blipFill>
        <p:spPr bwMode="auto">
          <a:xfrm>
            <a:off x="520811" y="927211"/>
            <a:ext cx="3657489" cy="3657489"/>
          </a:xfrm>
          <a:prstGeom prst="rect">
            <a:avLst/>
          </a:prstGeom>
          <a:noFill/>
          <a:ln w="9525">
            <a:noFill/>
            <a:headEnd/>
            <a:tailEnd/>
          </a:ln>
        </p:spPr>
      </p:pic>
      <p:pic>
        <p:nvPicPr>
          <p:cNvPr id="4" name="Picture 1" descr="img/fig4.png"/>
          <p:cNvPicPr>
            <a:picLocks noGrp="1" noChangeAspect="1"/>
          </p:cNvPicPr>
          <p:nvPr/>
        </p:nvPicPr>
        <p:blipFill>
          <a:blip r:embed="rId4"/>
          <a:stretch>
            <a:fillRect/>
          </a:stretch>
        </p:blipFill>
        <p:spPr bwMode="auto">
          <a:xfrm>
            <a:off x="4978399" y="939911"/>
            <a:ext cx="3644789" cy="3644789"/>
          </a:xfrm>
          <a:prstGeom prst="rect">
            <a:avLst/>
          </a:prstGeom>
          <a:noFill/>
          <a:ln w="9525">
            <a:noFill/>
            <a:headEnd/>
            <a:tailEnd/>
          </a:ln>
        </p:spPr>
      </p:pic>
      <p:sp>
        <p:nvSpPr>
          <p:cNvPr id="5" name="TextBox 4">
            <a:extLst>
              <a:ext uri="{FF2B5EF4-FFF2-40B4-BE49-F238E27FC236}">
                <a16:creationId xmlns:a16="http://schemas.microsoft.com/office/drawing/2014/main" id="{AD65600A-E87A-4B51-4046-2388F17E71E5}"/>
              </a:ext>
            </a:extLst>
          </p:cNvPr>
          <p:cNvSpPr txBox="1"/>
          <p:nvPr/>
        </p:nvSpPr>
        <p:spPr>
          <a:xfrm>
            <a:off x="520811" y="4629744"/>
            <a:ext cx="4572000" cy="307777"/>
          </a:xfrm>
          <a:prstGeom prst="rect">
            <a:avLst/>
          </a:prstGeom>
          <a:noFill/>
        </p:spPr>
        <p:txBody>
          <a:bodyPr wrap="square">
            <a:spAutoFit/>
          </a:bodyPr>
          <a:lstStyle/>
          <a:p>
            <a:pPr marL="0" lvl="0" indent="0">
              <a:buNone/>
            </a:pPr>
            <a:r>
              <a:rPr lang="en-US" sz="1400" dirty="0">
                <a:latin typeface="Helvetica" pitchFamily="2" charset="0"/>
              </a:rPr>
              <a:t>- Nowlin (2021)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Two major insights in the Jones 2017 article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Behavioral Rationality</a:t>
            </a:r>
          </a:p>
        </p:txBody>
      </p:sp>
      <p:sp>
        <p:nvSpPr>
          <p:cNvPr id="3" name="Content Placeholder 2"/>
          <p:cNvSpPr>
            <a:spLocks noGrp="1"/>
          </p:cNvSpPr>
          <p:nvPr>
            <p:ph idx="1"/>
          </p:nvPr>
        </p:nvSpPr>
        <p:spPr/>
        <p:txBody>
          <a:bodyPr/>
          <a:lstStyle/>
          <a:p>
            <a:pPr lvl="0"/>
            <a:r>
              <a:t>Comprehensive rationality</a:t>
            </a:r>
          </a:p>
          <a:p>
            <a:pPr lvl="0"/>
            <a:r>
              <a:t>Bounded rationality</a:t>
            </a:r>
          </a:p>
          <a:p>
            <a:pPr lvl="0"/>
            <a:r>
              <a:t>Behavioral organization theory</a:t>
            </a:r>
          </a:p>
          <a:p>
            <a:pPr lvl="0"/>
            <a:r>
              <a:t>Problem space and solution space</a:t>
            </a:r>
          </a:p>
          <a:p>
            <a:pPr lvl="0"/>
            <a:r>
              <a:t>Disproportionate information processing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Behavioral Rationality</a:t>
            </a:r>
          </a:p>
        </p:txBody>
      </p:sp>
      <p:sp>
        <p:nvSpPr>
          <p:cNvPr id="3" name="Content Placeholder 2"/>
          <p:cNvSpPr>
            <a:spLocks noGrp="1"/>
          </p:cNvSpPr>
          <p:nvPr>
            <p:ph idx="1"/>
          </p:nvPr>
        </p:nvSpPr>
        <p:spPr/>
        <p:txBody>
          <a:bodyPr>
            <a:normAutofit fontScale="92500" lnSpcReduction="10000"/>
          </a:bodyPr>
          <a:lstStyle/>
          <a:p>
            <a:pPr marL="342900" lvl="0" indent="-342900">
              <a:buAutoNum type="arabicPeriod"/>
            </a:pPr>
            <a:r>
              <a:rPr i="1" dirty="0"/>
              <a:t>Actors are behaviorally rational</a:t>
            </a:r>
          </a:p>
          <a:p>
            <a:pPr marL="342900" lvl="0" indent="-342900">
              <a:buAutoNum type="arabicPeriod"/>
            </a:pPr>
            <a:r>
              <a:rPr i="1" dirty="0"/>
              <a:t>Different dynamics can influence the problem space–understanding of the problem faced–and the solution space–the search and specification of alternatives to address that problem</a:t>
            </a:r>
          </a:p>
          <a:p>
            <a:pPr marL="342900" lvl="0" indent="-342900">
              <a:buAutoNum type="arabicPeriod"/>
            </a:pPr>
            <a:r>
              <a:rPr i="1" dirty="0"/>
              <a:t>The role of selective attention is critical in both problem definition and solution search</a:t>
            </a:r>
          </a:p>
          <a:p>
            <a:pPr marL="342900" lvl="0" indent="-342900">
              <a:buAutoNum type="arabicPeriod"/>
            </a:pPr>
            <a:r>
              <a:rPr i="1" dirty="0"/>
              <a:t>Emotional arousal is a dual-edged sword—it is critical in shifting the focus of attention, but it is also an essential component of cognition and hence reason</a:t>
            </a:r>
            <a:endParaRPr lang="en-US" sz="17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ormAutofit fontScale="90000"/>
          </a:bodyPr>
          <a:lstStyle/>
          <a:p>
            <a:pPr marL="0" lvl="0" indent="0">
              <a:buNone/>
            </a:pPr>
            <a:r>
              <a:t>What is meant by “disproportionate policy response”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Policy Response</a:t>
            </a:r>
          </a:p>
        </p:txBody>
      </p:sp>
      <p:sp>
        <p:nvSpPr>
          <p:cNvPr id="3" name="Content Placeholder 2"/>
          <p:cNvSpPr>
            <a:spLocks noGrp="1"/>
          </p:cNvSpPr>
          <p:nvPr>
            <p:ph idx="1"/>
          </p:nvPr>
        </p:nvSpPr>
        <p:spPr/>
        <p:txBody>
          <a:bodyPr/>
          <a:lstStyle/>
          <a:p>
            <a:pPr lvl="0"/>
            <a:r>
              <a:t>Proportionate vs disproportionate policy response</a:t>
            </a:r>
          </a:p>
          <a:p>
            <a:pPr lvl="0"/>
            <a:r>
              <a:t>Factors that lead to a disproportionate policy response</a:t>
            </a:r>
          </a:p>
          <a:p>
            <a:pPr lvl="0"/>
            <a:r>
              <a:t>Elements of policy design</a:t>
            </a:r>
          </a:p>
          <a:p>
            <a:pPr lvl="0"/>
            <a:r>
              <a:t>Climate policy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972" y="2571750"/>
            <a:ext cx="7772400" cy="1021556"/>
          </a:xfrm>
        </p:spPr>
        <p:txBody>
          <a:bodyPr>
            <a:normAutofit fontScale="90000"/>
          </a:bodyPr>
          <a:lstStyle/>
          <a:p>
            <a:pPr marL="0" lvl="0" indent="0">
              <a:buNone/>
            </a:pPr>
            <a:r>
              <a:rPr dirty="0"/>
              <a:t>What connections can we make between technocracy and democracy; evidenced-based policymaking; and information processing?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Write down three take-aways from tonight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For Next Time</a:t>
            </a:r>
          </a:p>
        </p:txBody>
      </p:sp>
      <p:sp>
        <p:nvSpPr>
          <p:cNvPr id="3" name="Content Placeholder 2"/>
          <p:cNvSpPr>
            <a:spLocks noGrp="1"/>
          </p:cNvSpPr>
          <p:nvPr>
            <p:ph idx="1"/>
          </p:nvPr>
        </p:nvSpPr>
        <p:spPr/>
        <p:txBody>
          <a:bodyPr>
            <a:normAutofit fontScale="77500" lnSpcReduction="20000"/>
          </a:bodyPr>
          <a:lstStyle/>
          <a:p>
            <a:pPr marL="0" lvl="0" indent="0">
              <a:spcBef>
                <a:spcPts val="3000"/>
              </a:spcBef>
              <a:buNone/>
            </a:pPr>
            <a:r>
              <a:rPr b="1" dirty="0"/>
              <a:t>MEET AT THE RILEY CENTER AT 5:30 PM</a:t>
            </a:r>
          </a:p>
          <a:p>
            <a:pPr marL="0" lvl="0" indent="0">
              <a:buNone/>
            </a:pPr>
            <a:endParaRPr lang="en-US" b="1" dirty="0"/>
          </a:p>
          <a:p>
            <a:pPr marL="0" lvl="0" indent="0">
              <a:buNone/>
            </a:pPr>
            <a:r>
              <a:rPr b="1" dirty="0"/>
              <a:t>Governance</a:t>
            </a:r>
          </a:p>
          <a:p>
            <a:pPr lvl="0"/>
            <a:r>
              <a:rPr i="1" dirty="0"/>
              <a:t>Readings</a:t>
            </a:r>
            <a:r>
              <a:rPr dirty="0"/>
              <a:t>:</a:t>
            </a:r>
          </a:p>
          <a:p>
            <a:pPr lvl="1"/>
            <a:r>
              <a:rPr dirty="0" err="1"/>
              <a:t>Partelow</a:t>
            </a:r>
            <a:r>
              <a:rPr dirty="0"/>
              <a:t>, Stefan et al. 2020. “Environmental Governance Theories: A Review and Application to Coastal Systems.” </a:t>
            </a:r>
            <a:r>
              <a:rPr i="1" dirty="0"/>
              <a:t>Ecology and Society</a:t>
            </a:r>
            <a:r>
              <a:rPr dirty="0"/>
              <a:t> 25(4).</a:t>
            </a:r>
          </a:p>
          <a:p>
            <a:pPr lvl="1"/>
            <a:r>
              <a:rPr dirty="0"/>
              <a:t>Emerson, Kirk, Tina </a:t>
            </a:r>
            <a:r>
              <a:rPr dirty="0" err="1"/>
              <a:t>Nabatchi</a:t>
            </a:r>
            <a:r>
              <a:rPr dirty="0"/>
              <a:t>, and Stephen Balogh. 2012. “An Integrative Framework for Collaborative Governance.” </a:t>
            </a:r>
            <a:r>
              <a:rPr i="1" dirty="0"/>
              <a:t>Journal of Public Administration Research and Theory</a:t>
            </a:r>
            <a:r>
              <a:rPr dirty="0"/>
              <a:t> 22(1): 1–29.</a:t>
            </a:r>
          </a:p>
          <a:p>
            <a:pPr lvl="1"/>
            <a:r>
              <a:rPr dirty="0"/>
              <a:t>Ostrom, Elinor. 2009. “A General Framework for Analyzing Sustainability of Social-Ecological Systems.” </a:t>
            </a:r>
            <a:r>
              <a:rPr i="1" dirty="0"/>
              <a:t>Science</a:t>
            </a:r>
            <a:r>
              <a:rPr dirty="0"/>
              <a:t> 325(5939): 419–22.</a:t>
            </a:r>
          </a:p>
          <a:p>
            <a:pPr lvl="0"/>
            <a:r>
              <a:rPr b="1" dirty="0"/>
              <a:t>DUE</a:t>
            </a:r>
            <a:r>
              <a:rPr dirty="0"/>
              <a:t>: Response paper 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normAutofit fontScale="92500" lnSpcReduction="20000"/>
          </a:bodyPr>
          <a:lstStyle/>
          <a:p>
            <a:pPr marL="0" lvl="0" indent="0">
              <a:buNone/>
            </a:pPr>
            <a:r>
              <a:t>Dunlop, Claire A., and Claudio M. Radaelli. 2018. “Does Policy Learning Meet the Standards of an Analytical Framework of the Policy Process?” </a:t>
            </a:r>
            <a:r>
              <a:rPr i="1"/>
              <a:t>Policy Studies Journal</a:t>
            </a:r>
            <a:r>
              <a:t> 46(s1): s48–68.</a:t>
            </a:r>
          </a:p>
          <a:p>
            <a:pPr marL="0" lvl="0" indent="0">
              <a:buNone/>
            </a:pPr>
            <a:r>
              <a:t>Jones, Bryan D. 2017. “</a:t>
            </a:r>
            <a:r>
              <a:rPr>
                <a:hlinkClick r:id="rId2"/>
              </a:rPr>
              <a:t>Behavioral Rationality as a Foundation for Public Policy Studies</a:t>
            </a:r>
            <a:r>
              <a:t>.” </a:t>
            </a:r>
            <a:r>
              <a:rPr i="1"/>
              <a:t>Cognitive Systems Research</a:t>
            </a:r>
            <a:r>
              <a:t> 43: 63–75.</a:t>
            </a:r>
          </a:p>
          <a:p>
            <a:pPr marL="0" lvl="0" indent="0">
              <a:buNone/>
            </a:pPr>
            <a:r>
              <a:t>Nowlin, Matthew C. 2021. “</a:t>
            </a:r>
            <a:r>
              <a:rPr>
                <a:hlinkClick r:id="rId3"/>
              </a:rPr>
              <a:t>Policy Learning and Information Processing</a:t>
            </a:r>
            <a:r>
              <a:t>.” </a:t>
            </a:r>
            <a:r>
              <a:rPr i="1"/>
              <a:t>Policy Studies Journal</a:t>
            </a:r>
            <a:r>
              <a:t> 49(4): 1019–39.</a:t>
            </a:r>
          </a:p>
          <a:p>
            <a:pPr marL="0" lvl="0" indent="0">
              <a:buNone/>
            </a:pPr>
            <a:r>
              <a:t>Sabatier, Paul A., and Hank C. Jenkins-Smith. 1993. </a:t>
            </a:r>
            <a:r>
              <a:rPr i="1"/>
              <a:t>Policy Change and Learning: An Advocacy Coalition Approach</a:t>
            </a:r>
            <a:r>
              <a:t>. Boulder, CO: Westview Press.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MPA Director Candidates</a:t>
            </a:r>
          </a:p>
        </p:txBody>
      </p:sp>
      <p:sp>
        <p:nvSpPr>
          <p:cNvPr id="3" name="Content Placeholder 2"/>
          <p:cNvSpPr>
            <a:spLocks noGrp="1"/>
          </p:cNvSpPr>
          <p:nvPr>
            <p:ph idx="1"/>
          </p:nvPr>
        </p:nvSpPr>
        <p:spPr/>
        <p:txBody>
          <a:bodyPr/>
          <a:lstStyle/>
          <a:p>
            <a:pPr marL="0" lvl="0" indent="0">
              <a:spcBef>
                <a:spcPts val="3000"/>
              </a:spcBef>
              <a:buNone/>
            </a:pPr>
            <a:r>
              <a:rPr b="1"/>
              <a:t>Eunice Akoto</a:t>
            </a:r>
          </a:p>
          <a:p>
            <a:pPr lvl="0"/>
            <a:r>
              <a:rPr b="1"/>
              <a:t>Monday, February 6 at 5:30pm, Riley Center</a:t>
            </a:r>
          </a:p>
          <a:p>
            <a:pPr marL="0" lvl="0" indent="0">
              <a:spcBef>
                <a:spcPts val="3000"/>
              </a:spcBef>
              <a:buNone/>
            </a:pPr>
            <a:r>
              <a:rPr b="1"/>
              <a:t>Michael Craw</a:t>
            </a:r>
          </a:p>
          <a:p>
            <a:pPr lvl="0"/>
            <a:r>
              <a:rPr b="1"/>
              <a:t>Wednesday, February 8 at 5:30pm, Riley Center</a:t>
            </a:r>
          </a:p>
          <a:p>
            <a:pPr marL="0" lvl="0" indent="0">
              <a:spcBef>
                <a:spcPts val="3000"/>
              </a:spcBef>
              <a:buNone/>
            </a:pPr>
            <a:r>
              <a:rPr b="1"/>
              <a:t>Michael Potter</a:t>
            </a:r>
          </a:p>
          <a:p>
            <a:pPr lvl="0"/>
            <a:r>
              <a:rPr b="1"/>
              <a:t>Monday, February 13 at 5:30pm, Riley Center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Quick Refresher: Punctuated Equilibruim Theory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ormAutofit fontScale="90000"/>
          </a:bodyPr>
          <a:lstStyle/>
          <a:p>
            <a:pPr marL="0" lvl="0" indent="0">
              <a:buNone/>
            </a:pPr>
            <a:r>
              <a:t>Briefly explain the information processing theory of policy dynamics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Information Processing</a:t>
            </a:r>
          </a:p>
        </p:txBody>
      </p:sp>
      <p:sp>
        <p:nvSpPr>
          <p:cNvPr id="3" name="Content Placeholder 2"/>
          <p:cNvSpPr>
            <a:spLocks noGrp="1"/>
          </p:cNvSpPr>
          <p:nvPr>
            <p:ph idx="1"/>
          </p:nvPr>
        </p:nvSpPr>
        <p:spPr/>
        <p:txBody>
          <a:bodyPr/>
          <a:lstStyle/>
          <a:p>
            <a:pPr lvl="0"/>
            <a:r>
              <a:t>What is information?</a:t>
            </a:r>
          </a:p>
          <a:p>
            <a:pPr lvl="0"/>
            <a:r>
              <a:t>Prioritization and supply</a:t>
            </a:r>
          </a:p>
          <a:p>
            <a:pPr lvl="0"/>
            <a:r>
              <a:t>Issues</a:t>
            </a:r>
          </a:p>
          <a:p>
            <a:pPr lvl="0"/>
            <a:r>
              <a:t>Institutions and jurisdiction</a:t>
            </a:r>
          </a:p>
          <a:p>
            <a:pPr lvl="0"/>
            <a:r>
              <a:t>Delegation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Policy Learning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Policy-Oriented Learning</a:t>
            </a:r>
          </a:p>
        </p:txBody>
      </p:sp>
      <p:sp>
        <p:nvSpPr>
          <p:cNvPr id="3" name="Content Placeholder 2"/>
          <p:cNvSpPr>
            <a:spLocks noGrp="1"/>
          </p:cNvSpPr>
          <p:nvPr>
            <p:ph idx="1"/>
          </p:nvPr>
        </p:nvSpPr>
        <p:spPr/>
        <p:txBody>
          <a:bodyPr/>
          <a:lstStyle/>
          <a:p>
            <a:pPr marL="0" lvl="0" indent="0">
              <a:buNone/>
            </a:pPr>
            <a:r>
              <a:rPr i="1"/>
              <a:t>Enduring alterations of thought or behavioral intentions that result from experience and which are concerned with the attainment or revision of the precepts of the belief systems of individuals or of collectives</a:t>
            </a:r>
            <a:r>
              <a:t> (Sabatier and Jenkins-Smith 1993, 42)</a:t>
            </a:r>
          </a:p>
          <a:p>
            <a:pPr lvl="0"/>
            <a:r>
              <a:t>Belief systems in the Advocacy Coalition Framework (ACF)</a:t>
            </a:r>
          </a:p>
          <a:p>
            <a:pPr lvl="1"/>
            <a:r>
              <a:t>Deep core </a:t>
            </a:r>
            <a14:m xmlns:a14="http://schemas.microsoft.com/office/drawing/2010/main">
              <m:oMath xmlns:m="http://schemas.openxmlformats.org/officeDocument/2006/math">
                <m:r>
                  <a:rPr>
                    <a:latin typeface="Cambria Math" panose="02040503050406030204" pitchFamily="18" charset="0"/>
                  </a:rPr>
                  <m:t>→</m:t>
                </m:r>
              </m:oMath>
            </a14:m>
            <a:r>
              <a:t> Policy core </a:t>
            </a:r>
            <a14:m xmlns:a14="http://schemas.microsoft.com/office/drawing/2010/main">
              <m:oMath xmlns:m="http://schemas.openxmlformats.org/officeDocument/2006/math">
                <m:r>
                  <a:rPr>
                    <a:latin typeface="Cambria Math" panose="02040503050406030204" pitchFamily="18" charset="0"/>
                  </a:rPr>
                  <m:t>→</m:t>
                </m:r>
              </m:oMath>
            </a14:m>
            <a:r>
              <a:t> Secondary aspects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Policy Learning</a:t>
            </a:r>
          </a:p>
        </p:txBody>
      </p:sp>
      <p:pic>
        <p:nvPicPr>
          <p:cNvPr id="3" name="Picture 1" descr="img/learning.png"/>
          <p:cNvPicPr>
            <a:picLocks noGrp="1" noChangeAspect="1"/>
          </p:cNvPicPr>
          <p:nvPr/>
        </p:nvPicPr>
        <p:blipFill>
          <a:blip r:embed="rId2"/>
          <a:stretch>
            <a:fillRect/>
          </a:stretch>
        </p:blipFill>
        <p:spPr bwMode="auto">
          <a:xfrm>
            <a:off x="1399429" y="985855"/>
            <a:ext cx="6197538" cy="4157645"/>
          </a:xfrm>
          <a:prstGeom prst="rect">
            <a:avLst/>
          </a:prstGeom>
          <a:noFill/>
          <a:ln w="9525">
            <a:noFill/>
            <a:headEnd/>
            <a:tailEnd/>
          </a:ln>
        </p:spPr>
      </p:pic>
      <p:sp>
        <p:nvSpPr>
          <p:cNvPr id="5" name="TextBox 4">
            <a:extLst>
              <a:ext uri="{FF2B5EF4-FFF2-40B4-BE49-F238E27FC236}">
                <a16:creationId xmlns:a16="http://schemas.microsoft.com/office/drawing/2014/main" id="{1D3EA125-660B-75BC-740C-CF2C0D11D4D0}"/>
              </a:ext>
            </a:extLst>
          </p:cNvPr>
          <p:cNvSpPr txBox="1"/>
          <p:nvPr/>
        </p:nvSpPr>
        <p:spPr>
          <a:xfrm>
            <a:off x="457200" y="985855"/>
            <a:ext cx="4572000" cy="276999"/>
          </a:xfrm>
          <a:prstGeom prst="rect">
            <a:avLst/>
          </a:prstGeom>
          <a:noFill/>
        </p:spPr>
        <p:txBody>
          <a:bodyPr wrap="square">
            <a:spAutoFit/>
          </a:bodyPr>
          <a:lstStyle/>
          <a:p>
            <a:pPr marL="0" lvl="0" indent="0">
              <a:buNone/>
            </a:pPr>
            <a:r>
              <a:rPr lang="en-US" sz="1200" dirty="0">
                <a:latin typeface="Helvetica" pitchFamily="2" charset="0"/>
              </a:rPr>
              <a:t>- Dunlop and </a:t>
            </a:r>
            <a:r>
              <a:rPr lang="en-US" sz="1200" dirty="0" err="1">
                <a:latin typeface="Helvetica" pitchFamily="2" charset="0"/>
              </a:rPr>
              <a:t>Radaelli</a:t>
            </a:r>
            <a:r>
              <a:rPr lang="en-US" sz="1200" dirty="0">
                <a:latin typeface="Helvetica" pitchFamily="2" charset="0"/>
              </a:rPr>
              <a:t> (2018)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Policy Learning and Information Processing</a:t>
            </a:r>
          </a:p>
        </p:txBody>
      </p:sp>
      <p:sp>
        <p:nvSpPr>
          <p:cNvPr id="3" name="Content Placeholder 2"/>
          <p:cNvSpPr>
            <a:spLocks noGrp="1"/>
          </p:cNvSpPr>
          <p:nvPr>
            <p:ph sz="half" idx="1"/>
          </p:nvPr>
        </p:nvSpPr>
        <p:spPr/>
        <p:txBody>
          <a:bodyPr/>
          <a:lstStyle/>
          <a:p>
            <a:pPr lvl="0"/>
            <a:r>
              <a:rPr dirty="0"/>
              <a:t>Learning occurs as prior beliefs shift in the direction of the information</a:t>
            </a:r>
            <a:endParaRPr lang="en-US" dirty="0"/>
          </a:p>
          <a:p>
            <a:pPr marL="0" lvl="0" indent="0">
              <a:buNone/>
            </a:pPr>
            <a:endParaRPr dirty="0"/>
          </a:p>
          <a:p>
            <a:pPr lvl="0"/>
            <a:r>
              <a:rPr dirty="0"/>
              <a:t>Learning is a function of the strength of the prior belief and the weight of the information</a:t>
            </a:r>
          </a:p>
        </p:txBody>
      </p:sp>
      <p:pic>
        <p:nvPicPr>
          <p:cNvPr id="4" name="Picture 1" descr="img/fig1.png"/>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
        <p:nvSpPr>
          <p:cNvPr id="6" name="TextBox 5">
            <a:extLst>
              <a:ext uri="{FF2B5EF4-FFF2-40B4-BE49-F238E27FC236}">
                <a16:creationId xmlns:a16="http://schemas.microsoft.com/office/drawing/2014/main" id="{C599C978-F65A-F716-B3F7-A5F8FEF766FC}"/>
              </a:ext>
            </a:extLst>
          </p:cNvPr>
          <p:cNvSpPr txBox="1"/>
          <p:nvPr/>
        </p:nvSpPr>
        <p:spPr>
          <a:xfrm>
            <a:off x="520811" y="4409957"/>
            <a:ext cx="4572000" cy="307777"/>
          </a:xfrm>
          <a:prstGeom prst="rect">
            <a:avLst/>
          </a:prstGeom>
          <a:noFill/>
        </p:spPr>
        <p:txBody>
          <a:bodyPr wrap="square">
            <a:spAutoFit/>
          </a:bodyPr>
          <a:lstStyle/>
          <a:p>
            <a:pPr marL="0" lvl="0" indent="0">
              <a:buNone/>
            </a:pPr>
            <a:r>
              <a:rPr lang="en-US" sz="1400" dirty="0">
                <a:latin typeface="Helvetica" pitchFamily="2" charset="0"/>
              </a:rPr>
              <a:t>- Nowlin (2021)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587</Words>
  <Application>Microsoft Macintosh PowerPoint</Application>
  <PresentationFormat>On-screen Show (16:9)</PresentationFormat>
  <Paragraphs>70</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Helvetica</vt:lpstr>
      <vt:lpstr>Helvetica Neue</vt:lpstr>
      <vt:lpstr>Office Theme</vt:lpstr>
      <vt:lpstr>Information Processing</vt:lpstr>
      <vt:lpstr>MPA Director Candidates</vt:lpstr>
      <vt:lpstr>Quick Refresher: Punctuated Equilibruim Theory</vt:lpstr>
      <vt:lpstr>Briefly explain the information processing theory of policy dynamics</vt:lpstr>
      <vt:lpstr>Information Processing</vt:lpstr>
      <vt:lpstr>Policy Learning</vt:lpstr>
      <vt:lpstr>Policy-Oriented Learning</vt:lpstr>
      <vt:lpstr>Policy Learning</vt:lpstr>
      <vt:lpstr>Policy Learning and Information Processing</vt:lpstr>
      <vt:lpstr>Policy Learning and Information Processing</vt:lpstr>
      <vt:lpstr>Two major insights in the Jones 2017 article</vt:lpstr>
      <vt:lpstr>Behavioral Rationality</vt:lpstr>
      <vt:lpstr>Behavioral Rationality</vt:lpstr>
      <vt:lpstr>What is meant by “disproportionate policy response”</vt:lpstr>
      <vt:lpstr>Policy Response</vt:lpstr>
      <vt:lpstr>What connections can we make between technocracy and democracy; evidenced-based policymaking; and information processing?</vt:lpstr>
      <vt:lpstr>Write down three take-aways from tonight</vt:lpstr>
      <vt:lpstr>For Next Time</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694</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 Neue</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dc:title>
  <dc:creator/>
  <cp:keywords/>
  <cp:lastModifiedBy>Matt Nowlin</cp:lastModifiedBy>
  <cp:revision>1</cp:revision>
  <dcterms:created xsi:type="dcterms:W3CDTF">2023-02-01T14:34:08Z</dcterms:created>
  <dcterms:modified xsi:type="dcterms:W3CDTF">2023-02-01T21:41:49Z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/Users/nowlinmc/Dropbox/refs.bib</vt:lpwstr>
  </property>
  <property fmtid="{D5CDD505-2E9C-101B-9397-08002B2CF9AE}" pid="4" name="csl">
    <vt:lpwstr>/Users/nowlinmc/Dropbox/Projects/Manuscript-Files/csl/american-political-science-association.csl</vt:lpwstr>
  </property>
  <property fmtid="{D5CDD505-2E9C-101B-9397-08002B2CF9AE}" pid="5" name="date">
    <vt:lpwstr>1/1/23</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EVSS/PUBA 551: Research and Management in Environmental Organizations</vt:lpwstr>
  </property>
  <property fmtid="{D5CDD505-2E9C-101B-9397-08002B2CF9AE}" pid="11" name="toc-title">
    <vt:lpwstr>Table of contents</vt:lpwstr>
  </property>
</Properties>
</file>