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94694" autoAdjust="0"/>
  </p:normalViewPr>
  <p:slideViewPr>
    <p:cSldViewPr snapToGrid="0" snapToObjects="1">
      <p:cViewPr varScale="1">
        <p:scale>
          <a:sx n="161" d="100"/>
          <a:sy n="161" d="100"/>
        </p:scale>
        <p:origin x="33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no laptops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ways in which expertise can be engaged</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sz="4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685800" y="2831539"/>
            <a:ext cx="6400800" cy="1102519"/>
          </a:xfrm>
        </p:spPr>
        <p:txBody>
          <a:bodyPr/>
          <a:lstStyle>
            <a:lvl1pPr marL="0" indent="0" algn="l">
              <a:buNone/>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85800" y="4065259"/>
            <a:ext cx="2133600" cy="273844"/>
          </a:xfrm>
        </p:spPr>
        <p:txBody>
          <a:bodyPr/>
          <a:lstStyle>
            <a:lvl1pPr>
              <a:defRPr sz="1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1">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1/18/23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paulcairney.wordpress.com/ebp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177/0963662520978567" TargetMode="External"/><Relationship Id="rId2" Type="http://schemas.openxmlformats.org/officeDocument/2006/relationships/hyperlink" Target="https://doi.org/10.1007/s11077-016-9260-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Democracy and Technocracy</a:t>
            </a:r>
          </a:p>
        </p:txBody>
      </p:sp>
      <p:sp>
        <p:nvSpPr>
          <p:cNvPr id="3" name="Subtitle 2"/>
          <p:cNvSpPr>
            <a:spLocks noGrp="1"/>
          </p:cNvSpPr>
          <p:nvPr>
            <p:ph type="subTitle" idx="1"/>
          </p:nvPr>
        </p:nvSpPr>
        <p:spPr>
          <a:xfrm>
            <a:off x="685800" y="2831539"/>
            <a:ext cx="6400800" cy="1102519"/>
          </a:xfrm>
        </p:spPr>
        <p:txBody>
          <a:bodyPr>
            <a:normAutofit fontScale="85000" lnSpcReduction="20000"/>
          </a:bodyPr>
          <a:lstStyle/>
          <a:p>
            <a:pPr marL="0" lvl="0" indent="0">
              <a:buNone/>
            </a:pPr>
            <a:r>
              <a:t>EVSS/PUBA 551: Research and Management in Environmental Organizations</a:t>
            </a:r>
            <a:br/>
            <a:br/>
            <a:endParaRPr/>
          </a:p>
        </p:txBody>
      </p:sp>
      <p:sp>
        <p:nvSpPr>
          <p:cNvPr id="4" name="Date Placeholder 3"/>
          <p:cNvSpPr>
            <a:spLocks noGrp="1"/>
          </p:cNvSpPr>
          <p:nvPr>
            <p:ph type="dt" sz="half" idx="10"/>
          </p:nvPr>
        </p:nvSpPr>
        <p:spPr>
          <a:xfrm>
            <a:off x="685800" y="4065259"/>
            <a:ext cx="2133600" cy="273844"/>
          </a:xfrm>
        </p:spPr>
        <p:txBody>
          <a:bodyPr/>
          <a:lstStyle/>
          <a:p>
            <a:pPr marL="0" lvl="0" indent="0">
              <a:buNone/>
            </a:pPr>
            <a:r>
              <a:rPr lang="en-US" dirty="0"/>
              <a:t>Spring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Week 1: Readings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The “Iron Rule”</a:t>
            </a:r>
          </a:p>
        </p:txBody>
      </p:sp>
      <p:sp>
        <p:nvSpPr>
          <p:cNvPr id="3" name="Content Placeholder 2"/>
          <p:cNvSpPr>
            <a:spLocks noGrp="1"/>
          </p:cNvSpPr>
          <p:nvPr>
            <p:ph idx="1"/>
          </p:nvPr>
        </p:nvSpPr>
        <p:spPr/>
        <p:txBody>
          <a:bodyPr/>
          <a:lstStyle/>
          <a:p>
            <a:pPr marL="0" lvl="0" indent="0">
              <a:spcBef>
                <a:spcPts val="3000"/>
              </a:spcBef>
              <a:buNone/>
            </a:pPr>
            <a:r>
              <a:rPr b="1" dirty="0"/>
              <a:t>How does science really work?</a:t>
            </a:r>
          </a:p>
          <a:p>
            <a:pPr lvl="0"/>
            <a:r>
              <a:rPr dirty="0"/>
              <a:t>What is the iron rule of explanation?</a:t>
            </a:r>
          </a:p>
          <a:p>
            <a:pPr lvl="0"/>
            <a:r>
              <a:rPr dirty="0"/>
              <a:t>What does the “iron rule” mean for bias in science?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Three Logics of Decision-Making</a:t>
            </a:r>
          </a:p>
        </p:txBody>
      </p:sp>
      <p:pic>
        <p:nvPicPr>
          <p:cNvPr id="3" name="Picture 1" descr="img/logics.png"/>
          <p:cNvPicPr>
            <a:picLocks noGrp="1" noChangeAspect="1"/>
          </p:cNvPicPr>
          <p:nvPr/>
        </p:nvPicPr>
        <p:blipFill>
          <a:blip r:embed="rId2"/>
          <a:stretch>
            <a:fillRect/>
          </a:stretch>
        </p:blipFill>
        <p:spPr bwMode="auto">
          <a:xfrm>
            <a:off x="-5679" y="1385680"/>
            <a:ext cx="9149679" cy="2372139"/>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Technocracy and Democracy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asimov.jpg"/>
          <p:cNvPicPr>
            <a:picLocks noGrp="1" noChangeAspect="1"/>
          </p:cNvPicPr>
          <p:nvPr/>
        </p:nvPicPr>
        <p:blipFill>
          <a:blip r:embed="rId2"/>
          <a:stretch>
            <a:fillRect/>
          </a:stretch>
        </p:blipFill>
        <p:spPr bwMode="auto">
          <a:xfrm>
            <a:off x="36288" y="435886"/>
            <a:ext cx="9071423" cy="4271728"/>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Is expertise dead?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How would you define technocracy?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Technocracy</a:t>
            </a:r>
          </a:p>
        </p:txBody>
      </p:sp>
      <p:sp>
        <p:nvSpPr>
          <p:cNvPr id="3" name="Content Placeholder 2"/>
          <p:cNvSpPr>
            <a:spLocks noGrp="1"/>
          </p:cNvSpPr>
          <p:nvPr>
            <p:ph idx="1"/>
          </p:nvPr>
        </p:nvSpPr>
        <p:spPr/>
        <p:txBody>
          <a:bodyPr/>
          <a:lstStyle/>
          <a:p>
            <a:pPr lvl="0"/>
            <a:r>
              <a:t>A system of government characterized by high reliance on a small elite of technical experts, whose decisions about public policy are more influential than the desires of citizens (Birkland 2020, 9)</a:t>
            </a:r>
          </a:p>
          <a:p>
            <a:pPr lvl="0"/>
            <a:r>
              <a:t>Within the policy sciences themselves lurk dangerous elitist and technocratic tendencies towards decidedly undemocratic ends and means (deLeon 1995, 888)</a:t>
            </a:r>
          </a:p>
          <a:p>
            <a:pPr lvl="0"/>
            <a:r>
              <a:t>Advantages? Disadvantages?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Technocracy Scale</a:t>
            </a:r>
          </a:p>
        </p:txBody>
      </p:sp>
      <p:sp>
        <p:nvSpPr>
          <p:cNvPr id="3" name="Content Placeholder 2"/>
          <p:cNvSpPr>
            <a:spLocks noGrp="1"/>
          </p:cNvSpPr>
          <p:nvPr>
            <p:ph idx="1"/>
          </p:nvPr>
        </p:nvSpPr>
        <p:spPr/>
        <p:txBody>
          <a:bodyPr>
            <a:normAutofit lnSpcReduction="10000"/>
          </a:bodyPr>
          <a:lstStyle/>
          <a:p>
            <a:pPr lvl="0"/>
            <a:r>
              <a:rPr i="1"/>
              <a:t>Scientists and technically trained experts, not the public, should make decisions about the applications of advanced technologies to address energy needs and environmental concerns</a:t>
            </a:r>
          </a:p>
          <a:p>
            <a:pPr lvl="0"/>
            <a:r>
              <a:rPr i="1"/>
              <a:t>Those who are better informed and knowledgeable should have greater influence in policymaking</a:t>
            </a:r>
          </a:p>
          <a:p>
            <a:pPr lvl="0"/>
            <a:r>
              <a:rPr i="1"/>
              <a:t>Technical issues are so complex that most people cannot contribute to reasonable policy choices</a:t>
            </a:r>
          </a:p>
          <a:p>
            <a:pPr marL="0" lvl="0" indent="0">
              <a:buNone/>
            </a:pPr>
            <a:r>
              <a:t>-Nowlin (2021)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Technocracy</a:t>
            </a:r>
          </a:p>
        </p:txBody>
      </p:sp>
      <p:pic>
        <p:nvPicPr>
          <p:cNvPr id="3" name="Picture 1" descr="img/energyGraph.pdf"/>
          <p:cNvPicPr>
            <a:picLocks noGrp="1" noChangeAspect="1"/>
          </p:cNvPicPr>
          <p:nvPr/>
        </p:nvPicPr>
        <p:blipFill>
          <a:blip r:embed="rId2"/>
          <a:stretch>
            <a:fillRect/>
          </a:stretch>
        </p:blipFill>
        <p:spPr bwMode="auto">
          <a:xfrm>
            <a:off x="671886" y="942928"/>
            <a:ext cx="3492610" cy="4200572"/>
          </a:xfrm>
          <a:prstGeom prst="rect">
            <a:avLst/>
          </a:prstGeom>
          <a:noFill/>
          <a:ln w="9525">
            <a:noFill/>
            <a:headEnd/>
            <a:tailEnd/>
          </a:ln>
        </p:spPr>
      </p:pic>
      <p:pic>
        <p:nvPicPr>
          <p:cNvPr id="4" name="Picture 1" descr="img/climateGraph.pdf"/>
          <p:cNvPicPr>
            <a:picLocks noGrp="1" noChangeAspect="1"/>
          </p:cNvPicPr>
          <p:nvPr/>
        </p:nvPicPr>
        <p:blipFill>
          <a:blip r:embed="rId3"/>
          <a:stretch>
            <a:fillRect/>
          </a:stretch>
        </p:blipFill>
        <p:spPr bwMode="auto">
          <a:xfrm>
            <a:off x="4979506" y="942926"/>
            <a:ext cx="3492610" cy="4200571"/>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Course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How is democracy doing in the US?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Defining Democracy</a:t>
            </a:r>
          </a:p>
        </p:txBody>
      </p:sp>
      <p:sp>
        <p:nvSpPr>
          <p:cNvPr id="3" name="Content Placeholder 2"/>
          <p:cNvSpPr>
            <a:spLocks noGrp="1"/>
          </p:cNvSpPr>
          <p:nvPr>
            <p:ph idx="1"/>
          </p:nvPr>
        </p:nvSpPr>
        <p:spPr/>
        <p:txBody>
          <a:bodyPr>
            <a:normAutofit fontScale="85000" lnSpcReduction="20000"/>
          </a:bodyPr>
          <a:lstStyle/>
          <a:p>
            <a:pPr lvl="0"/>
            <a:r>
              <a:t>That all members [of a polity] are to be treated (under the constitution) as if they were equally qualified to participate in the process of making decisions about the policies [the polity] will pursue (Dahl and Shapiro 2015, 37)</a:t>
            </a:r>
          </a:p>
          <a:p>
            <a:pPr lvl="0"/>
            <a:r>
              <a:t>A system of government with regular, free and fair elections, in which all adult citizens have the right to vote and possess basic civil liberties such as freedom of speech and association (Levitsky and Ziblatt 2019, 6)</a:t>
            </a:r>
          </a:p>
          <a:p>
            <a:pPr lvl="0"/>
            <a:r>
              <a:t>Two components: “political control,” means that political power is actually exercised by the people, and only by the people. “political equality” means that in the exercise of that power, citizens are equals (Gilley 2017, 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Technocracy and Democracy and </a:t>
            </a:r>
            <a:r>
              <a:rPr i="1"/>
              <a:t>Justice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What is justice from a democratic perspective?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Democratic Justice</a:t>
            </a:r>
          </a:p>
        </p:txBody>
      </p:sp>
      <p:sp>
        <p:nvSpPr>
          <p:cNvPr id="3" name="Content Placeholder 2"/>
          <p:cNvSpPr>
            <a:spLocks noGrp="1"/>
          </p:cNvSpPr>
          <p:nvPr>
            <p:ph idx="1"/>
          </p:nvPr>
        </p:nvSpPr>
        <p:spPr/>
        <p:txBody>
          <a:bodyPr/>
          <a:lstStyle/>
          <a:p>
            <a:pPr marL="0" lvl="0" indent="0">
              <a:buNone/>
            </a:pPr>
            <a:r>
              <a:rPr i="1" dirty="0"/>
              <a:t>A public policy is just from a democratic standpoint if it reflects a process in which all citizens, situated equally, or their duly elected representatives, have participated in the decision</a:t>
            </a:r>
            <a:r>
              <a:rPr dirty="0"/>
              <a:t> (Gilley 2017, 13)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What is justice from a technocratic perspective?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Technocratic Justice</a:t>
            </a:r>
          </a:p>
        </p:txBody>
      </p:sp>
      <p:sp>
        <p:nvSpPr>
          <p:cNvPr id="3" name="Content Placeholder 2"/>
          <p:cNvSpPr>
            <a:spLocks noGrp="1"/>
          </p:cNvSpPr>
          <p:nvPr>
            <p:ph idx="1"/>
          </p:nvPr>
        </p:nvSpPr>
        <p:spPr/>
        <p:txBody>
          <a:bodyPr>
            <a:normAutofit lnSpcReduction="10000"/>
          </a:bodyPr>
          <a:lstStyle/>
          <a:p>
            <a:pPr marL="0" lvl="0" indent="0">
              <a:buNone/>
            </a:pPr>
            <a:r>
              <a:rPr i="1"/>
              <a:t>… rooted in the principles of logical inquiry and rational choice. One way that technocracy is often expressed in the modern world is in the language of contemporary policy analysis. The norms and assumptions that define “good” policy from the policy analysis perspective can be easily identified: They should be feasible; evaluable; benefit more than they cost; be effective in addressing some problem; be reasonably certain of success; be well grounded in evidence; and be amenable to monitoring and evaluation</a:t>
            </a:r>
            <a:r>
              <a:t> (Gilley 2017, 13)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Democracy and Technocracy</a:t>
            </a:r>
          </a:p>
        </p:txBody>
      </p:sp>
      <p:pic>
        <p:nvPicPr>
          <p:cNvPr id="3" name="Picture 1" descr="img/gilleyTab.png"/>
          <p:cNvPicPr>
            <a:picLocks noGrp="1" noChangeAspect="1"/>
          </p:cNvPicPr>
          <p:nvPr/>
        </p:nvPicPr>
        <p:blipFill>
          <a:blip r:embed="rId2"/>
          <a:stretch>
            <a:fillRect/>
          </a:stretch>
        </p:blipFill>
        <p:spPr bwMode="auto">
          <a:xfrm>
            <a:off x="175529" y="1404785"/>
            <a:ext cx="8792942" cy="2333929"/>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How would you balance democracy and technocracy?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What are the three models of democratic expertise?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lstStyle/>
          <a:p>
            <a:pPr marL="0" lvl="0" indent="0">
              <a:buNone/>
            </a:pPr>
            <a:r>
              <a:rPr b="1" dirty="0"/>
              <a:t>This course is required for students in the concurrent MES/MPA </a:t>
            </a:r>
            <a:r>
              <a:rPr lang="en-US" b="1" dirty="0"/>
              <a:t>program,</a:t>
            </a:r>
            <a:r>
              <a:rPr b="1" dirty="0"/>
              <a:t> and it is intended to be taken near the end of the program of study</a:t>
            </a:r>
          </a:p>
          <a:p>
            <a:pPr marL="0" lvl="0" indent="0">
              <a:buNone/>
            </a:pPr>
            <a:endParaRPr lang="en-US" i="1" dirty="0"/>
          </a:p>
          <a:p>
            <a:pPr marL="0" lvl="0" indent="0">
              <a:buNone/>
            </a:pPr>
            <a:r>
              <a:rPr i="1" dirty="0"/>
              <a:t>While this course counts for elective credit, it should be thought of as the only core course for concurrent MES/MPA students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Democractic Expertise</a:t>
            </a:r>
          </a:p>
        </p:txBody>
      </p:sp>
      <p:sp>
        <p:nvSpPr>
          <p:cNvPr id="3" name="Content Placeholder 2"/>
          <p:cNvSpPr>
            <a:spLocks noGrp="1"/>
          </p:cNvSpPr>
          <p:nvPr>
            <p:ph idx="1"/>
          </p:nvPr>
        </p:nvSpPr>
        <p:spPr/>
        <p:txBody>
          <a:bodyPr/>
          <a:lstStyle/>
          <a:p>
            <a:pPr lvl="0"/>
            <a:r>
              <a:rPr b="1" dirty="0"/>
              <a:t>Representative Expertise</a:t>
            </a:r>
            <a:r>
              <a:rPr dirty="0"/>
              <a:t>: citizen-expert relationship mediated through representative institutions</a:t>
            </a:r>
            <a:endParaRPr lang="en-US" dirty="0"/>
          </a:p>
          <a:p>
            <a:pPr marL="0" lvl="0" indent="0">
              <a:buNone/>
            </a:pPr>
            <a:endParaRPr dirty="0"/>
          </a:p>
          <a:p>
            <a:pPr lvl="0"/>
            <a:r>
              <a:rPr b="1" dirty="0"/>
              <a:t>Participatory Expertise</a:t>
            </a:r>
            <a:r>
              <a:rPr dirty="0"/>
              <a:t>: citizens and experts interact directly through participatory processes</a:t>
            </a:r>
            <a:endParaRPr lang="en-US" dirty="0"/>
          </a:p>
          <a:p>
            <a:pPr marL="0" lvl="0" indent="0">
              <a:buNone/>
            </a:pPr>
            <a:endParaRPr dirty="0"/>
          </a:p>
          <a:p>
            <a:pPr lvl="0"/>
            <a:r>
              <a:rPr b="1" dirty="0"/>
              <a:t>Associative Expertise</a:t>
            </a:r>
            <a:r>
              <a:rPr dirty="0"/>
              <a:t>: citizens and experts self-organize into groups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Write down three take-aways from tonight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Next Time</a:t>
            </a:r>
          </a:p>
        </p:txBody>
      </p:sp>
      <p:sp>
        <p:nvSpPr>
          <p:cNvPr id="3" name="Content Placeholder 2"/>
          <p:cNvSpPr>
            <a:spLocks noGrp="1"/>
          </p:cNvSpPr>
          <p:nvPr>
            <p:ph idx="1"/>
          </p:nvPr>
        </p:nvSpPr>
        <p:spPr/>
        <p:txBody>
          <a:bodyPr>
            <a:normAutofit fontScale="92500" lnSpcReduction="10000"/>
          </a:bodyPr>
          <a:lstStyle/>
          <a:p>
            <a:pPr marL="0" lvl="0" indent="0">
              <a:buNone/>
            </a:pPr>
            <a:r>
              <a:rPr b="1" dirty="0"/>
              <a:t>Evidence-Based Policymaking</a:t>
            </a:r>
          </a:p>
          <a:p>
            <a:pPr lvl="0"/>
            <a:r>
              <a:rPr i="1" dirty="0"/>
              <a:t>Readings</a:t>
            </a:r>
            <a:r>
              <a:rPr dirty="0"/>
              <a:t>:</a:t>
            </a:r>
          </a:p>
          <a:p>
            <a:pPr lvl="1"/>
            <a:r>
              <a:rPr dirty="0"/>
              <a:t>The Bipartisan Policy Center. </a:t>
            </a:r>
            <a:r>
              <a:rPr i="1" dirty="0"/>
              <a:t>Evidence-Based Policymaking Primer</a:t>
            </a:r>
            <a:r>
              <a:rPr dirty="0"/>
              <a:t>.</a:t>
            </a:r>
          </a:p>
          <a:p>
            <a:pPr lvl="1"/>
            <a:r>
              <a:rPr b="1" dirty="0"/>
              <a:t>Cairney Blog</a:t>
            </a:r>
            <a:r>
              <a:rPr dirty="0"/>
              <a:t>: </a:t>
            </a:r>
            <a:r>
              <a:rPr dirty="0">
                <a:hlinkClick r:id="rId2"/>
              </a:rPr>
              <a:t>Evidence-Based Policymaking Resources</a:t>
            </a:r>
          </a:p>
          <a:p>
            <a:pPr lvl="1"/>
            <a:r>
              <a:rPr dirty="0"/>
              <a:t>Cairney, Paul. 2016. </a:t>
            </a:r>
            <a:r>
              <a:rPr i="1" dirty="0"/>
              <a:t>The Politics of Evidence-Based Policy Making</a:t>
            </a:r>
            <a:r>
              <a:rPr dirty="0"/>
              <a:t>. Basingstoke: Palgrave Macmillan.</a:t>
            </a:r>
          </a:p>
          <a:p>
            <a:pPr lvl="2"/>
            <a:r>
              <a:rPr b="1" dirty="0"/>
              <a:t>Chapter 1</a:t>
            </a:r>
            <a:r>
              <a:rPr dirty="0"/>
              <a:t>: read up to </a:t>
            </a:r>
            <a:r>
              <a:rPr i="1" dirty="0"/>
              <a:t>The structure of the book</a:t>
            </a:r>
            <a:r>
              <a:rPr dirty="0"/>
              <a:t> section</a:t>
            </a:r>
          </a:p>
          <a:p>
            <a:pPr lvl="2"/>
            <a:r>
              <a:rPr b="1" dirty="0"/>
              <a:t>Chapter 2</a:t>
            </a:r>
          </a:p>
          <a:p>
            <a:pPr lvl="2"/>
            <a:r>
              <a:rPr b="1" dirty="0"/>
              <a:t>Chapter 4</a:t>
            </a:r>
          </a:p>
          <a:p>
            <a:pPr lvl="0"/>
            <a:r>
              <a:rPr b="1" dirty="0"/>
              <a:t>DUE</a:t>
            </a:r>
            <a:r>
              <a:rPr dirty="0"/>
              <a:t>: Response paper 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rmAutofit fontScale="70000" lnSpcReduction="20000"/>
          </a:bodyPr>
          <a:lstStyle/>
          <a:p>
            <a:pPr marL="0" lvl="0" indent="0">
              <a:buNone/>
            </a:pPr>
            <a:r>
              <a:t>Birkland, Thomas A. 2020. </a:t>
            </a:r>
            <a:r>
              <a:rPr i="1"/>
              <a:t>An Introduction to the Policy Process: Theories, Concepts, and Models of Public Policy Making</a:t>
            </a:r>
            <a:r>
              <a:t>. Fifth. New York, NY: Routledge.</a:t>
            </a:r>
          </a:p>
          <a:p>
            <a:pPr marL="0" lvl="0" indent="0">
              <a:buNone/>
            </a:pPr>
            <a:r>
              <a:t>Dahl, Robert A., and Ian Shapiro. 2015. </a:t>
            </a:r>
            <a:r>
              <a:rPr i="1"/>
              <a:t>On Democracy</a:t>
            </a:r>
            <a:r>
              <a:t>. Second. New Haven: Yale University Press.</a:t>
            </a:r>
          </a:p>
          <a:p>
            <a:pPr marL="0" lvl="0" indent="0">
              <a:buNone/>
            </a:pPr>
            <a:r>
              <a:t>deLeon, Peter. 1995. “Democratic Values and the Policy Sciences.” </a:t>
            </a:r>
            <a:r>
              <a:rPr i="1"/>
              <a:t>American Journal of Political Science</a:t>
            </a:r>
            <a:r>
              <a:t> 39(4): 886–905.</a:t>
            </a:r>
          </a:p>
          <a:p>
            <a:pPr marL="0" lvl="0" indent="0">
              <a:buNone/>
            </a:pPr>
            <a:r>
              <a:t>Gilley, Bruce. 2017. “</a:t>
            </a:r>
            <a:r>
              <a:rPr>
                <a:hlinkClick r:id="rId2"/>
              </a:rPr>
              <a:t>Technocracy and Democracy as Spheres of Justice in Public Policy</a:t>
            </a:r>
            <a:r>
              <a:t>.” </a:t>
            </a:r>
            <a:r>
              <a:rPr i="1"/>
              <a:t>Policy Sciences</a:t>
            </a:r>
            <a:r>
              <a:t> 50(1): 9–22.</a:t>
            </a:r>
          </a:p>
          <a:p>
            <a:pPr marL="0" lvl="0" indent="0">
              <a:buNone/>
            </a:pPr>
            <a:r>
              <a:t>Levitsky, Steven, and Daniel Ziblatt. 2019. </a:t>
            </a:r>
            <a:r>
              <a:rPr i="1"/>
              <a:t>How Democracies Die</a:t>
            </a:r>
            <a:r>
              <a:t>. Reprint edition. New York, NY: Crown.</a:t>
            </a:r>
          </a:p>
          <a:p>
            <a:pPr marL="0" lvl="0" indent="0">
              <a:buNone/>
            </a:pPr>
            <a:r>
              <a:t>Nowlin, Matthew C. 2021. “</a:t>
            </a:r>
            <a:r>
              <a:rPr>
                <a:hlinkClick r:id="rId3"/>
              </a:rPr>
              <a:t>Political Beliefs, Views About Technocracy, and Energy and Climate Policy Preferences</a:t>
            </a:r>
            <a:r>
              <a:t>.” </a:t>
            </a:r>
            <a:r>
              <a:rPr i="1"/>
              <a:t>Public Understanding of Science</a:t>
            </a:r>
            <a:r>
              <a:t> 30(3): 331–48.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normAutofit/>
          </a:bodyPr>
          <a:lstStyle/>
          <a:p>
            <a:pPr marL="0" lvl="0" indent="0">
              <a:buNone/>
            </a:pPr>
            <a:r>
              <a:rPr sz="3200" dirty="0"/>
              <a:t>The central question of this course</a:t>
            </a:r>
            <a:r>
              <a:rPr lang="en-US" sz="3200" dirty="0"/>
              <a:t>: </a:t>
            </a:r>
            <a:r>
              <a:rPr sz="3200" i="1" dirty="0"/>
              <a:t>how is information and expert knowledge used for decision-making within and across organizations that address environmental issues</a:t>
            </a:r>
            <a:r>
              <a:rPr sz="32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normAutofit/>
          </a:bodyPr>
          <a:lstStyle/>
          <a:p>
            <a:pPr marL="0" lvl="0" indent="0">
              <a:spcBef>
                <a:spcPts val="3000"/>
              </a:spcBef>
              <a:buNone/>
            </a:pPr>
            <a:r>
              <a:rPr sz="2000" b="1" dirty="0"/>
              <a:t>You should have had:</a:t>
            </a:r>
          </a:p>
          <a:p>
            <a:pPr lvl="0"/>
            <a:r>
              <a:rPr sz="2000" dirty="0"/>
              <a:t>PUBA 600: Foundations of Public Sector Management and Leadership</a:t>
            </a:r>
          </a:p>
          <a:p>
            <a:pPr lvl="0"/>
            <a:r>
              <a:rPr sz="2000" dirty="0"/>
              <a:t>EVSS 601/PUBA 536: Economic Theory for Policy Analysis</a:t>
            </a:r>
          </a:p>
          <a:p>
            <a:pPr lvl="0"/>
            <a:r>
              <a:rPr sz="2000" dirty="0"/>
              <a:t>PUBA 601: Research and Quantitative Methods for Public Administration</a:t>
            </a:r>
          </a:p>
          <a:p>
            <a:pPr lvl="0"/>
            <a:r>
              <a:rPr sz="2000" dirty="0"/>
              <a:t>EVSS/PUBA 602: Public Policy</a:t>
            </a:r>
          </a:p>
          <a:p>
            <a:pPr lvl="0"/>
            <a:r>
              <a:rPr sz="2000" dirty="0"/>
              <a:t>EVSS 611: Graduate Core Seminar</a:t>
            </a:r>
          </a:p>
          <a:p>
            <a:pPr lvl="0"/>
            <a:r>
              <a:rPr sz="2000" dirty="0"/>
              <a:t>EVSS 632: Social Science Methods in Environmental Studies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lstStyle/>
          <a:p>
            <a:pPr marL="0" lvl="0" indent="0">
              <a:buNone/>
            </a:pPr>
            <a:r>
              <a:rPr b="1" dirty="0"/>
              <a:t>There are 450 points possible for this course</a:t>
            </a:r>
          </a:p>
          <a:p>
            <a:pPr marL="0" lvl="0" indent="0">
              <a:buNone/>
            </a:pPr>
            <a:r>
              <a:rPr b="1" dirty="0"/>
              <a:t>Assignment &amp; Possible Points</a:t>
            </a:r>
            <a:endParaRPr lang="en-US" b="1" dirty="0"/>
          </a:p>
          <a:p>
            <a:pPr marL="0" lvl="0" indent="0">
              <a:buNone/>
            </a:pPr>
            <a:endParaRPr b="1" dirty="0"/>
          </a:p>
          <a:p>
            <a:pPr lvl="0"/>
            <a:r>
              <a:rPr dirty="0"/>
              <a:t>Response papers (10): 200 points total</a:t>
            </a:r>
          </a:p>
          <a:p>
            <a:pPr lvl="0"/>
            <a:r>
              <a:rPr dirty="0"/>
              <a:t>Organizations and governance paper: 100 points</a:t>
            </a:r>
          </a:p>
          <a:p>
            <a:pPr lvl="0"/>
            <a:r>
              <a:rPr dirty="0"/>
              <a:t>Knowledge development and use paper: 100 points</a:t>
            </a:r>
          </a:p>
          <a:p>
            <a:pPr lvl="0"/>
            <a:r>
              <a:rPr dirty="0"/>
              <a:t>Participation: 50 points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lstStyle/>
          <a:p>
            <a:pPr marL="0" lvl="0" indent="0">
              <a:buNone/>
            </a:pPr>
            <a:r>
              <a:rPr b="1" dirty="0"/>
              <a:t>Part I: Foundations</a:t>
            </a:r>
          </a:p>
          <a:p>
            <a:pPr lvl="0"/>
            <a:r>
              <a:rPr dirty="0"/>
              <a:t>Technocracy and Democracy</a:t>
            </a:r>
          </a:p>
          <a:p>
            <a:pPr lvl="0"/>
            <a:r>
              <a:rPr dirty="0"/>
              <a:t>Evidence-Based Policymaking</a:t>
            </a:r>
          </a:p>
          <a:p>
            <a:pPr lvl="0"/>
            <a:r>
              <a:rPr dirty="0"/>
              <a:t>Information 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lstStyle/>
          <a:p>
            <a:pPr marL="0" lvl="0" indent="0">
              <a:buNone/>
            </a:pPr>
            <a:r>
              <a:rPr b="1"/>
              <a:t>Part II: Governance and Organizations</a:t>
            </a:r>
          </a:p>
          <a:p>
            <a:pPr lvl="0"/>
            <a:r>
              <a:t>Governance</a:t>
            </a:r>
          </a:p>
          <a:p>
            <a:pPr lvl="0"/>
            <a:r>
              <a:t>Organizations and Public Management</a:t>
            </a:r>
          </a:p>
          <a:p>
            <a:pPr lvl="0"/>
            <a:r>
              <a:t>Government Agencies</a:t>
            </a:r>
          </a:p>
          <a:p>
            <a:pPr lvl="0"/>
            <a:r>
              <a:t>Nonprofits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lstStyle/>
          <a:p>
            <a:pPr marL="0" lvl="0" indent="0">
              <a:buNone/>
            </a:pPr>
            <a:r>
              <a:rPr b="1"/>
              <a:t>Part III: Knowledge and Decision-Making</a:t>
            </a:r>
          </a:p>
          <a:p>
            <a:pPr lvl="0"/>
            <a:r>
              <a:t>Science and Policymaking</a:t>
            </a:r>
          </a:p>
          <a:p>
            <a:pPr lvl="0"/>
            <a:r>
              <a:t>Policy Analysis</a:t>
            </a:r>
          </a:p>
          <a:p>
            <a:pPr lvl="0"/>
            <a:r>
              <a:t>Benefit-Cost Analysis</a:t>
            </a:r>
          </a:p>
          <a:p>
            <a:pPr lvl="0"/>
            <a:r>
              <a:t>Risk Analysis and Risk Perception</a:t>
            </a:r>
          </a:p>
          <a:p>
            <a:pPr lvl="0"/>
            <a:r>
              <a:t>Co-Production of Knowledge</a:t>
            </a:r>
          </a:p>
          <a:p>
            <a:pPr lvl="0"/>
            <a:r>
              <a:t>Deliberative Democracy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1028</Words>
  <Application>Microsoft Macintosh PowerPoint</Application>
  <PresentationFormat>On-screen Show (16:9)</PresentationFormat>
  <Paragraphs>107</Paragraphs>
  <Slides>33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Helvetica Neue</vt:lpstr>
      <vt:lpstr>Office Theme</vt:lpstr>
      <vt:lpstr>Democracy and Technocracy</vt:lpstr>
      <vt:lpstr>Course Introduction</vt:lpstr>
      <vt:lpstr>Course Information</vt:lpstr>
      <vt:lpstr>Course Information</vt:lpstr>
      <vt:lpstr>Course Information</vt:lpstr>
      <vt:lpstr>Course Information</vt:lpstr>
      <vt:lpstr>Course Information</vt:lpstr>
      <vt:lpstr>Course Information</vt:lpstr>
      <vt:lpstr>Course Information</vt:lpstr>
      <vt:lpstr>Week 1: Readings</vt:lpstr>
      <vt:lpstr>The “Iron Rule”</vt:lpstr>
      <vt:lpstr>Three Logics of Decision-Making</vt:lpstr>
      <vt:lpstr>Technocracy and Democracy</vt:lpstr>
      <vt:lpstr>PowerPoint Presentation</vt:lpstr>
      <vt:lpstr>Is expertise dead?</vt:lpstr>
      <vt:lpstr>How would you define technocracy?</vt:lpstr>
      <vt:lpstr>Technocracy</vt:lpstr>
      <vt:lpstr>Technocracy Scale</vt:lpstr>
      <vt:lpstr>Technocracy</vt:lpstr>
      <vt:lpstr>How is democracy doing in the US?</vt:lpstr>
      <vt:lpstr>Defining Democracy</vt:lpstr>
      <vt:lpstr>Technocracy and Democracy and Justice</vt:lpstr>
      <vt:lpstr>What is justice from a democratic perspective?</vt:lpstr>
      <vt:lpstr>Democratic Justice</vt:lpstr>
      <vt:lpstr>What is justice from a technocratic perspective?</vt:lpstr>
      <vt:lpstr>Technocratic Justice</vt:lpstr>
      <vt:lpstr>Democracy and Technocracy</vt:lpstr>
      <vt:lpstr>How would you balance democracy and technocracy?</vt:lpstr>
      <vt:lpstr>What are the three models of democratic expertise?</vt:lpstr>
      <vt:lpstr>Democractic Expertise</vt:lpstr>
      <vt:lpstr>Write down three take-aways from tonight</vt:lpstr>
      <vt:lpstr>Next Time</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694</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Democracy and Technocracy</dc:title>
  <dc:creator/>
  <cp:keywords/>
  <cp:lastModifiedBy>Matt Nowlin</cp:lastModifiedBy>
  <cp:revision>2</cp:revision>
  <dcterms:created xsi:type="dcterms:W3CDTF">2023-01-17T16:53:59Z</dcterms:created>
  <dcterms:modified xsi:type="dcterms:W3CDTF">2023-01-18T21:48:46Z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/Users/nowlinmc/Dropbox/refs.bib</vt:lpwstr>
  </property>
  <property fmtid="{D5CDD505-2E9C-101B-9397-08002B2CF9AE}" pid="4" name="csl">
    <vt:lpwstr>/Users/nowlinmc/Dropbox/Projects/Manuscript-Files/csl/american-political-science-association.csl</vt:lpwstr>
  </property>
  <property fmtid="{D5CDD505-2E9C-101B-9397-08002B2CF9AE}" pid="5" name="date">
    <vt:lpwstr>1/1/23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EVSS/PUBA 551: Research and Management in Environmental Organizations</vt:lpwstr>
  </property>
  <property fmtid="{D5CDD505-2E9C-101B-9397-08002B2CF9AE}" pid="11" name="toc-title">
    <vt:lpwstr>Table of contents</vt:lpwstr>
  </property>
</Properties>
</file>