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94" autoAdjust="0"/>
  </p:normalViewPr>
  <p:slideViewPr>
    <p:cSldViewPr snapToGrid="0" snapToObjects="1">
      <p:cViewPr varScale="1">
        <p:scale>
          <a:sx n="161" d="100"/>
          <a:sy n="161" d="100"/>
        </p:scale>
        <p:origin x="77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from Partelow et al. (2020)</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2/8/23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5751/ES-12067-250419" TargetMode="External"/><Relationship Id="rId2" Type="http://schemas.openxmlformats.org/officeDocument/2006/relationships/hyperlink" Target="https://doi.org/10.1093/jopart/mur0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Governance</a:t>
            </a:r>
          </a:p>
        </p:txBody>
      </p:sp>
      <p:sp>
        <p:nvSpPr>
          <p:cNvPr id="3" name="Subtitle 2"/>
          <p:cNvSpPr>
            <a:spLocks noGrp="1"/>
          </p:cNvSpPr>
          <p:nvPr>
            <p:ph type="subTitle" idx="1"/>
          </p:nvPr>
        </p:nvSpPr>
        <p:spPr>
          <a:xfrm>
            <a:off x="685800" y="2831539"/>
            <a:ext cx="6400800" cy="1102519"/>
          </a:xfrm>
        </p:spPr>
        <p:txBody>
          <a:bodyPr/>
          <a:lstStyle/>
          <a:p>
            <a:pPr marL="0" lvl="0" indent="0">
              <a:buNone/>
            </a:pPr>
            <a:r>
              <a:rPr dirty="0"/>
              <a:t>EVSS/PUBA 551: Research and Management in Environmental Organizations</a:t>
            </a:r>
            <a:br>
              <a:rPr dirty="0"/>
            </a:br>
            <a:br>
              <a:rPr dirty="0"/>
            </a:br>
            <a:endParaRPr dirty="0"/>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rPr lang="en-US" dirty="0"/>
              <a:t>Spring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Social-Ecological Systems Framework</a:t>
            </a:r>
          </a:p>
        </p:txBody>
      </p:sp>
      <p:pic>
        <p:nvPicPr>
          <p:cNvPr id="3" name="Picture 1" descr="img/ses.jpg"/>
          <p:cNvPicPr>
            <a:picLocks noGrp="1" noChangeAspect="1"/>
          </p:cNvPicPr>
          <p:nvPr/>
        </p:nvPicPr>
        <p:blipFill>
          <a:blip r:embed="rId2"/>
          <a:stretch>
            <a:fillRect/>
          </a:stretch>
        </p:blipFill>
        <p:spPr bwMode="auto">
          <a:xfrm>
            <a:off x="1436900" y="844261"/>
            <a:ext cx="6270199" cy="409326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Social-Ecological Systems Framework</a:t>
            </a:r>
          </a:p>
        </p:txBody>
      </p:sp>
      <p:pic>
        <p:nvPicPr>
          <p:cNvPr id="3" name="Picture 1" descr="img/ses-tier2-v2.png"/>
          <p:cNvPicPr>
            <a:picLocks noGrp="1" noChangeAspect="1"/>
          </p:cNvPicPr>
          <p:nvPr/>
        </p:nvPicPr>
        <p:blipFill>
          <a:blip r:embed="rId2"/>
          <a:stretch>
            <a:fillRect/>
          </a:stretch>
        </p:blipFill>
        <p:spPr bwMode="auto">
          <a:xfrm>
            <a:off x="683812" y="970803"/>
            <a:ext cx="3458818" cy="3997855"/>
          </a:xfrm>
          <a:prstGeom prst="rect">
            <a:avLst/>
          </a:prstGeom>
          <a:noFill/>
          <a:ln w="9525">
            <a:noFill/>
            <a:headEnd/>
            <a:tailEnd/>
          </a:ln>
        </p:spPr>
      </p:pic>
      <p:pic>
        <p:nvPicPr>
          <p:cNvPr id="4" name="Picture 1" descr="img/ses-tier2-toc.png"/>
          <p:cNvPicPr>
            <a:picLocks noGrp="1" noChangeAspect="1"/>
          </p:cNvPicPr>
          <p:nvPr/>
        </p:nvPicPr>
        <p:blipFill>
          <a:blip r:embed="rId3"/>
          <a:stretch>
            <a:fillRect/>
          </a:stretch>
        </p:blipFill>
        <p:spPr bwMode="auto">
          <a:xfrm>
            <a:off x="4437635" y="970803"/>
            <a:ext cx="4626731" cy="3997855"/>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Social-Ecological Systems Framework</a:t>
            </a:r>
          </a:p>
        </p:txBody>
      </p:sp>
      <p:pic>
        <p:nvPicPr>
          <p:cNvPr id="3" name="Picture 1" descr="img/ses-coastal.png"/>
          <p:cNvPicPr>
            <a:picLocks noGrp="1" noChangeAspect="1"/>
          </p:cNvPicPr>
          <p:nvPr/>
        </p:nvPicPr>
        <p:blipFill>
          <a:blip r:embed="rId3"/>
          <a:stretch>
            <a:fillRect/>
          </a:stretch>
        </p:blipFill>
        <p:spPr bwMode="auto">
          <a:xfrm>
            <a:off x="1106042" y="898497"/>
            <a:ext cx="6931915" cy="4245003"/>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Social-Ecological Systems Framework</a:t>
            </a:r>
          </a:p>
        </p:txBody>
      </p:sp>
      <p:sp>
        <p:nvSpPr>
          <p:cNvPr id="3" name="Content Placeholder 2"/>
          <p:cNvSpPr>
            <a:spLocks noGrp="1"/>
          </p:cNvSpPr>
          <p:nvPr>
            <p:ph idx="1"/>
          </p:nvPr>
        </p:nvSpPr>
        <p:spPr/>
        <p:txBody>
          <a:bodyPr/>
          <a:lstStyle/>
          <a:p>
            <a:pPr marL="0" lvl="0" indent="0">
              <a:buNone/>
            </a:pPr>
            <a:r>
              <a:rPr b="1" dirty="0"/>
              <a:t>Governance systems</a:t>
            </a:r>
          </a:p>
          <a:p>
            <a:pPr lvl="0"/>
            <a:r>
              <a:rPr sz="2000" dirty="0"/>
              <a:t>Government organizations</a:t>
            </a:r>
          </a:p>
          <a:p>
            <a:pPr lvl="0"/>
            <a:r>
              <a:rPr sz="2000" dirty="0"/>
              <a:t>Nongovernment organizations</a:t>
            </a:r>
          </a:p>
          <a:p>
            <a:pPr lvl="0"/>
            <a:r>
              <a:rPr sz="2000" dirty="0"/>
              <a:t>Network structure</a:t>
            </a:r>
          </a:p>
          <a:p>
            <a:pPr lvl="0"/>
            <a:r>
              <a:rPr sz="2000" dirty="0"/>
              <a:t>Property-rights systems</a:t>
            </a:r>
          </a:p>
          <a:p>
            <a:pPr lvl="0"/>
            <a:r>
              <a:rPr sz="2000" dirty="0"/>
              <a:t>Operational rules</a:t>
            </a:r>
          </a:p>
          <a:p>
            <a:pPr lvl="0"/>
            <a:r>
              <a:rPr sz="2000" dirty="0"/>
              <a:t>Collective-choice rules</a:t>
            </a:r>
          </a:p>
          <a:p>
            <a:pPr lvl="0"/>
            <a:r>
              <a:rPr sz="2000" dirty="0"/>
              <a:t>Constitutional rules</a:t>
            </a:r>
          </a:p>
          <a:p>
            <a:pPr lvl="0"/>
            <a:r>
              <a:rPr sz="2000" dirty="0"/>
              <a:t>Monitoring and sanctioning processes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Let’s talk about your projects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Time</a:t>
            </a:r>
          </a:p>
        </p:txBody>
      </p:sp>
      <p:sp>
        <p:nvSpPr>
          <p:cNvPr id="3" name="Content Placeholder 2"/>
          <p:cNvSpPr>
            <a:spLocks noGrp="1"/>
          </p:cNvSpPr>
          <p:nvPr>
            <p:ph idx="1"/>
          </p:nvPr>
        </p:nvSpPr>
        <p:spPr/>
        <p:txBody>
          <a:bodyPr>
            <a:normAutofit fontScale="92500" lnSpcReduction="20000"/>
          </a:bodyPr>
          <a:lstStyle/>
          <a:p>
            <a:pPr marL="0" lvl="0" indent="0">
              <a:buNone/>
            </a:pPr>
            <a:r>
              <a:rPr b="1" dirty="0"/>
              <a:t>Organizations and Public Management</a:t>
            </a:r>
          </a:p>
          <a:p>
            <a:pPr lvl="0"/>
            <a:r>
              <a:rPr sz="1800" b="1" dirty="0"/>
              <a:t>GUEST SPEAKER</a:t>
            </a:r>
            <a:r>
              <a:rPr sz="1800" dirty="0"/>
              <a:t>: Katharine Gerling</a:t>
            </a:r>
          </a:p>
          <a:p>
            <a:pPr lvl="0"/>
            <a:r>
              <a:rPr sz="1800" i="1" dirty="0"/>
              <a:t>Readings</a:t>
            </a:r>
            <a:r>
              <a:rPr sz="1800" dirty="0"/>
              <a:t>:</a:t>
            </a:r>
          </a:p>
          <a:p>
            <a:pPr lvl="1"/>
            <a:r>
              <a:rPr sz="1800" dirty="0"/>
              <a:t>Jones, Bryan D., Graeme Boushey, and Samuel Workman. 2006. “Behavioral Rationality and the Policy Processes: Toward A New Model of Organizational Information Processing.” In </a:t>
            </a:r>
            <a:r>
              <a:rPr sz="1800" i="1" dirty="0"/>
              <a:t>Handbook of Public Policy</a:t>
            </a:r>
            <a:r>
              <a:rPr sz="1800" dirty="0"/>
              <a:t>, eds. B. Guy Peters and Jon Pierre. London: SAGE Publications, 49–74.</a:t>
            </a:r>
          </a:p>
          <a:p>
            <a:pPr lvl="1"/>
            <a:r>
              <a:rPr sz="1800" dirty="0" err="1"/>
              <a:t>Bourrier</a:t>
            </a:r>
            <a:r>
              <a:rPr sz="1800" dirty="0"/>
              <a:t>, Mathilde. 2011. “The Legacy of the High Reliability Organization Project.” </a:t>
            </a:r>
            <a:r>
              <a:rPr sz="1800" i="1" dirty="0"/>
              <a:t>Journal of Contingencies and Crisis Management</a:t>
            </a:r>
            <a:r>
              <a:rPr sz="1800" dirty="0"/>
              <a:t> 19(1): 9–13.</a:t>
            </a:r>
          </a:p>
          <a:p>
            <a:pPr lvl="1"/>
            <a:r>
              <a:rPr sz="1800" dirty="0"/>
              <a:t>O’Toole, Laurence J., and Kenneth J. Meier. 2015. “Public Management, Context, and Performance: In Quest of a More General Theory.” </a:t>
            </a:r>
            <a:r>
              <a:rPr sz="1800" i="1" dirty="0"/>
              <a:t>Journal of Public Administration Research and Theory</a:t>
            </a:r>
            <a:r>
              <a:rPr sz="1800" dirty="0"/>
              <a:t> 25(1): 237–56.</a:t>
            </a:r>
          </a:p>
          <a:p>
            <a:pPr lvl="0"/>
            <a:r>
              <a:rPr sz="1800" b="1" dirty="0"/>
              <a:t>DUE</a:t>
            </a:r>
            <a:r>
              <a:rPr sz="1800" dirty="0"/>
              <a:t>: Response paper 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Autofit/>
          </a:bodyPr>
          <a:lstStyle/>
          <a:p>
            <a:pPr marL="0" lvl="0" indent="0">
              <a:buNone/>
            </a:pPr>
            <a:r>
              <a:rPr sz="1600" dirty="0"/>
              <a:t>Ansell, Chris, and Alison Gash. 2008. “Collaborative Governance in Theory and Practice.” </a:t>
            </a:r>
            <a:r>
              <a:rPr sz="1600" i="1" dirty="0"/>
              <a:t>Journal of Public Administration Research and Theory</a:t>
            </a:r>
            <a:r>
              <a:rPr sz="1600" dirty="0"/>
              <a:t> 18(4): 543–71.</a:t>
            </a:r>
          </a:p>
          <a:p>
            <a:pPr marL="0" lvl="0" indent="0">
              <a:buNone/>
            </a:pPr>
            <a:r>
              <a:rPr sz="1600" dirty="0" err="1"/>
              <a:t>Bertelli</a:t>
            </a:r>
            <a:r>
              <a:rPr sz="1600" dirty="0"/>
              <a:t>, Anthony Michael. 2012. </a:t>
            </a:r>
            <a:r>
              <a:rPr sz="1600" i="1" dirty="0"/>
              <a:t>The Political Economy of Public Sector Governance</a:t>
            </a:r>
            <a:r>
              <a:rPr sz="1600" dirty="0"/>
              <a:t>. Cambridge: Cambridge University Press.</a:t>
            </a:r>
          </a:p>
          <a:p>
            <a:pPr marL="0" lvl="0" indent="0">
              <a:buNone/>
            </a:pPr>
            <a:r>
              <a:rPr sz="1600" dirty="0"/>
              <a:t>Emerson, Kirk, Tina </a:t>
            </a:r>
            <a:r>
              <a:rPr sz="1600" dirty="0" err="1"/>
              <a:t>Nabatchi</a:t>
            </a:r>
            <a:r>
              <a:rPr sz="1600" dirty="0"/>
              <a:t>, and Stephen Balogh. 2012. “</a:t>
            </a:r>
            <a:r>
              <a:rPr sz="1600" dirty="0">
                <a:hlinkClick r:id="rId2"/>
              </a:rPr>
              <a:t>An Integrative Framework for Collaborative Governance</a:t>
            </a:r>
            <a:r>
              <a:rPr sz="1600" dirty="0"/>
              <a:t>.” </a:t>
            </a:r>
            <a:r>
              <a:rPr sz="1600" i="1" dirty="0"/>
              <a:t>Journal of Public Administration Research and Theory</a:t>
            </a:r>
            <a:r>
              <a:rPr sz="1600" dirty="0"/>
              <a:t> 22(1): 1–29.</a:t>
            </a:r>
          </a:p>
          <a:p>
            <a:pPr marL="0" lvl="0" indent="0">
              <a:buNone/>
            </a:pPr>
            <a:r>
              <a:rPr sz="1600" dirty="0"/>
              <a:t>Lynn, Laurence E., Carolyn J. Heinrich, and Carolyn J. Hill. 2000. “Studying Governance and Public Management: Challenges and Prospects.” </a:t>
            </a:r>
            <a:r>
              <a:rPr sz="1600" i="1" dirty="0"/>
              <a:t>Journal of Public Administration Research and Theory</a:t>
            </a:r>
            <a:r>
              <a:rPr sz="1600" dirty="0"/>
              <a:t> 10(2): 233–62.</a:t>
            </a:r>
          </a:p>
          <a:p>
            <a:pPr marL="0" lvl="0" indent="0">
              <a:buNone/>
            </a:pPr>
            <a:r>
              <a:rPr sz="1600" dirty="0" err="1"/>
              <a:t>Partelow</a:t>
            </a:r>
            <a:r>
              <a:rPr sz="1600" dirty="0"/>
              <a:t>, Stefan, Achim Schlüter, Derek Armitage, Maarten Bavinck, Keith Carlisle, Rebecca </a:t>
            </a:r>
            <a:r>
              <a:rPr sz="1600" dirty="0" err="1"/>
              <a:t>Gruby</a:t>
            </a:r>
            <a:r>
              <a:rPr sz="1600" dirty="0"/>
              <a:t>, Anna-Katharina </a:t>
            </a:r>
            <a:r>
              <a:rPr sz="1600" dirty="0" err="1"/>
              <a:t>Hornidge</a:t>
            </a:r>
            <a:r>
              <a:rPr sz="1600" dirty="0"/>
              <a:t>, Martin Le Tissier, Jeremy Pittman, Andrew Song, Lisa Sousa, </a:t>
            </a:r>
            <a:r>
              <a:rPr sz="1600" dirty="0" err="1"/>
              <a:t>Natașa</a:t>
            </a:r>
            <a:r>
              <a:rPr sz="1600" dirty="0"/>
              <a:t> </a:t>
            </a:r>
            <a:r>
              <a:rPr sz="1600" dirty="0" err="1"/>
              <a:t>Văidianu</a:t>
            </a:r>
            <a:r>
              <a:rPr sz="1600" dirty="0"/>
              <a:t>, and Kristof Van </a:t>
            </a:r>
            <a:r>
              <a:rPr sz="1600" dirty="0" err="1"/>
              <a:t>Assche</a:t>
            </a:r>
            <a:r>
              <a:rPr sz="1600" dirty="0"/>
              <a:t>. 2020. “</a:t>
            </a:r>
            <a:r>
              <a:rPr sz="1600" dirty="0">
                <a:hlinkClick r:id="rId3"/>
              </a:rPr>
              <a:t>Environmental Governance Theories: A Review and Application to Coastal Systems</a:t>
            </a:r>
            <a:r>
              <a:rPr sz="1600" dirty="0"/>
              <a:t>.” </a:t>
            </a:r>
            <a:r>
              <a:rPr sz="1600" i="1" dirty="0"/>
              <a:t>Ecology and Society</a:t>
            </a:r>
            <a:r>
              <a:rPr sz="1600" dirty="0"/>
              <a:t> 25(4).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What is governance?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Governance Definition</a:t>
            </a:r>
          </a:p>
        </p:txBody>
      </p:sp>
      <p:sp>
        <p:nvSpPr>
          <p:cNvPr id="3" name="Content Placeholder 2"/>
          <p:cNvSpPr>
            <a:spLocks noGrp="1"/>
          </p:cNvSpPr>
          <p:nvPr>
            <p:ph idx="1"/>
          </p:nvPr>
        </p:nvSpPr>
        <p:spPr/>
        <p:txBody>
          <a:bodyPr/>
          <a:lstStyle/>
          <a:p>
            <a:pPr marL="0" lvl="0" indent="0">
              <a:buNone/>
            </a:pPr>
            <a:r>
              <a:rPr i="1" dirty="0"/>
              <a:t>Governance generally refers to the means for achieving direction, control, and coordination of wholly or partially autonomous individuals or organizations on behalf of interests to which they jointly contribute</a:t>
            </a:r>
          </a:p>
          <a:p>
            <a:pPr marL="0" lvl="0" indent="0">
              <a:buNone/>
            </a:pPr>
            <a:r>
              <a:rPr sz="1400" dirty="0"/>
              <a:t>-</a:t>
            </a:r>
            <a:r>
              <a:rPr lang="en-US" sz="1400" dirty="0"/>
              <a:t> </a:t>
            </a:r>
            <a:r>
              <a:rPr sz="1400" dirty="0"/>
              <a:t>Lynn, Heinrich, and Hill (2000), 235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Public Governance</a:t>
            </a:r>
          </a:p>
        </p:txBody>
      </p:sp>
      <p:sp>
        <p:nvSpPr>
          <p:cNvPr id="3" name="Content Placeholder 2"/>
          <p:cNvSpPr>
            <a:spLocks noGrp="1"/>
          </p:cNvSpPr>
          <p:nvPr>
            <p:ph idx="1"/>
          </p:nvPr>
        </p:nvSpPr>
        <p:spPr/>
        <p:txBody>
          <a:bodyPr/>
          <a:lstStyle/>
          <a:p>
            <a:pPr marL="0" lvl="0" indent="0">
              <a:buNone/>
            </a:pPr>
            <a:r>
              <a:rPr i="1" dirty="0"/>
              <a:t>Governance is constituted by the tasks the state performs for its citizens and the institutions that incentivize the performance of those tasks</a:t>
            </a:r>
          </a:p>
          <a:p>
            <a:pPr marL="0" lvl="0" indent="0">
              <a:buNone/>
            </a:pPr>
            <a:r>
              <a:rPr sz="1400" dirty="0"/>
              <a:t>-</a:t>
            </a:r>
            <a:r>
              <a:rPr lang="en-US" sz="1400" dirty="0"/>
              <a:t> </a:t>
            </a:r>
            <a:r>
              <a:rPr sz="1400" dirty="0" err="1"/>
              <a:t>Bertelli</a:t>
            </a:r>
            <a:r>
              <a:rPr sz="1400" dirty="0"/>
              <a:t> (2012),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Public Governance</a:t>
            </a:r>
          </a:p>
        </p:txBody>
      </p:sp>
      <p:sp>
        <p:nvSpPr>
          <p:cNvPr id="3" name="Content Placeholder 2"/>
          <p:cNvSpPr>
            <a:spLocks noGrp="1"/>
          </p:cNvSpPr>
          <p:nvPr>
            <p:ph idx="1"/>
          </p:nvPr>
        </p:nvSpPr>
        <p:spPr/>
        <p:txBody>
          <a:bodyPr/>
          <a:lstStyle/>
          <a:p>
            <a:pPr marL="0" lvl="0" indent="0">
              <a:buNone/>
            </a:pPr>
            <a:r>
              <a:rPr i="1" dirty="0"/>
              <a:t>Governance is the regimes of laws, administrative rules, judicial rulings, and practices that constrain, prescribe, and enable government activity, where such activity is broadly defined as the production and delivery of publicly supported goods and services</a:t>
            </a:r>
          </a:p>
          <a:p>
            <a:pPr marL="0" lvl="0" indent="0">
              <a:buNone/>
            </a:pPr>
            <a:r>
              <a:rPr sz="1400" dirty="0"/>
              <a:t>–</a:t>
            </a:r>
            <a:r>
              <a:rPr lang="en-US" sz="1400" dirty="0"/>
              <a:t> </a:t>
            </a:r>
            <a:r>
              <a:rPr sz="1400" dirty="0"/>
              <a:t>Lynn, Heinrich, and Hill (2000), 235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Theories of Governance</a:t>
            </a:r>
          </a:p>
        </p:txBody>
      </p:sp>
      <p:sp>
        <p:nvSpPr>
          <p:cNvPr id="3" name="Content Placeholder 2"/>
          <p:cNvSpPr>
            <a:spLocks noGrp="1"/>
          </p:cNvSpPr>
          <p:nvPr>
            <p:ph idx="1"/>
          </p:nvPr>
        </p:nvSpPr>
        <p:spPr/>
        <p:txBody>
          <a:bodyPr/>
          <a:lstStyle/>
          <a:p>
            <a:pPr lvl="0"/>
            <a:r>
              <a:t>Polycentricity</a:t>
            </a:r>
          </a:p>
          <a:p>
            <a:pPr lvl="0"/>
            <a:r>
              <a:t>Network governance</a:t>
            </a:r>
          </a:p>
          <a:p>
            <a:pPr lvl="0"/>
            <a:r>
              <a:t>Collective action theory</a:t>
            </a:r>
          </a:p>
          <a:p>
            <a:pPr lvl="0"/>
            <a:r>
              <a:t>Governmentality/environmentality</a:t>
            </a:r>
          </a:p>
          <a:p>
            <a:pPr lvl="0"/>
            <a:r>
              <a:t>Multilevel goverance theory</a:t>
            </a:r>
          </a:p>
          <a:p>
            <a:pPr lvl="0"/>
            <a:r>
              <a:t>Interactive governance theory</a:t>
            </a:r>
          </a:p>
          <a:p>
            <a:pPr lvl="0"/>
            <a:r>
              <a:t>Adaptive governance</a:t>
            </a:r>
          </a:p>
          <a:p>
            <a:pPr lvl="0"/>
            <a:r>
              <a:t>Evolutionary governance theory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Collabortive Governance</a:t>
            </a:r>
          </a:p>
        </p:txBody>
      </p:sp>
      <p:sp>
        <p:nvSpPr>
          <p:cNvPr id="3" name="Content Placeholder 2"/>
          <p:cNvSpPr>
            <a:spLocks noGrp="1"/>
          </p:cNvSpPr>
          <p:nvPr>
            <p:ph idx="1"/>
          </p:nvPr>
        </p:nvSpPr>
        <p:spPr/>
        <p:txBody>
          <a:bodyPr/>
          <a:lstStyle/>
          <a:p>
            <a:pPr marL="0" lvl="0" indent="0">
              <a:buNone/>
            </a:pPr>
            <a:r>
              <a:rPr i="1" dirty="0"/>
              <a:t>A governing arrangement where one or more public agencies directly engage non-state stakeholders in a collective decision-making process that is formal, consensus-oriented, and deliberative and that aims to make or implement public policy or manage public programs or assets.</a:t>
            </a:r>
          </a:p>
          <a:p>
            <a:pPr marL="0" lvl="0" indent="0">
              <a:buNone/>
            </a:pPr>
            <a:r>
              <a:rPr sz="1400" dirty="0"/>
              <a:t>-</a:t>
            </a:r>
            <a:r>
              <a:rPr lang="en-US" sz="1400" dirty="0"/>
              <a:t> </a:t>
            </a:r>
            <a:r>
              <a:rPr sz="1400" dirty="0"/>
              <a:t>Ansell and Gash (2008), 544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Collabortive Governance</a:t>
            </a:r>
          </a:p>
        </p:txBody>
      </p:sp>
      <p:sp>
        <p:nvSpPr>
          <p:cNvPr id="3" name="Content Placeholder 2"/>
          <p:cNvSpPr>
            <a:spLocks noGrp="1"/>
          </p:cNvSpPr>
          <p:nvPr>
            <p:ph idx="1"/>
          </p:nvPr>
        </p:nvSpPr>
        <p:spPr/>
        <p:txBody>
          <a:bodyPr/>
          <a:lstStyle/>
          <a:p>
            <a:pPr marL="0" lvl="0" indent="0">
              <a:buNone/>
            </a:pPr>
            <a:r>
              <a:rPr i="1" dirty="0"/>
              <a:t>The processes and structures of public policy decision making and management that engage people constructively across the boundaries of public agencies, levels of government, and/or the public, private and civic spheres in order to carry out a public purpose that could not otherwise be accomplished</a:t>
            </a:r>
          </a:p>
          <a:p>
            <a:pPr marL="0" lvl="0" indent="0">
              <a:buNone/>
            </a:pPr>
            <a:r>
              <a:rPr sz="1400" dirty="0"/>
              <a:t>-</a:t>
            </a:r>
            <a:r>
              <a:rPr lang="en-US" sz="1400" dirty="0"/>
              <a:t> </a:t>
            </a:r>
            <a:r>
              <a:rPr sz="1400" dirty="0"/>
              <a:t>Emerson, </a:t>
            </a:r>
            <a:r>
              <a:rPr sz="1400" dirty="0" err="1"/>
              <a:t>Nabatchi</a:t>
            </a:r>
            <a:r>
              <a:rPr sz="1400" dirty="0"/>
              <a:t>, and Balogh (2012),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Collaborative Governance</a:t>
            </a:r>
          </a:p>
        </p:txBody>
      </p:sp>
      <p:pic>
        <p:nvPicPr>
          <p:cNvPr id="3" name="Picture 1" descr="img/collab-gov.png"/>
          <p:cNvPicPr>
            <a:picLocks noGrp="1" noChangeAspect="1"/>
          </p:cNvPicPr>
          <p:nvPr/>
        </p:nvPicPr>
        <p:blipFill>
          <a:blip r:embed="rId2"/>
          <a:stretch>
            <a:fillRect/>
          </a:stretch>
        </p:blipFill>
        <p:spPr bwMode="auto">
          <a:xfrm>
            <a:off x="1789043" y="844217"/>
            <a:ext cx="5565914" cy="4221871"/>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660</Words>
  <Application>Microsoft Macintosh PowerPoint</Application>
  <PresentationFormat>On-screen Show (16:9)</PresentationFormat>
  <Paragraphs>59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Helvetica Neue</vt:lpstr>
      <vt:lpstr>Office Theme</vt:lpstr>
      <vt:lpstr>Governance</vt:lpstr>
      <vt:lpstr>What is governance?</vt:lpstr>
      <vt:lpstr>Governance Definition</vt:lpstr>
      <vt:lpstr>Public Governance</vt:lpstr>
      <vt:lpstr>Public Governance</vt:lpstr>
      <vt:lpstr>Theories of Governance</vt:lpstr>
      <vt:lpstr>Collabortive Governance</vt:lpstr>
      <vt:lpstr>Collabortive Governance</vt:lpstr>
      <vt:lpstr>Collaborative Governance</vt:lpstr>
      <vt:lpstr>Social-Ecological Systems Framework</vt:lpstr>
      <vt:lpstr>Social-Ecological Systems Framework</vt:lpstr>
      <vt:lpstr>Social-Ecological Systems Framework</vt:lpstr>
      <vt:lpstr>Social-Ecological Systems Framework</vt:lpstr>
      <vt:lpstr>Let’s talk about your projects</vt:lpstr>
      <vt:lpstr>Next Time</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Governance</dc:title>
  <dc:creator/>
  <cp:keywords/>
  <cp:lastModifiedBy>Matt Nowlin</cp:lastModifiedBy>
  <cp:revision>2</cp:revision>
  <dcterms:created xsi:type="dcterms:W3CDTF">2023-02-08T14:05:17Z</dcterms:created>
  <dcterms:modified xsi:type="dcterms:W3CDTF">2023-02-08T14:12:42Z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EVSS/PUBA 551: Research and Management in Environmental Organizations</vt:lpwstr>
  </property>
  <property fmtid="{D5CDD505-2E9C-101B-9397-08002B2CF9AE}" pid="11" name="toc-title">
    <vt:lpwstr>Table of contents</vt:lpwstr>
  </property>
</Properties>
</file>