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300"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01"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94694" autoAdjust="0"/>
  </p:normalViewPr>
  <p:slideViewPr>
    <p:cSldViewPr snapToGrid="0" snapToObjects="1">
      <p:cViewPr varScale="1">
        <p:scale>
          <a:sx n="161" d="100"/>
          <a:sy n="161" d="100"/>
        </p:scale>
        <p:origin x="33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a:t>
            </a:fld>
            <a:endParaRPr lang="en-US"/>
          </a:p>
        </p:txBody>
      </p:sp>
    </p:spTree>
    <p:extLst>
      <p:ext uri="{BB962C8B-B14F-4D97-AF65-F5344CB8AC3E}">
        <p14:creationId xmlns:p14="http://schemas.microsoft.com/office/powerpoint/2010/main" val="210870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10</a:t>
            </a:fld>
            <a:endParaRPr lang="en-US"/>
          </a:p>
        </p:txBody>
      </p:sp>
    </p:spTree>
    <p:extLst>
      <p:ext uri="{BB962C8B-B14F-4D97-AF65-F5344CB8AC3E}">
        <p14:creationId xmlns:p14="http://schemas.microsoft.com/office/powerpoint/2010/main" val="257659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11</a:t>
            </a:fld>
            <a:endParaRPr lang="en-US"/>
          </a:p>
        </p:txBody>
      </p:sp>
    </p:spTree>
    <p:extLst>
      <p:ext uri="{BB962C8B-B14F-4D97-AF65-F5344CB8AC3E}">
        <p14:creationId xmlns:p14="http://schemas.microsoft.com/office/powerpoint/2010/main" val="3740512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Are you here today?</a:t>
            </a:r>
          </a:p>
          <a:p>
            <a:r>
              <a:rPr lang="en-US"/>
              <a:t>https://www.polleverywhere.com/multiple_choice_polls/lazCTrjamR3iuRwaJPBLp?state=opened&amp;flow=Default&amp;onscreen=persist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12</a:t>
            </a:fld>
            <a:endParaRPr lang="en-US"/>
          </a:p>
        </p:txBody>
      </p:sp>
    </p:spTree>
    <p:extLst>
      <p:ext uri="{BB962C8B-B14F-4D97-AF65-F5344CB8AC3E}">
        <p14:creationId xmlns:p14="http://schemas.microsoft.com/office/powerpoint/2010/main" val="2249636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13</a:t>
            </a:fld>
            <a:endParaRPr lang="en-US"/>
          </a:p>
        </p:txBody>
      </p:sp>
    </p:spTree>
    <p:extLst>
      <p:ext uri="{BB962C8B-B14F-4D97-AF65-F5344CB8AC3E}">
        <p14:creationId xmlns:p14="http://schemas.microsoft.com/office/powerpoint/2010/main" val="2098303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14</a:t>
            </a:fld>
            <a:endParaRPr lang="en-US"/>
          </a:p>
        </p:txBody>
      </p:sp>
    </p:spTree>
    <p:extLst>
      <p:ext uri="{BB962C8B-B14F-4D97-AF65-F5344CB8AC3E}">
        <p14:creationId xmlns:p14="http://schemas.microsoft.com/office/powerpoint/2010/main" val="71493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15</a:t>
            </a:fld>
            <a:endParaRPr lang="en-US"/>
          </a:p>
        </p:txBody>
      </p:sp>
    </p:spTree>
    <p:extLst>
      <p:ext uri="{BB962C8B-B14F-4D97-AF65-F5344CB8AC3E}">
        <p14:creationId xmlns:p14="http://schemas.microsoft.com/office/powerpoint/2010/main" val="150424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16</a:t>
            </a:fld>
            <a:endParaRPr lang="en-US"/>
          </a:p>
        </p:txBody>
      </p:sp>
    </p:spTree>
    <p:extLst>
      <p:ext uri="{BB962C8B-B14F-4D97-AF65-F5344CB8AC3E}">
        <p14:creationId xmlns:p14="http://schemas.microsoft.com/office/powerpoint/2010/main" val="108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17</a:t>
            </a:fld>
            <a:endParaRPr lang="en-US"/>
          </a:p>
        </p:txBody>
      </p:sp>
    </p:spTree>
    <p:extLst>
      <p:ext uri="{BB962C8B-B14F-4D97-AF65-F5344CB8AC3E}">
        <p14:creationId xmlns:p14="http://schemas.microsoft.com/office/powerpoint/2010/main" val="2001193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18</a:t>
            </a:fld>
            <a:endParaRPr lang="en-US"/>
          </a:p>
        </p:txBody>
      </p:sp>
    </p:spTree>
    <p:extLst>
      <p:ext uri="{BB962C8B-B14F-4D97-AF65-F5344CB8AC3E}">
        <p14:creationId xmlns:p14="http://schemas.microsoft.com/office/powerpoint/2010/main" val="1567276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19</a:t>
            </a:fld>
            <a:endParaRPr lang="en-US"/>
          </a:p>
        </p:txBody>
      </p:sp>
    </p:spTree>
    <p:extLst>
      <p:ext uri="{BB962C8B-B14F-4D97-AF65-F5344CB8AC3E}">
        <p14:creationId xmlns:p14="http://schemas.microsoft.com/office/powerpoint/2010/main" val="3959886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a:t>
            </a:fld>
            <a:endParaRPr lang="en-US"/>
          </a:p>
        </p:txBody>
      </p:sp>
    </p:spTree>
    <p:extLst>
      <p:ext uri="{BB962C8B-B14F-4D97-AF65-F5344CB8AC3E}">
        <p14:creationId xmlns:p14="http://schemas.microsoft.com/office/powerpoint/2010/main" val="700096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deep ecology: an environmental movement and philosophy which regards human life as just one of many equal components of a global ecosystem.</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21</a:t>
            </a:fld>
            <a:endParaRPr lang="en-US"/>
          </a:p>
        </p:txBody>
      </p:sp>
    </p:spTree>
    <p:extLst>
      <p:ext uri="{BB962C8B-B14F-4D97-AF65-F5344CB8AC3E}">
        <p14:creationId xmlns:p14="http://schemas.microsoft.com/office/powerpoint/2010/main" val="753340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22</a:t>
            </a:fld>
            <a:endParaRPr lang="en-US"/>
          </a:p>
        </p:txBody>
      </p:sp>
    </p:spTree>
    <p:extLst>
      <p:ext uri="{BB962C8B-B14F-4D97-AF65-F5344CB8AC3E}">
        <p14:creationId xmlns:p14="http://schemas.microsoft.com/office/powerpoint/2010/main" val="3760847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23</a:t>
            </a:fld>
            <a:endParaRPr lang="en-US"/>
          </a:p>
        </p:txBody>
      </p:sp>
    </p:spTree>
    <p:extLst>
      <p:ext uri="{BB962C8B-B14F-4D97-AF65-F5344CB8AC3E}">
        <p14:creationId xmlns:p14="http://schemas.microsoft.com/office/powerpoint/2010/main" val="3241142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24</a:t>
            </a:fld>
            <a:endParaRPr lang="en-US"/>
          </a:p>
        </p:txBody>
      </p:sp>
    </p:spTree>
    <p:extLst>
      <p:ext uri="{BB962C8B-B14F-4D97-AF65-F5344CB8AC3E}">
        <p14:creationId xmlns:p14="http://schemas.microsoft.com/office/powerpoint/2010/main" val="544712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25</a:t>
            </a:fld>
            <a:endParaRPr lang="en-US"/>
          </a:p>
        </p:txBody>
      </p:sp>
    </p:spTree>
    <p:extLst>
      <p:ext uri="{BB962C8B-B14F-4D97-AF65-F5344CB8AC3E}">
        <p14:creationId xmlns:p14="http://schemas.microsoft.com/office/powerpoint/2010/main" val="3334691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26</a:t>
            </a:fld>
            <a:endParaRPr lang="en-US"/>
          </a:p>
        </p:txBody>
      </p:sp>
    </p:spTree>
    <p:extLst>
      <p:ext uri="{BB962C8B-B14F-4D97-AF65-F5344CB8AC3E}">
        <p14:creationId xmlns:p14="http://schemas.microsoft.com/office/powerpoint/2010/main" val="3238835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27</a:t>
            </a:fld>
            <a:endParaRPr lang="en-US"/>
          </a:p>
        </p:txBody>
      </p:sp>
    </p:spTree>
    <p:extLst>
      <p:ext uri="{BB962C8B-B14F-4D97-AF65-F5344CB8AC3E}">
        <p14:creationId xmlns:p14="http://schemas.microsoft.com/office/powerpoint/2010/main" val="3787283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28</a:t>
            </a:fld>
            <a:endParaRPr lang="en-US"/>
          </a:p>
        </p:txBody>
      </p:sp>
    </p:spTree>
    <p:extLst>
      <p:ext uri="{BB962C8B-B14F-4D97-AF65-F5344CB8AC3E}">
        <p14:creationId xmlns:p14="http://schemas.microsoft.com/office/powerpoint/2010/main" val="3657774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____ argues that nature should be left undisturbed, whereas ____ argues for "wise-use" of natural resources</a:t>
            </a:r>
          </a:p>
          <a:p>
            <a:r>
              <a:rPr lang="en-US"/>
              <a:t>https://www.polleverywhere.com/multiple_choice_polls/tdMzEXCvRff4AqTUy06T7?state=opened&amp;flow=Default&amp;onscreen=persist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29</a:t>
            </a:fld>
            <a:endParaRPr lang="en-US"/>
          </a:p>
        </p:txBody>
      </p:sp>
    </p:spTree>
    <p:extLst>
      <p:ext uri="{BB962C8B-B14F-4D97-AF65-F5344CB8AC3E}">
        <p14:creationId xmlns:p14="http://schemas.microsoft.com/office/powerpoint/2010/main" val="2026068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use of these frameworks is informed by values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30</a:t>
            </a:fld>
            <a:endParaRPr lang="en-US"/>
          </a:p>
        </p:txBody>
      </p:sp>
    </p:spTree>
    <p:extLst>
      <p:ext uri="{BB962C8B-B14F-4D97-AF65-F5344CB8AC3E}">
        <p14:creationId xmlns:p14="http://schemas.microsoft.com/office/powerpoint/2010/main" val="2544148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31</a:t>
            </a:fld>
            <a:endParaRPr lang="en-US"/>
          </a:p>
        </p:txBody>
      </p:sp>
    </p:spTree>
    <p:extLst>
      <p:ext uri="{BB962C8B-B14F-4D97-AF65-F5344CB8AC3E}">
        <p14:creationId xmlns:p14="http://schemas.microsoft.com/office/powerpoint/2010/main" val="1348702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32</a:t>
            </a:fld>
            <a:endParaRPr lang="en-US"/>
          </a:p>
        </p:txBody>
      </p:sp>
    </p:spTree>
    <p:extLst>
      <p:ext uri="{BB962C8B-B14F-4D97-AF65-F5344CB8AC3E}">
        <p14:creationId xmlns:p14="http://schemas.microsoft.com/office/powerpoint/2010/main" val="250062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33</a:t>
            </a:fld>
            <a:endParaRPr lang="en-US"/>
          </a:p>
        </p:txBody>
      </p:sp>
    </p:spTree>
    <p:extLst>
      <p:ext uri="{BB962C8B-B14F-4D97-AF65-F5344CB8AC3E}">
        <p14:creationId xmlns:p14="http://schemas.microsoft.com/office/powerpoint/2010/main" val="477150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34</a:t>
            </a:fld>
            <a:endParaRPr lang="en-US"/>
          </a:p>
        </p:txBody>
      </p:sp>
    </p:spTree>
    <p:extLst>
      <p:ext uri="{BB962C8B-B14F-4D97-AF65-F5344CB8AC3E}">
        <p14:creationId xmlns:p14="http://schemas.microsoft.com/office/powerpoint/2010/main" val="27210542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35</a:t>
            </a:fld>
            <a:endParaRPr lang="en-US"/>
          </a:p>
        </p:txBody>
      </p:sp>
    </p:spTree>
    <p:extLst>
      <p:ext uri="{BB962C8B-B14F-4D97-AF65-F5344CB8AC3E}">
        <p14:creationId xmlns:p14="http://schemas.microsoft.com/office/powerpoint/2010/main" val="2302718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36</a:t>
            </a:fld>
            <a:endParaRPr lang="en-US"/>
          </a:p>
        </p:txBody>
      </p:sp>
    </p:spTree>
    <p:extLst>
      <p:ext uri="{BB962C8B-B14F-4D97-AF65-F5344CB8AC3E}">
        <p14:creationId xmlns:p14="http://schemas.microsoft.com/office/powerpoint/2010/main" val="2693021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37</a:t>
            </a:fld>
            <a:endParaRPr lang="en-US"/>
          </a:p>
        </p:txBody>
      </p:sp>
    </p:spTree>
    <p:extLst>
      <p:ext uri="{BB962C8B-B14F-4D97-AF65-F5344CB8AC3E}">
        <p14:creationId xmlns:p14="http://schemas.microsoft.com/office/powerpoint/2010/main" val="25164856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first definition from medieval europe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39</a:t>
            </a:fld>
            <a:endParaRPr lang="en-US"/>
          </a:p>
        </p:txBody>
      </p:sp>
    </p:spTree>
    <p:extLst>
      <p:ext uri="{BB962C8B-B14F-4D97-AF65-F5344CB8AC3E}">
        <p14:creationId xmlns:p14="http://schemas.microsoft.com/office/powerpoint/2010/main" val="286361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a:t>
            </a:fld>
            <a:endParaRPr lang="en-US"/>
          </a:p>
        </p:txBody>
      </p:sp>
    </p:spTree>
    <p:extLst>
      <p:ext uri="{BB962C8B-B14F-4D97-AF65-F5344CB8AC3E}">
        <p14:creationId xmlns:p14="http://schemas.microsoft.com/office/powerpoint/2010/main" val="16269126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40</a:t>
            </a:fld>
            <a:endParaRPr lang="en-US"/>
          </a:p>
        </p:txBody>
      </p:sp>
    </p:spTree>
    <p:extLst>
      <p:ext uri="{BB962C8B-B14F-4D97-AF65-F5344CB8AC3E}">
        <p14:creationId xmlns:p14="http://schemas.microsoft.com/office/powerpoint/2010/main" val="2588055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41</a:t>
            </a:fld>
            <a:endParaRPr lang="en-US"/>
          </a:p>
        </p:txBody>
      </p:sp>
    </p:spTree>
    <p:extLst>
      <p:ext uri="{BB962C8B-B14F-4D97-AF65-F5344CB8AC3E}">
        <p14:creationId xmlns:p14="http://schemas.microsoft.com/office/powerpoint/2010/main" val="728276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42</a:t>
            </a:fld>
            <a:endParaRPr lang="en-US"/>
          </a:p>
        </p:txBody>
      </p:sp>
    </p:spTree>
    <p:extLst>
      <p:ext uri="{BB962C8B-B14F-4D97-AF65-F5344CB8AC3E}">
        <p14:creationId xmlns:p14="http://schemas.microsoft.com/office/powerpoint/2010/main" val="641819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43</a:t>
            </a:fld>
            <a:endParaRPr lang="en-US"/>
          </a:p>
        </p:txBody>
      </p:sp>
    </p:spTree>
    <p:extLst>
      <p:ext uri="{BB962C8B-B14F-4D97-AF65-F5344CB8AC3E}">
        <p14:creationId xmlns:p14="http://schemas.microsoft.com/office/powerpoint/2010/main" val="232686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5</a:t>
            </a:fld>
            <a:endParaRPr lang="en-US"/>
          </a:p>
        </p:txBody>
      </p:sp>
    </p:spTree>
    <p:extLst>
      <p:ext uri="{BB962C8B-B14F-4D97-AF65-F5344CB8AC3E}">
        <p14:creationId xmlns:p14="http://schemas.microsoft.com/office/powerpoint/2010/main" val="866592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6</a:t>
            </a:fld>
            <a:endParaRPr lang="en-US"/>
          </a:p>
        </p:txBody>
      </p:sp>
    </p:spTree>
    <p:extLst>
      <p:ext uri="{BB962C8B-B14F-4D97-AF65-F5344CB8AC3E}">
        <p14:creationId xmlns:p14="http://schemas.microsoft.com/office/powerpoint/2010/main" val="253729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7</a:t>
            </a:fld>
            <a:endParaRPr lang="en-US"/>
          </a:p>
        </p:txBody>
      </p:sp>
    </p:spTree>
    <p:extLst>
      <p:ext uri="{BB962C8B-B14F-4D97-AF65-F5344CB8AC3E}">
        <p14:creationId xmlns:p14="http://schemas.microsoft.com/office/powerpoint/2010/main" val="1213929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8</a:t>
            </a:fld>
            <a:endParaRPr lang="en-US"/>
          </a:p>
        </p:txBody>
      </p:sp>
    </p:spTree>
    <p:extLst>
      <p:ext uri="{BB962C8B-B14F-4D97-AF65-F5344CB8AC3E}">
        <p14:creationId xmlns:p14="http://schemas.microsoft.com/office/powerpoint/2010/main" val="772787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9</a:t>
            </a:fld>
            <a:endParaRPr lang="en-US"/>
          </a:p>
        </p:txBody>
      </p:sp>
    </p:spTree>
    <p:extLst>
      <p:ext uri="{BB962C8B-B14F-4D97-AF65-F5344CB8AC3E}">
        <p14:creationId xmlns:p14="http://schemas.microsoft.com/office/powerpoint/2010/main" val="212726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sz="4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685800" y="2831539"/>
            <a:ext cx="6400800" cy="1102519"/>
          </a:xfrm>
        </p:spPr>
        <p:txBody>
          <a:bodyPr/>
          <a:lstStyle>
            <a:lvl1pPr marL="0" indent="0" algn="l">
              <a:buNone/>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85800" y="4065259"/>
            <a:ext cx="2133600" cy="273844"/>
          </a:xfrm>
        </p:spPr>
        <p:txBody>
          <a:bodyPr/>
          <a:lstStyle>
            <a:lvl1pPr>
              <a:defRPr sz="1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1/23/23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ideo" Target="https://www.youtube.com/embed/ykPH56Udc60?feature=oembed" TargetMode="Externa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t>Evolution of Environmental Policy</a:t>
            </a:r>
          </a:p>
        </p:txBody>
      </p:sp>
      <p:sp>
        <p:nvSpPr>
          <p:cNvPr id="3" name="Subtitle 2"/>
          <p:cNvSpPr>
            <a:spLocks noGrp="1"/>
          </p:cNvSpPr>
          <p:nvPr>
            <p:ph type="subTitle" idx="1"/>
          </p:nvPr>
        </p:nvSpPr>
        <p:spPr>
          <a:xfrm>
            <a:off x="685800" y="2831539"/>
            <a:ext cx="6400800" cy="1102519"/>
          </a:xfrm>
        </p:spPr>
        <p:txBody>
          <a:bodyPr>
            <a:normAutofit lnSpcReduction="10000"/>
          </a:bodyPr>
          <a:lstStyle/>
          <a:p>
            <a:pPr marL="0" lvl="0" indent="0">
              <a:buNone/>
            </a:pPr>
            <a:r>
              <a:t>POLI 307: Environmental Policy</a:t>
            </a:r>
            <a:br/>
            <a:br/>
            <a:endParaRPr/>
          </a:p>
        </p:txBody>
      </p:sp>
      <p:sp>
        <p:nvSpPr>
          <p:cNvPr id="4" name="Date Placeholder 3"/>
          <p:cNvSpPr>
            <a:spLocks noGrp="1"/>
          </p:cNvSpPr>
          <p:nvPr>
            <p:ph type="dt" sz="half" idx="10"/>
          </p:nvPr>
        </p:nvSpPr>
        <p:spPr>
          <a:xfrm>
            <a:off x="685800" y="4065259"/>
            <a:ext cx="2133600" cy="273844"/>
          </a:xfrm>
        </p:spPr>
        <p:txBody>
          <a:bodyPr/>
          <a:lstStyle/>
          <a:p>
            <a:pPr marL="0" lvl="0" indent="0">
              <a:buNone/>
            </a:pPr>
            <a:r>
              <a:rPr lang="en-US" dirty="0"/>
              <a:t>Spring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Preservationist</a:t>
            </a:r>
          </a:p>
        </p:txBody>
      </p:sp>
      <p:sp>
        <p:nvSpPr>
          <p:cNvPr id="3" name="Content Placeholder 2"/>
          <p:cNvSpPr>
            <a:spLocks noGrp="1"/>
          </p:cNvSpPr>
          <p:nvPr>
            <p:ph sz="half" idx="1"/>
          </p:nvPr>
        </p:nvSpPr>
        <p:spPr/>
        <p:txBody>
          <a:bodyPr/>
          <a:lstStyle/>
          <a:p>
            <a:pPr marL="0" lvl="0" indent="0">
              <a:buNone/>
            </a:pPr>
            <a:r>
              <a:rPr i="1" dirty="0"/>
              <a:t>In every walk with nature one receives far more than he seeks</a:t>
            </a:r>
          </a:p>
          <a:p>
            <a:pPr marL="0" lvl="0" indent="0">
              <a:buNone/>
            </a:pPr>
            <a:r>
              <a:rPr dirty="0"/>
              <a:t>– John Muir</a:t>
            </a:r>
          </a:p>
          <a:p>
            <a:pPr marL="0" lvl="0" indent="0">
              <a:buNone/>
            </a:pPr>
            <a:r>
              <a:rPr b="1" dirty="0"/>
              <a:t>Father of the National Parks</a:t>
            </a:r>
          </a:p>
          <a:p>
            <a:pPr marL="0" lvl="0" indent="0">
              <a:buNone/>
            </a:pPr>
            <a:r>
              <a:rPr b="1" dirty="0"/>
              <a:t>Founded the Sierra Club in 1892</a:t>
            </a:r>
            <a:endParaRPr lang="en-US" b="1" dirty="0"/>
          </a:p>
          <a:p>
            <a:pPr marL="0" lvl="0" indent="0">
              <a:buNone/>
            </a:pPr>
            <a:endParaRPr b="1" dirty="0"/>
          </a:p>
          <a:p>
            <a:pPr marL="0" lvl="0" indent="0">
              <a:buNone/>
            </a:pPr>
            <a:r>
              <a:rPr sz="1800" dirty="0"/>
              <a:t>* </a:t>
            </a:r>
            <a:r>
              <a:rPr lang="en-US" sz="1800" b="1" dirty="0"/>
              <a:t>But</a:t>
            </a:r>
            <a:r>
              <a:rPr sz="1800" b="1" dirty="0"/>
              <a:t> he was pretty racist</a:t>
            </a:r>
          </a:p>
        </p:txBody>
      </p:sp>
      <p:pic>
        <p:nvPicPr>
          <p:cNvPr id="4" name="Picture 1" descr="img/muir.jpg"/>
          <p:cNvPicPr>
            <a:picLocks noGrp="1" noChangeAspect="1"/>
          </p:cNvPicPr>
          <p:nvPr/>
        </p:nvPicPr>
        <p:blipFill>
          <a:blip r:embed="rId3"/>
          <a:stretch>
            <a:fillRect/>
          </a:stretch>
        </p:blipFill>
        <p:spPr bwMode="auto">
          <a:xfrm>
            <a:off x="5537200" y="1193800"/>
            <a:ext cx="22733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Development Era: 1800-1890</a:t>
            </a:r>
          </a:p>
        </p:txBody>
      </p:sp>
      <p:sp>
        <p:nvSpPr>
          <p:cNvPr id="3" name="Content Placeholder 2"/>
          <p:cNvSpPr>
            <a:spLocks noGrp="1"/>
          </p:cNvSpPr>
          <p:nvPr>
            <p:ph idx="1"/>
          </p:nvPr>
        </p:nvSpPr>
        <p:spPr/>
        <p:txBody>
          <a:bodyPr>
            <a:normAutofit fontScale="92500" lnSpcReduction="10000"/>
          </a:bodyPr>
          <a:lstStyle/>
          <a:p>
            <a:pPr lvl="0"/>
            <a:r>
              <a:rPr b="1"/>
              <a:t>General Survey Act</a:t>
            </a:r>
            <a:r>
              <a:t> (1824)</a:t>
            </a:r>
          </a:p>
          <a:p>
            <a:pPr lvl="1"/>
            <a:r>
              <a:t>Authorized the president to have surveys made of routes for transport roads and canals</a:t>
            </a:r>
          </a:p>
          <a:p>
            <a:pPr lvl="0"/>
            <a:r>
              <a:rPr b="1"/>
              <a:t>Homestead Act</a:t>
            </a:r>
            <a:r>
              <a:t> (1862)</a:t>
            </a:r>
          </a:p>
          <a:p>
            <a:pPr lvl="1"/>
            <a:r>
              <a:t>Permitted people to receive 160 acres of public lands if they lived on it and worked the land</a:t>
            </a:r>
          </a:p>
          <a:p>
            <a:pPr lvl="0"/>
            <a:r>
              <a:rPr b="1"/>
              <a:t>General Mining Act</a:t>
            </a:r>
            <a:r>
              <a:t> (1872)</a:t>
            </a:r>
          </a:p>
          <a:p>
            <a:pPr lvl="1"/>
            <a:r>
              <a:t>Allows mining claims on public property</a:t>
            </a:r>
          </a:p>
          <a:p>
            <a:pPr lvl="0"/>
            <a:r>
              <a:rPr b="1"/>
              <a:t>Yellowstone National Park Protection Act</a:t>
            </a:r>
            <a:r>
              <a:t> (1872)</a:t>
            </a:r>
          </a:p>
          <a:p>
            <a:pPr lvl="1"/>
            <a:r>
              <a:t>First national park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2D99-B85B-C8F7-3716-A85C664788D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7D6FF1E-92F7-AD10-43C8-B50BB117B1E1}"/>
              </a:ext>
            </a:extLst>
          </p:cNvPr>
          <p:cNvSpPr>
            <a:spLocks noGrp="1"/>
          </p:cNvSpPr>
          <p:nvPr>
            <p:ph type="subTitle" idx="1"/>
          </p:nvPr>
        </p:nvSpPr>
        <p:spPr/>
        <p:txBody>
          <a:bodyPr/>
          <a:lstStyle/>
          <a:p>
            <a:endParaRPr lang="en-US"/>
          </a:p>
        </p:txBody>
      </p:sp>
      <p:pic>
        <p:nvPicPr>
          <p:cNvPr id="5" name="slide.url=https://www.polleverywhere.com/multiple_choice_polls/lazCTrjamR3iuRwaJPBLp?state=opened&amp;flow=Default&amp;onscreen=persist">
            <a:extLst>
              <a:ext uri="{FF2B5EF4-FFF2-40B4-BE49-F238E27FC236}">
                <a16:creationId xmlns:a16="http://schemas.microsoft.com/office/drawing/2014/main" id="{B2BEA3FA-2CF4-C52E-DFF9-05299EB7438D}"/>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353063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Conservation Era: 1890-1962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 Era: 1890-1962</a:t>
            </a:r>
          </a:p>
        </p:txBody>
      </p:sp>
      <p:sp>
        <p:nvSpPr>
          <p:cNvPr id="3" name="Content Placeholder 2"/>
          <p:cNvSpPr>
            <a:spLocks noGrp="1"/>
          </p:cNvSpPr>
          <p:nvPr>
            <p:ph idx="1"/>
          </p:nvPr>
        </p:nvSpPr>
        <p:spPr/>
        <p:txBody>
          <a:bodyPr/>
          <a:lstStyle/>
          <a:p>
            <a:pPr lvl="0"/>
            <a:r>
              <a:rPr b="1"/>
              <a:t>Progressive Era: 1890-1920</a:t>
            </a:r>
          </a:p>
          <a:p>
            <a:pPr lvl="1"/>
            <a:r>
              <a:t>Stronger role for government</a:t>
            </a:r>
          </a:p>
          <a:p>
            <a:pPr lvl="0"/>
            <a:r>
              <a:rPr b="1"/>
              <a:t>Conservation</a:t>
            </a:r>
            <a:r>
              <a:t>:</a:t>
            </a:r>
          </a:p>
          <a:p>
            <a:pPr lvl="1"/>
            <a:r>
              <a:rPr i="1"/>
              <a:t>Limit excesses and encourage both businesses and individuals to use the nation’s vast natural resources more carefully through government regulation</a:t>
            </a:r>
            <a:r>
              <a:t> (Kline 2011, 61)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 Era: 1890-1962</a:t>
            </a:r>
          </a:p>
        </p:txBody>
      </p:sp>
      <p:sp>
        <p:nvSpPr>
          <p:cNvPr id="3" name="Content Placeholder 2"/>
          <p:cNvSpPr>
            <a:spLocks noGrp="1"/>
          </p:cNvSpPr>
          <p:nvPr>
            <p:ph sz="half" idx="1"/>
          </p:nvPr>
        </p:nvSpPr>
        <p:spPr/>
        <p:txBody>
          <a:bodyPr>
            <a:normAutofit fontScale="92500" lnSpcReduction="20000"/>
          </a:bodyPr>
          <a:lstStyle/>
          <a:p>
            <a:pPr marL="0" lvl="0" indent="0">
              <a:buNone/>
            </a:pPr>
            <a:r>
              <a:rPr i="1"/>
              <a:t>Wise forest protection does not mean the withdrawal of forest resources, whether of wood, water, or grass, from contributing their full share to the welfare of the people, but, on the contrary, gives the assurance of larger and more certain supplies. The fundamental idea of forestry is the perpetuation of forests by use. Forest protection is not an end of itself; it is a means to increase and sustain the resources of our country and the industries which depend on them</a:t>
            </a:r>
          </a:p>
        </p:txBody>
      </p:sp>
      <p:pic>
        <p:nvPicPr>
          <p:cNvPr id="4" name="Picture 1" descr="img/teddy.jpeg"/>
          <p:cNvPicPr>
            <a:picLocks noGrp="1" noChangeAspect="1"/>
          </p:cNvPicPr>
          <p:nvPr/>
        </p:nvPicPr>
        <p:blipFill>
          <a:blip r:embed="rId3"/>
          <a:stretch>
            <a:fillRect/>
          </a:stretch>
        </p:blipFill>
        <p:spPr bwMode="auto">
          <a:xfrm>
            <a:off x="4648200" y="1790700"/>
            <a:ext cx="4038600" cy="21844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a:t>
            </a:r>
          </a:p>
        </p:txBody>
      </p:sp>
      <p:sp>
        <p:nvSpPr>
          <p:cNvPr id="3" name="Content Placeholder 2"/>
          <p:cNvSpPr>
            <a:spLocks noGrp="1"/>
          </p:cNvSpPr>
          <p:nvPr>
            <p:ph sz="half" idx="1"/>
          </p:nvPr>
        </p:nvSpPr>
        <p:spPr/>
        <p:txBody>
          <a:bodyPr/>
          <a:lstStyle/>
          <a:p>
            <a:pPr marL="0" lvl="0" indent="0">
              <a:buNone/>
            </a:pPr>
            <a:r>
              <a:rPr i="1" dirty="0"/>
              <a:t>Conservation means the wise use of the earth and its resources for the lasting good of men</a:t>
            </a:r>
          </a:p>
          <a:p>
            <a:pPr marL="0" lvl="0" indent="0">
              <a:buNone/>
            </a:pPr>
            <a:r>
              <a:rPr dirty="0"/>
              <a:t>– Gifford Pinchot</a:t>
            </a:r>
            <a:endParaRPr lang="en-US" dirty="0"/>
          </a:p>
          <a:p>
            <a:pPr marL="0" lvl="0" indent="0">
              <a:buNone/>
            </a:pPr>
            <a:endParaRPr dirty="0"/>
          </a:p>
          <a:p>
            <a:pPr marL="0" lvl="0" indent="0">
              <a:buNone/>
            </a:pPr>
            <a:r>
              <a:rPr sz="1800" dirty="0"/>
              <a:t>* </a:t>
            </a:r>
            <a:r>
              <a:rPr sz="1800" b="1" dirty="0"/>
              <a:t>But he was also pretty racist</a:t>
            </a:r>
          </a:p>
        </p:txBody>
      </p:sp>
      <p:pic>
        <p:nvPicPr>
          <p:cNvPr id="4" name="Picture 1" descr="img/pinchot.jpg"/>
          <p:cNvPicPr>
            <a:picLocks noGrp="1" noChangeAspect="1"/>
          </p:cNvPicPr>
          <p:nvPr/>
        </p:nvPicPr>
        <p:blipFill>
          <a:blip r:embed="rId3"/>
          <a:stretch>
            <a:fillRect/>
          </a:stretch>
        </p:blipFill>
        <p:spPr bwMode="auto">
          <a:xfrm>
            <a:off x="5334000" y="1193800"/>
            <a:ext cx="26797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a:t>
            </a:r>
          </a:p>
        </p:txBody>
      </p:sp>
      <p:sp>
        <p:nvSpPr>
          <p:cNvPr id="3" name="Content Placeholder 2"/>
          <p:cNvSpPr>
            <a:spLocks noGrp="1"/>
          </p:cNvSpPr>
          <p:nvPr>
            <p:ph idx="1"/>
          </p:nvPr>
        </p:nvSpPr>
        <p:spPr/>
        <p:txBody>
          <a:bodyPr/>
          <a:lstStyle/>
          <a:p>
            <a:pPr marL="0" lvl="0" indent="0">
              <a:spcBef>
                <a:spcPts val="3000"/>
              </a:spcBef>
              <a:buNone/>
            </a:pPr>
            <a:r>
              <a:rPr b="1"/>
              <a:t>Three Major Tenets</a:t>
            </a:r>
          </a:p>
          <a:p>
            <a:pPr lvl="0"/>
            <a:r>
              <a:t>Conservation is not the locking up of resources; it is their development and wise use</a:t>
            </a:r>
          </a:p>
          <a:p>
            <a:pPr lvl="0"/>
            <a:r>
              <a:t>Conservation is the greatest good, for the greatest number, for the longest time</a:t>
            </a:r>
          </a:p>
          <a:p>
            <a:pPr lvl="0"/>
            <a:r>
              <a:t>The federal pubic lands belong to all the 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 Era: 1890-1962</a:t>
            </a:r>
          </a:p>
        </p:txBody>
      </p:sp>
      <p:sp>
        <p:nvSpPr>
          <p:cNvPr id="3" name="Content Placeholder 2"/>
          <p:cNvSpPr>
            <a:spLocks noGrp="1"/>
          </p:cNvSpPr>
          <p:nvPr>
            <p:ph idx="1"/>
          </p:nvPr>
        </p:nvSpPr>
        <p:spPr/>
        <p:txBody>
          <a:bodyPr>
            <a:normAutofit fontScale="92500" lnSpcReduction="10000"/>
          </a:bodyPr>
          <a:lstStyle/>
          <a:p>
            <a:pPr lvl="0"/>
            <a:r>
              <a:t>1902: Bureau of Reclamation: water resource management</a:t>
            </a:r>
          </a:p>
          <a:p>
            <a:pPr lvl="0"/>
            <a:r>
              <a:t>1905: Forest Service</a:t>
            </a:r>
          </a:p>
          <a:p>
            <a:pPr lvl="0"/>
            <a:r>
              <a:t>1908: Grand Canyon national monument</a:t>
            </a:r>
          </a:p>
          <a:p>
            <a:pPr lvl="0"/>
            <a:r>
              <a:t>1916: National Park Service</a:t>
            </a:r>
          </a:p>
          <a:p>
            <a:pPr lvl="0"/>
            <a:r>
              <a:t>1933: Tennessee Valley Authority</a:t>
            </a:r>
          </a:p>
          <a:p>
            <a:pPr lvl="0"/>
            <a:r>
              <a:t>1934: Taylor Grazing Act, </a:t>
            </a:r>
            <a:r>
              <a:rPr i="1"/>
              <a:t>limit overgrazing</a:t>
            </a:r>
          </a:p>
          <a:p>
            <a:pPr lvl="0"/>
            <a:r>
              <a:t>1931-1936: Construction of Hoover Dam</a:t>
            </a:r>
          </a:p>
          <a:p>
            <a:pPr lvl="0"/>
            <a:r>
              <a:t>1940: U.S. Fish and Wildlife Service</a:t>
            </a:r>
          </a:p>
          <a:p>
            <a:pPr lvl="0"/>
            <a:r>
              <a:t>1946: Bureau of Land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Environmentalism Era: 1962-1980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Controversy</a:t>
            </a:r>
          </a:p>
        </p:txBody>
      </p:sp>
      <p:sp>
        <p:nvSpPr>
          <p:cNvPr id="3" name="Content Placeholder 2"/>
          <p:cNvSpPr>
            <a:spLocks noGrp="1"/>
          </p:cNvSpPr>
          <p:nvPr>
            <p:ph idx="1"/>
          </p:nvPr>
        </p:nvSpPr>
        <p:spPr/>
        <p:txBody>
          <a:bodyPr/>
          <a:lstStyle/>
          <a:p>
            <a:pPr lvl="0"/>
            <a:r>
              <a:t>The difficulty of collective action</a:t>
            </a:r>
          </a:p>
          <a:p>
            <a:pPr lvl="0"/>
            <a:r>
              <a:t>Distributional conflicts over </a:t>
            </a:r>
            <a:r>
              <a:rPr i="1"/>
              <a:t>costs</a:t>
            </a:r>
            <a:r>
              <a:t> and </a:t>
            </a:r>
            <a:r>
              <a:rPr i="1"/>
              <a:t>benefits</a:t>
            </a:r>
          </a:p>
          <a:p>
            <a:pPr lvl="0"/>
            <a:r>
              <a:t>The structure of the political and policymaking system</a:t>
            </a:r>
          </a:p>
          <a:p>
            <a:pPr lvl="0"/>
            <a:r>
              <a:t>Science</a:t>
            </a:r>
          </a:p>
          <a:p>
            <a:pPr lvl="1"/>
            <a:r>
              <a:t>Politicization of science</a:t>
            </a:r>
          </a:p>
          <a:p>
            <a:pPr lvl="1"/>
            <a:r>
              <a:rPr i="1"/>
              <a:t>Scientific uncertainty</a:t>
            </a:r>
          </a:p>
          <a:p>
            <a:pPr lvl="0"/>
            <a:r>
              <a:t>Values and value disputes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Environmentalism Era: 1962-1980</a:t>
            </a:r>
          </a:p>
        </p:txBody>
      </p:sp>
      <p:sp>
        <p:nvSpPr>
          <p:cNvPr id="3" name="Content Placeholder 2"/>
          <p:cNvSpPr>
            <a:spLocks noGrp="1"/>
          </p:cNvSpPr>
          <p:nvPr>
            <p:ph idx="1"/>
          </p:nvPr>
        </p:nvSpPr>
        <p:spPr/>
        <p:txBody>
          <a:bodyPr/>
          <a:lstStyle/>
          <a:p>
            <a:pPr lvl="0"/>
            <a:r>
              <a:rPr b="1"/>
              <a:t>The Great Broadening</a:t>
            </a:r>
          </a:p>
          <a:p>
            <a:pPr lvl="1"/>
            <a:r>
              <a:t>Increase in government and policy in more areas of society</a:t>
            </a:r>
          </a:p>
          <a:p>
            <a:pPr lvl="0"/>
            <a:r>
              <a:rPr b="1"/>
              <a:t>Ecology</a:t>
            </a:r>
          </a:p>
          <a:p>
            <a:pPr lvl="1"/>
            <a:r>
              <a:t>Nature is a system based on interdependence and stability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Rachel Carson</a:t>
            </a:r>
          </a:p>
        </p:txBody>
      </p:sp>
      <p:sp>
        <p:nvSpPr>
          <p:cNvPr id="3" name="Content Placeholder 2"/>
          <p:cNvSpPr>
            <a:spLocks noGrp="1"/>
          </p:cNvSpPr>
          <p:nvPr>
            <p:ph sz="half" idx="1"/>
          </p:nvPr>
        </p:nvSpPr>
        <p:spPr/>
        <p:txBody>
          <a:bodyPr>
            <a:normAutofit fontScale="92500" lnSpcReduction="10000"/>
          </a:bodyPr>
          <a:lstStyle/>
          <a:p>
            <a:pPr marL="0" lvl="0" indent="0">
              <a:buNone/>
            </a:pPr>
            <a:r>
              <a:rPr i="1" dirty="0"/>
              <a:t>I contend, furthermore, that we have allowed these chemicals to be used with little or no advance investigation of their effect on soil, water, wildlife, and man himself. Future generations are unlikely to condone our lack of prudent concern for the integrity of the natural world that supports all life</a:t>
            </a:r>
            <a:endParaRPr lang="en-US" i="1" dirty="0"/>
          </a:p>
          <a:p>
            <a:pPr marL="0" lvl="0" indent="0">
              <a:buNone/>
            </a:pPr>
            <a:endParaRPr i="1" dirty="0"/>
          </a:p>
          <a:p>
            <a:pPr marL="0" lvl="0" indent="0">
              <a:buNone/>
            </a:pPr>
            <a:r>
              <a:rPr dirty="0"/>
              <a:t>– Rachel Carson, </a:t>
            </a:r>
            <a:r>
              <a:rPr i="1" dirty="0"/>
              <a:t>Silent Spring</a:t>
            </a:r>
            <a:r>
              <a:rPr dirty="0"/>
              <a:t>, 1962</a:t>
            </a:r>
          </a:p>
        </p:txBody>
      </p:sp>
      <p:pic>
        <p:nvPicPr>
          <p:cNvPr id="4" name="Picture 1" descr="img/carson.jpg"/>
          <p:cNvPicPr>
            <a:picLocks noGrp="1" noChangeAspect="1"/>
          </p:cNvPicPr>
          <p:nvPr/>
        </p:nvPicPr>
        <p:blipFill>
          <a:blip r:embed="rId3"/>
          <a:stretch>
            <a:fillRect/>
          </a:stretch>
        </p:blipFill>
        <p:spPr bwMode="auto">
          <a:xfrm>
            <a:off x="5549900" y="1193800"/>
            <a:ext cx="2247900" cy="33909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Rachel Carson</a:t>
            </a:r>
          </a:p>
        </p:txBody>
      </p:sp>
      <p:pic>
        <p:nvPicPr>
          <p:cNvPr id="3" name="Online Media 2" descr="Rachel Carson’s Warning on D.D.T. Ignited an Environmental Movement | Retro Report">
            <a:hlinkClick r:id="" action="ppaction://media"/>
            <a:extLst>
              <a:ext uri="{FF2B5EF4-FFF2-40B4-BE49-F238E27FC236}">
                <a16:creationId xmlns:a16="http://schemas.microsoft.com/office/drawing/2014/main" id="{5A4CB4BD-ABA0-4599-EDEA-EB475F31000D}"/>
              </a:ext>
            </a:extLst>
          </p:cNvPr>
          <p:cNvPicPr>
            <a:picLocks noRot="1" noChangeAspect="1"/>
          </p:cNvPicPr>
          <p:nvPr>
            <a:videoFile r:link="rId1"/>
          </p:nvPr>
        </p:nvPicPr>
        <p:blipFill>
          <a:blip r:embed="rId4"/>
          <a:stretch>
            <a:fillRect/>
          </a:stretch>
        </p:blipFill>
        <p:spPr>
          <a:xfrm>
            <a:off x="1234999" y="1063229"/>
            <a:ext cx="6674002" cy="37708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Focusing Events</a:t>
            </a:r>
          </a:p>
        </p:txBody>
      </p:sp>
      <p:pic>
        <p:nvPicPr>
          <p:cNvPr id="3" name="Picture 1" descr="img/oilspill.jpg"/>
          <p:cNvPicPr>
            <a:picLocks noGrp="1" noChangeAspect="1"/>
          </p:cNvPicPr>
          <p:nvPr/>
        </p:nvPicPr>
        <p:blipFill>
          <a:blip r:embed="rId3"/>
          <a:stretch>
            <a:fillRect/>
          </a:stretch>
        </p:blipFill>
        <p:spPr bwMode="auto">
          <a:xfrm>
            <a:off x="1041400" y="1193800"/>
            <a:ext cx="2870200" cy="3390900"/>
          </a:xfrm>
          <a:prstGeom prst="rect">
            <a:avLst/>
          </a:prstGeom>
          <a:noFill/>
          <a:ln w="9525">
            <a:noFill/>
            <a:headEnd/>
            <a:tailEnd/>
          </a:ln>
        </p:spPr>
      </p:pic>
      <p:pic>
        <p:nvPicPr>
          <p:cNvPr id="4" name="Picture 1" descr="img/river.jpg"/>
          <p:cNvPicPr>
            <a:picLocks noGrp="1" noChangeAspect="1"/>
          </p:cNvPicPr>
          <p:nvPr/>
        </p:nvPicPr>
        <p:blipFill>
          <a:blip r:embed="rId4"/>
          <a:stretch>
            <a:fillRect/>
          </a:stretch>
        </p:blipFill>
        <p:spPr bwMode="auto">
          <a:xfrm>
            <a:off x="4762500" y="1193800"/>
            <a:ext cx="3797300" cy="33909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Earthrise</a:t>
            </a:r>
          </a:p>
        </p:txBody>
      </p:sp>
      <p:pic>
        <p:nvPicPr>
          <p:cNvPr id="3" name="Picture 1" descr="img/earth.jpg"/>
          <p:cNvPicPr>
            <a:picLocks noGrp="1" noChangeAspect="1"/>
          </p:cNvPicPr>
          <p:nvPr/>
        </p:nvPicPr>
        <p:blipFill>
          <a:blip r:embed="rId3"/>
          <a:stretch>
            <a:fillRect/>
          </a:stretch>
        </p:blipFill>
        <p:spPr bwMode="auto">
          <a:xfrm>
            <a:off x="4000501" y="1"/>
            <a:ext cx="5143499" cy="5143499"/>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Earth Day</a:t>
            </a:r>
          </a:p>
        </p:txBody>
      </p:sp>
      <p:pic>
        <p:nvPicPr>
          <p:cNvPr id="3" name="Picture 1" descr="img/nytearthday.png"/>
          <p:cNvPicPr>
            <a:picLocks noGrp="1" noChangeAspect="1"/>
          </p:cNvPicPr>
          <p:nvPr/>
        </p:nvPicPr>
        <p:blipFill>
          <a:blip r:embed="rId3"/>
          <a:stretch>
            <a:fillRect/>
          </a:stretch>
        </p:blipFill>
        <p:spPr bwMode="auto">
          <a:xfrm>
            <a:off x="616929" y="927916"/>
            <a:ext cx="7910141" cy="4215584"/>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Environmental Movement</a:t>
            </a:r>
          </a:p>
        </p:txBody>
      </p:sp>
      <p:sp>
        <p:nvSpPr>
          <p:cNvPr id="3" name="Content Placeholder 2"/>
          <p:cNvSpPr>
            <a:spLocks noGrp="1"/>
          </p:cNvSpPr>
          <p:nvPr>
            <p:ph idx="1"/>
          </p:nvPr>
        </p:nvSpPr>
        <p:spPr/>
        <p:txBody>
          <a:bodyPr/>
          <a:lstStyle/>
          <a:p>
            <a:pPr lvl="0"/>
            <a:r>
              <a:t>Social movement</a:t>
            </a:r>
          </a:p>
          <a:p>
            <a:pPr lvl="1"/>
            <a:r>
              <a:t>Rise of environmental movement organizations</a:t>
            </a:r>
          </a:p>
          <a:p>
            <a:pPr lvl="0"/>
            <a:r>
              <a:t>Large-scale change through law and the “nationalization” of environmental legislation</a:t>
            </a:r>
          </a:p>
          <a:p>
            <a:pPr lvl="0"/>
            <a:r>
              <a:t>Expansion of “rights”</a:t>
            </a:r>
          </a:p>
          <a:p>
            <a:pPr lvl="1"/>
            <a:r>
              <a:rPr i="1"/>
              <a:t>Clean air, clean water, open spaces — these should be the birthright for every American</a:t>
            </a:r>
            <a:r>
              <a:t> (President Nixon)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Legislation 1962-1980</a:t>
            </a:r>
          </a:p>
        </p:txBody>
      </p:sp>
      <p:sp>
        <p:nvSpPr>
          <p:cNvPr id="3" name="Content Placeholder 2"/>
          <p:cNvSpPr>
            <a:spLocks noGrp="1"/>
          </p:cNvSpPr>
          <p:nvPr>
            <p:ph idx="1"/>
          </p:nvPr>
        </p:nvSpPr>
        <p:spPr/>
        <p:txBody>
          <a:bodyPr>
            <a:normAutofit fontScale="92500" lnSpcReduction="20000"/>
          </a:bodyPr>
          <a:lstStyle/>
          <a:p>
            <a:pPr lvl="0"/>
            <a:r>
              <a:t>1969: National Environmental Policy Act</a:t>
            </a:r>
          </a:p>
          <a:p>
            <a:pPr lvl="0"/>
            <a:r>
              <a:t>1970: Creation of the </a:t>
            </a:r>
            <a:r>
              <a:rPr i="1"/>
              <a:t>Environmental Protection Agency</a:t>
            </a:r>
          </a:p>
          <a:p>
            <a:pPr lvl="0"/>
            <a:r>
              <a:t>1970: Clean Air Act Amendments</a:t>
            </a:r>
          </a:p>
          <a:p>
            <a:pPr lvl="0"/>
            <a:r>
              <a:t>1972: The Water Pollution Control Act (The Clean Water Act)</a:t>
            </a:r>
          </a:p>
          <a:p>
            <a:pPr lvl="0"/>
            <a:r>
              <a:t>1973: Endangered Species Act</a:t>
            </a:r>
          </a:p>
          <a:p>
            <a:pPr lvl="0"/>
            <a:r>
              <a:t>1976: Resource Conservation and Recovery Act</a:t>
            </a:r>
          </a:p>
          <a:p>
            <a:pPr lvl="0"/>
            <a:r>
              <a:t>1976: Toxic Substances Control Act</a:t>
            </a:r>
          </a:p>
          <a:p>
            <a:pPr lvl="0"/>
            <a:r>
              <a:t>1980: Comprehensive Environmental Response Act</a:t>
            </a:r>
          </a:p>
          <a:p>
            <a:pPr lvl="1"/>
            <a:r>
              <a:t>Established a “Superfund” for cleaning up old toxic and hazardous waste sites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Backlash</a:t>
            </a:r>
          </a:p>
        </p:txBody>
      </p:sp>
      <p:sp>
        <p:nvSpPr>
          <p:cNvPr id="3" name="Content Placeholder 2"/>
          <p:cNvSpPr>
            <a:spLocks noGrp="1"/>
          </p:cNvSpPr>
          <p:nvPr>
            <p:ph sz="half" idx="1"/>
          </p:nvPr>
        </p:nvSpPr>
        <p:spPr/>
        <p:txBody>
          <a:bodyPr/>
          <a:lstStyle/>
          <a:p>
            <a:pPr marL="0" lvl="0" indent="0">
              <a:buNone/>
            </a:pPr>
            <a:r>
              <a:rPr b="1"/>
              <a:t>Sagebrush Rebellion</a:t>
            </a:r>
            <a:r>
              <a:t>: Western states wanted more state and local control of federally owned land for grazing, off-road vehicle use, and other uses</a:t>
            </a:r>
          </a:p>
        </p:txBody>
      </p:sp>
      <p:pic>
        <p:nvPicPr>
          <p:cNvPr id="4" name="Picture 1" descr="img/fedLand.png"/>
          <p:cNvPicPr>
            <a:picLocks noGrp="1" noChangeAspect="1"/>
          </p:cNvPicPr>
          <p:nvPr/>
        </p:nvPicPr>
        <p:blipFill>
          <a:blip r:embed="rId3"/>
          <a:stretch>
            <a:fillRect/>
          </a:stretch>
        </p:blipFill>
        <p:spPr bwMode="auto">
          <a:xfrm>
            <a:off x="4648200" y="1371600"/>
            <a:ext cx="4038600" cy="30353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8F67-E171-6BAD-C7BC-EABA381704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F944A5-DE35-238A-D745-072863EB3DEA}"/>
              </a:ext>
            </a:extLst>
          </p:cNvPr>
          <p:cNvSpPr>
            <a:spLocks noGrp="1"/>
          </p:cNvSpPr>
          <p:nvPr>
            <p:ph type="subTitle" idx="1"/>
          </p:nvPr>
        </p:nvSpPr>
        <p:spPr/>
        <p:txBody>
          <a:bodyPr/>
          <a:lstStyle/>
          <a:p>
            <a:endParaRPr lang="en-US"/>
          </a:p>
        </p:txBody>
      </p:sp>
      <p:pic>
        <p:nvPicPr>
          <p:cNvPr id="5" name="slide.url=https://www.polleverywhere.com/multiple_choice_polls/tdMzEXCvRff4AqTUy06T7?state=opened&amp;flow=Default&amp;onscreen=persist">
            <a:extLst>
              <a:ext uri="{FF2B5EF4-FFF2-40B4-BE49-F238E27FC236}">
                <a16:creationId xmlns:a16="http://schemas.microsoft.com/office/drawing/2014/main" id="{68733715-5EF3-210F-66F7-1F28BE5A7728}"/>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334717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a:t>
            </a:r>
          </a:p>
        </p:txBody>
      </p:sp>
      <p:sp>
        <p:nvSpPr>
          <p:cNvPr id="3" name="Content Placeholder 2"/>
          <p:cNvSpPr>
            <a:spLocks noGrp="1"/>
          </p:cNvSpPr>
          <p:nvPr>
            <p:ph idx="1"/>
          </p:nvPr>
        </p:nvSpPr>
        <p:spPr/>
        <p:txBody>
          <a:bodyPr>
            <a:normAutofit fontScale="85000" lnSpcReduction="10000"/>
          </a:bodyPr>
          <a:lstStyle/>
          <a:p>
            <a:pPr marL="0" lvl="0" indent="0">
              <a:spcBef>
                <a:spcPts val="3000"/>
              </a:spcBef>
              <a:buNone/>
            </a:pPr>
            <a:r>
              <a:rPr b="1" dirty="0"/>
              <a:t>Four analytical frameworks (Salzman and Thompson Jr 2014)</a:t>
            </a:r>
          </a:p>
          <a:p>
            <a:pPr lvl="0"/>
            <a:r>
              <a:rPr sz="2000" dirty="0"/>
              <a:t>Environmental rights</a:t>
            </a:r>
          </a:p>
          <a:p>
            <a:pPr lvl="1"/>
            <a:r>
              <a:rPr sz="2000" i="1" dirty="0"/>
              <a:t>Humans have a right to environmental protection</a:t>
            </a:r>
            <a:endParaRPr lang="en-US" sz="2000" i="1" dirty="0"/>
          </a:p>
          <a:p>
            <a:pPr marL="342900" lvl="1" indent="0">
              <a:buNone/>
            </a:pPr>
            <a:endParaRPr sz="2000" i="1" dirty="0"/>
          </a:p>
          <a:p>
            <a:pPr lvl="0"/>
            <a:r>
              <a:rPr sz="2000" dirty="0"/>
              <a:t>Sustainable development</a:t>
            </a:r>
          </a:p>
          <a:p>
            <a:pPr lvl="1"/>
            <a:r>
              <a:rPr sz="2000" i="1" dirty="0"/>
              <a:t>Balance between economic development and environmental protection</a:t>
            </a:r>
            <a:endParaRPr lang="en-US" sz="2000" i="1" dirty="0"/>
          </a:p>
          <a:p>
            <a:pPr marL="342900" lvl="1" indent="0">
              <a:buNone/>
            </a:pPr>
            <a:endParaRPr sz="2000" i="1" dirty="0"/>
          </a:p>
          <a:p>
            <a:pPr lvl="0"/>
            <a:r>
              <a:rPr sz="2000" dirty="0"/>
              <a:t>Utilitarianism and Cost-Benefit Analysis</a:t>
            </a:r>
          </a:p>
          <a:p>
            <a:pPr lvl="1"/>
            <a:r>
              <a:rPr sz="2000" i="1" dirty="0"/>
              <a:t>Greatest good for the greatest number</a:t>
            </a:r>
          </a:p>
          <a:p>
            <a:pPr lvl="1"/>
            <a:r>
              <a:rPr sz="2000" i="1" dirty="0"/>
              <a:t>The cost of environmental protection should not exceed the benefits to society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Reform Era: 1980-2000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Reform Era: 1980-2000</a:t>
            </a:r>
          </a:p>
        </p:txBody>
      </p:sp>
      <p:sp>
        <p:nvSpPr>
          <p:cNvPr id="3" name="Content Placeholder 2"/>
          <p:cNvSpPr>
            <a:spLocks noGrp="1"/>
          </p:cNvSpPr>
          <p:nvPr>
            <p:ph idx="1"/>
          </p:nvPr>
        </p:nvSpPr>
        <p:spPr/>
        <p:txBody>
          <a:bodyPr>
            <a:normAutofit lnSpcReduction="10000"/>
          </a:bodyPr>
          <a:lstStyle/>
          <a:p>
            <a:pPr lvl="0"/>
            <a:r>
              <a:t>Energy crisis and stagflation</a:t>
            </a:r>
          </a:p>
          <a:p>
            <a:pPr lvl="0"/>
            <a:r>
              <a:t>Debate over the role of government broadly and in environmental policy specifically</a:t>
            </a:r>
          </a:p>
          <a:p>
            <a:pPr lvl="1"/>
            <a:r>
              <a:t>Disintegration of the bipartisan consensus on the environment</a:t>
            </a:r>
          </a:p>
          <a:p>
            <a:pPr lvl="0"/>
            <a:r>
              <a:t>Reagan presidency</a:t>
            </a:r>
          </a:p>
          <a:p>
            <a:pPr lvl="1"/>
            <a:r>
              <a:t>Environmental protection at odds with economic growth</a:t>
            </a:r>
          </a:p>
          <a:p>
            <a:pPr lvl="1"/>
            <a:r>
              <a:t>Budgetary cutbacks in environmental agencies</a:t>
            </a:r>
          </a:p>
          <a:p>
            <a:pPr lvl="1"/>
            <a:r>
              <a:t>Regulatory reform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Stagnation and Polarization</a:t>
            </a:r>
          </a:p>
        </p:txBody>
      </p:sp>
      <p:sp>
        <p:nvSpPr>
          <p:cNvPr id="3" name="Content Placeholder 2"/>
          <p:cNvSpPr>
            <a:spLocks noGrp="1"/>
          </p:cNvSpPr>
          <p:nvPr>
            <p:ph idx="1"/>
          </p:nvPr>
        </p:nvSpPr>
        <p:spPr/>
        <p:txBody>
          <a:bodyPr/>
          <a:lstStyle/>
          <a:p>
            <a:pPr lvl="0"/>
            <a:r>
              <a:t>No major federal environmental policy legislation since the Clean Air Act Amendments of 1990</a:t>
            </a:r>
          </a:p>
          <a:p>
            <a:pPr lvl="1"/>
            <a:r>
              <a:rPr i="1"/>
              <a:t>But, 2020-2022 period</a:t>
            </a:r>
          </a:p>
          <a:p>
            <a:pPr lvl="0"/>
            <a:r>
              <a:t>Increased partisan polarization</a:t>
            </a:r>
          </a:p>
          <a:p>
            <a:pPr lvl="0"/>
            <a:r>
              <a:t>Distrust of governments ability to solve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Polarization: The Public</a:t>
            </a:r>
          </a:p>
        </p:txBody>
      </p:sp>
      <p:pic>
        <p:nvPicPr>
          <p:cNvPr id="3" name="Picture 1" descr="img/figure4.2.jp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Polarization: US Congress</a:t>
            </a:r>
          </a:p>
        </p:txBody>
      </p:sp>
      <p:pic>
        <p:nvPicPr>
          <p:cNvPr id="3" name="Picture 1" descr="img/lcvS.jp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Stagnation: Environmental Protection Agency (EPA) Budget and Workforce</a:t>
            </a:r>
          </a:p>
        </p:txBody>
      </p:sp>
      <p:pic>
        <p:nvPicPr>
          <p:cNvPr id="3" name="Picture 1" descr="img/epaBudget.pdf"/>
          <p:cNvPicPr>
            <a:picLocks noGrp="1" noChangeAspect="1"/>
          </p:cNvPicPr>
          <p:nvPr/>
        </p:nvPicPr>
        <p:blipFill>
          <a:blip r:embed="rId3"/>
          <a:stretch>
            <a:fillRect/>
          </a:stretch>
        </p:blipFill>
        <p:spPr bwMode="auto">
          <a:xfrm>
            <a:off x="457200" y="1879600"/>
            <a:ext cx="4038600" cy="2019300"/>
          </a:xfrm>
          <a:prstGeom prst="rect">
            <a:avLst/>
          </a:prstGeom>
          <a:noFill/>
          <a:ln w="9525">
            <a:noFill/>
            <a:headEnd/>
            <a:tailEnd/>
          </a:ln>
        </p:spPr>
      </p:pic>
      <p:pic>
        <p:nvPicPr>
          <p:cNvPr id="4" name="Picture 1" descr="img/epaWorkers.pdf"/>
          <p:cNvPicPr>
            <a:picLocks noGrp="1" noChangeAspect="1"/>
          </p:cNvPicPr>
          <p:nvPr/>
        </p:nvPicPr>
        <p:blipFill>
          <a:blip r:embed="rId4"/>
          <a:stretch>
            <a:fillRect/>
          </a:stretch>
        </p:blipFill>
        <p:spPr bwMode="auto">
          <a:xfrm>
            <a:off x="4648200" y="1879600"/>
            <a:ext cx="4038600" cy="2019300"/>
          </a:xfrm>
          <a:prstGeom prst="rect">
            <a:avLst/>
          </a:prstGeom>
          <a:noFill/>
          <a:ln w="9525">
            <a:noFill/>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The Tradegy of the Commons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ommons.jpg"/>
          <p:cNvPicPr>
            <a:picLocks noGrp="1" noChangeAspect="1"/>
          </p:cNvPicPr>
          <p:nvPr/>
        </p:nvPicPr>
        <p:blipFill>
          <a:blip r:embed="rId3"/>
          <a:stretch>
            <a:fillRect/>
          </a:stretch>
        </p:blipFill>
        <p:spPr bwMode="auto">
          <a:xfrm>
            <a:off x="842838" y="0"/>
            <a:ext cx="7458323" cy="5143500"/>
          </a:xfrm>
          <a:prstGeom prst="rect">
            <a:avLst/>
          </a:prstGeom>
          <a:noFill/>
          <a:ln w="9525">
            <a:noFill/>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Commons</a:t>
            </a:r>
          </a:p>
        </p:txBody>
      </p:sp>
      <p:sp>
        <p:nvSpPr>
          <p:cNvPr id="3" name="Content Placeholder 2"/>
          <p:cNvSpPr>
            <a:spLocks noGrp="1"/>
          </p:cNvSpPr>
          <p:nvPr>
            <p:ph idx="1"/>
          </p:nvPr>
        </p:nvSpPr>
        <p:spPr/>
        <p:txBody>
          <a:bodyPr/>
          <a:lstStyle/>
          <a:p>
            <a:pPr lvl="0"/>
            <a:r>
              <a:rPr b="1" dirty="0"/>
              <a:t>Shared land not owned by individuals but “shared in common.”</a:t>
            </a:r>
          </a:p>
          <a:p>
            <a:pPr lvl="1"/>
            <a:r>
              <a:rPr dirty="0"/>
              <a:t>Rules of use set and enforced by the users</a:t>
            </a:r>
          </a:p>
          <a:p>
            <a:pPr lvl="0"/>
            <a:r>
              <a:rPr b="1" dirty="0"/>
              <a:t>A broad set of resources, natural and cultural, that are shared by many people</a:t>
            </a:r>
          </a:p>
          <a:p>
            <a:pPr lvl="1"/>
            <a:r>
              <a:rPr dirty="0"/>
              <a:t>Open-access: no shared property rights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hardin2.png"/>
          <p:cNvPicPr>
            <a:picLocks noGrp="1" noChangeAspect="1"/>
          </p:cNvPicPr>
          <p:nvPr/>
        </p:nvPicPr>
        <p:blipFill>
          <a:blip r:embed="rId3"/>
          <a:stretch>
            <a:fillRect/>
          </a:stretch>
        </p:blipFill>
        <p:spPr bwMode="auto">
          <a:xfrm>
            <a:off x="228193" y="586519"/>
            <a:ext cx="5168860" cy="2291853"/>
          </a:xfrm>
          <a:prstGeom prst="rect">
            <a:avLst/>
          </a:prstGeom>
          <a:noFill/>
          <a:ln w="9525">
            <a:noFill/>
            <a:headEnd/>
            <a:tailEnd/>
          </a:ln>
        </p:spPr>
      </p:pic>
      <p:pic>
        <p:nvPicPr>
          <p:cNvPr id="3" name="Picture 1" descr="img/hardin1.jpg"/>
          <p:cNvPicPr>
            <a:picLocks noGrp="1" noChangeAspect="1"/>
          </p:cNvPicPr>
          <p:nvPr/>
        </p:nvPicPr>
        <p:blipFill>
          <a:blip r:embed="rId4"/>
          <a:stretch>
            <a:fillRect/>
          </a:stretch>
        </p:blipFill>
        <p:spPr bwMode="auto">
          <a:xfrm>
            <a:off x="5873363" y="253269"/>
            <a:ext cx="2813437" cy="4636961"/>
          </a:xfrm>
          <a:prstGeom prst="rect">
            <a:avLst/>
          </a:prstGeom>
          <a:noFill/>
          <a:ln w="9525">
            <a:noFill/>
            <a:headEnd/>
            <a:tailEnd/>
          </a:ln>
        </p:spPr>
      </p:pic>
      <p:sp>
        <p:nvSpPr>
          <p:cNvPr id="5" name="TextBox 4">
            <a:extLst>
              <a:ext uri="{FF2B5EF4-FFF2-40B4-BE49-F238E27FC236}">
                <a16:creationId xmlns:a16="http://schemas.microsoft.com/office/drawing/2014/main" id="{CEA835FC-2D99-CA61-53B7-4B34826C1D9B}"/>
              </a:ext>
            </a:extLst>
          </p:cNvPr>
          <p:cNvSpPr txBox="1"/>
          <p:nvPr/>
        </p:nvSpPr>
        <p:spPr>
          <a:xfrm>
            <a:off x="616226" y="3457681"/>
            <a:ext cx="4572000" cy="646331"/>
          </a:xfrm>
          <a:prstGeom prst="rect">
            <a:avLst/>
          </a:prstGeom>
          <a:noFill/>
        </p:spPr>
        <p:txBody>
          <a:bodyPr wrap="square">
            <a:spAutoFit/>
          </a:bodyPr>
          <a:lstStyle/>
          <a:p>
            <a:r>
              <a:rPr lang="en-US" dirty="0">
                <a:effectLst/>
                <a:latin typeface="Helvetica" pitchFamily="2" charset="0"/>
              </a:rPr>
              <a:t>Hardin, Garrett. 1968. “The Tragedy of the Commons.” </a:t>
            </a:r>
            <a:r>
              <a:rPr lang="en-US" i="1" dirty="0">
                <a:effectLst/>
                <a:latin typeface="Helvetica" pitchFamily="2" charset="0"/>
              </a:rPr>
              <a:t>Science</a:t>
            </a:r>
            <a:r>
              <a:rPr lang="en-US" dirty="0">
                <a:effectLst/>
                <a:latin typeface="Helvetica" pitchFamily="2" charset="0"/>
              </a:rPr>
              <a:t> 162(3859): 1243–48.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a:t>
            </a:r>
          </a:p>
        </p:txBody>
      </p:sp>
      <p:sp>
        <p:nvSpPr>
          <p:cNvPr id="3" name="Content Placeholder 2"/>
          <p:cNvSpPr>
            <a:spLocks noGrp="1"/>
          </p:cNvSpPr>
          <p:nvPr>
            <p:ph idx="1"/>
          </p:nvPr>
        </p:nvSpPr>
        <p:spPr/>
        <p:txBody>
          <a:bodyPr>
            <a:normAutofit fontScale="85000" lnSpcReduction="20000"/>
          </a:bodyPr>
          <a:lstStyle/>
          <a:p>
            <a:pPr marL="0" lvl="0" indent="0">
              <a:spcBef>
                <a:spcPts val="3000"/>
              </a:spcBef>
              <a:buNone/>
            </a:pPr>
            <a:r>
              <a:rPr b="1" dirty="0"/>
              <a:t>Four analytical frameworks</a:t>
            </a:r>
          </a:p>
          <a:p>
            <a:pPr lvl="0"/>
            <a:r>
              <a:rPr dirty="0"/>
              <a:t>Environmental justice</a:t>
            </a:r>
          </a:p>
          <a:p>
            <a:pPr lvl="1"/>
            <a:r>
              <a:rPr i="1" dirty="0"/>
              <a:t>Principle that all people and communities are entitled to equal protection of environmental and public health laws and regulations</a:t>
            </a:r>
            <a:r>
              <a:rPr dirty="0"/>
              <a:t> (</a:t>
            </a:r>
            <a:r>
              <a:rPr dirty="0" err="1"/>
              <a:t>Mohai</a:t>
            </a:r>
            <a:r>
              <a:rPr dirty="0"/>
              <a:t>, Pellow, and Roberts 2009)</a:t>
            </a:r>
          </a:p>
          <a:p>
            <a:pPr lvl="1"/>
            <a:r>
              <a:rPr b="1" dirty="0"/>
              <a:t>Substantive</a:t>
            </a:r>
            <a:r>
              <a:rPr dirty="0"/>
              <a:t>: How the burdens of environmental harms are distributed</a:t>
            </a:r>
          </a:p>
          <a:p>
            <a:pPr lvl="1"/>
            <a:r>
              <a:rPr b="1" dirty="0"/>
              <a:t>Procedural</a:t>
            </a:r>
            <a:r>
              <a:rPr dirty="0"/>
              <a:t>: Process by which environmental decisions are made</a:t>
            </a:r>
            <a:endParaRPr lang="en-US" dirty="0"/>
          </a:p>
          <a:p>
            <a:pPr marL="342900" lvl="1" indent="0">
              <a:buNone/>
            </a:pPr>
            <a:endParaRPr dirty="0"/>
          </a:p>
          <a:p>
            <a:pPr lvl="0"/>
            <a:r>
              <a:rPr b="1" dirty="0"/>
              <a:t>Environmental racism</a:t>
            </a:r>
            <a:r>
              <a:rPr dirty="0"/>
              <a:t>: </a:t>
            </a:r>
            <a:r>
              <a:rPr i="1" dirty="0"/>
              <a:t>Refers to any policy, practice, or directive that differentially affects or disadvantages (whether intended or unintended) individuals, groups, or communities based on race or color</a:t>
            </a:r>
            <a:r>
              <a:rPr dirty="0"/>
              <a:t> (</a:t>
            </a:r>
            <a:r>
              <a:rPr dirty="0" err="1"/>
              <a:t>Mohai</a:t>
            </a:r>
            <a:r>
              <a:rPr dirty="0"/>
              <a:t>, Pellow, and Roberts 2009)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Tradegy of the Commons</a:t>
            </a:r>
          </a:p>
        </p:txBody>
      </p:sp>
      <p:pic>
        <p:nvPicPr>
          <p:cNvPr id="3" name="Picture 1" descr="img/hardin3.png"/>
          <p:cNvPicPr>
            <a:picLocks noGrp="1" noChangeAspect="1"/>
          </p:cNvPicPr>
          <p:nvPr/>
        </p:nvPicPr>
        <p:blipFill>
          <a:blip r:embed="rId3"/>
          <a:stretch>
            <a:fillRect/>
          </a:stretch>
        </p:blipFill>
        <p:spPr bwMode="auto">
          <a:xfrm>
            <a:off x="457200" y="1063229"/>
            <a:ext cx="8229600" cy="1244600"/>
          </a:xfrm>
          <a:prstGeom prst="rect">
            <a:avLst/>
          </a:prstGeom>
          <a:noFill/>
          <a:ln w="9525">
            <a:noFill/>
            <a:headEnd/>
            <a:tailEnd/>
          </a:ln>
        </p:spPr>
      </p:pic>
      <p:sp>
        <p:nvSpPr>
          <p:cNvPr id="4" name="Content Placeholder 2">
            <a:extLst>
              <a:ext uri="{FF2B5EF4-FFF2-40B4-BE49-F238E27FC236}">
                <a16:creationId xmlns:a16="http://schemas.microsoft.com/office/drawing/2014/main" id="{22843A4E-86DB-D2AD-5F17-55CF93DE4B90}"/>
              </a:ext>
            </a:extLst>
          </p:cNvPr>
          <p:cNvSpPr>
            <a:spLocks noGrp="1"/>
          </p:cNvSpPr>
          <p:nvPr>
            <p:ph idx="1"/>
          </p:nvPr>
        </p:nvSpPr>
        <p:spPr>
          <a:xfrm>
            <a:off x="457200" y="2383035"/>
            <a:ext cx="8229600" cy="3394472"/>
          </a:xfrm>
        </p:spPr>
        <p:txBody>
          <a:bodyPr/>
          <a:lstStyle/>
          <a:p>
            <a:pPr lvl="0"/>
            <a:r>
              <a:rPr b="1" dirty="0"/>
              <a:t>It follows that two options are available:</a:t>
            </a:r>
          </a:p>
          <a:p>
            <a:pPr marL="685800" lvl="1" indent="-342900">
              <a:buAutoNum type="arabicParenR"/>
            </a:pPr>
            <a:r>
              <a:rPr dirty="0"/>
              <a:t>establish, monitor, and enforce private property rights</a:t>
            </a:r>
          </a:p>
          <a:p>
            <a:pPr marL="685800" lvl="1" indent="-342900">
              <a:buAutoNum type="arabicParenR" startAt="2"/>
            </a:pPr>
            <a:r>
              <a:rPr dirty="0"/>
              <a:t>directly regulate the use of the commons either by taxing or directly restricting (e.g., licensing) its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Critiques of Hardin</a:t>
            </a:r>
          </a:p>
        </p:txBody>
      </p:sp>
      <p:sp>
        <p:nvSpPr>
          <p:cNvPr id="3" name="Content Placeholder 2"/>
          <p:cNvSpPr>
            <a:spLocks noGrp="1"/>
          </p:cNvSpPr>
          <p:nvPr>
            <p:ph idx="1"/>
          </p:nvPr>
        </p:nvSpPr>
        <p:spPr/>
        <p:txBody>
          <a:bodyPr/>
          <a:lstStyle/>
          <a:p>
            <a:pPr lvl="0"/>
            <a:r>
              <a:t>History wrong</a:t>
            </a:r>
          </a:p>
          <a:p>
            <a:pPr lvl="0"/>
            <a:r>
              <a:t>Assumptions about human behavior</a:t>
            </a:r>
          </a:p>
          <a:p>
            <a:pPr lvl="0"/>
            <a:r>
              <a:t>Implications of views about over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Elinor Ostrom</a:t>
            </a:r>
          </a:p>
        </p:txBody>
      </p:sp>
      <p:sp>
        <p:nvSpPr>
          <p:cNvPr id="3" name="Content Placeholder 2"/>
          <p:cNvSpPr>
            <a:spLocks noGrp="1"/>
          </p:cNvSpPr>
          <p:nvPr>
            <p:ph sz="half" idx="1"/>
          </p:nvPr>
        </p:nvSpPr>
        <p:spPr/>
        <p:txBody>
          <a:bodyPr/>
          <a:lstStyle/>
          <a:p>
            <a:pPr marL="0" lvl="0" indent="0">
              <a:buNone/>
            </a:pPr>
            <a:r>
              <a:rPr i="1"/>
              <a:t>The most important lesson that needs wide dissemination is that simple panaceas offered for solving problems related to the commons—whether they are for government, private, or community ownership—may work in some settings but fail in others</a:t>
            </a:r>
          </a:p>
        </p:txBody>
      </p:sp>
      <p:pic>
        <p:nvPicPr>
          <p:cNvPr id="4" name="Picture 1" descr="img/ostrom.jpeg"/>
          <p:cNvPicPr>
            <a:picLocks noGrp="1" noChangeAspect="1"/>
          </p:cNvPicPr>
          <p:nvPr/>
        </p:nvPicPr>
        <p:blipFill>
          <a:blip r:embed="rId3"/>
          <a:stretch>
            <a:fillRect/>
          </a:stretch>
        </p:blipFill>
        <p:spPr bwMode="auto">
          <a:xfrm>
            <a:off x="4648200" y="1270000"/>
            <a:ext cx="4038600" cy="3238500"/>
          </a:xfrm>
          <a:prstGeom prst="rect">
            <a:avLst/>
          </a:prstGeom>
          <a:noFill/>
          <a:ln w="9525">
            <a:noFill/>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rmAutofit lnSpcReduction="10000"/>
          </a:bodyPr>
          <a:lstStyle/>
          <a:p>
            <a:pPr marL="0" lvl="0" indent="0">
              <a:buNone/>
            </a:pPr>
            <a:r>
              <a:t>Kline, Benjamin. 2011. </a:t>
            </a:r>
            <a:r>
              <a:rPr i="1"/>
              <a:t>First Along the River: A Brief History of the U.S. Environmental Movement</a:t>
            </a:r>
            <a:r>
              <a:t>. Fourth. Lanham, MD: Rowman &amp; Littlefield.</a:t>
            </a:r>
          </a:p>
          <a:p>
            <a:pPr marL="0" lvl="0" indent="0">
              <a:buNone/>
            </a:pPr>
            <a:r>
              <a:t>Mohai, Paul, David Pellow, and J. Timmons Roberts. 2009. “Environmental Justice.” </a:t>
            </a:r>
            <a:r>
              <a:rPr i="1"/>
              <a:t>Annual Review of Environment and Resources</a:t>
            </a:r>
            <a:r>
              <a:t> 34(1): 405–30.</a:t>
            </a:r>
          </a:p>
          <a:p>
            <a:pPr marL="0" lvl="0" indent="0">
              <a:buNone/>
            </a:pPr>
            <a:r>
              <a:t>Salzman, James, and Barton H. Thompson Jr. 2014. </a:t>
            </a:r>
            <a:r>
              <a:rPr i="1"/>
              <a:t>Environmental Law and Policy</a:t>
            </a:r>
            <a:r>
              <a:t>. Fourth. St. Paul, MN: Foundation Press.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 Eras</a:t>
            </a:r>
          </a:p>
        </p:txBody>
      </p:sp>
      <p:sp>
        <p:nvSpPr>
          <p:cNvPr id="3" name="Content Placeholder 2"/>
          <p:cNvSpPr>
            <a:spLocks noGrp="1"/>
          </p:cNvSpPr>
          <p:nvPr>
            <p:ph sz="half" idx="1"/>
          </p:nvPr>
        </p:nvSpPr>
        <p:spPr/>
        <p:txBody>
          <a:bodyPr/>
          <a:lstStyle/>
          <a:p>
            <a:pPr lvl="0"/>
            <a:r>
              <a:t>Development era</a:t>
            </a:r>
          </a:p>
          <a:p>
            <a:pPr lvl="0"/>
            <a:r>
              <a:t>Conservation era</a:t>
            </a:r>
          </a:p>
          <a:p>
            <a:pPr lvl="0"/>
            <a:r>
              <a:t>Environmentalism era</a:t>
            </a:r>
          </a:p>
          <a:p>
            <a:pPr lvl="0"/>
            <a:r>
              <a:t>Reform era</a:t>
            </a:r>
          </a:p>
          <a:p>
            <a:pPr lvl="0"/>
            <a:r>
              <a:t>Stagnation and polarization</a:t>
            </a:r>
          </a:p>
        </p:txBody>
      </p:sp>
      <p:pic>
        <p:nvPicPr>
          <p:cNvPr id="4" name="Picture 1" descr="img/relationship.jpg"/>
          <p:cNvPicPr>
            <a:picLocks noGrp="1" noChangeAspect="1"/>
          </p:cNvPicPr>
          <p:nvPr/>
        </p:nvPicPr>
        <p:blipFill>
          <a:blip r:embed="rId3"/>
          <a:stretch>
            <a:fillRect/>
          </a:stretch>
        </p:blipFill>
        <p:spPr bwMode="auto">
          <a:xfrm>
            <a:off x="5923294" y="370658"/>
            <a:ext cx="3061680" cy="4566863"/>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Development Era: 1800-1890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Development Era: 1800-1890</a:t>
            </a:r>
          </a:p>
        </p:txBody>
      </p:sp>
      <p:sp>
        <p:nvSpPr>
          <p:cNvPr id="3" name="Content Placeholder 2"/>
          <p:cNvSpPr>
            <a:spLocks noGrp="1"/>
          </p:cNvSpPr>
          <p:nvPr>
            <p:ph idx="1"/>
          </p:nvPr>
        </p:nvSpPr>
        <p:spPr/>
        <p:txBody>
          <a:bodyPr/>
          <a:lstStyle/>
          <a:p>
            <a:pPr lvl="0"/>
            <a:r>
              <a:t>Economic growth and westward expansion</a:t>
            </a:r>
          </a:p>
          <a:p>
            <a:pPr lvl="0"/>
            <a:r>
              <a:t>Overlap with the </a:t>
            </a:r>
            <a:r>
              <a:rPr i="1"/>
              <a:t>Industrial Revolution</a:t>
            </a:r>
            <a:r>
              <a:t> (1760-1840)</a:t>
            </a:r>
          </a:p>
          <a:p>
            <a:pPr lvl="1"/>
            <a:r>
              <a:t>Mechanization and mass production</a:t>
            </a:r>
          </a:p>
          <a:p>
            <a:pPr lvl="0"/>
            <a:r>
              <a:rPr b="1"/>
              <a:t>Urbanization</a:t>
            </a:r>
            <a:r>
              <a:t>: movement from farms to cities created separation from nature</a:t>
            </a:r>
          </a:p>
          <a:p>
            <a:pPr lvl="1"/>
            <a:r>
              <a:t>Sanitation and the </a:t>
            </a:r>
            <a:r>
              <a:rPr i="1"/>
              <a:t>germ theory of disease</a:t>
            </a:r>
          </a:p>
          <a:p>
            <a:pPr lvl="0"/>
            <a:r>
              <a:t>Little government regulation</a:t>
            </a:r>
          </a:p>
          <a:p>
            <a:pPr lvl="0"/>
            <a:r>
              <a:rPr b="1"/>
              <a:t>Preservationist</a:t>
            </a:r>
            <a:r>
              <a:t> thinking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Preservationist</a:t>
            </a:r>
          </a:p>
        </p:txBody>
      </p:sp>
      <p:sp>
        <p:nvSpPr>
          <p:cNvPr id="3" name="Content Placeholder 2"/>
          <p:cNvSpPr>
            <a:spLocks noGrp="1"/>
          </p:cNvSpPr>
          <p:nvPr>
            <p:ph sz="half" idx="1"/>
          </p:nvPr>
        </p:nvSpPr>
        <p:spPr/>
        <p:txBody>
          <a:bodyPr>
            <a:normAutofit fontScale="92500" lnSpcReduction="10000"/>
          </a:bodyPr>
          <a:lstStyle/>
          <a:p>
            <a:pPr marL="0" lvl="0" indent="0">
              <a:buNone/>
            </a:pPr>
            <a:r>
              <a:rPr i="1" dirty="0"/>
              <a:t>We need the tonic of wildness…At the same time that we are earnest to explore and learn all things, we require that all things be mysterious and unexplorable, that land and sea be indefinitely wild, </a:t>
            </a:r>
            <a:r>
              <a:rPr i="1" dirty="0" err="1"/>
              <a:t>unsurveyed</a:t>
            </a:r>
            <a:r>
              <a:rPr i="1" dirty="0"/>
              <a:t> and unfathomed by us because unfathomable. We can never have enough of nature</a:t>
            </a:r>
            <a:endParaRPr lang="en-US" i="1" dirty="0"/>
          </a:p>
          <a:p>
            <a:pPr marL="0" lvl="0" indent="0">
              <a:buNone/>
            </a:pPr>
            <a:endParaRPr i="1" dirty="0"/>
          </a:p>
          <a:p>
            <a:pPr marL="0" lvl="0" indent="0">
              <a:buNone/>
            </a:pPr>
            <a:r>
              <a:rPr dirty="0"/>
              <a:t>– Henry David Thoreau, </a:t>
            </a:r>
            <a:r>
              <a:rPr i="1" dirty="0"/>
              <a:t>Walden</a:t>
            </a:r>
            <a:r>
              <a:rPr dirty="0"/>
              <a:t>, 1854</a:t>
            </a:r>
          </a:p>
        </p:txBody>
      </p:sp>
      <p:pic>
        <p:nvPicPr>
          <p:cNvPr id="4" name="Picture 1" descr="img/thoreau.jpe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Preservationist</a:t>
            </a:r>
          </a:p>
        </p:txBody>
      </p:sp>
      <p:sp>
        <p:nvSpPr>
          <p:cNvPr id="3" name="Content Placeholder 2"/>
          <p:cNvSpPr>
            <a:spLocks noGrp="1"/>
          </p:cNvSpPr>
          <p:nvPr>
            <p:ph sz="half" idx="1"/>
          </p:nvPr>
        </p:nvSpPr>
        <p:spPr/>
        <p:txBody>
          <a:bodyPr/>
          <a:lstStyle/>
          <a:p>
            <a:pPr marL="0" lvl="0" indent="0">
              <a:buNone/>
            </a:pPr>
            <a:r>
              <a:rPr i="1" dirty="0"/>
              <a:t>Man everywhere is a disturbing agent. Wherever he plants his foot, the harmonies of nature are turned to discords</a:t>
            </a:r>
            <a:endParaRPr lang="en-US" i="1" dirty="0"/>
          </a:p>
          <a:p>
            <a:pPr marL="0" lvl="0" indent="0">
              <a:buNone/>
            </a:pPr>
            <a:endParaRPr i="1" dirty="0"/>
          </a:p>
          <a:p>
            <a:pPr marL="0" lvl="0" indent="0">
              <a:buNone/>
            </a:pPr>
            <a:r>
              <a:rPr dirty="0"/>
              <a:t>– George Perkins Marsh, </a:t>
            </a:r>
            <a:r>
              <a:rPr i="1" dirty="0"/>
              <a:t>Man and Nature</a:t>
            </a:r>
            <a:r>
              <a:rPr dirty="0"/>
              <a:t>, 1864</a:t>
            </a:r>
          </a:p>
        </p:txBody>
      </p:sp>
      <p:pic>
        <p:nvPicPr>
          <p:cNvPr id="4" name="Picture 1" descr="img/marsh.jpg"/>
          <p:cNvPicPr>
            <a:picLocks noGrp="1" noChangeAspect="1"/>
          </p:cNvPicPr>
          <p:nvPr/>
        </p:nvPicPr>
        <p:blipFill>
          <a:blip r:embed="rId3"/>
          <a:stretch>
            <a:fillRect/>
          </a:stretch>
        </p:blipFill>
        <p:spPr bwMode="auto">
          <a:xfrm>
            <a:off x="5080000" y="1193800"/>
            <a:ext cx="3175000" cy="33909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1554</Words>
  <Application>Microsoft Macintosh PowerPoint</Application>
  <PresentationFormat>On-screen Show (16:9)</PresentationFormat>
  <Paragraphs>217</Paragraphs>
  <Slides>43</Slides>
  <Notes>43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Helvetica</vt:lpstr>
      <vt:lpstr>Helvetica Neue</vt:lpstr>
      <vt:lpstr>Office Theme</vt:lpstr>
      <vt:lpstr>Evolution of Environmental Policy</vt:lpstr>
      <vt:lpstr>Environmental Controversy</vt:lpstr>
      <vt:lpstr>Environmental Policy</vt:lpstr>
      <vt:lpstr>Environmental Policy</vt:lpstr>
      <vt:lpstr>Environmental Policy Eras</vt:lpstr>
      <vt:lpstr>Development Era: 1800-1890</vt:lpstr>
      <vt:lpstr>Development Era: 1800-1890</vt:lpstr>
      <vt:lpstr>Preservationist</vt:lpstr>
      <vt:lpstr>Preservationist</vt:lpstr>
      <vt:lpstr>Preservationist</vt:lpstr>
      <vt:lpstr>Development Era: 1800-1890</vt:lpstr>
      <vt:lpstr>PowerPoint Presentation</vt:lpstr>
      <vt:lpstr>Conservation Era: 1890-1962</vt:lpstr>
      <vt:lpstr>Conservation Era: 1890-1962</vt:lpstr>
      <vt:lpstr>Conservation Era: 1890-1962</vt:lpstr>
      <vt:lpstr>Conservation</vt:lpstr>
      <vt:lpstr>Conservation</vt:lpstr>
      <vt:lpstr>Conservation Era: 1890-1962</vt:lpstr>
      <vt:lpstr>Environmentalism Era: 1962-1980</vt:lpstr>
      <vt:lpstr>Environmentalism Era: 1962-1980</vt:lpstr>
      <vt:lpstr>Rachel Carson</vt:lpstr>
      <vt:lpstr>Rachel Carson</vt:lpstr>
      <vt:lpstr>Focusing Events</vt:lpstr>
      <vt:lpstr>Earthrise</vt:lpstr>
      <vt:lpstr>Earth Day</vt:lpstr>
      <vt:lpstr>The Environmental Movement</vt:lpstr>
      <vt:lpstr>Environmental Legislation 1962-1980</vt:lpstr>
      <vt:lpstr>Backlash</vt:lpstr>
      <vt:lpstr>PowerPoint Presentation</vt:lpstr>
      <vt:lpstr>Reform Era: 1980-2000</vt:lpstr>
      <vt:lpstr>Reform Era: 1980-2000</vt:lpstr>
      <vt:lpstr>Stagnation and Polarization</vt:lpstr>
      <vt:lpstr>Polarization: The Public</vt:lpstr>
      <vt:lpstr>Polarization: US Congress</vt:lpstr>
      <vt:lpstr>Stagnation: Environmental Protection Agency (EPA) Budget and Workforce</vt:lpstr>
      <vt:lpstr>The Tradegy of the Commons</vt:lpstr>
      <vt:lpstr>PowerPoint Presentation</vt:lpstr>
      <vt:lpstr>Commons</vt:lpstr>
      <vt:lpstr>PowerPoint Presentation</vt:lpstr>
      <vt:lpstr>The Tradegy of the Commons</vt:lpstr>
      <vt:lpstr>Critiques of Hardin</vt:lpstr>
      <vt:lpstr>Elinor Ostrom</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694</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Environmental Policy</dc:title>
  <dc:creator/>
  <cp:keywords/>
  <cp:lastModifiedBy>Matt Nowlin</cp:lastModifiedBy>
  <cp:revision>4</cp:revision>
  <dcterms:created xsi:type="dcterms:W3CDTF">2023-01-23T03:00:25Z</dcterms:created>
  <dcterms:modified xsi:type="dcterms:W3CDTF">2023-01-23T18:04:46Z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/Users/nowlinmc/Dropbox/refs.bib</vt:lpwstr>
  </property>
  <property fmtid="{D5CDD505-2E9C-101B-9397-08002B2CF9AE}" pid="4" name="csl">
    <vt:lpwstr>/Users/nowlinmc/Dropbox/Projects/Manuscript-Files/csl/american-political-science-association.csl</vt:lpwstr>
  </property>
  <property fmtid="{D5CDD505-2E9C-101B-9397-08002B2CF9AE}" pid="5" name="date">
    <vt:lpwstr>1/1/23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POLI 307: Environmental Policy</vt:lpwstr>
  </property>
  <property fmtid="{D5CDD505-2E9C-101B-9397-08002B2CF9AE}" pid="11" name="toc-title">
    <vt:lpwstr>Table of contents</vt:lpwstr>
  </property>
</Properties>
</file>