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95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33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5FB70-B1F2-2146-BC67-14308F3B537C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DF92-2936-C847-BD18-AD0642D1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9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9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82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9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75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6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0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0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34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grade do you expect to earn this semester?</a:t>
            </a:r>
          </a:p>
          <a:p>
            <a:r>
              <a:rPr lang="en-US"/>
              <a:t>https://www.polleverywhere.com/multiple_choice_polls/qg59gLsRiDX8D1nMq9xNN?state=opened&amp;flow=Default&amp;onscreen=persist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5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9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4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64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3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4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5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2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8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71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7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79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4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3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8DF92-2936-C847-BD18-AD0642D17D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9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Value Systems and Environmental Policy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POLI 307: Environmental Policy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Spring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Value System</a:t>
            </a:r>
          </a:p>
        </p:txBody>
      </p:sp>
      <p:pic>
        <p:nvPicPr>
          <p:cNvPr id="3" name="Picture 1" descr="img/valuesFig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063229"/>
            <a:ext cx="8229600" cy="77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8D3239-093A-61B4-0D46-B0075488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0479"/>
            <a:ext cx="8229600" cy="3394472"/>
          </a:xfrm>
        </p:spPr>
        <p:txBody>
          <a:bodyPr/>
          <a:lstStyle/>
          <a:p>
            <a:pPr lvl="0"/>
            <a:r>
              <a:rPr b="1" dirty="0"/>
              <a:t>Policy attitudes</a:t>
            </a:r>
            <a:r>
              <a:rPr dirty="0"/>
              <a:t>:</a:t>
            </a:r>
          </a:p>
          <a:p>
            <a:pPr lvl="1"/>
            <a:r>
              <a:rPr dirty="0"/>
              <a:t>Evaluations about particular policy issues</a:t>
            </a:r>
          </a:p>
          <a:p>
            <a:pPr lvl="1"/>
            <a:r>
              <a:rPr i="1" dirty="0"/>
              <a:t>Climate change poses a significant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Core Values: Political Ideology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Ideas about the role of government in society</a:t>
            </a:r>
          </a:p>
          <a:p>
            <a:pPr lvl="1"/>
            <a:r>
              <a:t>Liberal vs. Conservative</a:t>
            </a:r>
          </a:p>
          <a:p>
            <a:pPr lvl="0"/>
            <a:r>
              <a:rPr b="1"/>
              <a:t>Stability vs change</a:t>
            </a:r>
          </a:p>
          <a:p>
            <a:pPr lvl="0"/>
            <a:r>
              <a:rPr b="1"/>
              <a:t>Disagreement about the size, scope, and nature of government</a:t>
            </a:r>
          </a:p>
          <a:p>
            <a:pPr lvl="1"/>
            <a:r>
              <a:t>Size: taxing and spending</a:t>
            </a:r>
          </a:p>
          <a:p>
            <a:pPr lvl="1"/>
            <a:r>
              <a:t>Scope: public vs. private concerns</a:t>
            </a:r>
          </a:p>
          <a:p>
            <a:pPr lvl="1"/>
            <a:r>
              <a:t>Nature: collective decision-making vs. imposed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Spending on the Environment</a:t>
            </a:r>
          </a:p>
        </p:txBody>
      </p:sp>
      <p:pic>
        <p:nvPicPr>
          <p:cNvPr id="3" name="Picture 1" descr="img/figure4.2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8636" y="1063229"/>
            <a:ext cx="7966727" cy="39833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Core Values: Political Ideology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environment as a political issue has become increasing polarized across ideological beliefs</a:t>
            </a:r>
          </a:p>
          <a:p>
            <a:pPr lvl="0"/>
            <a:r>
              <a:rPr b="1"/>
              <a:t>Solution aversion</a:t>
            </a:r>
          </a:p>
          <a:p>
            <a:pPr lvl="1"/>
            <a:r>
              <a:t>If government regulation is the </a:t>
            </a:r>
            <a:r>
              <a:rPr i="1"/>
              <a:t>solution</a:t>
            </a:r>
            <a:r>
              <a:t> then there isn’t a </a:t>
            </a:r>
            <a:r>
              <a:rPr i="1"/>
              <a:t>problem</a:t>
            </a:r>
          </a:p>
          <a:p>
            <a:pPr lvl="0"/>
            <a:r>
              <a:rPr b="1"/>
              <a:t>Elite driven</a:t>
            </a:r>
          </a:p>
          <a:p>
            <a:pPr lvl="1"/>
            <a:r>
              <a:t>Elected officials</a:t>
            </a:r>
          </a:p>
          <a:p>
            <a:pPr lvl="1"/>
            <a:r>
              <a:t>Energy and industry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/>
              <a:t>Early environmental values: </a:t>
            </a:r>
            <a:r>
              <a:rPr b="1" i="1"/>
              <a:t>Preservation</a:t>
            </a:r>
            <a:r>
              <a:rPr b="1"/>
              <a:t> and </a:t>
            </a:r>
            <a:r>
              <a:rPr b="1" i="1"/>
              <a:t>Conservation</a:t>
            </a:r>
          </a:p>
          <a:p>
            <a:pPr lvl="1"/>
            <a:r>
              <a:rPr b="1"/>
              <a:t>Preservationist</a:t>
            </a:r>
            <a:r>
              <a:t>: Preserve and protect nature for its own sake</a:t>
            </a:r>
          </a:p>
          <a:p>
            <a:pPr lvl="1"/>
            <a:r>
              <a:rPr b="1"/>
              <a:t>Conservation</a:t>
            </a:r>
            <a:r>
              <a:t>: Prudent use of natural resources</a:t>
            </a:r>
          </a:p>
          <a:p>
            <a:pPr lvl="0"/>
            <a:r>
              <a:rPr b="1"/>
              <a:t>Contemporary conservation</a:t>
            </a:r>
            <a:r>
              <a:t>: contains strands of traditional preservationist and conservation ideas</a:t>
            </a:r>
          </a:p>
          <a:p>
            <a:pPr lvl="0"/>
            <a:r>
              <a:rPr b="1"/>
              <a:t>Deep Ecology</a:t>
            </a:r>
            <a:r>
              <a:t>: humans are merely a part of the larger ecosystem, which should be protected without the consideration of harm to humans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Environmental Values: Environmentalists vs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New Ecological Paradigm scale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B6CE95-6206-9A15-B4F5-1408DE7C9AB7}"/>
              </a:ext>
            </a:extLst>
          </p:cNvPr>
          <p:cNvSpPr txBox="1">
            <a:spLocks/>
          </p:cNvSpPr>
          <p:nvPr/>
        </p:nvSpPr>
        <p:spPr>
          <a:xfrm>
            <a:off x="457200" y="1749028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balance of nature is very delicate and easily upset</a:t>
            </a:r>
          </a:p>
          <a:p>
            <a:r>
              <a:rPr lang="en-US" sz="2000" dirty="0"/>
              <a:t>Humans live on a planet with very limited room and resources</a:t>
            </a:r>
          </a:p>
          <a:p>
            <a:r>
              <a:rPr lang="en-US" sz="2000" dirty="0"/>
              <a:t>Humans are seriously abusing the environment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18D170F-116B-9960-D65A-83AB3C208757}"/>
              </a:ext>
            </a:extLst>
          </p:cNvPr>
          <p:cNvSpPr txBox="1">
            <a:spLocks/>
          </p:cNvSpPr>
          <p:nvPr/>
        </p:nvSpPr>
        <p:spPr>
          <a:xfrm>
            <a:off x="4648200" y="1716964"/>
            <a:ext cx="4038600" cy="3394472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Humans will eventually learn enough about how nature works to be able to control it</a:t>
            </a:r>
          </a:p>
          <a:p>
            <a:r>
              <a:rPr lang="en-US" sz="2000" i="1" dirty="0"/>
              <a:t>The so-called ‘ecological crisis’ facing humankind has been greatly exaggerated</a:t>
            </a:r>
          </a:p>
          <a:p>
            <a:r>
              <a:rPr lang="en-US" sz="2000" i="1" dirty="0"/>
              <a:t>The Earth has plenty of natural resources if we just learn how to develop them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Environmental Values: Environmentalists vs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Cornucopians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B1A8CB-5E47-3EB8-7D28-79E663D762C5}"/>
              </a:ext>
            </a:extLst>
          </p:cNvPr>
          <p:cNvSpPr txBox="1">
            <a:spLocks/>
          </p:cNvSpPr>
          <p:nvPr/>
        </p:nvSpPr>
        <p:spPr>
          <a:xfrm>
            <a:off x="461176" y="1749028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Emphasis on economic growth and markets</a:t>
            </a:r>
          </a:p>
          <a:p>
            <a:r>
              <a:rPr lang="en-US"/>
              <a:t>Environmental restrictions limit economic well-being</a:t>
            </a:r>
          </a:p>
          <a:p>
            <a:r>
              <a:rPr lang="en-US"/>
              <a:t>High confidence in technological solutions</a:t>
            </a:r>
          </a:p>
          <a:p>
            <a:r>
              <a:rPr lang="en-US"/>
              <a:t>Individual liberty:</a:t>
            </a:r>
          </a:p>
          <a:p>
            <a:pPr lvl="1"/>
            <a:r>
              <a:rPr lang="en-US"/>
              <a:t>Environmentalists are “watermelons”</a:t>
            </a:r>
            <a:endParaRPr lang="en-US" dirty="0"/>
          </a:p>
        </p:txBody>
      </p:sp>
      <p:pic>
        <p:nvPicPr>
          <p:cNvPr id="5" name="Picture 4" descr="img/cornucopia.jpg">
            <a:extLst>
              <a:ext uri="{FF2B5EF4-FFF2-40B4-BE49-F238E27FC236}">
                <a16:creationId xmlns:a16="http://schemas.microsoft.com/office/drawing/2014/main" id="{925FD7E0-A0AC-5703-F467-4D62481206CE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4226" y="1551187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Why Watermelons?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watermelon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4521" y="123154"/>
            <a:ext cx="7354957" cy="48971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commie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91350" y="15942"/>
            <a:ext cx="5761300" cy="51275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Environmental Policy</a:t>
            </a:r>
            <a:r>
              <a:rPr dirty="0"/>
              <a:t>: government action related to the natural environment (</a:t>
            </a:r>
            <a:r>
              <a:rPr dirty="0" err="1"/>
              <a:t>Rinfret</a:t>
            </a:r>
            <a:r>
              <a:rPr dirty="0"/>
              <a:t> and </a:t>
            </a:r>
            <a:r>
              <a:rPr dirty="0" err="1"/>
              <a:t>Pautz</a:t>
            </a:r>
            <a:r>
              <a:rPr dirty="0"/>
              <a:t> 2019, 2)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lvl="0"/>
            <a:r>
              <a:rPr b="1" dirty="0"/>
              <a:t>Environmental Policymaking</a:t>
            </a:r>
            <a:r>
              <a:rPr dirty="0"/>
              <a:t>: a complex process that involves multiple actors across multiple decision-making venues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3A7A-4DB2-01E2-5607-DEB04B664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7C925-DB6A-3F7B-3AFE-10586218D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qg59gLsRiDX8D1nMq9xNN?state=opened&amp;flow=Default&amp;onscreen=persist">
            <a:extLst>
              <a:ext uri="{FF2B5EF4-FFF2-40B4-BE49-F238E27FC236}">
                <a16:creationId xmlns:a16="http://schemas.microsoft.com/office/drawing/2014/main" id="{0A28CF57-CF92-9B35-4186-312E670D25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4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Cultural Theory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Cultural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Cultural theory is a core value</a:t>
            </a:r>
          </a:p>
          <a:p>
            <a:pPr lvl="0"/>
            <a:r>
              <a:rPr b="1" dirty="0"/>
              <a:t>Values based on cultural bias, social relations, and ways of life</a:t>
            </a:r>
          </a:p>
          <a:p>
            <a:pPr lvl="1"/>
            <a:r>
              <a:rPr dirty="0"/>
              <a:t>Cultural bias: </a:t>
            </a:r>
            <a:r>
              <a:rPr i="1" dirty="0"/>
              <a:t>Shared values and beliefs</a:t>
            </a:r>
          </a:p>
          <a:p>
            <a:pPr lvl="1"/>
            <a:r>
              <a:rPr dirty="0"/>
              <a:t>Social relations: </a:t>
            </a:r>
            <a:r>
              <a:rPr i="1" dirty="0"/>
              <a:t>Patterns of interpersonal relations</a:t>
            </a:r>
            <a:endParaRPr dirty="0"/>
          </a:p>
          <a:p>
            <a:pPr lvl="1"/>
            <a:r>
              <a:rPr dirty="0"/>
              <a:t>Ways of life: </a:t>
            </a:r>
            <a:r>
              <a:rPr i="1" dirty="0"/>
              <a:t>Viable combinations of social relations and cultural bias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Cultural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b="1" dirty="0"/>
              <a:t>Ways of life (or cultural types or cultural worldviews) are captured by two </a:t>
            </a:r>
            <a:r>
              <a:rPr lang="en-US" b="1" dirty="0"/>
              <a:t>cross-cutting</a:t>
            </a:r>
            <a:r>
              <a:rPr b="1" dirty="0"/>
              <a:t> dimensions; grid and group</a:t>
            </a:r>
          </a:p>
          <a:p>
            <a:pPr lvl="1"/>
            <a:r>
              <a:rPr b="1" dirty="0"/>
              <a:t>Grid</a:t>
            </a:r>
            <a:r>
              <a:rPr dirty="0"/>
              <a:t>: </a:t>
            </a:r>
            <a:r>
              <a:rPr i="1" dirty="0"/>
              <a:t>Degree that an individual’s life is limited by externally imposed prescriptions; social regulation</a:t>
            </a:r>
          </a:p>
          <a:p>
            <a:pPr lvl="1"/>
            <a:r>
              <a:rPr b="1" dirty="0"/>
              <a:t>Group</a:t>
            </a:r>
            <a:r>
              <a:rPr dirty="0"/>
              <a:t>: </a:t>
            </a:r>
            <a:r>
              <a:rPr i="1" dirty="0"/>
              <a:t>Degree that an individual is incorporated into bounded units</a:t>
            </a:r>
            <a:endParaRPr lang="en-US" i="1" dirty="0"/>
          </a:p>
          <a:p>
            <a:pPr marL="342900" lvl="1" indent="0">
              <a:buNone/>
            </a:pPr>
            <a:endParaRPr i="1" dirty="0"/>
          </a:p>
          <a:p>
            <a:pPr lvl="0"/>
            <a:r>
              <a:rPr b="1" dirty="0"/>
              <a:t>Combining the grid and group dimensions produce four viable ways of life or cultural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Cultural Theory</a:t>
            </a:r>
          </a:p>
        </p:txBody>
      </p:sp>
      <p:pic>
        <p:nvPicPr>
          <p:cNvPr id="3" name="Picture 1" descr="img/figure4.3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2300" y="1193800"/>
            <a:ext cx="369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/>
              <a:t>Hierarchical</a:t>
            </a:r>
            <a:r>
              <a:t>: Tight groups with clearly defined roles</a:t>
            </a:r>
          </a:p>
          <a:p>
            <a:pPr marL="0" lvl="0" indent="0">
              <a:buNone/>
            </a:pPr>
            <a:r>
              <a:rPr b="1"/>
              <a:t>Egalitarian</a:t>
            </a:r>
            <a:r>
              <a:t>: Group commitments and no social stratification</a:t>
            </a:r>
          </a:p>
          <a:p>
            <a:pPr marL="0" lvl="0" indent="0">
              <a:buNone/>
            </a:pPr>
            <a:r>
              <a:rPr b="1"/>
              <a:t>Individualist</a:t>
            </a:r>
            <a:r>
              <a:t>: Free competition among individuals and few group constraints</a:t>
            </a:r>
          </a:p>
          <a:p>
            <a:pPr marL="0" lvl="0" indent="0">
              <a:buNone/>
            </a:pPr>
            <a:r>
              <a:rPr b="1"/>
              <a:t>Fatalist</a:t>
            </a:r>
            <a:r>
              <a:t>: Little or no group attachments, yet choices are constrained by external forces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ct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3136" y="0"/>
            <a:ext cx="6777728" cy="51410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Cultural 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 dirty="0"/>
              <a:t>Values and beliefs guide how people </a:t>
            </a:r>
            <a:r>
              <a:rPr b="1" i="1" dirty="0"/>
              <a:t>think</a:t>
            </a:r>
            <a:r>
              <a:rPr b="1" dirty="0"/>
              <a:t> about policy issues</a:t>
            </a:r>
            <a:endParaRPr lang="en-US" b="1" dirty="0"/>
          </a:p>
          <a:p>
            <a:pPr marL="0" lvl="0" indent="0">
              <a:buNone/>
            </a:pPr>
            <a:endParaRPr b="1" dirty="0"/>
          </a:p>
          <a:p>
            <a:pPr lvl="0"/>
            <a:r>
              <a:rPr dirty="0"/>
              <a:t>Environmental policy debates are not about science as much as they are </a:t>
            </a:r>
            <a:r>
              <a:rPr i="1" dirty="0"/>
              <a:t>about opposing cultural values and worldviews through which that science is seen</a:t>
            </a:r>
          </a:p>
        </p:txBody>
      </p:sp>
      <p:pic>
        <p:nvPicPr>
          <p:cNvPr id="4" name="Picture 1" descr="img/cc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78000"/>
            <a:ext cx="4038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Does increased knowledge reduce the polarization of views about climate change?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figure4.4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9076" y="370288"/>
            <a:ext cx="8805848" cy="4402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hamilt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6124" y="301929"/>
            <a:ext cx="8731752" cy="45396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Why are environmental policy issues controversial? Why don’t we agree?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cc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909" y="908216"/>
            <a:ext cx="8872181" cy="33270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What? Why? How?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Mechanisms of Cultural 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Cultural identity-protective cognition</a:t>
            </a:r>
          </a:p>
          <a:p>
            <a:pPr lvl="1"/>
            <a:r>
              <a:t>Policy attitudes do not threaten an individual’s </a:t>
            </a:r>
            <a:r>
              <a:rPr i="1"/>
              <a:t>identity</a:t>
            </a:r>
          </a:p>
          <a:p>
            <a:pPr lvl="1"/>
            <a:r>
              <a:t>Values are connected to identity</a:t>
            </a:r>
          </a:p>
          <a:p>
            <a:pPr lvl="0"/>
            <a:r>
              <a:rPr b="1"/>
              <a:t>Culturally biased assimilation of information</a:t>
            </a:r>
          </a:p>
          <a:p>
            <a:pPr lvl="1"/>
            <a:r>
              <a:t>Information is processed in a way that confirms values and prior beliefs</a:t>
            </a:r>
          </a:p>
          <a:p>
            <a:pPr lvl="1"/>
            <a:r>
              <a:rPr i="1"/>
              <a:t>The “smarter” you are the better you are at aligning information with your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Mechanisms of Cultural 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Cultural availability</a:t>
            </a:r>
          </a:p>
          <a:p>
            <a:pPr lvl="1"/>
            <a:r>
              <a:t>Events or information that matches beliefs more readily come to mind</a:t>
            </a:r>
          </a:p>
          <a:p>
            <a:pPr lvl="0"/>
            <a:r>
              <a:rPr b="1"/>
              <a:t>Cultural credibility</a:t>
            </a:r>
          </a:p>
          <a:p>
            <a:pPr lvl="1"/>
            <a:r>
              <a:t>Sources that match beliefs are more credible</a:t>
            </a:r>
          </a:p>
          <a:p>
            <a:pPr lvl="0"/>
            <a:r>
              <a:rPr b="1"/>
              <a:t>Cultural-identity affirmation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Rinfret, Sara R., and Michelle C. Pautz. 2019. </a:t>
            </a:r>
            <a:r>
              <a:rPr i="1"/>
              <a:t>US Environmental Policy in Action</a:t>
            </a:r>
            <a:r>
              <a:t>. Second. New York, NY: Palgrave Macmillan.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difficulty of collective action</a:t>
            </a:r>
          </a:p>
          <a:p>
            <a:pPr lvl="0"/>
            <a:r>
              <a:t>Distributional conflicts over </a:t>
            </a:r>
            <a:r>
              <a:rPr i="1"/>
              <a:t>costs</a:t>
            </a:r>
            <a:r>
              <a:t> and </a:t>
            </a:r>
            <a:r>
              <a:rPr i="1"/>
              <a:t>benefits</a:t>
            </a:r>
          </a:p>
          <a:p>
            <a:pPr lvl="0"/>
            <a:r>
              <a:t>The structure of the political and policymaking system</a:t>
            </a:r>
          </a:p>
          <a:p>
            <a:pPr lvl="0"/>
            <a:r>
              <a:t>Science</a:t>
            </a:r>
          </a:p>
          <a:p>
            <a:pPr lvl="1"/>
            <a:r>
              <a:t>Politicization of science</a:t>
            </a:r>
          </a:p>
          <a:p>
            <a:pPr lvl="1"/>
            <a:r>
              <a:rPr i="1"/>
              <a:t>Scientific uncertainty</a:t>
            </a:r>
          </a:p>
          <a:p>
            <a:pPr lvl="0"/>
            <a:r>
              <a:rPr b="1"/>
              <a:t>Values and value disputes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3200" b="1" dirty="0"/>
              <a:t>Determine ideas about what is morally right and wrong, and are typically resistant to change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Abstract concepts and beliefs</a:t>
            </a:r>
          </a:p>
          <a:p>
            <a:pPr lvl="0"/>
            <a:r>
              <a:t>Pertain to desirable end states or behaviors</a:t>
            </a:r>
          </a:p>
          <a:p>
            <a:pPr lvl="0"/>
            <a:r>
              <a:t>Transcend specific situations</a:t>
            </a:r>
          </a:p>
          <a:p>
            <a:pPr lvl="0"/>
            <a:r>
              <a:t>Guide selection or evaluation of behavior and events</a:t>
            </a:r>
          </a:p>
          <a:p>
            <a:pPr lvl="0"/>
            <a:r>
              <a:t>Ordered by relative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Value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Value systems are hierarchically structured</a:t>
            </a:r>
          </a:p>
        </p:txBody>
      </p:sp>
      <p:pic>
        <p:nvPicPr>
          <p:cNvPr id="3" name="Picture 1" descr="img/valuesFig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97354"/>
            <a:ext cx="7921431" cy="7487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Value System</a:t>
            </a:r>
          </a:p>
        </p:txBody>
      </p:sp>
      <p:pic>
        <p:nvPicPr>
          <p:cNvPr id="3" name="Picture 1" descr="img/valuesFig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063229"/>
            <a:ext cx="8229600" cy="77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D2AC8C-9D95-2079-33A6-0C57E69D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9365"/>
            <a:ext cx="8229600" cy="3394472"/>
          </a:xfrm>
        </p:spPr>
        <p:txBody>
          <a:bodyPr/>
          <a:lstStyle/>
          <a:p>
            <a:pPr lvl="0"/>
            <a:r>
              <a:rPr b="1" dirty="0"/>
              <a:t>Core values</a:t>
            </a:r>
            <a:r>
              <a:rPr dirty="0"/>
              <a:t>:</a:t>
            </a:r>
          </a:p>
          <a:p>
            <a:pPr lvl="1"/>
            <a:r>
              <a:rPr dirty="0"/>
              <a:t>Foundational values that span multiple policy domains</a:t>
            </a:r>
          </a:p>
          <a:p>
            <a:pPr lvl="1"/>
            <a:r>
              <a:rPr i="1" dirty="0"/>
              <a:t>Political ideology</a:t>
            </a:r>
            <a:r>
              <a:rPr dirty="0"/>
              <a:t>, </a:t>
            </a:r>
            <a:r>
              <a:rPr i="1" dirty="0"/>
              <a:t>cultural worldviews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Value System</a:t>
            </a:r>
          </a:p>
        </p:txBody>
      </p:sp>
      <p:pic>
        <p:nvPicPr>
          <p:cNvPr id="3" name="Picture 1" descr="img/valuesFig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3224" y="1063229"/>
            <a:ext cx="8229600" cy="77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05C94C-B8DC-BFF3-45AC-26011BDC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24" y="1979379"/>
            <a:ext cx="8229600" cy="3394472"/>
          </a:xfrm>
        </p:spPr>
        <p:txBody>
          <a:bodyPr/>
          <a:lstStyle/>
          <a:p>
            <a:pPr lvl="0"/>
            <a:r>
              <a:rPr b="1" dirty="0"/>
              <a:t>Environmental values</a:t>
            </a:r>
            <a:r>
              <a:rPr dirty="0"/>
              <a:t>:</a:t>
            </a:r>
          </a:p>
          <a:p>
            <a:pPr lvl="1"/>
            <a:r>
              <a:rPr dirty="0"/>
              <a:t>The appropriate relationship between humanity and nature</a:t>
            </a:r>
          </a:p>
          <a:p>
            <a:pPr lvl="1"/>
            <a:r>
              <a:rPr i="1" dirty="0"/>
              <a:t>Environmentalism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877</Words>
  <Application>Microsoft Macintosh PowerPoint</Application>
  <PresentationFormat>On-screen Show (16:9)</PresentationFormat>
  <Paragraphs>151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Helvetica Neue</vt:lpstr>
      <vt:lpstr>Office Theme</vt:lpstr>
      <vt:lpstr>Value Systems and Environmental Policy</vt:lpstr>
      <vt:lpstr>Environmental Policy</vt:lpstr>
      <vt:lpstr>Why are environmental policy issues controversial? Why don’t we agree?</vt:lpstr>
      <vt:lpstr>Environmental Issues</vt:lpstr>
      <vt:lpstr>Values</vt:lpstr>
      <vt:lpstr>Values</vt:lpstr>
      <vt:lpstr>Value System</vt:lpstr>
      <vt:lpstr>Value System</vt:lpstr>
      <vt:lpstr>Value System</vt:lpstr>
      <vt:lpstr>Value System</vt:lpstr>
      <vt:lpstr>Core Values: Political Ideology</vt:lpstr>
      <vt:lpstr>Spending on the Environment</vt:lpstr>
      <vt:lpstr>Core Values: Political Ideology</vt:lpstr>
      <vt:lpstr>Environmental Values</vt:lpstr>
      <vt:lpstr>Environmental Values: Environmentalists vs Development</vt:lpstr>
      <vt:lpstr>Environmental Values: Environmentalists vs Development</vt:lpstr>
      <vt:lpstr>Why Watermelons?</vt:lpstr>
      <vt:lpstr>PowerPoint Presentation</vt:lpstr>
      <vt:lpstr>PowerPoint Presentation</vt:lpstr>
      <vt:lpstr>PowerPoint Presentation</vt:lpstr>
      <vt:lpstr>Cultural Theory</vt:lpstr>
      <vt:lpstr>Cultural Theory</vt:lpstr>
      <vt:lpstr>Cultural Theory</vt:lpstr>
      <vt:lpstr>Cultural Theory</vt:lpstr>
      <vt:lpstr>PowerPoint Presentation</vt:lpstr>
      <vt:lpstr>Cultural Cognition</vt:lpstr>
      <vt:lpstr>Does increased knowledge reduce the polarization of views about climate change?</vt:lpstr>
      <vt:lpstr>PowerPoint Presentation</vt:lpstr>
      <vt:lpstr>PowerPoint Presentation</vt:lpstr>
      <vt:lpstr>PowerPoint Presentation</vt:lpstr>
      <vt:lpstr>What? Why? How?</vt:lpstr>
      <vt:lpstr>Mechanisms of Cultural Cognition</vt:lpstr>
      <vt:lpstr>Mechanisms of Cultural Cognition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Systems and Environmental Policy</dc:title>
  <dc:creator/>
  <cp:keywords/>
  <cp:lastModifiedBy>Matt Nowlin</cp:lastModifiedBy>
  <cp:revision>3</cp:revision>
  <dcterms:created xsi:type="dcterms:W3CDTF">2023-01-15T20:30:52Z</dcterms:created>
  <dcterms:modified xsi:type="dcterms:W3CDTF">2023-01-18T20:28:40Z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/Users/nowlinmc/Dropbox/refs.bib</vt:lpwstr>
  </property>
  <property fmtid="{D5CDD505-2E9C-101B-9397-08002B2CF9AE}" pid="4" name="csl">
    <vt:lpwstr>/Users/nowlinmc/Dropbox/Projects/Manuscript-Files/csl/american-political-science-association.csl</vt:lpwstr>
  </property>
  <property fmtid="{D5CDD505-2E9C-101B-9397-08002B2CF9AE}" pid="5" name="date">
    <vt:lpwstr>1/1/23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POLI 307: Environmental Policy</vt:lpwstr>
  </property>
  <property fmtid="{D5CDD505-2E9C-101B-9397-08002B2CF9AE}" pid="11" name="toc-title">
    <vt:lpwstr>Table of contents</vt:lpwstr>
  </property>
</Properties>
</file>