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from national geographic: https://www.nationalgeographic.com/environment/2018/09/news-air-quality-brain-cognitive-function/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externatlity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they are collective-action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To what extent should science be involved in the environmental policymaking process</a:t>
            </a:r>
            <a:r>
              <a:t>? (DSW)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–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 i="1"/>
              <a:t>How and in what ways do lawmakers respond to scientists who alert them to real and potential environmental problems</a:t>
            </a:r>
            <a:r>
              <a:t>? (DSW)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cof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POLI 307: Environmental Policy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Tragedy of the Commons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A resource open to all may be over consumed</a:t>
            </a:r>
            <a:r>
              <a:rPr dirty="0"/>
              <a:t> </a:t>
            </a:r>
            <a:endParaRPr lang="en-US" dirty="0"/>
          </a:p>
          <a:p>
            <a:r>
              <a:rPr dirty="0"/>
              <a:t>Common-pool goods are </a:t>
            </a:r>
            <a:r>
              <a:rPr i="1" dirty="0"/>
              <a:t>non-excludable</a:t>
            </a:r>
            <a:r>
              <a:rPr dirty="0"/>
              <a:t> and </a:t>
            </a:r>
            <a:r>
              <a:rPr i="1" dirty="0"/>
              <a:t>rivalrous</a:t>
            </a:r>
          </a:p>
        </p:txBody>
      </p:sp>
      <p:pic>
        <p:nvPicPr>
          <p:cNvPr id="4" name="Picture 1" descr="img/good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95800" y="1200151"/>
            <a:ext cx="4384362" cy="20543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dishes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5844"/>
            <a:ext cx="9144000" cy="51376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Hypothetical Group Work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You are assigned to do a group project for a class. Everyone in the group will receive the same grade </a:t>
            </a:r>
            <a:r>
              <a:rPr i="1"/>
              <a:t>regardless of their individual effort</a:t>
            </a:r>
          </a:p>
          <a:p>
            <a:pPr lvl="0"/>
            <a:r>
              <a:t>Does everyone in the group do the same level of work?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What do each of the scenarios have in common?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Collective-Action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Situations that arise when the goals of the individual conflict with those of the group</a:t>
            </a:r>
          </a:p>
          <a:p>
            <a:pPr lvl="0"/>
            <a:r>
              <a:rPr b="1"/>
              <a:t>How do we address collective-action problems</a:t>
            </a:r>
            <a:r>
              <a:t>?</a:t>
            </a:r>
          </a:p>
          <a:p>
            <a:pPr lvl="1"/>
            <a:r>
              <a:t>Institutions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Institutions are the humanly devised constraints that structure political, economic, and social interaction</a:t>
            </a:r>
          </a:p>
          <a:p>
            <a:pPr lvl="0"/>
            <a:r>
              <a:rPr b="1"/>
              <a:t>Institutions consist of both informal constraints (sanctions, taboos, customs, traditions, and codes of conduct), and formal rules (constitutions, laws, property rights)</a:t>
            </a:r>
          </a:p>
          <a:p>
            <a:pPr lvl="0"/>
            <a:r>
              <a:rPr b="1"/>
              <a:t>Institutions can address some collective action problems, but can cause or exacerbate others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Markets</a:t>
            </a:r>
          </a:p>
          <a:p>
            <a:pPr lvl="1"/>
            <a:r>
              <a:t>Decentralized collection of buyers and sellers</a:t>
            </a:r>
          </a:p>
          <a:p>
            <a:pPr lvl="1"/>
            <a:r>
              <a:t>Can arise from </a:t>
            </a:r>
            <a:r>
              <a:rPr i="1"/>
              <a:t>informal constraints</a:t>
            </a:r>
          </a:p>
          <a:p>
            <a:pPr lvl="0"/>
            <a:r>
              <a:rPr b="1"/>
              <a:t>Governments</a:t>
            </a:r>
          </a:p>
          <a:p>
            <a:pPr lvl="1"/>
            <a:r>
              <a:t>Produce and enforce </a:t>
            </a:r>
            <a:r>
              <a:rPr i="1"/>
              <a:t>formal rules</a:t>
            </a:r>
          </a:p>
          <a:p>
            <a:pPr lvl="1"/>
            <a:r>
              <a:t>Make </a:t>
            </a:r>
            <a:r>
              <a:rPr i="1"/>
              <a:t>public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5594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b="1" dirty="0"/>
              <a:t>Environmental Policy</a:t>
            </a:r>
            <a:r>
              <a:rPr dirty="0"/>
              <a:t>: government action related to the natural environment</a:t>
            </a:r>
          </a:p>
          <a:p>
            <a:pPr lvl="0"/>
            <a:r>
              <a:rPr b="1" dirty="0"/>
              <a:t>Environmental Policymaking</a:t>
            </a:r>
            <a:r>
              <a:rPr dirty="0"/>
              <a:t>: a complex process that involves multiple actors across multiple decision-making venues</a:t>
            </a:r>
            <a:endParaRPr lang="en-US" dirty="0"/>
          </a:p>
          <a:p>
            <a:pPr lvl="0"/>
            <a:r>
              <a:rPr b="1" dirty="0"/>
              <a:t>Environmental policy is about making tough choices</a:t>
            </a:r>
          </a:p>
          <a:p>
            <a:pPr lvl="1"/>
            <a:r>
              <a:rPr dirty="0"/>
              <a:t>Often these choices involve governments assigning (sometimes unintentionally) </a:t>
            </a:r>
            <a:r>
              <a:rPr i="1" dirty="0"/>
              <a:t>costs</a:t>
            </a:r>
            <a:r>
              <a:rPr dirty="0"/>
              <a:t> and </a:t>
            </a:r>
            <a:r>
              <a:rPr i="1" dirty="0"/>
              <a:t>benefits</a:t>
            </a:r>
            <a:r>
              <a:rPr dirty="0"/>
              <a:t> to individuals, groups, firms, and communities</a:t>
            </a:r>
          </a:p>
          <a:p>
            <a:pPr lvl="0"/>
            <a:r>
              <a:rPr b="1" dirty="0"/>
              <a:t>Environmental Politics</a:t>
            </a:r>
          </a:p>
          <a:p>
            <a:pPr lvl="1"/>
            <a:r>
              <a:rPr dirty="0"/>
              <a:t>Politics is about who gets what, where, and when</a:t>
            </a:r>
          </a:p>
          <a:p>
            <a:pPr lvl="1"/>
            <a:r>
              <a:rPr dirty="0"/>
              <a:t>Distributive conflicts arise around the distribution of the costs and benefits of environmental policy</a:t>
            </a:r>
          </a:p>
          <a:p>
            <a:pPr lvl="1"/>
            <a:r>
              <a:rPr i="1" dirty="0"/>
              <a:t>Environmental justice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Dilemmas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Clean or dirty air?</a:t>
            </a:r>
          </a:p>
          <a:p>
            <a:pPr lvl="1"/>
            <a:r>
              <a:t>Air pollution has decreased since the 1970s, but what about climate change?</a:t>
            </a:r>
          </a:p>
          <a:p>
            <a:pPr lvl="0"/>
            <a:r>
              <a:t>Is the water really drinkable?</a:t>
            </a:r>
          </a:p>
          <a:p>
            <a:pPr lvl="1"/>
            <a:r>
              <a:t>Nonpoint source water pollution</a:t>
            </a:r>
          </a:p>
          <a:p>
            <a:pPr lvl="0"/>
            <a:r>
              <a:t>Plants and animals</a:t>
            </a:r>
          </a:p>
          <a:p>
            <a:pPr lvl="1"/>
            <a:r>
              <a:t>Trade-offs associated with habitat and species protection</a:t>
            </a:r>
          </a:p>
          <a:p>
            <a:pPr lvl="0"/>
            <a:r>
              <a:t>Waste</a:t>
            </a:r>
          </a:p>
          <a:p>
            <a:pPr lvl="1"/>
            <a:r>
              <a:t>Who wants a landfill next door?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Science and Environmental Policy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How </a:t>
            </a:r>
            <a:r>
              <a:rPr i="1"/>
              <a:t>do</a:t>
            </a:r>
            <a:r>
              <a:t> we mangage natural resources in the US?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Science and 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Science is increasingly polarized</a:t>
            </a:r>
          </a:p>
        </p:txBody>
      </p:sp>
      <p:pic>
        <p:nvPicPr>
          <p:cNvPr id="4" name="Picture 3" descr="img/anti-mask.jpeg">
            <a:extLst>
              <a:ext uri="{FF2B5EF4-FFF2-40B4-BE49-F238E27FC236}">
                <a16:creationId xmlns:a16="http://schemas.microsoft.com/office/drawing/2014/main" id="{066BCDBD-CDCA-2ACA-6472-1FAF46BB7E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306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img/pro-mask.jpeg">
            <a:extLst>
              <a:ext uri="{FF2B5EF4-FFF2-40B4-BE49-F238E27FC236}">
                <a16:creationId xmlns:a16="http://schemas.microsoft.com/office/drawing/2014/main" id="{21297F11-AA4D-5782-9490-C1821DAF813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24400" y="1768856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Political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Separate branches sharing power</a:t>
            </a:r>
          </a:p>
          <a:p>
            <a:pPr marL="0" lvl="0" indent="0">
              <a:buNone/>
            </a:pPr>
            <a:r>
              <a:rPr b="1"/>
              <a:t>Checks and balances</a:t>
            </a:r>
          </a:p>
          <a:p>
            <a:pPr marL="0" lvl="0" indent="0">
              <a:buNone/>
            </a:pPr>
            <a:r>
              <a:rPr b="1"/>
              <a:t>Authority is diffused across branches and the states</a:t>
            </a:r>
          </a:p>
        </p:txBody>
      </p:sp>
      <p:pic>
        <p:nvPicPr>
          <p:cNvPr id="4" name="Picture 1" descr="img/in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21300" y="1193800"/>
            <a:ext cx="267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Environmental policy conflicts are often conflicts about </a:t>
            </a:r>
            <a:r>
              <a:rPr b="1" i="1"/>
              <a:t>values</a:t>
            </a:r>
          </a:p>
          <a:p>
            <a:pPr lvl="0"/>
            <a:r>
              <a:rPr b="1"/>
              <a:t>Core Values</a:t>
            </a:r>
            <a:r>
              <a:t>:</a:t>
            </a:r>
          </a:p>
          <a:p>
            <a:pPr lvl="1"/>
            <a:r>
              <a:t>Cultural Worldviews</a:t>
            </a:r>
          </a:p>
          <a:p>
            <a:pPr lvl="1"/>
            <a:r>
              <a:t>Political Beliefs (ideology and partisanship)</a:t>
            </a:r>
          </a:p>
          <a:p>
            <a:pPr lvl="0"/>
            <a:r>
              <a:rPr b="1"/>
              <a:t>Environmental Values</a:t>
            </a:r>
            <a:r>
              <a:t>:</a:t>
            </a:r>
          </a:p>
          <a:p>
            <a:pPr lvl="1"/>
            <a:r>
              <a:t>Preservation and Conservation</a:t>
            </a:r>
          </a:p>
          <a:p>
            <a:pPr lvl="1"/>
            <a:r>
              <a:t>Environmentalism and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Environmental Values and Value Conflicts</a:t>
            </a:r>
          </a:p>
          <a:p>
            <a:pPr lvl="0"/>
            <a:r>
              <a:t>Readings (on </a:t>
            </a:r>
            <a:r>
              <a:rPr>
                <a:hlinkClick r:id="rId2"/>
              </a:rPr>
              <a:t>OAKS</a:t>
            </a:r>
            <a:r>
              <a:t>)</a:t>
            </a:r>
          </a:p>
          <a:p>
            <a:pPr lvl="1"/>
            <a:r>
              <a:t>Nowlin, Chap 4</a:t>
            </a:r>
          </a:p>
          <a:p>
            <a:pPr marL="0" lvl="0" indent="0">
              <a:buNone/>
            </a:pPr>
            <a:r>
              <a:rPr b="1"/>
              <a:t>Be ready to try out </a:t>
            </a:r>
            <a:r>
              <a:rPr b="1" i="1"/>
              <a:t>Poll Everywhere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How </a:t>
            </a:r>
            <a:r>
              <a:rPr i="1"/>
              <a:t>should</a:t>
            </a:r>
            <a:r>
              <a:t> we mangage natural resources in the US?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Why are environmental issues controversial? Why don’t we agree?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poll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Externality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b="1"/>
              <a:t>Externalities</a:t>
            </a:r>
            <a:r>
              <a:t> occur when the total costs and benefits are not captured by the price</a:t>
            </a:r>
          </a:p>
          <a:p>
            <a:pPr lvl="1"/>
            <a:r>
              <a:rPr i="1"/>
              <a:t>Negative externalities</a:t>
            </a:r>
            <a:r>
              <a:t>: costs spread from buyers and sellers to society as a whole</a:t>
            </a:r>
          </a:p>
        </p:txBody>
      </p:sp>
      <p:pic>
        <p:nvPicPr>
          <p:cNvPr id="4" name="Picture 1" descr="img/external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00151"/>
            <a:ext cx="4038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ow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What is the </a:t>
            </a:r>
            <a:r>
              <a:rPr i="1"/>
              <a:t>Tragedy of the Commons</a:t>
            </a:r>
            <a: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ommon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8274" y="162297"/>
            <a:ext cx="7927451" cy="48189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Macintosh PowerPoint</Application>
  <PresentationFormat>On-screen Show (16:9)</PresentationFormat>
  <Paragraphs>82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Helvetica Neue</vt:lpstr>
      <vt:lpstr>Office Theme</vt:lpstr>
      <vt:lpstr>Course Introduction</vt:lpstr>
      <vt:lpstr>How do we mangage natural resources in the US?</vt:lpstr>
      <vt:lpstr>How should we mangage natural resources in the US?</vt:lpstr>
      <vt:lpstr>Why are environmental issues controversial? Why don’t we agree?</vt:lpstr>
      <vt:lpstr>PowerPoint Presentation</vt:lpstr>
      <vt:lpstr>Externality</vt:lpstr>
      <vt:lpstr>PowerPoint Presentation</vt:lpstr>
      <vt:lpstr>What is the Tragedy of the Commons?</vt:lpstr>
      <vt:lpstr>PowerPoint Presentation</vt:lpstr>
      <vt:lpstr>Tragedy of the Commons</vt:lpstr>
      <vt:lpstr>PowerPoint Presentation</vt:lpstr>
      <vt:lpstr>Hypothetical Group Work Question</vt:lpstr>
      <vt:lpstr>What do each of the scenarios have in common?</vt:lpstr>
      <vt:lpstr>Collective-Action Problems</vt:lpstr>
      <vt:lpstr>Institutions</vt:lpstr>
      <vt:lpstr>Institutions</vt:lpstr>
      <vt:lpstr>Environmental Policy</vt:lpstr>
      <vt:lpstr>Environmental Dilemmas</vt:lpstr>
      <vt:lpstr>Science and Environmental Policy</vt:lpstr>
      <vt:lpstr>Science and Environmental Policy</vt:lpstr>
      <vt:lpstr>The Political System</vt:lpstr>
      <vt:lpstr>Values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/>
  <cp:keywords/>
  <cp:lastModifiedBy>Matt Nowlin</cp:lastModifiedBy>
  <cp:revision>1</cp:revision>
  <dcterms:created xsi:type="dcterms:W3CDTF">2023-01-10T17:58:37Z</dcterms:created>
  <dcterms:modified xsi:type="dcterms:W3CDTF">2023-01-10T18:03:22Z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