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8" r:id="rId9"/>
    <p:sldId id="28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0" r:id="rId20"/>
    <p:sldId id="291" r:id="rId21"/>
    <p:sldId id="292" r:id="rId22"/>
    <p:sldId id="273" r:id="rId23"/>
    <p:sldId id="274" r:id="rId24"/>
    <p:sldId id="275" r:id="rId25"/>
    <p:sldId id="276" r:id="rId26"/>
    <p:sldId id="277" r:id="rId27"/>
    <p:sldId id="279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33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5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1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process through which policy issues reach the agenda is known as</a:t>
            </a:r>
          </a:p>
          <a:p>
            <a:r>
              <a:rPr lang="en-US"/>
              <a:t>https://www.polleverywhere.com/multiple_choice_polls/QxRWUHPMibne6gVyZbxfr?display_state=instructions&amp;activity_state=opened&amp;state=opened&amp;flow=Instructor&amp;onscreen=persist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process through which policy issues reach the agenda is known as</a:t>
            </a:r>
          </a:p>
          <a:p>
            <a:r>
              <a:rPr lang="en-US"/>
              <a:t>https://www.polleverywhere.com/multiple_choice_polls/QxRWUHPMibne6gVyZbxfr?display_state=chart&amp;activity_state=closed&amp;state=closed&amp;flow=Instructor&amp;onscreen=persist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9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process through which policy issues reach the agenda is known as</a:t>
            </a:r>
          </a:p>
          <a:p>
            <a:r>
              <a:rPr lang="en-US"/>
              <a:t>https://www.polleverywhere.com/multiple_choice_polls/QxRWUHPMibne6gVyZbxfr?display_state=chart&amp;activity_state=closed&amp;display=correctness&amp;state=closed&amp;flow=Instructor&amp;onscreen=persist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1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6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4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0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9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9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Was the Kyoto Protocol successful</a:t>
            </a:r>
            <a: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0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5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7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can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Sagebrush Rebellion was led by activists in which part of the country?</a:t>
            </a:r>
          </a:p>
          <a:p>
            <a:r>
              <a:rPr lang="en-US"/>
              <a:t>https://www.polleverywhere.com/multiple_choice_polls/9KbAfKE89BvQpVWB1hHBo?display_state=instructions&amp;activity_state=opened&amp;state=opened&amp;flow=Instructor&amp;onscreen=persist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Sagebrush Rebellion was led by activists in which part of the country?</a:t>
            </a:r>
          </a:p>
          <a:p>
            <a:r>
              <a:rPr lang="en-US"/>
              <a:t>https://www.polleverywhere.com/multiple_choice_polls/9KbAfKE89BvQpVWB1hHBo?display_state=chart&amp;activity_state=closed&amp;state=closed&amp;flow=Instructor&amp;onscreen=persist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Sagebrush Rebellion was led by activists in which part of the country?</a:t>
            </a:r>
          </a:p>
          <a:p>
            <a:r>
              <a:rPr lang="en-US"/>
              <a:t>https://www.polleverywhere.com/multiple_choice_polls/9KbAfKE89BvQpVWB1hHBo?display_state=chart&amp;activity_state=closed&amp;display=correctness&amp;state=closed&amp;flow=Instructor&amp;onscreen=persist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Policymaking: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POLI 307: Environmental Policy</a:t>
            </a: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Market Failures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Market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Externalities</a:t>
            </a:r>
          </a:p>
          <a:p>
            <a:pPr lvl="1"/>
            <a:r>
              <a:t>Pollution</a:t>
            </a:r>
          </a:p>
          <a:p>
            <a:pPr lvl="0"/>
            <a:r>
              <a:rPr b="1"/>
              <a:t>Common-pool goods</a:t>
            </a:r>
          </a:p>
          <a:p>
            <a:pPr lvl="1"/>
            <a:r>
              <a:t>Open pasture</a:t>
            </a:r>
          </a:p>
          <a:p>
            <a:pPr lvl="0"/>
            <a:r>
              <a:rPr b="1"/>
              <a:t>Public goods</a:t>
            </a:r>
          </a:p>
          <a:p>
            <a:pPr lvl="1"/>
            <a:r>
              <a:t>Clean air</a:t>
            </a:r>
          </a:p>
          <a:p>
            <a:pPr lvl="0"/>
            <a:r>
              <a:rPr b="1"/>
              <a:t>Insufficient competition</a:t>
            </a:r>
          </a:p>
          <a:p>
            <a:pPr lvl="1"/>
            <a:r>
              <a:t>Monopolies</a:t>
            </a:r>
          </a:p>
          <a:p>
            <a:pPr lvl="0"/>
            <a:r>
              <a:rPr b="1"/>
              <a:t>Asymmetric information</a:t>
            </a:r>
          </a:p>
          <a:p>
            <a:pPr lvl="1"/>
            <a:r>
              <a:t>Used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Goods</a:t>
            </a:r>
          </a:p>
        </p:txBody>
      </p:sp>
      <p:pic>
        <p:nvPicPr>
          <p:cNvPr id="3" name="Picture 1" descr="img/good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4846" y="897505"/>
            <a:ext cx="8774308" cy="41028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Governments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Public Policy</a:t>
            </a:r>
            <a:r>
              <a:t>:</a:t>
            </a:r>
          </a:p>
          <a:p>
            <a:pPr lvl="1"/>
            <a:r>
              <a:t>The outcomes of government processes that are aimed at alleviating a societal </a:t>
            </a:r>
            <a:r>
              <a:rPr i="1"/>
              <a:t>problem</a:t>
            </a:r>
          </a:p>
          <a:p>
            <a:pPr lvl="0"/>
            <a:r>
              <a:rPr b="1"/>
              <a:t>What is the </a:t>
            </a:r>
            <a:r>
              <a:rPr b="1" i="1"/>
              <a:t>cause</a:t>
            </a:r>
            <a:r>
              <a:rPr b="1"/>
              <a:t> of the “problem”?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Governments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Environmental Policy</a:t>
            </a:r>
            <a:r>
              <a:t>: Government action (policy) related to the natural environment</a:t>
            </a:r>
          </a:p>
          <a:p>
            <a:pPr lvl="1"/>
            <a:r>
              <a:rPr b="1"/>
              <a:t>Includes (among other things)</a:t>
            </a:r>
            <a:r>
              <a:t>: Public lands and waters; wilderness; wildlife; pollution; ecosystem services; human health and safety; energy use; transportation; urban design and building standards; agriculture and food production; and human population growth</a:t>
            </a:r>
          </a:p>
          <a:p>
            <a:pPr lvl="0"/>
            <a:r>
              <a:rPr b="1"/>
              <a:t>Environmental policies take multiple </a:t>
            </a:r>
            <a:r>
              <a:rPr b="1" i="1"/>
              <a:t>forms</a:t>
            </a:r>
            <a:r>
              <a:t>: Legislation, executive orders, agency rules and regulations, and court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Environmental Policymaking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Environmental Policymaking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Context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Stages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Structural Factors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Context of Policymaking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 Circumstances</a:t>
            </a:r>
          </a:p>
          <a:p>
            <a:pPr lvl="1"/>
            <a:r>
              <a:rPr i="1"/>
              <a:t>Focusing events</a:t>
            </a:r>
            <a:r>
              <a:t>: Major events that galvanize attention on a particular issue such as a crisis or a disaster</a:t>
            </a:r>
          </a:p>
          <a:p>
            <a:pPr lvl="1"/>
            <a:r>
              <a:t>Public opinion</a:t>
            </a:r>
          </a:p>
          <a:p>
            <a:pPr lvl="1"/>
            <a:r>
              <a:t>Other priorities</a:t>
            </a:r>
          </a:p>
          <a:p>
            <a:pPr lvl="0"/>
            <a:r>
              <a:rPr b="1"/>
              <a:t>Economic Conditions</a:t>
            </a:r>
          </a:p>
          <a:p>
            <a:pPr lvl="1"/>
            <a:r>
              <a:t>Bad economy, less interest in other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Context of Policymaking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Politics</a:t>
            </a:r>
          </a:p>
          <a:p>
            <a:pPr lvl="1"/>
            <a:r>
              <a:t>Elections</a:t>
            </a:r>
          </a:p>
          <a:p>
            <a:pPr lvl="1"/>
            <a:r>
              <a:t>Constituent/interest group support</a:t>
            </a:r>
          </a:p>
          <a:p>
            <a:pPr lvl="1"/>
            <a:r>
              <a:t>Party support</a:t>
            </a:r>
          </a:p>
          <a:p>
            <a:pPr lvl="0"/>
            <a:r>
              <a:rPr b="1"/>
              <a:t>Values and Culture</a:t>
            </a:r>
          </a:p>
          <a:p>
            <a:pPr lvl="1"/>
            <a:r>
              <a:t>What is acceptable to the public (and others)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DCF1-CA92-EC72-1CD5-32517BF83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6BC5B-7894-198B-E7E8-EC9AB0459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xRWUHPMibne6gVyZbxfr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5A7D497E-5421-B07E-752A-2C553EC4DB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Collective Action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Situations that arise when the goals of the individual conflict with those of the group</a:t>
            </a:r>
          </a:p>
          <a:p>
            <a:pPr lvl="0"/>
            <a:r>
              <a:rPr b="1"/>
              <a:t>Examples</a:t>
            </a:r>
          </a:p>
          <a:p>
            <a:pPr lvl="1"/>
            <a:r>
              <a:rPr i="1"/>
              <a:t>Externalities</a:t>
            </a:r>
          </a:p>
          <a:p>
            <a:pPr lvl="1"/>
            <a:r>
              <a:rPr i="1"/>
              <a:t>Common-pool goods</a:t>
            </a:r>
          </a:p>
          <a:p>
            <a:pPr lvl="1"/>
            <a:r>
              <a:rPr i="1"/>
              <a:t>Dirty dishes</a:t>
            </a:r>
          </a:p>
          <a:p>
            <a:pPr lvl="1"/>
            <a:r>
              <a:rPr i="1"/>
              <a:t>Slackers with group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851-E9DC-0A9F-AF44-964B8E6DA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B5EA1-B9BC-4ECD-D736-CB6E38BB9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xRWUHPMibne6gVyZbxfr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3D4CB4AE-0CA0-3BFA-46F2-ADB6443143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9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EF1E-9721-60B0-B450-0C1970FC1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1D1CC-B0F9-D483-6210-AEAE1BD68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xRWUHPMibne6gVyZbxfr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50E391B5-53CC-2B0C-3E6F-D14E8491FDA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Problem identification and definition</a:t>
            </a:r>
          </a:p>
          <a:p>
            <a:pPr marL="342900" lvl="0" indent="-342900">
              <a:buAutoNum type="arabicPeriod"/>
            </a:pPr>
            <a:r>
              <a:t>Agenda setting</a:t>
            </a:r>
          </a:p>
          <a:p>
            <a:pPr marL="342900" lvl="0" indent="-342900">
              <a:buAutoNum type="arabicPeriod"/>
            </a:pPr>
            <a:r>
              <a:t>Policy formulation</a:t>
            </a:r>
          </a:p>
          <a:p>
            <a:pPr marL="342900" lvl="0" indent="-342900">
              <a:buAutoNum type="arabicPeriod"/>
            </a:pPr>
            <a:r>
              <a:t>Policy legitimation</a:t>
            </a:r>
          </a:p>
          <a:p>
            <a:pPr marL="342900" lvl="0" indent="-342900">
              <a:buAutoNum type="arabicPeriod"/>
            </a:pPr>
            <a:r>
              <a:t>Policy implementation</a:t>
            </a:r>
          </a:p>
          <a:p>
            <a:pPr marL="342900" lvl="0" indent="-342900">
              <a:buAutoNum type="arabicPeriod"/>
            </a:pPr>
            <a:r>
              <a:t>Policy evaluation</a:t>
            </a:r>
          </a:p>
        </p:txBody>
      </p:sp>
      <p:pic>
        <p:nvPicPr>
          <p:cNvPr id="4" name="Picture 1" descr="img/cycle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60900" y="1193800"/>
            <a:ext cx="402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Problem identification and definition</a:t>
            </a:r>
          </a:p>
          <a:p>
            <a:pPr lvl="0"/>
            <a:r>
              <a:t>Is something a </a:t>
            </a:r>
            <a:r>
              <a:rPr i="1"/>
              <a:t>problem</a:t>
            </a:r>
          </a:p>
          <a:p>
            <a:pPr lvl="0"/>
            <a:r>
              <a:t>How is the problem </a:t>
            </a:r>
            <a:r>
              <a:rPr i="1"/>
              <a:t>understood</a:t>
            </a:r>
          </a:p>
          <a:p>
            <a:pPr lvl="0"/>
            <a:r>
              <a:t>These are debated</a:t>
            </a:r>
          </a:p>
          <a:p>
            <a:pPr lvl="0"/>
            <a:r>
              <a:rPr b="1"/>
              <a:t>Framing</a:t>
            </a:r>
          </a:p>
          <a:p>
            <a:pPr lvl="1"/>
            <a:r>
              <a:t>Give meaning and context to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Agenda Setting</a:t>
            </a:r>
          </a:p>
          <a:p>
            <a:pPr lvl="0"/>
            <a:r>
              <a:rPr i="1"/>
              <a:t>Policy agenda</a:t>
            </a:r>
            <a:r>
              <a:t>: The issues currently being addressed by the policymaking system</a:t>
            </a:r>
          </a:p>
          <a:p>
            <a:pPr lvl="0"/>
            <a:r>
              <a:rPr i="1"/>
              <a:t>Agenda-setting</a:t>
            </a:r>
            <a:r>
              <a:t>: The process through which policy issues reach the agenda</a:t>
            </a:r>
          </a:p>
          <a:p>
            <a:pPr lvl="0"/>
            <a:r>
              <a:rPr b="1"/>
              <a:t>Space on the agenda is finite and competitive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Agenda Setting</a:t>
            </a:r>
          </a:p>
          <a:p>
            <a:pPr marL="0" lvl="0" indent="0">
              <a:buNone/>
            </a:pPr>
            <a:r>
              <a:rPr b="1"/>
              <a:t>Getting on the agenda = Gaining attention</a:t>
            </a:r>
          </a:p>
          <a:p>
            <a:pPr lvl="0"/>
            <a:r>
              <a:rPr i="1"/>
              <a:t>Mobilization</a:t>
            </a:r>
            <a:r>
              <a:t>: individuals and organized groups bring attention to a problem</a:t>
            </a:r>
          </a:p>
          <a:p>
            <a:pPr lvl="0"/>
            <a:r>
              <a:rPr i="1"/>
              <a:t>Focusing events</a:t>
            </a:r>
          </a:p>
          <a:p>
            <a:pPr lvl="0"/>
            <a:r>
              <a:rPr i="1"/>
              <a:t>Policy entrepreneurs</a:t>
            </a:r>
            <a:r>
              <a:t>: individuals willing to invest resources into achieving a policy goal</a:t>
            </a:r>
          </a:p>
          <a:p>
            <a:pPr lvl="0"/>
            <a:r>
              <a:rPr i="1"/>
              <a:t>Public “mood”</a:t>
            </a:r>
            <a:r>
              <a:t>: how concerned is the public about the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3. Policy Formulation</a:t>
            </a:r>
          </a:p>
          <a:p>
            <a:pPr lvl="0"/>
            <a:r>
              <a:t>What should be done about a problem?</a:t>
            </a:r>
          </a:p>
          <a:p>
            <a:pPr lvl="0"/>
            <a:r>
              <a:t>Involves technical analysis and politics</a:t>
            </a:r>
          </a:p>
          <a:p>
            <a:pPr lvl="0"/>
            <a:r>
              <a:rPr b="1"/>
              <a:t>Policy design</a:t>
            </a:r>
            <a:r>
              <a:t>: The content of the policy</a:t>
            </a:r>
          </a:p>
          <a:p>
            <a:pPr lvl="1"/>
            <a:r>
              <a:t>Policy goals</a:t>
            </a:r>
          </a:p>
          <a:p>
            <a:pPr lvl="1"/>
            <a:r>
              <a:t>Policy instruments</a:t>
            </a:r>
          </a:p>
          <a:p>
            <a:pPr lvl="1"/>
            <a:r>
              <a:t>Implementation structure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4. Policy Legitimation</a:t>
            </a:r>
          </a:p>
          <a:p>
            <a:pPr lvl="0"/>
            <a:r>
              <a:t>e.g., a proposed policy becomes law</a:t>
            </a:r>
          </a:p>
        </p:txBody>
      </p:sp>
      <p:pic>
        <p:nvPicPr>
          <p:cNvPr id="4" name="Picture 3" descr="img/bill1.png">
            <a:extLst>
              <a:ext uri="{FF2B5EF4-FFF2-40B4-BE49-F238E27FC236}">
                <a16:creationId xmlns:a16="http://schemas.microsoft.com/office/drawing/2014/main" id="{2863EE95-2265-A71F-EAEF-26F38188847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6820" y="2170512"/>
            <a:ext cx="3939209" cy="29729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img/bill2.jpg">
            <a:extLst>
              <a:ext uri="{FF2B5EF4-FFF2-40B4-BE49-F238E27FC236}">
                <a16:creationId xmlns:a16="http://schemas.microsoft.com/office/drawing/2014/main" id="{9011B847-BDD1-1DF5-82CC-2EF3DA384FC3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468634" y="2170512"/>
            <a:ext cx="4438546" cy="29729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5. Policy Implementation</a:t>
            </a:r>
          </a:p>
          <a:p>
            <a:pPr marL="0" lvl="0" indent="0">
              <a:buNone/>
            </a:pPr>
            <a:r>
              <a:rPr b="1"/>
              <a:t>Process by which policies enacted by government are put into effect by the relevant agencies</a:t>
            </a:r>
          </a:p>
          <a:p>
            <a:pPr lvl="0"/>
            <a:r>
              <a:t>Implementation often involves </a:t>
            </a:r>
            <a:r>
              <a:rPr b="1"/>
              <a:t>delegation</a:t>
            </a:r>
          </a:p>
          <a:p>
            <a:pPr lvl="1"/>
            <a:r>
              <a:t>Agencies must define “</a:t>
            </a:r>
            <a:r>
              <a:rPr i="1"/>
              <a:t>swimmable</a:t>
            </a:r>
            <a:r>
              <a:t>” waters</a:t>
            </a:r>
          </a:p>
          <a:p>
            <a:pPr lvl="0"/>
            <a:r>
              <a:t>Implementation often involves </a:t>
            </a:r>
            <a:r>
              <a:rPr b="1"/>
              <a:t>policy creation</a:t>
            </a:r>
          </a:p>
          <a:p>
            <a:pPr lvl="1"/>
            <a:r>
              <a:t>EPA makes a regulation under the authority of the Clean Air 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Stages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6. Policy Evaluation</a:t>
            </a:r>
          </a:p>
          <a:p>
            <a:pPr marL="0" lvl="0" indent="0">
              <a:buNone/>
            </a:pPr>
            <a:r>
              <a:rPr b="1"/>
              <a:t>Measurement and assessment of policy and program effects, including successes and failures</a:t>
            </a:r>
          </a:p>
          <a:p>
            <a:pPr lvl="0"/>
            <a:r>
              <a:t>Is a policy working?</a:t>
            </a:r>
          </a:p>
          <a:p>
            <a:pPr lvl="0"/>
            <a:r>
              <a:t>Causality</a:t>
            </a:r>
          </a:p>
          <a:p>
            <a:pPr lvl="0"/>
            <a:r>
              <a:t>How to measure</a:t>
            </a:r>
          </a:p>
          <a:p>
            <a:pPr lvl="0"/>
            <a:r>
              <a:t>Where to get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How are collective-action problems addressed?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Structural Factors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Check</a:t>
            </a:r>
            <a:r>
              <a:rPr lang="en-US" dirty="0"/>
              <a:t>s</a:t>
            </a:r>
            <a:r>
              <a:rPr dirty="0"/>
              <a:t> and Balances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208791"/>
              </p:ext>
            </p:extLst>
          </p:nvPr>
        </p:nvGraphicFramePr>
        <p:xfrm>
          <a:off x="457200" y="1193800"/>
          <a:ext cx="8229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Legislative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make laws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recommend laws, veto, regulations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review laws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override vetos,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enforce and implement laws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review executive 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Judicial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advise and 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pardon, nominate judges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interpret laws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Federalism</a:t>
            </a:r>
          </a:p>
          <a:p>
            <a:pPr lvl="1"/>
            <a:r>
              <a:rPr dirty="0"/>
              <a:t>A system of government in which there is a national level of government with various sub-national governmental units</a:t>
            </a:r>
          </a:p>
          <a:p>
            <a:pPr lvl="0"/>
            <a:r>
              <a:rPr b="1" dirty="0"/>
              <a:t>Fragmentation</a:t>
            </a:r>
          </a:p>
          <a:p>
            <a:pPr lvl="1"/>
            <a:r>
              <a:rPr dirty="0"/>
              <a:t>Policymaking authority is diffused across the branches of government, the states, and civil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Governmental tendencies that result from the context, process, and structural factors of policymaking</a:t>
            </a:r>
          </a:p>
          <a:p>
            <a:pPr lvl="0"/>
            <a:r>
              <a:rPr b="1"/>
              <a:t>Incrementalism</a:t>
            </a:r>
            <a:r>
              <a:t>: small changes made over time</a:t>
            </a:r>
          </a:p>
          <a:p>
            <a:pPr lvl="0"/>
            <a:r>
              <a:rPr b="1"/>
              <a:t>Reactionary</a:t>
            </a:r>
            <a:r>
              <a:t>: governments respond to problems rather than be proactive to prevent a problem</a:t>
            </a:r>
          </a:p>
          <a:p>
            <a:pPr lvl="0"/>
            <a:r>
              <a:rPr b="1"/>
              <a:t>Pluralism</a:t>
            </a:r>
            <a:r>
              <a:t>: competition among different groups ensures that no single group will dominate government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Institutions are the humanly devised constraints that structure political, economic, and social interaction</a:t>
            </a:r>
          </a:p>
          <a:p>
            <a:pPr lvl="0"/>
            <a:r>
              <a:t>Institutions consist of both informal constraints (sanctions, taboos, customs, traditions, and codes of conduct), and formal rules (constitutions, laws, property rights)</a:t>
            </a:r>
          </a:p>
          <a:p>
            <a:pPr lvl="0"/>
            <a:r>
              <a:rPr i="1"/>
              <a:t>Markets</a:t>
            </a:r>
            <a:r>
              <a:t> and </a:t>
            </a:r>
            <a:r>
              <a:rPr i="1"/>
              <a:t>Governments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Markets are decentralized institutions that promote voluntary exchange between buyers and sellers</a:t>
            </a:r>
          </a:p>
          <a:p>
            <a:pPr lvl="0"/>
            <a:r>
              <a:t>Market rules</a:t>
            </a:r>
          </a:p>
          <a:p>
            <a:pPr lvl="1"/>
            <a:r>
              <a:t>Medium of exchange</a:t>
            </a:r>
          </a:p>
          <a:p>
            <a:pPr lvl="1"/>
            <a:r>
              <a:t>Way to communicate price</a:t>
            </a:r>
          </a:p>
          <a:p>
            <a:pPr lvl="1"/>
            <a:r>
              <a:rPr i="1"/>
              <a:t>Property rights</a:t>
            </a:r>
          </a:p>
          <a:p>
            <a:pPr lvl="0"/>
            <a:r>
              <a:t>Exchange provides gains from trade</a:t>
            </a:r>
          </a:p>
          <a:p>
            <a:pPr lvl="0"/>
            <a:r>
              <a:t>Markets provide the most </a:t>
            </a:r>
            <a:r>
              <a:rPr i="1"/>
              <a:t>efficient</a:t>
            </a:r>
            <a:r>
              <a:t> allocation of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Households</a:t>
            </a:r>
          </a:p>
        </p:txBody>
      </p:sp>
      <p:pic>
        <p:nvPicPr>
          <p:cNvPr id="3" name="Picture 1" descr="img/chick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mg/potatoes.jp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638F-0231-D81D-1AD0-A04BEB80E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8E847-2346-4186-C057-813919219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KbAfKE89BvQpVWB1hHBo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33E6A4A8-78DE-AD8B-505C-8EB581F4B8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2FBC-DB47-080C-99C8-9AB6B8FDC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2D6B5-BD82-377D-17D1-136119135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KbAfKE89BvQpVWB1hHBo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FD5BB762-B366-D77F-C5AF-019200DC385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0D-6D05-40D6-077C-0CE5591E1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34C03-7A74-BFF9-D124-DC4370846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KbAfKE89BvQpVWB1hHBo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BF725493-D574-1DFC-96D1-3463FFDDC2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1276</Words>
  <Application>Microsoft Macintosh PowerPoint</Application>
  <PresentationFormat>On-screen Show (16:9)</PresentationFormat>
  <Paragraphs>189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Helvetica Neue</vt:lpstr>
      <vt:lpstr>Office Theme</vt:lpstr>
      <vt:lpstr>Environmental Policymaking: Process</vt:lpstr>
      <vt:lpstr>Collective Action Problems</vt:lpstr>
      <vt:lpstr>How are collective-action problems addressed?</vt:lpstr>
      <vt:lpstr>Institutions</vt:lpstr>
      <vt:lpstr>Markets</vt:lpstr>
      <vt:lpstr>Two Households</vt:lpstr>
      <vt:lpstr>PowerPoint Presentation</vt:lpstr>
      <vt:lpstr>PowerPoint Presentation</vt:lpstr>
      <vt:lpstr>PowerPoint Presentation</vt:lpstr>
      <vt:lpstr>Market Failures</vt:lpstr>
      <vt:lpstr>Examples of Market Failures</vt:lpstr>
      <vt:lpstr>Types of Goods</vt:lpstr>
      <vt:lpstr>Governments</vt:lpstr>
      <vt:lpstr>Governments</vt:lpstr>
      <vt:lpstr>The Environmental Policymaking Process</vt:lpstr>
      <vt:lpstr>The Environmental Policymaking Process</vt:lpstr>
      <vt:lpstr>Context of Policymaking</vt:lpstr>
      <vt:lpstr>Context of Policymaking</vt:lpstr>
      <vt:lpstr>PowerPoint Presentation</vt:lpstr>
      <vt:lpstr>PowerPoint Presentation</vt:lpstr>
      <vt:lpstr>PowerPoint Presentation</vt:lpstr>
      <vt:lpstr>The Stages Model</vt:lpstr>
      <vt:lpstr>The Stages Model</vt:lpstr>
      <vt:lpstr>The Stages Model</vt:lpstr>
      <vt:lpstr>The Stages Model</vt:lpstr>
      <vt:lpstr>The Stages Model</vt:lpstr>
      <vt:lpstr>The Stages Model</vt:lpstr>
      <vt:lpstr>The Stages Model</vt:lpstr>
      <vt:lpstr>The Stages Model</vt:lpstr>
      <vt:lpstr>Structural Factors</vt:lpstr>
      <vt:lpstr>Checks and Balances</vt:lpstr>
      <vt:lpstr>Structural Factors</vt:lpstr>
      <vt:lpstr>Other 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Policymaking: Process</dc:title>
  <dc:creator/>
  <cp:keywords/>
  <cp:lastModifiedBy>Matt Nowlin</cp:lastModifiedBy>
  <cp:revision>5</cp:revision>
  <dcterms:created xsi:type="dcterms:W3CDTF">2023-01-27T15:57:42Z</dcterms:created>
  <dcterms:modified xsi:type="dcterms:W3CDTF">2023-02-01T20:16:23Z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