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300" r:id="rId44"/>
    <p:sldId id="301" r:id="rId45"/>
    <p:sldId id="302" r:id="rId46"/>
    <p:sldId id="303" r:id="rId47"/>
    <p:sldId id="304" r:id="rId48"/>
    <p:sldId id="305" r:id="rId49"/>
    <p:sldId id="306" r:id="rId50"/>
    <p:sldId id="307" r:id="rId51"/>
    <p:sldId id="308" r:id="rId5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94694" autoAdjust="0"/>
  </p:normalViewPr>
  <p:slideViewPr>
    <p:cSldViewPr snapToGrid="0" snapToObjects="1">
      <p:cViewPr varScale="1">
        <p:scale>
          <a:sx n="161" d="100"/>
          <a:sy n="161" d="100"/>
        </p:scale>
        <p:origin x="336" y="20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lgn="l">
              <a:defRPr sz="4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t>Click to edit Master title style</a:t>
            </a:r>
          </a:p>
        </p:txBody>
      </p:sp>
      <p:sp>
        <p:nvSpPr>
          <p:cNvPr id="3" name="Subtitle 2"/>
          <p:cNvSpPr>
            <a:spLocks noGrp="1"/>
          </p:cNvSpPr>
          <p:nvPr>
            <p:ph type="subTitle" idx="1"/>
          </p:nvPr>
        </p:nvSpPr>
        <p:spPr>
          <a:xfrm>
            <a:off x="685800" y="2831539"/>
            <a:ext cx="6400800" cy="1102519"/>
          </a:xfrm>
        </p:spPr>
        <p:txBody>
          <a:bodyPr/>
          <a:lstStyle>
            <a:lvl1pPr marL="0" indent="0" algn="l">
              <a:buNone/>
              <a:defRPr>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85800" y="4065259"/>
            <a:ext cx="2133600" cy="273844"/>
          </a:xfrm>
        </p:spPr>
        <p:txBody>
          <a:bodyPr/>
          <a:lstStyle>
            <a:lvl1pPr>
              <a:defRPr sz="1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2/13/23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342900" algn="l" defTabSz="342900" rtl="0" eaLnBrk="1" latinLnBrk="0" hangingPunct="1">
        <a:spcBef>
          <a:spcPct val="20000"/>
        </a:spcBef>
        <a:buFont typeface="Arial"/>
        <a:buChar char="–"/>
        <a:defRPr sz="21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028700" indent="-342900" algn="l" defTabSz="342900" rtl="0" eaLnBrk="1" latinLnBrk="0" hangingPunct="1">
        <a:spcBef>
          <a:spcPct val="20000"/>
        </a:spcBef>
        <a:buFont typeface="Arial"/>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3716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17145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fontScale="90000"/>
          </a:bodyPr>
          <a:lstStyle/>
          <a:p>
            <a:pPr marL="0" lvl="0" indent="0">
              <a:buNone/>
            </a:pPr>
            <a:r>
              <a:t>Environmental Policymaking: Institutions and Official Actors</a:t>
            </a:r>
          </a:p>
        </p:txBody>
      </p:sp>
      <p:sp>
        <p:nvSpPr>
          <p:cNvPr id="3" name="Subtitle 2"/>
          <p:cNvSpPr>
            <a:spLocks noGrp="1"/>
          </p:cNvSpPr>
          <p:nvPr>
            <p:ph type="subTitle" idx="1"/>
          </p:nvPr>
        </p:nvSpPr>
        <p:spPr>
          <a:xfrm>
            <a:off x="685800" y="2831539"/>
            <a:ext cx="6400800" cy="1102519"/>
          </a:xfrm>
        </p:spPr>
        <p:txBody>
          <a:bodyPr>
            <a:normAutofit lnSpcReduction="10000"/>
          </a:bodyPr>
          <a:lstStyle/>
          <a:p>
            <a:pPr marL="0" lvl="0" indent="0">
              <a:buNone/>
            </a:pPr>
            <a:r>
              <a:t>POLI 307: Environmental Policy</a:t>
            </a:r>
            <a:br/>
            <a:br/>
            <a:endParaRPr/>
          </a:p>
        </p:txBody>
      </p:sp>
      <p:sp>
        <p:nvSpPr>
          <p:cNvPr id="4" name="Date Placeholder 3"/>
          <p:cNvSpPr>
            <a:spLocks noGrp="1"/>
          </p:cNvSpPr>
          <p:nvPr>
            <p:ph type="dt" sz="half" idx="10"/>
          </p:nvPr>
        </p:nvSpPr>
        <p:spPr>
          <a:xfrm>
            <a:off x="685800" y="4065259"/>
            <a:ext cx="2133600" cy="273844"/>
          </a:xfrm>
        </p:spPr>
        <p:txBody>
          <a:bodyPr/>
          <a:lstStyle/>
          <a:p>
            <a:pPr marL="0" lvl="0" indent="0">
              <a:buNone/>
            </a:pPr>
            <a:r>
              <a:t>1/1/23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Congress: Legislation</a:t>
            </a:r>
          </a:p>
        </p:txBody>
      </p:sp>
      <p:sp>
        <p:nvSpPr>
          <p:cNvPr id="3" name="Content Placeholder 2"/>
          <p:cNvSpPr>
            <a:spLocks noGrp="1"/>
          </p:cNvSpPr>
          <p:nvPr>
            <p:ph idx="1"/>
          </p:nvPr>
        </p:nvSpPr>
        <p:spPr/>
        <p:txBody>
          <a:bodyPr/>
          <a:lstStyle/>
          <a:p>
            <a:pPr marL="0" lvl="0" indent="0">
              <a:spcBef>
                <a:spcPts val="3000"/>
              </a:spcBef>
              <a:buNone/>
            </a:pPr>
            <a:r>
              <a:rPr b="1"/>
              <a:t>How a bill becomes a law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lvl="0"/>
            <a:r>
              <a:t>Introduced</a:t>
            </a:r>
          </a:p>
          <a:p>
            <a:pPr lvl="0"/>
            <a:r>
              <a:t>Assigned to committee</a:t>
            </a:r>
          </a:p>
          <a:p>
            <a:pPr lvl="0"/>
            <a:r>
              <a:t>Passes committee</a:t>
            </a:r>
          </a:p>
          <a:p>
            <a:pPr lvl="0"/>
            <a:r>
              <a:t>Passes full chamber</a:t>
            </a:r>
          </a:p>
          <a:p>
            <a:pPr lvl="0"/>
            <a:r>
              <a:t>Passes other chamber</a:t>
            </a:r>
          </a:p>
          <a:p>
            <a:pPr lvl="0"/>
            <a:r>
              <a:t>Signed by the president</a:t>
            </a:r>
          </a:p>
        </p:txBody>
      </p:sp>
      <p:pic>
        <p:nvPicPr>
          <p:cNvPr id="2" name="Picture 1" descr="img/bill2.jpg"/>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Congress: Committees and Sub-Committees</a:t>
            </a:r>
          </a:p>
        </p:txBody>
      </p:sp>
      <p:sp>
        <p:nvSpPr>
          <p:cNvPr id="3" name="Content Placeholder 2"/>
          <p:cNvSpPr>
            <a:spLocks noGrp="1"/>
          </p:cNvSpPr>
          <p:nvPr>
            <p:ph idx="1"/>
          </p:nvPr>
        </p:nvSpPr>
        <p:spPr/>
        <p:txBody>
          <a:bodyPr/>
          <a:lstStyle/>
          <a:p>
            <a:pPr lvl="0"/>
            <a:r>
              <a:t>Hold hearings to gather information</a:t>
            </a:r>
          </a:p>
          <a:p>
            <a:pPr lvl="0"/>
            <a:r>
              <a:t>Bills are amended in committee, but most die in committee</a:t>
            </a:r>
          </a:p>
          <a:p>
            <a:pPr lvl="0"/>
            <a:r>
              <a:t>Chairs of committees are important party leaders</a:t>
            </a:r>
          </a:p>
          <a:p>
            <a:pPr lvl="0"/>
            <a:r>
              <a:t>Create multiple access and veto points for policy actors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Congress: House Committees and Sub-Committees</a:t>
            </a:r>
          </a:p>
        </p:txBody>
      </p:sp>
      <p:pic>
        <p:nvPicPr>
          <p:cNvPr id="3" name="Picture 1" descr="img/houseCom.png"/>
          <p:cNvPicPr>
            <a:picLocks noGrp="1" noChangeAspect="1"/>
          </p:cNvPicPr>
          <p:nvPr/>
        </p:nvPicPr>
        <p:blipFill>
          <a:blip r:embed="rId2"/>
          <a:stretch>
            <a:fillRect/>
          </a:stretch>
        </p:blipFill>
        <p:spPr bwMode="auto">
          <a:xfrm>
            <a:off x="3124200" y="1193800"/>
            <a:ext cx="2882900" cy="33909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Congress: Senate Committees and Sub-Committees</a:t>
            </a:r>
          </a:p>
        </p:txBody>
      </p:sp>
      <p:pic>
        <p:nvPicPr>
          <p:cNvPr id="3" name="Picture 1" descr="img/senate1.png"/>
          <p:cNvPicPr>
            <a:picLocks noGrp="1" noChangeAspect="1"/>
          </p:cNvPicPr>
          <p:nvPr/>
        </p:nvPicPr>
        <p:blipFill>
          <a:blip r:embed="rId2"/>
          <a:stretch>
            <a:fillRect/>
          </a:stretch>
        </p:blipFill>
        <p:spPr bwMode="auto">
          <a:xfrm>
            <a:off x="457200" y="1409700"/>
            <a:ext cx="8229600" cy="295910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senate2.png"/>
          <p:cNvPicPr>
            <a:picLocks noGrp="1" noChangeAspect="1"/>
          </p:cNvPicPr>
          <p:nvPr/>
        </p:nvPicPr>
        <p:blipFill>
          <a:blip r:embed="rId2"/>
          <a:stretch>
            <a:fillRect/>
          </a:stretch>
        </p:blipFill>
        <p:spPr bwMode="auto">
          <a:xfrm>
            <a:off x="2387600" y="1193800"/>
            <a:ext cx="4356100" cy="33909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Congress: Environmental Legislation</a:t>
            </a:r>
          </a:p>
        </p:txBody>
      </p:sp>
      <p:sp>
        <p:nvSpPr>
          <p:cNvPr id="3" name="Content Placeholder 2"/>
          <p:cNvSpPr>
            <a:spLocks noGrp="1"/>
          </p:cNvSpPr>
          <p:nvPr>
            <p:ph idx="1"/>
          </p:nvPr>
        </p:nvSpPr>
        <p:spPr/>
        <p:txBody>
          <a:bodyPr/>
          <a:lstStyle/>
          <a:p>
            <a:pPr lvl="0"/>
            <a:r>
              <a:t>Substantive legislation peaked during the </a:t>
            </a:r>
            <a:r>
              <a:rPr i="1"/>
              <a:t>environmentalism era</a:t>
            </a:r>
          </a:p>
          <a:p>
            <a:pPr lvl="0"/>
            <a:r>
              <a:t>Incremental changes since the environmentalism era</a:t>
            </a:r>
          </a:p>
          <a:p>
            <a:pPr lvl="0"/>
            <a:r>
              <a:rPr b="1"/>
              <a:t>Authorizing statues</a:t>
            </a:r>
            <a:r>
              <a:t>: legislation that becomes public law</a:t>
            </a:r>
          </a:p>
          <a:p>
            <a:pPr lvl="0"/>
            <a:r>
              <a:rPr b="1"/>
              <a:t>Public law titles</a:t>
            </a:r>
            <a:r>
              <a:t>: subsections of larger bills (laws)</a:t>
            </a:r>
          </a:p>
          <a:p>
            <a:pPr lvl="0"/>
            <a:r>
              <a:rPr b="1"/>
              <a:t>Appropriations</a:t>
            </a:r>
            <a:r>
              <a:t>: allocation of funding to agencies</a:t>
            </a:r>
          </a:p>
          <a:p>
            <a:pPr lvl="1"/>
            <a:r>
              <a:rPr b="1"/>
              <a:t>Riders</a:t>
            </a:r>
            <a:r>
              <a:t>: attachments to appropriation bills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Congress: On the Congressional Agenda</a:t>
            </a:r>
          </a:p>
        </p:txBody>
      </p:sp>
      <p:sp>
        <p:nvSpPr>
          <p:cNvPr id="3" name="Content Placeholder 2"/>
          <p:cNvSpPr>
            <a:spLocks noGrp="1"/>
          </p:cNvSpPr>
          <p:nvPr>
            <p:ph sz="half" idx="1"/>
          </p:nvPr>
        </p:nvSpPr>
        <p:spPr/>
        <p:txBody>
          <a:bodyPr>
            <a:normAutofit fontScale="77500" lnSpcReduction="20000"/>
          </a:bodyPr>
          <a:lstStyle/>
          <a:p>
            <a:pPr marL="0" lvl="0" indent="0">
              <a:buNone/>
            </a:pPr>
            <a:r>
              <a:rPr i="1"/>
              <a:t>I would like to draw three main conclusions. Number one, the earth is warmer in 1988 than at any time in the history of instrumental measurements. Number two, the global warming is now large enough that we can ascribe with a high degree of confidence a cause and effect relationship to the greenhouse effect. And number three, our computer climate simulations indicate that the greenhouse effect is already large enough to begin to effect the probability of extreme events such as summer heat waves</a:t>
            </a:r>
          </a:p>
          <a:p>
            <a:pPr marL="0" lvl="0" indent="0">
              <a:buNone/>
            </a:pPr>
            <a:r>
              <a:t>-James Hansen, 1988</a:t>
            </a:r>
          </a:p>
        </p:txBody>
      </p:sp>
      <p:pic>
        <p:nvPicPr>
          <p:cNvPr id="4" name="Picture 1" descr="img/hansen.png"/>
          <p:cNvPicPr>
            <a:picLocks noGrp="1" noChangeAspect="1"/>
          </p:cNvPicPr>
          <p:nvPr/>
        </p:nvPicPr>
        <p:blipFill>
          <a:blip r:embed="rId2"/>
          <a:stretch>
            <a:fillRect/>
          </a:stretch>
        </p:blipFill>
        <p:spPr bwMode="auto">
          <a:xfrm>
            <a:off x="4648200" y="1498600"/>
            <a:ext cx="4038600" cy="27813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Congressional Hearings</a:t>
            </a:r>
          </a:p>
        </p:txBody>
      </p:sp>
      <p:pic>
        <p:nvPicPr>
          <p:cNvPr id="3" name="Picture 1" descr="05-official_files/figure-pptx/unnamed-chunk-2-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Congressional Hearings</a:t>
            </a:r>
          </a:p>
        </p:txBody>
      </p:sp>
      <p:sp>
        <p:nvSpPr>
          <p:cNvPr id="3" name="Content Placeholder 2"/>
          <p:cNvSpPr>
            <a:spLocks noGrp="1"/>
          </p:cNvSpPr>
          <p:nvPr>
            <p:ph idx="1"/>
          </p:nvPr>
        </p:nvSpPr>
        <p:spPr/>
        <p:txBody>
          <a:bodyPr/>
          <a:lstStyle/>
          <a:p>
            <a:pPr lvl="0"/>
            <a:r>
              <a:t>Steady increase during the </a:t>
            </a:r>
            <a:r>
              <a:rPr i="1"/>
              <a:t>environmentalism era</a:t>
            </a:r>
          </a:p>
          <a:p>
            <a:pPr lvl="0"/>
            <a:r>
              <a:t>Big spike in mid-to late 1980’s</a:t>
            </a:r>
          </a:p>
          <a:p>
            <a:pPr lvl="1"/>
            <a:r>
              <a:t>Response to Reagan</a:t>
            </a:r>
          </a:p>
          <a:p>
            <a:pPr lvl="1"/>
            <a:r>
              <a:t>Ozone layer and climate change</a:t>
            </a:r>
          </a:p>
          <a:p>
            <a:pPr lvl="0"/>
            <a:r>
              <a:t>Decline in </a:t>
            </a:r>
            <a:r>
              <a:rPr i="1"/>
              <a:t>legislative</a:t>
            </a:r>
            <a:r>
              <a:t> hearings and increase in </a:t>
            </a:r>
            <a:r>
              <a:rPr i="1"/>
              <a:t>oversight</a:t>
            </a:r>
            <a:r>
              <a:t> hearings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Institutions</a:t>
            </a:r>
          </a:p>
        </p:txBody>
      </p:sp>
      <p:sp>
        <p:nvSpPr>
          <p:cNvPr id="3" name="Content Placeholder 2"/>
          <p:cNvSpPr>
            <a:spLocks noGrp="1"/>
          </p:cNvSpPr>
          <p:nvPr>
            <p:ph idx="1"/>
          </p:nvPr>
        </p:nvSpPr>
        <p:spPr/>
        <p:txBody>
          <a:bodyPr/>
          <a:lstStyle/>
          <a:p>
            <a:pPr lvl="0"/>
            <a:r>
              <a:t>Institutions are the humanly devised constraints that structure political, economic, and social interaction</a:t>
            </a:r>
          </a:p>
          <a:p>
            <a:pPr lvl="0"/>
            <a:r>
              <a:t>Institutions consist of both informal constraints (sanctions, taboos, customs, traditions, and codes of conduct), and formal rules (constitutions, laws, property rights)</a:t>
            </a:r>
          </a:p>
          <a:p>
            <a:pPr lvl="0"/>
            <a:r>
              <a:t>Markets and </a:t>
            </a:r>
            <a:r>
              <a:rPr i="1"/>
              <a:t>Governments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Legislation: Public Laws</a:t>
            </a:r>
          </a:p>
        </p:txBody>
      </p:sp>
      <p:pic>
        <p:nvPicPr>
          <p:cNvPr id="3" name="Picture 1" descr="05-official_files/figure-pptx/unnamed-chunk-4-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Legislation: Public Titles</a:t>
            </a:r>
          </a:p>
        </p:txBody>
      </p:sp>
      <p:pic>
        <p:nvPicPr>
          <p:cNvPr id="3" name="Picture 1" descr="05-official_files/figure-pptx/unnamed-chunk-5-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Budget Outlays</a:t>
            </a:r>
          </a:p>
        </p:txBody>
      </p:sp>
      <p:pic>
        <p:nvPicPr>
          <p:cNvPr id="3" name="Picture 1" descr="img/budgetPercent.jp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Polarization</a:t>
            </a:r>
          </a:p>
        </p:txBody>
      </p:sp>
      <p:pic>
        <p:nvPicPr>
          <p:cNvPr id="3" name="Picture 1" descr="img/lcvS.jp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Congressional Gridlock</a:t>
            </a:r>
          </a:p>
        </p:txBody>
      </p:sp>
      <p:sp>
        <p:nvSpPr>
          <p:cNvPr id="3" name="Content Placeholder 2"/>
          <p:cNvSpPr>
            <a:spLocks noGrp="1"/>
          </p:cNvSpPr>
          <p:nvPr>
            <p:ph idx="1"/>
          </p:nvPr>
        </p:nvSpPr>
        <p:spPr/>
        <p:txBody>
          <a:bodyPr/>
          <a:lstStyle/>
          <a:p>
            <a:pPr lvl="0"/>
            <a:r>
              <a:t>Polarization</a:t>
            </a:r>
          </a:p>
          <a:p>
            <a:pPr lvl="0"/>
            <a:r>
              <a:t>Separation of Powers</a:t>
            </a:r>
          </a:p>
          <a:p>
            <a:pPr lvl="0"/>
            <a:r>
              <a:t>Complexity of environmental issues</a:t>
            </a:r>
          </a:p>
          <a:p>
            <a:pPr lvl="0"/>
            <a:r>
              <a:t>Lack of public support</a:t>
            </a:r>
          </a:p>
          <a:p>
            <a:pPr lvl="0"/>
            <a:r>
              <a:t>Interest groups</a:t>
            </a:r>
          </a:p>
          <a:p>
            <a:pPr lvl="0"/>
            <a:r>
              <a:t>Lack of political leadership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The President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Separation and Sharing of Powers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a:txBody>
                    <a:bodyPr/>
                    <a:lstStyle/>
                    <a:p>
                      <a:endParaRPr/>
                    </a:p>
                  </a:txBody>
                  <a:tcPr/>
                </a:tc>
                <a:tc>
                  <a:txBody>
                    <a:bodyPr/>
                    <a:lstStyle/>
                    <a:p>
                      <a:pPr marL="0" lvl="0" indent="0">
                        <a:buNone/>
                      </a:pPr>
                      <a:r>
                        <a:t>Congress</a:t>
                      </a:r>
                    </a:p>
                  </a:txBody>
                  <a:tcPr/>
                </a:tc>
                <a:tc>
                  <a:txBody>
                    <a:bodyPr/>
                    <a:lstStyle/>
                    <a:p>
                      <a:pPr marL="0" lvl="0" indent="0">
                        <a:buNone/>
                      </a:pPr>
                      <a:r>
                        <a:rPr b="1" i="1"/>
                        <a:t>President</a:t>
                      </a:r>
                    </a:p>
                  </a:txBody>
                  <a:tcPr/>
                </a:tc>
                <a:tc>
                  <a:txBody>
                    <a:bodyPr/>
                    <a:lstStyle/>
                    <a:p>
                      <a:pPr marL="0" lvl="0" indent="0">
                        <a:buNone/>
                      </a:pPr>
                      <a:r>
                        <a:t>Courts</a:t>
                      </a:r>
                    </a:p>
                  </a:txBody>
                  <a:tcPr/>
                </a:tc>
                <a:extLst>
                  <a:ext uri="{0D108BD9-81ED-4DB2-BD59-A6C34878D82A}">
                    <a16:rowId xmlns:a16="http://schemas.microsoft.com/office/drawing/2014/main" val="10000"/>
                  </a:ext>
                </a:extLst>
              </a:tr>
              <a:tr h="0">
                <a:tc>
                  <a:txBody>
                    <a:bodyPr/>
                    <a:lstStyle/>
                    <a:p>
                      <a:pPr marL="0" lvl="0" indent="0">
                        <a:buNone/>
                      </a:pPr>
                      <a:r>
                        <a:t>Legislative</a:t>
                      </a:r>
                    </a:p>
                  </a:txBody>
                  <a:tcPr/>
                </a:tc>
                <a:tc>
                  <a:txBody>
                    <a:bodyPr/>
                    <a:lstStyle/>
                    <a:p>
                      <a:pPr marL="0" lvl="0" indent="0">
                        <a:buNone/>
                      </a:pPr>
                      <a:r>
                        <a:t>make laws</a:t>
                      </a:r>
                    </a:p>
                  </a:txBody>
                  <a:tcPr/>
                </a:tc>
                <a:tc>
                  <a:txBody>
                    <a:bodyPr/>
                    <a:lstStyle/>
                    <a:p>
                      <a:pPr marL="0" lvl="0" indent="0">
                        <a:buNone/>
                      </a:pPr>
                      <a:r>
                        <a:rPr b="1" i="1"/>
                        <a:t>recommend laws, veto, regulations</a:t>
                      </a:r>
                    </a:p>
                  </a:txBody>
                  <a:tcPr/>
                </a:tc>
                <a:tc>
                  <a:txBody>
                    <a:bodyPr/>
                    <a:lstStyle/>
                    <a:p>
                      <a:pPr marL="0" lvl="0" indent="0">
                        <a:buNone/>
                      </a:pPr>
                      <a:r>
                        <a:t>review law</a:t>
                      </a:r>
                    </a:p>
                  </a:txBody>
                  <a:tcPr/>
                </a:tc>
                <a:extLst>
                  <a:ext uri="{0D108BD9-81ED-4DB2-BD59-A6C34878D82A}">
                    <a16:rowId xmlns:a16="http://schemas.microsoft.com/office/drawing/2014/main" val="10001"/>
                  </a:ext>
                </a:extLst>
              </a:tr>
              <a:tr h="0">
                <a:tc>
                  <a:txBody>
                    <a:bodyPr/>
                    <a:lstStyle/>
                    <a:p>
                      <a:pPr marL="0" lvl="0" indent="0">
                        <a:buNone/>
                      </a:pPr>
                      <a:r>
                        <a:rPr b="1" i="1"/>
                        <a:t>Executive</a:t>
                      </a:r>
                    </a:p>
                  </a:txBody>
                  <a:tcPr/>
                </a:tc>
                <a:tc>
                  <a:txBody>
                    <a:bodyPr/>
                    <a:lstStyle/>
                    <a:p>
                      <a:pPr marL="0" lvl="0" indent="0">
                        <a:buNone/>
                      </a:pPr>
                      <a:r>
                        <a:t>override vetos, oversight</a:t>
                      </a:r>
                    </a:p>
                  </a:txBody>
                  <a:tcPr/>
                </a:tc>
                <a:tc>
                  <a:txBody>
                    <a:bodyPr/>
                    <a:lstStyle/>
                    <a:p>
                      <a:pPr marL="0" lvl="0" indent="0">
                        <a:buNone/>
                      </a:pPr>
                      <a:r>
                        <a:rPr b="1" i="1"/>
                        <a:t>enforce and implement laws</a:t>
                      </a:r>
                    </a:p>
                  </a:txBody>
                  <a:tcPr/>
                </a:tc>
                <a:tc>
                  <a:txBody>
                    <a:bodyPr/>
                    <a:lstStyle/>
                    <a:p>
                      <a:pPr marL="0" lvl="0" indent="0">
                        <a:buNone/>
                      </a:pPr>
                      <a:r>
                        <a:t>review executive acts</a:t>
                      </a:r>
                    </a:p>
                  </a:txBody>
                  <a:tcPr/>
                </a:tc>
                <a:extLst>
                  <a:ext uri="{0D108BD9-81ED-4DB2-BD59-A6C34878D82A}">
                    <a16:rowId xmlns:a16="http://schemas.microsoft.com/office/drawing/2014/main" val="10002"/>
                  </a:ext>
                </a:extLst>
              </a:tr>
              <a:tr h="0">
                <a:tc>
                  <a:txBody>
                    <a:bodyPr/>
                    <a:lstStyle/>
                    <a:p>
                      <a:pPr marL="0" lvl="0" indent="0">
                        <a:buNone/>
                      </a:pPr>
                      <a:r>
                        <a:t>Judicial</a:t>
                      </a:r>
                    </a:p>
                  </a:txBody>
                  <a:tcPr/>
                </a:tc>
                <a:tc>
                  <a:txBody>
                    <a:bodyPr/>
                    <a:lstStyle/>
                    <a:p>
                      <a:pPr marL="0" lvl="0" indent="0">
                        <a:buNone/>
                      </a:pPr>
                      <a:r>
                        <a:t>advise and consent</a:t>
                      </a:r>
                    </a:p>
                  </a:txBody>
                  <a:tcPr/>
                </a:tc>
                <a:tc>
                  <a:txBody>
                    <a:bodyPr/>
                    <a:lstStyle/>
                    <a:p>
                      <a:pPr marL="0" lvl="0" indent="0">
                        <a:buNone/>
                      </a:pPr>
                      <a:r>
                        <a:rPr b="1" i="1"/>
                        <a:t>pardon, nominate judges</a:t>
                      </a:r>
                    </a:p>
                  </a:txBody>
                  <a:tcPr/>
                </a:tc>
                <a:tc>
                  <a:txBody>
                    <a:bodyPr/>
                    <a:lstStyle/>
                    <a:p>
                      <a:pPr marL="0" lvl="0" indent="0">
                        <a:buNone/>
                      </a:pPr>
                      <a:r>
                        <a:t>interpret laws</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Presidential Powers</a:t>
            </a:r>
          </a:p>
        </p:txBody>
      </p:sp>
      <p:sp>
        <p:nvSpPr>
          <p:cNvPr id="3" name="Content Placeholder 2"/>
          <p:cNvSpPr>
            <a:spLocks noGrp="1"/>
          </p:cNvSpPr>
          <p:nvPr>
            <p:ph idx="1"/>
          </p:nvPr>
        </p:nvSpPr>
        <p:spPr/>
        <p:txBody>
          <a:bodyPr/>
          <a:lstStyle/>
          <a:p>
            <a:pPr lvl="0"/>
            <a:r>
              <a:rPr b="1"/>
              <a:t>Constitutional powers</a:t>
            </a:r>
          </a:p>
          <a:p>
            <a:pPr lvl="1"/>
            <a:r>
              <a:rPr b="1"/>
              <a:t>Execute the law</a:t>
            </a:r>
            <a:r>
              <a:t> (“take care” clause)</a:t>
            </a:r>
          </a:p>
          <a:p>
            <a:pPr lvl="1"/>
            <a:r>
              <a:t>Veto legislation</a:t>
            </a:r>
          </a:p>
          <a:p>
            <a:pPr lvl="1"/>
            <a:r>
              <a:t>Make judicial and executive branch appointments</a:t>
            </a:r>
          </a:p>
          <a:p>
            <a:pPr lvl="0"/>
            <a:r>
              <a:rPr b="1"/>
              <a:t>Implied powers</a:t>
            </a:r>
          </a:p>
          <a:p>
            <a:pPr lvl="1"/>
            <a:r>
              <a:t>Proposal legislation and policy priorities to Congress</a:t>
            </a:r>
          </a:p>
          <a:p>
            <a:pPr lvl="1"/>
            <a:r>
              <a:t>The president can (try to) influence others to act (the </a:t>
            </a:r>
            <a:r>
              <a:rPr i="1"/>
              <a:t>Bully Pulpit</a:t>
            </a:r>
            <a: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Presidential Powers</a:t>
            </a:r>
          </a:p>
        </p:txBody>
      </p:sp>
      <p:sp>
        <p:nvSpPr>
          <p:cNvPr id="3" name="Content Placeholder 2"/>
          <p:cNvSpPr>
            <a:spLocks noGrp="1"/>
          </p:cNvSpPr>
          <p:nvPr>
            <p:ph idx="1"/>
          </p:nvPr>
        </p:nvSpPr>
        <p:spPr/>
        <p:txBody>
          <a:bodyPr/>
          <a:lstStyle/>
          <a:p>
            <a:pPr marL="0" lvl="0" indent="0">
              <a:spcBef>
                <a:spcPts val="3000"/>
              </a:spcBef>
              <a:buNone/>
            </a:pPr>
            <a:r>
              <a:rPr b="1"/>
              <a:t>Direct policymaking</a:t>
            </a:r>
          </a:p>
          <a:p>
            <a:pPr lvl="0"/>
            <a:r>
              <a:rPr b="1"/>
              <a:t>Executive Agreements</a:t>
            </a:r>
            <a:r>
              <a:t>: Agreements made between the US and a foreign government(s)</a:t>
            </a:r>
          </a:p>
          <a:p>
            <a:pPr lvl="0"/>
            <a:r>
              <a:rPr b="1"/>
              <a:t>Executive Orders</a:t>
            </a:r>
            <a:r>
              <a:t>: An official means by which the president can instruct federal agencies on how to execute laws passed by Congress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Administrative Presidency</a:t>
            </a:r>
          </a:p>
        </p:txBody>
      </p:sp>
      <p:sp>
        <p:nvSpPr>
          <p:cNvPr id="3" name="Content Placeholder 2"/>
          <p:cNvSpPr>
            <a:spLocks noGrp="1"/>
          </p:cNvSpPr>
          <p:nvPr>
            <p:ph sz="half" idx="1"/>
          </p:nvPr>
        </p:nvSpPr>
        <p:spPr/>
        <p:txBody>
          <a:bodyPr/>
          <a:lstStyle/>
          <a:p>
            <a:pPr marL="0" lvl="0" indent="0">
              <a:buNone/>
            </a:pPr>
            <a:r>
              <a:rPr b="1"/>
              <a:t>Chief Executive</a:t>
            </a:r>
          </a:p>
          <a:p>
            <a:pPr lvl="0"/>
            <a:r>
              <a:t>Appointments</a:t>
            </a:r>
          </a:p>
          <a:p>
            <a:pPr lvl="0"/>
            <a:r>
              <a:t>Policy coordination</a:t>
            </a:r>
          </a:p>
          <a:p>
            <a:pPr lvl="0"/>
            <a:r>
              <a:t>Budget process</a:t>
            </a:r>
          </a:p>
          <a:p>
            <a:pPr lvl="0"/>
            <a:r>
              <a:t>Executive branch agency and regulatory oversight</a:t>
            </a:r>
          </a:p>
        </p:txBody>
      </p:sp>
      <p:pic>
        <p:nvPicPr>
          <p:cNvPr id="4" name="Picture 1" descr="img/adminPres.png"/>
          <p:cNvPicPr>
            <a:picLocks noGrp="1" noChangeAspect="1"/>
          </p:cNvPicPr>
          <p:nvPr/>
        </p:nvPicPr>
        <p:blipFill>
          <a:blip r:embed="rId2"/>
          <a:stretch>
            <a:fillRect/>
          </a:stretch>
        </p:blipFill>
        <p:spPr bwMode="auto">
          <a:xfrm>
            <a:off x="4826000" y="1193800"/>
            <a:ext cx="3695700" cy="3390900"/>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Governments</a:t>
            </a:r>
          </a:p>
        </p:txBody>
      </p:sp>
      <p:sp>
        <p:nvSpPr>
          <p:cNvPr id="3" name="Content Placeholder 2"/>
          <p:cNvSpPr>
            <a:spLocks noGrp="1"/>
          </p:cNvSpPr>
          <p:nvPr>
            <p:ph idx="1"/>
          </p:nvPr>
        </p:nvSpPr>
        <p:spPr/>
        <p:txBody>
          <a:bodyPr>
            <a:normAutofit lnSpcReduction="10000"/>
          </a:bodyPr>
          <a:lstStyle/>
          <a:p>
            <a:pPr lvl="0"/>
            <a:r>
              <a:rPr b="1"/>
              <a:t>Environmental Policy</a:t>
            </a:r>
            <a:r>
              <a:t>: Government action (policy) related to the natural environment</a:t>
            </a:r>
          </a:p>
          <a:p>
            <a:pPr lvl="0"/>
            <a:r>
              <a:rPr b="1"/>
              <a:t>Environmental policies take multiple </a:t>
            </a:r>
            <a:r>
              <a:rPr b="1" i="1"/>
              <a:t>forms</a:t>
            </a:r>
            <a:r>
              <a:t>: Legislation, executive orders, agency rules and regulations, and court decisions</a:t>
            </a:r>
          </a:p>
          <a:p>
            <a:pPr lvl="0"/>
            <a:r>
              <a:rPr b="1"/>
              <a:t>The Environmental Policymaking Process</a:t>
            </a:r>
          </a:p>
          <a:p>
            <a:pPr lvl="1"/>
            <a:r>
              <a:t>Context</a:t>
            </a:r>
          </a:p>
          <a:p>
            <a:pPr lvl="1"/>
            <a:r>
              <a:t>Stages</a:t>
            </a:r>
          </a:p>
          <a:p>
            <a:pPr lvl="1"/>
            <a:r>
              <a:rPr i="1"/>
              <a:t>Structural Factors</a:t>
            </a:r>
            <a:r>
              <a:t>: Including governmental institutions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quiz</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The Environmental Presidency: Executive Orders</a:t>
            </a:r>
          </a:p>
        </p:txBody>
      </p:sp>
      <p:pic>
        <p:nvPicPr>
          <p:cNvPr id="3" name="Picture 1" descr="05-official_files/figure-pptx/unnamed-chunk-7-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The Environmental Presidency: Executive Orders</a:t>
            </a:r>
          </a:p>
        </p:txBody>
      </p:sp>
      <p:graphicFrame>
        <p:nvGraphicFramePr>
          <p:cNvPr id="6" name="Content Placeholder 5"/>
          <p:cNvGraphicFramePr>
            <a:graphicFrameLocks noGrp="1"/>
          </p:cNvGraphicFramePr>
          <p:nvPr>
            <p:ph idx="1"/>
          </p:nvPr>
        </p:nvGraphicFramePr>
        <p:xfrm>
          <a:off x="457200" y="1193800"/>
          <a:ext cx="4038600" cy="339090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0">
                <a:tc>
                  <a:txBody>
                    <a:bodyPr/>
                    <a:lstStyle/>
                    <a:p>
                      <a:pPr marL="0" lvl="0" indent="0">
                        <a:buNone/>
                      </a:pPr>
                      <a:r>
                        <a:t>Democratic</a:t>
                      </a:r>
                    </a:p>
                  </a:txBody>
                  <a:tcPr/>
                </a:tc>
                <a:tc>
                  <a:txBody>
                    <a:bodyPr/>
                    <a:lstStyle/>
                    <a:p>
                      <a:pPr marL="0" lvl="0" indent="0">
                        <a:buNone/>
                      </a:pPr>
                      <a:r>
                        <a:t>Executive Orders</a:t>
                      </a:r>
                    </a:p>
                  </a:txBody>
                  <a:tcPr/>
                </a:tc>
                <a:extLst>
                  <a:ext uri="{0D108BD9-81ED-4DB2-BD59-A6C34878D82A}">
                    <a16:rowId xmlns:a16="http://schemas.microsoft.com/office/drawing/2014/main" val="10000"/>
                  </a:ext>
                </a:extLst>
              </a:tr>
              <a:tr h="0">
                <a:tc>
                  <a:txBody>
                    <a:bodyPr/>
                    <a:lstStyle/>
                    <a:p>
                      <a:pPr marL="0" lvl="0" indent="0">
                        <a:buNone/>
                      </a:pPr>
                      <a:r>
                        <a:t>Johnson</a:t>
                      </a:r>
                    </a:p>
                  </a:txBody>
                  <a:tcPr/>
                </a:tc>
                <a:tc>
                  <a:txBody>
                    <a:bodyPr/>
                    <a:lstStyle/>
                    <a:p>
                      <a:pPr marL="0" lvl="0" indent="0">
                        <a:buNone/>
                      </a:pPr>
                      <a:r>
                        <a:t>4</a:t>
                      </a:r>
                    </a:p>
                  </a:txBody>
                  <a:tcPr/>
                </a:tc>
                <a:extLst>
                  <a:ext uri="{0D108BD9-81ED-4DB2-BD59-A6C34878D82A}">
                    <a16:rowId xmlns:a16="http://schemas.microsoft.com/office/drawing/2014/main" val="10001"/>
                  </a:ext>
                </a:extLst>
              </a:tr>
              <a:tr h="0">
                <a:tc>
                  <a:txBody>
                    <a:bodyPr/>
                    <a:lstStyle/>
                    <a:p>
                      <a:pPr marL="0" lvl="0" indent="0">
                        <a:buNone/>
                      </a:pPr>
                      <a:r>
                        <a:t>Carter</a:t>
                      </a:r>
                    </a:p>
                  </a:txBody>
                  <a:tcPr/>
                </a:tc>
                <a:tc>
                  <a:txBody>
                    <a:bodyPr/>
                    <a:lstStyle/>
                    <a:p>
                      <a:pPr marL="0" lvl="0" indent="0">
                        <a:buNone/>
                      </a:pPr>
                      <a:r>
                        <a:t>9</a:t>
                      </a:r>
                    </a:p>
                  </a:txBody>
                  <a:tcPr/>
                </a:tc>
                <a:extLst>
                  <a:ext uri="{0D108BD9-81ED-4DB2-BD59-A6C34878D82A}">
                    <a16:rowId xmlns:a16="http://schemas.microsoft.com/office/drawing/2014/main" val="10002"/>
                  </a:ext>
                </a:extLst>
              </a:tr>
              <a:tr h="0">
                <a:tc>
                  <a:txBody>
                    <a:bodyPr/>
                    <a:lstStyle/>
                    <a:p>
                      <a:pPr marL="0" lvl="0" indent="0">
                        <a:buNone/>
                      </a:pPr>
                      <a:r>
                        <a:t>Clinton</a:t>
                      </a:r>
                    </a:p>
                  </a:txBody>
                  <a:tcPr/>
                </a:tc>
                <a:tc>
                  <a:txBody>
                    <a:bodyPr/>
                    <a:lstStyle/>
                    <a:p>
                      <a:pPr marL="0" lvl="0" indent="0">
                        <a:buNone/>
                      </a:pPr>
                      <a:r>
                        <a:t>22</a:t>
                      </a:r>
                    </a:p>
                  </a:txBody>
                  <a:tcPr/>
                </a:tc>
                <a:extLst>
                  <a:ext uri="{0D108BD9-81ED-4DB2-BD59-A6C34878D82A}">
                    <a16:rowId xmlns:a16="http://schemas.microsoft.com/office/drawing/2014/main" val="10003"/>
                  </a:ext>
                </a:extLst>
              </a:tr>
              <a:tr h="0">
                <a:tc>
                  <a:txBody>
                    <a:bodyPr/>
                    <a:lstStyle/>
                    <a:p>
                      <a:pPr marL="0" lvl="0" indent="0">
                        <a:buNone/>
                      </a:pPr>
                      <a:r>
                        <a:t>Obama</a:t>
                      </a:r>
                    </a:p>
                  </a:txBody>
                  <a:tcPr/>
                </a:tc>
                <a:tc>
                  <a:txBody>
                    <a:bodyPr/>
                    <a:lstStyle/>
                    <a:p>
                      <a:pPr marL="0" lvl="0" indent="0">
                        <a:buNone/>
                      </a:pPr>
                      <a:r>
                        <a:t>15</a:t>
                      </a:r>
                    </a:p>
                  </a:txBody>
                  <a:tcPr/>
                </a:tc>
                <a:extLst>
                  <a:ext uri="{0D108BD9-81ED-4DB2-BD59-A6C34878D82A}">
                    <a16:rowId xmlns:a16="http://schemas.microsoft.com/office/drawing/2014/main" val="10004"/>
                  </a:ext>
                </a:extLst>
              </a:tr>
              <a:tr h="0">
                <a:tc>
                  <a:txBody>
                    <a:bodyPr/>
                    <a:lstStyle/>
                    <a:p>
                      <a:pPr marL="0" lvl="0" indent="0">
                        <a:buNone/>
                      </a:pPr>
                      <a:r>
                        <a:t>Biden</a:t>
                      </a:r>
                    </a:p>
                  </a:txBody>
                  <a:tcPr/>
                </a:tc>
                <a:tc>
                  <a:txBody>
                    <a:bodyPr/>
                    <a:lstStyle/>
                    <a:p>
                      <a:pPr marL="0" lvl="0" indent="0">
                        <a:buNone/>
                      </a:pPr>
                      <a:r>
                        <a:t>TBD</a:t>
                      </a:r>
                    </a:p>
                  </a:txBody>
                  <a:tcPr/>
                </a:tc>
                <a:extLst>
                  <a:ext uri="{0D108BD9-81ED-4DB2-BD59-A6C34878D82A}">
                    <a16:rowId xmlns:a16="http://schemas.microsoft.com/office/drawing/2014/main" val="10005"/>
                  </a:ext>
                </a:extLst>
              </a:tr>
            </a:tbl>
          </a:graphicData>
        </a:graphic>
      </p:graphicFrame>
      <p:graphicFrame>
        <p:nvGraphicFramePr>
          <p:cNvPr id="3"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0">
                <a:tc>
                  <a:txBody>
                    <a:bodyPr/>
                    <a:lstStyle/>
                    <a:p>
                      <a:pPr marL="0" lvl="0" indent="0">
                        <a:buNone/>
                      </a:pPr>
                      <a:r>
                        <a:t>Republican</a:t>
                      </a:r>
                    </a:p>
                  </a:txBody>
                  <a:tcPr/>
                </a:tc>
                <a:tc>
                  <a:txBody>
                    <a:bodyPr/>
                    <a:lstStyle/>
                    <a:p>
                      <a:pPr marL="0" lvl="0" indent="0">
                        <a:buNone/>
                      </a:pPr>
                      <a:r>
                        <a:t>Executive Orders</a:t>
                      </a:r>
                    </a:p>
                  </a:txBody>
                  <a:tcPr/>
                </a:tc>
                <a:extLst>
                  <a:ext uri="{0D108BD9-81ED-4DB2-BD59-A6C34878D82A}">
                    <a16:rowId xmlns:a16="http://schemas.microsoft.com/office/drawing/2014/main" val="10000"/>
                  </a:ext>
                </a:extLst>
              </a:tr>
              <a:tr h="0">
                <a:tc>
                  <a:txBody>
                    <a:bodyPr/>
                    <a:lstStyle/>
                    <a:p>
                      <a:pPr marL="0" lvl="0" indent="0">
                        <a:buNone/>
                      </a:pPr>
                      <a:r>
                        <a:t>Nixon</a:t>
                      </a:r>
                    </a:p>
                  </a:txBody>
                  <a:tcPr/>
                </a:tc>
                <a:tc>
                  <a:txBody>
                    <a:bodyPr/>
                    <a:lstStyle/>
                    <a:p>
                      <a:pPr marL="0" lvl="0" indent="0">
                        <a:buNone/>
                      </a:pPr>
                      <a:r>
                        <a:t>13</a:t>
                      </a:r>
                    </a:p>
                  </a:txBody>
                  <a:tcPr/>
                </a:tc>
                <a:extLst>
                  <a:ext uri="{0D108BD9-81ED-4DB2-BD59-A6C34878D82A}">
                    <a16:rowId xmlns:a16="http://schemas.microsoft.com/office/drawing/2014/main" val="10001"/>
                  </a:ext>
                </a:extLst>
              </a:tr>
              <a:tr h="0">
                <a:tc>
                  <a:txBody>
                    <a:bodyPr/>
                    <a:lstStyle/>
                    <a:p>
                      <a:pPr marL="0" lvl="0" indent="0">
                        <a:buNone/>
                      </a:pPr>
                      <a:r>
                        <a:t>Ford</a:t>
                      </a:r>
                    </a:p>
                  </a:txBody>
                  <a:tcPr/>
                </a:tc>
                <a:tc>
                  <a:txBody>
                    <a:bodyPr/>
                    <a:lstStyle/>
                    <a:p>
                      <a:pPr marL="0" lvl="0" indent="0">
                        <a:buNone/>
                      </a:pPr>
                      <a:r>
                        <a:t>2</a:t>
                      </a:r>
                    </a:p>
                  </a:txBody>
                  <a:tcPr/>
                </a:tc>
                <a:extLst>
                  <a:ext uri="{0D108BD9-81ED-4DB2-BD59-A6C34878D82A}">
                    <a16:rowId xmlns:a16="http://schemas.microsoft.com/office/drawing/2014/main" val="10002"/>
                  </a:ext>
                </a:extLst>
              </a:tr>
              <a:tr h="0">
                <a:tc>
                  <a:txBody>
                    <a:bodyPr/>
                    <a:lstStyle/>
                    <a:p>
                      <a:pPr marL="0" lvl="0" indent="0">
                        <a:buNone/>
                      </a:pPr>
                      <a:r>
                        <a:t>Reagan</a:t>
                      </a:r>
                    </a:p>
                  </a:txBody>
                  <a:tcPr/>
                </a:tc>
                <a:tc>
                  <a:txBody>
                    <a:bodyPr/>
                    <a:lstStyle/>
                    <a:p>
                      <a:pPr marL="0" lvl="0" indent="0">
                        <a:buNone/>
                      </a:pPr>
                      <a:r>
                        <a:t>3</a:t>
                      </a:r>
                    </a:p>
                  </a:txBody>
                  <a:tcPr/>
                </a:tc>
                <a:extLst>
                  <a:ext uri="{0D108BD9-81ED-4DB2-BD59-A6C34878D82A}">
                    <a16:rowId xmlns:a16="http://schemas.microsoft.com/office/drawing/2014/main" val="10003"/>
                  </a:ext>
                </a:extLst>
              </a:tr>
              <a:tr h="0">
                <a:tc>
                  <a:txBody>
                    <a:bodyPr/>
                    <a:lstStyle/>
                    <a:p>
                      <a:pPr marL="0" lvl="0" indent="0">
                        <a:buNone/>
                      </a:pPr>
                      <a:r>
                        <a:t>HW Bush</a:t>
                      </a:r>
                    </a:p>
                  </a:txBody>
                  <a:tcPr/>
                </a:tc>
                <a:tc>
                  <a:txBody>
                    <a:bodyPr/>
                    <a:lstStyle/>
                    <a:p>
                      <a:pPr marL="0" lvl="0" indent="0">
                        <a:buNone/>
                      </a:pPr>
                      <a:r>
                        <a:t>4</a:t>
                      </a:r>
                    </a:p>
                  </a:txBody>
                  <a:tcPr/>
                </a:tc>
                <a:extLst>
                  <a:ext uri="{0D108BD9-81ED-4DB2-BD59-A6C34878D82A}">
                    <a16:rowId xmlns:a16="http://schemas.microsoft.com/office/drawing/2014/main" val="10004"/>
                  </a:ext>
                </a:extLst>
              </a:tr>
              <a:tr h="0">
                <a:tc>
                  <a:txBody>
                    <a:bodyPr/>
                    <a:lstStyle/>
                    <a:p>
                      <a:pPr marL="0" lvl="0" indent="0">
                        <a:buNone/>
                      </a:pPr>
                      <a:r>
                        <a:t>W Bush</a:t>
                      </a:r>
                    </a:p>
                  </a:txBody>
                  <a:tcPr/>
                </a:tc>
                <a:tc>
                  <a:txBody>
                    <a:bodyPr/>
                    <a:lstStyle/>
                    <a:p>
                      <a:pPr marL="0" lvl="0" indent="0">
                        <a:buNone/>
                      </a:pPr>
                      <a:r>
                        <a:t>8</a:t>
                      </a:r>
                    </a:p>
                  </a:txBody>
                  <a:tcPr/>
                </a:tc>
                <a:extLst>
                  <a:ext uri="{0D108BD9-81ED-4DB2-BD59-A6C34878D82A}">
                    <a16:rowId xmlns:a16="http://schemas.microsoft.com/office/drawing/2014/main" val="10005"/>
                  </a:ext>
                </a:extLst>
              </a:tr>
              <a:tr h="0">
                <a:tc>
                  <a:txBody>
                    <a:bodyPr/>
                    <a:lstStyle/>
                    <a:p>
                      <a:pPr marL="0" lvl="0" indent="0">
                        <a:buNone/>
                      </a:pPr>
                      <a:r>
                        <a:t>Trump</a:t>
                      </a:r>
                    </a:p>
                  </a:txBody>
                  <a:tcPr/>
                </a:tc>
                <a:tc>
                  <a:txBody>
                    <a:bodyPr/>
                    <a:lstStyle/>
                    <a:p>
                      <a:pPr marL="0" lvl="0" indent="0">
                        <a:buNone/>
                      </a:pPr>
                      <a:r>
                        <a:t>6</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Environmental Presidency: SOTU</a:t>
            </a:r>
          </a:p>
        </p:txBody>
      </p:sp>
      <p:pic>
        <p:nvPicPr>
          <p:cNvPr id="3" name="Picture 1" descr="05-official_files/figure-pptx/unnamed-chunk-9-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Environmental Presidency</a:t>
            </a:r>
          </a:p>
        </p:txBody>
      </p:sp>
      <p:sp>
        <p:nvSpPr>
          <p:cNvPr id="3" name="Content Placeholder 2"/>
          <p:cNvSpPr>
            <a:spLocks noGrp="1"/>
          </p:cNvSpPr>
          <p:nvPr>
            <p:ph sz="half" idx="1"/>
          </p:nvPr>
        </p:nvSpPr>
        <p:spPr/>
        <p:txBody>
          <a:bodyPr/>
          <a:lstStyle/>
          <a:p>
            <a:pPr lvl="0"/>
            <a:r>
              <a:rPr b="1"/>
              <a:t>Opportunistic Leaders</a:t>
            </a:r>
          </a:p>
          <a:p>
            <a:pPr lvl="0"/>
            <a:r>
              <a:rPr b="1"/>
              <a:t>Frustrated Underachievers</a:t>
            </a:r>
          </a:p>
          <a:p>
            <a:pPr lvl="0"/>
            <a:r>
              <a:rPr b="1"/>
              <a:t>Rollback Advocates</a:t>
            </a:r>
          </a:p>
        </p:txBody>
      </p:sp>
      <p:pic>
        <p:nvPicPr>
          <p:cNvPr id="4" name="Picture 1" descr="img/pres.jpg"/>
          <p:cNvPicPr>
            <a:picLocks noGrp="1" noChangeAspect="1"/>
          </p:cNvPicPr>
          <p:nvPr/>
        </p:nvPicPr>
        <p:blipFill>
          <a:blip r:embed="rId2"/>
          <a:stretch>
            <a:fillRect/>
          </a:stretch>
        </p:blipFill>
        <p:spPr bwMode="auto">
          <a:xfrm>
            <a:off x="4648200" y="1854200"/>
            <a:ext cx="4038600" cy="2082800"/>
          </a:xfrm>
          <a:prstGeom prst="rect">
            <a:avLst/>
          </a:prstGeom>
          <a:noFill/>
          <a:ln w="9525">
            <a:noFill/>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Environmental Presidency</a:t>
            </a:r>
          </a:p>
        </p:txBody>
      </p:sp>
      <p:sp>
        <p:nvSpPr>
          <p:cNvPr id="3" name="Content Placeholder 2"/>
          <p:cNvSpPr>
            <a:spLocks noGrp="1"/>
          </p:cNvSpPr>
          <p:nvPr>
            <p:ph sz="half" idx="1"/>
          </p:nvPr>
        </p:nvSpPr>
        <p:spPr/>
        <p:txBody>
          <a:bodyPr>
            <a:normAutofit fontScale="92500" lnSpcReduction="10000"/>
          </a:bodyPr>
          <a:lstStyle/>
          <a:p>
            <a:pPr lvl="0"/>
            <a:r>
              <a:rPr b="1"/>
              <a:t>Opportunistic Leaders</a:t>
            </a:r>
          </a:p>
          <a:p>
            <a:pPr lvl="0"/>
            <a:r>
              <a:rPr b="1"/>
              <a:t>Frustrated Underachievers</a:t>
            </a:r>
          </a:p>
          <a:p>
            <a:pPr lvl="0"/>
            <a:r>
              <a:rPr b="1"/>
              <a:t>Rollback Advocates</a:t>
            </a:r>
          </a:p>
        </p:txBody>
      </p:sp>
      <p:sp>
        <p:nvSpPr>
          <p:cNvPr id="4" name="Content Placeholder 3"/>
          <p:cNvSpPr>
            <a:spLocks noGrp="1"/>
          </p:cNvSpPr>
          <p:nvPr>
            <p:ph sz="half" idx="2"/>
          </p:nvPr>
        </p:nvSpPr>
        <p:spPr/>
        <p:txBody>
          <a:bodyPr>
            <a:normAutofit fontScale="92500" lnSpcReduction="10000"/>
          </a:bodyPr>
          <a:lstStyle/>
          <a:p>
            <a:pPr lvl="0"/>
            <a:r>
              <a:t>Nixon</a:t>
            </a:r>
          </a:p>
          <a:p>
            <a:pPr lvl="0"/>
            <a:r>
              <a:t>Ford</a:t>
            </a:r>
          </a:p>
          <a:p>
            <a:pPr lvl="0"/>
            <a:r>
              <a:t>Carter</a:t>
            </a:r>
          </a:p>
          <a:p>
            <a:pPr lvl="0"/>
            <a:r>
              <a:t>Reagan</a:t>
            </a:r>
          </a:p>
          <a:p>
            <a:pPr lvl="0"/>
            <a:r>
              <a:t>HW Bush</a:t>
            </a:r>
          </a:p>
          <a:p>
            <a:pPr lvl="0"/>
            <a:r>
              <a:t>Clinton</a:t>
            </a:r>
          </a:p>
          <a:p>
            <a:pPr lvl="0"/>
            <a:r>
              <a:t>W Bush</a:t>
            </a:r>
          </a:p>
          <a:p>
            <a:pPr lvl="0"/>
            <a:r>
              <a:t>Obama</a:t>
            </a:r>
          </a:p>
          <a:p>
            <a:pPr lvl="0"/>
            <a:r>
              <a:t>Trump</a:t>
            </a:r>
          </a:p>
          <a:p>
            <a:pPr lvl="0"/>
            <a:r>
              <a:t>Biden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Environmental Bureaucracy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Bureaucracy</a:t>
            </a:r>
          </a:p>
        </p:txBody>
      </p:sp>
      <p:sp>
        <p:nvSpPr>
          <p:cNvPr id="3" name="Content Placeholder 2"/>
          <p:cNvSpPr>
            <a:spLocks noGrp="1"/>
          </p:cNvSpPr>
          <p:nvPr>
            <p:ph idx="1"/>
          </p:nvPr>
        </p:nvSpPr>
        <p:spPr/>
        <p:txBody>
          <a:bodyPr/>
          <a:lstStyle/>
          <a:p>
            <a:pPr marL="0" lvl="0" indent="0">
              <a:spcBef>
                <a:spcPts val="3000"/>
              </a:spcBef>
              <a:buNone/>
            </a:pPr>
            <a:r>
              <a:rPr b="1"/>
              <a:t>Bureaucracy</a:t>
            </a:r>
          </a:p>
          <a:p>
            <a:pPr marL="0" lvl="0" indent="0">
              <a:buNone/>
            </a:pPr>
            <a:r>
              <a:rPr i="1"/>
              <a:t>The complex </a:t>
            </a:r>
            <a:r>
              <a:rPr b="1" i="1"/>
              <a:t>structure</a:t>
            </a:r>
            <a:r>
              <a:rPr i="1"/>
              <a:t> of offices, tasks, rules, and principles of organization that are employed by all large-scale institutions to coordinate the work of their personnel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Bureaucracy</a:t>
            </a:r>
          </a:p>
        </p:txBody>
      </p:sp>
      <p:sp>
        <p:nvSpPr>
          <p:cNvPr id="3" name="Content Placeholder 2"/>
          <p:cNvSpPr>
            <a:spLocks noGrp="1"/>
          </p:cNvSpPr>
          <p:nvPr>
            <p:ph idx="1"/>
          </p:nvPr>
        </p:nvSpPr>
        <p:spPr/>
        <p:txBody>
          <a:bodyPr/>
          <a:lstStyle/>
          <a:p>
            <a:pPr marL="0" lvl="0" indent="0">
              <a:spcBef>
                <a:spcPts val="3000"/>
              </a:spcBef>
              <a:buNone/>
            </a:pPr>
            <a:r>
              <a:rPr b="1"/>
              <a:t>Bureaucracy</a:t>
            </a:r>
          </a:p>
          <a:p>
            <a:pPr lvl="0"/>
            <a:r>
              <a:t>A mission defined by top officials</a:t>
            </a:r>
          </a:p>
          <a:p>
            <a:pPr lvl="0"/>
            <a:r>
              <a:t>Fixed jurisdictions within the organization</a:t>
            </a:r>
          </a:p>
          <a:p>
            <a:pPr lvl="0"/>
            <a:r>
              <a:t>Authority graded from top to bottom</a:t>
            </a:r>
          </a:p>
          <a:p>
            <a:pPr lvl="0"/>
            <a:r>
              <a:t>Management by written documents</a:t>
            </a:r>
          </a:p>
          <a:p>
            <a:pPr lvl="0"/>
            <a:r>
              <a:t>Management by career experts</a:t>
            </a:r>
          </a:p>
          <a:p>
            <a:pPr lvl="0"/>
            <a:r>
              <a:t>Management by rules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Bureaucracy</a:t>
            </a:r>
          </a:p>
        </p:txBody>
      </p:sp>
      <p:sp>
        <p:nvSpPr>
          <p:cNvPr id="3" name="Content Placeholder 2"/>
          <p:cNvSpPr>
            <a:spLocks noGrp="1"/>
          </p:cNvSpPr>
          <p:nvPr>
            <p:ph idx="1"/>
          </p:nvPr>
        </p:nvSpPr>
        <p:spPr/>
        <p:txBody>
          <a:bodyPr/>
          <a:lstStyle/>
          <a:p>
            <a:pPr marL="0" lvl="0" indent="0">
              <a:spcBef>
                <a:spcPts val="3000"/>
              </a:spcBef>
              <a:buNone/>
            </a:pPr>
            <a:r>
              <a:rPr b="1"/>
              <a:t>Why Bureaucracy?</a:t>
            </a:r>
          </a:p>
          <a:p>
            <a:pPr lvl="0"/>
            <a:r>
              <a:t>Bureaucratic organization </a:t>
            </a:r>
            <a:r>
              <a:rPr i="1"/>
              <a:t>enhances efficiency</a:t>
            </a:r>
            <a:r>
              <a:t> through division of labor and specialization</a:t>
            </a:r>
          </a:p>
          <a:p>
            <a:pPr lvl="0"/>
            <a:r>
              <a:t>Bureaucracies </a:t>
            </a:r>
            <a:r>
              <a:rPr i="1"/>
              <a:t>allow governments to operate</a:t>
            </a:r>
            <a:r>
              <a:t> by allowing large-scale coordination of individuals working on a task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Official Actors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Bureaucracy</a:t>
            </a:r>
          </a:p>
        </p:txBody>
      </p:sp>
      <p:sp>
        <p:nvSpPr>
          <p:cNvPr id="3" name="Content Placeholder 2"/>
          <p:cNvSpPr>
            <a:spLocks noGrp="1"/>
          </p:cNvSpPr>
          <p:nvPr>
            <p:ph sz="half" idx="1"/>
          </p:nvPr>
        </p:nvSpPr>
        <p:spPr/>
        <p:txBody>
          <a:bodyPr/>
          <a:lstStyle/>
          <a:p>
            <a:pPr marL="0" lvl="0" indent="0">
              <a:buNone/>
            </a:pPr>
            <a:r>
              <a:rPr b="1"/>
              <a:t>What agencies do</a:t>
            </a:r>
          </a:p>
          <a:p>
            <a:pPr lvl="0"/>
            <a:r>
              <a:t>Implement policy</a:t>
            </a:r>
          </a:p>
          <a:p>
            <a:pPr lvl="0"/>
            <a:r>
              <a:t>Interpret vague legislative language</a:t>
            </a:r>
          </a:p>
          <a:p>
            <a:pPr lvl="0"/>
            <a:r>
              <a:t>Create regulations</a:t>
            </a:r>
          </a:p>
        </p:txBody>
      </p:sp>
      <p:pic>
        <p:nvPicPr>
          <p:cNvPr id="4" name="Picture 1" descr="img/agencies.png"/>
          <p:cNvPicPr>
            <a:picLocks noGrp="1" noChangeAspect="1"/>
          </p:cNvPicPr>
          <p:nvPr/>
        </p:nvPicPr>
        <p:blipFill>
          <a:blip r:embed="rId2"/>
          <a:stretch>
            <a:fillRect/>
          </a:stretch>
        </p:blipFill>
        <p:spPr bwMode="auto">
          <a:xfrm>
            <a:off x="4648200" y="1200151"/>
            <a:ext cx="4038600" cy="2095500"/>
          </a:xfrm>
          <a:prstGeom prst="rect">
            <a:avLst/>
          </a:prstGeom>
          <a:noFill/>
          <a:ln w="9525">
            <a:noFill/>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Bureaucracy</a:t>
            </a:r>
          </a:p>
        </p:txBody>
      </p:sp>
      <p:sp>
        <p:nvSpPr>
          <p:cNvPr id="3" name="Content Placeholder 2"/>
          <p:cNvSpPr>
            <a:spLocks noGrp="1"/>
          </p:cNvSpPr>
          <p:nvPr>
            <p:ph idx="1"/>
          </p:nvPr>
        </p:nvSpPr>
        <p:spPr/>
        <p:txBody>
          <a:bodyPr/>
          <a:lstStyle/>
          <a:p>
            <a:pPr marL="0" lvl="0" indent="0">
              <a:spcBef>
                <a:spcPts val="3000"/>
              </a:spcBef>
              <a:buNone/>
            </a:pPr>
            <a:r>
              <a:rPr b="1"/>
              <a:t>The Environmental Protection Agency (EPA)</a:t>
            </a:r>
          </a:p>
        </p:txBody>
      </p:sp>
      <p:sp>
        <p:nvSpPr>
          <p:cNvPr id="4" name="Content Placeholder 2">
            <a:extLst>
              <a:ext uri="{FF2B5EF4-FFF2-40B4-BE49-F238E27FC236}">
                <a16:creationId xmlns:a16="http://schemas.microsoft.com/office/drawing/2014/main" id="{DEF9CB76-8CC5-1771-81E0-4B292D150308}"/>
              </a:ext>
            </a:extLst>
          </p:cNvPr>
          <p:cNvSpPr txBox="1">
            <a:spLocks/>
          </p:cNvSpPr>
          <p:nvPr/>
        </p:nvSpPr>
        <p:spPr>
          <a:xfrm>
            <a:off x="457200" y="1749028"/>
            <a:ext cx="4038600" cy="3394472"/>
          </a:xfrm>
          <a:prstGeom prst="rect">
            <a:avLst/>
          </a:prstGeom>
        </p:spPr>
        <p:txBody>
          <a:bodyPr vert="horz" lIns="91440" tIns="45720" rIns="91440" bIns="45720" rtlCol="0">
            <a:normAutofit fontScale="85000" lnSpcReduction="20000"/>
          </a:bodyPr>
          <a:lstStyle>
            <a:lvl1pPr marL="342900" indent="-342900" algn="l" defTabSz="342900" rtl="0" eaLnBrk="1" latinLnBrk="0" hangingPunct="1">
              <a:spcBef>
                <a:spcPct val="20000"/>
              </a:spcBef>
              <a:buFont typeface="Arial"/>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342900" algn="l" defTabSz="342900" rtl="0" eaLnBrk="1" latinLnBrk="0" hangingPunct="1">
              <a:spcBef>
                <a:spcPct val="20000"/>
              </a:spcBef>
              <a:buFont typeface="Arial"/>
              <a:buChar char="–"/>
              <a:defRPr sz="21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028700" indent="-342900" algn="l" defTabSz="342900" rtl="0" eaLnBrk="1" latinLnBrk="0" hangingPunct="1">
              <a:spcBef>
                <a:spcPct val="20000"/>
              </a:spcBef>
              <a:buFont typeface="Arial"/>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3716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17145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a:t>Initiated by President Nixon in 1970</a:t>
            </a:r>
          </a:p>
          <a:p>
            <a:pPr lvl="1"/>
            <a:r>
              <a:rPr lang="en-US" i="1" dirty="0"/>
              <a:t>Independent agency</a:t>
            </a:r>
          </a:p>
          <a:p>
            <a:pPr lvl="1"/>
            <a:r>
              <a:rPr lang="en-US" dirty="0"/>
              <a:t>Administrator appointed by President and confirmed by the Senate</a:t>
            </a:r>
          </a:p>
          <a:p>
            <a:r>
              <a:rPr lang="en-US" dirty="0"/>
              <a:t>Central agency responsible for implementing environmental policy</a:t>
            </a:r>
          </a:p>
          <a:p>
            <a:r>
              <a:rPr lang="en-US" i="1" dirty="0"/>
              <a:t>The mission of the EPA is to protect human health and the environment</a:t>
            </a:r>
          </a:p>
        </p:txBody>
      </p:sp>
      <p:pic>
        <p:nvPicPr>
          <p:cNvPr id="5" name="Picture 4" descr="img/epa.png">
            <a:extLst>
              <a:ext uri="{FF2B5EF4-FFF2-40B4-BE49-F238E27FC236}">
                <a16:creationId xmlns:a16="http://schemas.microsoft.com/office/drawing/2014/main" id="{57360C5F-1821-AD10-D8DB-CF64F96C5279}"/>
              </a:ext>
            </a:extLst>
          </p:cNvPr>
          <p:cNvPicPr>
            <a:picLocks noGrp="1" noChangeAspect="1"/>
          </p:cNvPicPr>
          <p:nvPr/>
        </p:nvPicPr>
        <p:blipFill>
          <a:blip r:embed="rId2"/>
          <a:stretch>
            <a:fillRect/>
          </a:stretch>
        </p:blipFill>
        <p:spPr bwMode="auto">
          <a:xfrm>
            <a:off x="5295900" y="1749028"/>
            <a:ext cx="3390900" cy="3390900"/>
          </a:xfrm>
          <a:prstGeom prst="rect">
            <a:avLst/>
          </a:prstGeom>
          <a:noFill/>
          <a:ln w="9525">
            <a:noFill/>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Bureaucracy</a:t>
            </a:r>
          </a:p>
        </p:txBody>
      </p:sp>
      <p:sp>
        <p:nvSpPr>
          <p:cNvPr id="3" name="Content Placeholder 2"/>
          <p:cNvSpPr>
            <a:spLocks noGrp="1"/>
          </p:cNvSpPr>
          <p:nvPr>
            <p:ph idx="1"/>
          </p:nvPr>
        </p:nvSpPr>
        <p:spPr/>
        <p:txBody>
          <a:bodyPr/>
          <a:lstStyle/>
          <a:p>
            <a:pPr marL="0" lvl="0" indent="0">
              <a:spcBef>
                <a:spcPts val="3000"/>
              </a:spcBef>
              <a:buNone/>
            </a:pPr>
            <a:r>
              <a:rPr b="1"/>
              <a:t>The Environmental Protection Agency (EPA)</a:t>
            </a:r>
          </a:p>
        </p:txBody>
      </p:sp>
      <p:sp>
        <p:nvSpPr>
          <p:cNvPr id="4" name="Content Placeholder 2">
            <a:extLst>
              <a:ext uri="{FF2B5EF4-FFF2-40B4-BE49-F238E27FC236}">
                <a16:creationId xmlns:a16="http://schemas.microsoft.com/office/drawing/2014/main" id="{AEDD3D2E-A84C-3D0A-0D9E-90D989C961E0}"/>
              </a:ext>
            </a:extLst>
          </p:cNvPr>
          <p:cNvSpPr txBox="1">
            <a:spLocks/>
          </p:cNvSpPr>
          <p:nvPr/>
        </p:nvSpPr>
        <p:spPr>
          <a:xfrm>
            <a:off x="457200" y="1621570"/>
            <a:ext cx="4038600" cy="3394472"/>
          </a:xfrm>
          <a:prstGeom prst="rect">
            <a:avLst/>
          </a:prstGeom>
        </p:spPr>
        <p:txBody>
          <a:bodyPr vert="horz" lIns="91440" tIns="45720" rIns="91440" bIns="45720" rtlCol="0">
            <a:normAutofit/>
          </a:bodyPr>
          <a:lstStyle>
            <a:lvl1pPr marL="342900" indent="-342900" algn="l" defTabSz="342900" rtl="0" eaLnBrk="1" latinLnBrk="0" hangingPunct="1">
              <a:spcBef>
                <a:spcPct val="20000"/>
              </a:spcBef>
              <a:buFont typeface="Arial"/>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342900" algn="l" defTabSz="342900" rtl="0" eaLnBrk="1" latinLnBrk="0" hangingPunct="1">
              <a:spcBef>
                <a:spcPct val="20000"/>
              </a:spcBef>
              <a:buFont typeface="Arial"/>
              <a:buChar char="–"/>
              <a:defRPr sz="21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028700" indent="-342900" algn="l" defTabSz="342900" rtl="0" eaLnBrk="1" latinLnBrk="0" hangingPunct="1">
              <a:spcBef>
                <a:spcPct val="20000"/>
              </a:spcBef>
              <a:buFont typeface="Arial"/>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3716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17145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a:t>Organized by </a:t>
            </a:r>
            <a:r>
              <a:rPr lang="en-US" i="1"/>
              <a:t>media</a:t>
            </a:r>
            <a:r>
              <a:rPr lang="en-US"/>
              <a:t> and </a:t>
            </a:r>
            <a:r>
              <a:rPr lang="en-US" i="1"/>
              <a:t>geographic regions</a:t>
            </a:r>
          </a:p>
          <a:p>
            <a:pPr lvl="1"/>
            <a:r>
              <a:rPr lang="en-US"/>
              <a:t>Air and Radiation</a:t>
            </a:r>
          </a:p>
          <a:p>
            <a:pPr lvl="1"/>
            <a:r>
              <a:rPr lang="en-US"/>
              <a:t>Chemical Safety and Pollution Prevention</a:t>
            </a:r>
          </a:p>
          <a:p>
            <a:pPr lvl="1"/>
            <a:r>
              <a:rPr lang="en-US"/>
              <a:t>Land and Emergency Management</a:t>
            </a:r>
          </a:p>
          <a:p>
            <a:pPr lvl="1"/>
            <a:r>
              <a:rPr lang="en-US"/>
              <a:t>Water</a:t>
            </a:r>
            <a:endParaRPr lang="en-US" dirty="0"/>
          </a:p>
        </p:txBody>
      </p:sp>
      <p:pic>
        <p:nvPicPr>
          <p:cNvPr id="5" name="Picture 4" descr="img/epaOrg.png">
            <a:extLst>
              <a:ext uri="{FF2B5EF4-FFF2-40B4-BE49-F238E27FC236}">
                <a16:creationId xmlns:a16="http://schemas.microsoft.com/office/drawing/2014/main" id="{220E71DA-643E-9039-B530-9A09FBC18D36}"/>
              </a:ext>
            </a:extLst>
          </p:cNvPr>
          <p:cNvPicPr>
            <a:picLocks noGrp="1" noChangeAspect="1"/>
          </p:cNvPicPr>
          <p:nvPr/>
        </p:nvPicPr>
        <p:blipFill>
          <a:blip r:embed="rId2"/>
          <a:stretch>
            <a:fillRect/>
          </a:stretch>
        </p:blipFill>
        <p:spPr bwMode="auto">
          <a:xfrm>
            <a:off x="5689600" y="1623356"/>
            <a:ext cx="2997200" cy="3390900"/>
          </a:xfrm>
          <a:prstGeom prst="rect">
            <a:avLst/>
          </a:prstGeom>
          <a:noFill/>
          <a:ln w="9525">
            <a:noFill/>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Bureaucracy</a:t>
            </a:r>
          </a:p>
        </p:txBody>
      </p:sp>
      <p:sp>
        <p:nvSpPr>
          <p:cNvPr id="3" name="Content Placeholder 2"/>
          <p:cNvSpPr>
            <a:spLocks noGrp="1"/>
          </p:cNvSpPr>
          <p:nvPr>
            <p:ph idx="1"/>
          </p:nvPr>
        </p:nvSpPr>
        <p:spPr/>
        <p:txBody>
          <a:bodyPr/>
          <a:lstStyle/>
          <a:p>
            <a:pPr marL="0" lvl="0" indent="0">
              <a:spcBef>
                <a:spcPts val="3000"/>
              </a:spcBef>
              <a:buNone/>
            </a:pPr>
            <a:r>
              <a:rPr b="1"/>
              <a:t>The Environmental Protection Agency (EPA)</a:t>
            </a:r>
          </a:p>
          <a:p>
            <a:pPr lvl="0"/>
            <a:r>
              <a:rPr b="1"/>
              <a:t>What the EPA Does</a:t>
            </a:r>
          </a:p>
          <a:p>
            <a:pPr lvl="1"/>
            <a:r>
              <a:t>Develop and enforce regulations</a:t>
            </a:r>
          </a:p>
          <a:p>
            <a:pPr lvl="1"/>
            <a:r>
              <a:t>Give grants</a:t>
            </a:r>
          </a:p>
          <a:p>
            <a:pPr lvl="1"/>
            <a:r>
              <a:t>Study environmental issues</a:t>
            </a:r>
          </a:p>
          <a:p>
            <a:pPr lvl="1"/>
            <a:r>
              <a:t>Public information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Environmental Bureaucracy: EPA Budget</a:t>
            </a:r>
          </a:p>
        </p:txBody>
      </p:sp>
      <p:pic>
        <p:nvPicPr>
          <p:cNvPr id="3" name="Picture 1" descr="img/epaBudget.pdf"/>
          <p:cNvPicPr>
            <a:picLocks noGrp="1" noChangeAspect="1"/>
          </p:cNvPicPr>
          <p:nvPr/>
        </p:nvPicPr>
        <p:blipFill>
          <a:blip r:embed="rId2"/>
          <a:stretch>
            <a:fillRect/>
          </a:stretch>
        </p:blipFill>
        <p:spPr bwMode="auto">
          <a:xfrm>
            <a:off x="419505" y="785026"/>
            <a:ext cx="8304990" cy="4152495"/>
          </a:xfrm>
          <a:prstGeom prst="rect">
            <a:avLst/>
          </a:prstGeom>
          <a:noFill/>
          <a:ln w="9525">
            <a:noFill/>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The Courts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Separation and Sharing of Powers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a:txBody>
                    <a:bodyPr/>
                    <a:lstStyle/>
                    <a:p>
                      <a:endParaRPr/>
                    </a:p>
                  </a:txBody>
                  <a:tcPr/>
                </a:tc>
                <a:tc>
                  <a:txBody>
                    <a:bodyPr/>
                    <a:lstStyle/>
                    <a:p>
                      <a:pPr marL="0" lvl="0" indent="0">
                        <a:buNone/>
                      </a:pPr>
                      <a:r>
                        <a:t>Congress</a:t>
                      </a:r>
                    </a:p>
                  </a:txBody>
                  <a:tcPr/>
                </a:tc>
                <a:tc>
                  <a:txBody>
                    <a:bodyPr/>
                    <a:lstStyle/>
                    <a:p>
                      <a:pPr marL="0" lvl="0" indent="0">
                        <a:buNone/>
                      </a:pPr>
                      <a:r>
                        <a:t>President</a:t>
                      </a:r>
                    </a:p>
                  </a:txBody>
                  <a:tcPr/>
                </a:tc>
                <a:tc>
                  <a:txBody>
                    <a:bodyPr/>
                    <a:lstStyle/>
                    <a:p>
                      <a:pPr marL="0" lvl="0" indent="0">
                        <a:buNone/>
                      </a:pPr>
                      <a:r>
                        <a:rPr b="1" i="1"/>
                        <a:t>Courts</a:t>
                      </a:r>
                    </a:p>
                  </a:txBody>
                  <a:tcPr/>
                </a:tc>
                <a:extLst>
                  <a:ext uri="{0D108BD9-81ED-4DB2-BD59-A6C34878D82A}">
                    <a16:rowId xmlns:a16="http://schemas.microsoft.com/office/drawing/2014/main" val="10000"/>
                  </a:ext>
                </a:extLst>
              </a:tr>
              <a:tr h="0">
                <a:tc>
                  <a:txBody>
                    <a:bodyPr/>
                    <a:lstStyle/>
                    <a:p>
                      <a:pPr marL="0" lvl="0" indent="0">
                        <a:buNone/>
                      </a:pPr>
                      <a:r>
                        <a:t>Legislative</a:t>
                      </a:r>
                    </a:p>
                  </a:txBody>
                  <a:tcPr/>
                </a:tc>
                <a:tc>
                  <a:txBody>
                    <a:bodyPr/>
                    <a:lstStyle/>
                    <a:p>
                      <a:pPr marL="0" lvl="0" indent="0">
                        <a:buNone/>
                      </a:pPr>
                      <a:r>
                        <a:t>make laws</a:t>
                      </a:r>
                    </a:p>
                  </a:txBody>
                  <a:tcPr/>
                </a:tc>
                <a:tc>
                  <a:txBody>
                    <a:bodyPr/>
                    <a:lstStyle/>
                    <a:p>
                      <a:pPr marL="0" lvl="0" indent="0">
                        <a:buNone/>
                      </a:pPr>
                      <a:r>
                        <a:t>recommend laws, veto, regulations</a:t>
                      </a:r>
                    </a:p>
                  </a:txBody>
                  <a:tcPr/>
                </a:tc>
                <a:tc>
                  <a:txBody>
                    <a:bodyPr/>
                    <a:lstStyle/>
                    <a:p>
                      <a:pPr marL="0" lvl="0" indent="0">
                        <a:buNone/>
                      </a:pPr>
                      <a:r>
                        <a:rPr b="1" i="1"/>
                        <a:t>review law</a:t>
                      </a:r>
                    </a:p>
                  </a:txBody>
                  <a:tcPr/>
                </a:tc>
                <a:extLst>
                  <a:ext uri="{0D108BD9-81ED-4DB2-BD59-A6C34878D82A}">
                    <a16:rowId xmlns:a16="http://schemas.microsoft.com/office/drawing/2014/main" val="10001"/>
                  </a:ext>
                </a:extLst>
              </a:tr>
              <a:tr h="0">
                <a:tc>
                  <a:txBody>
                    <a:bodyPr/>
                    <a:lstStyle/>
                    <a:p>
                      <a:pPr marL="0" lvl="0" indent="0">
                        <a:buNone/>
                      </a:pPr>
                      <a:r>
                        <a:t>Executive</a:t>
                      </a:r>
                    </a:p>
                  </a:txBody>
                  <a:tcPr/>
                </a:tc>
                <a:tc>
                  <a:txBody>
                    <a:bodyPr/>
                    <a:lstStyle/>
                    <a:p>
                      <a:pPr marL="0" lvl="0" indent="0">
                        <a:buNone/>
                      </a:pPr>
                      <a:r>
                        <a:t>override vetos, oversight</a:t>
                      </a:r>
                    </a:p>
                  </a:txBody>
                  <a:tcPr/>
                </a:tc>
                <a:tc>
                  <a:txBody>
                    <a:bodyPr/>
                    <a:lstStyle/>
                    <a:p>
                      <a:pPr marL="0" lvl="0" indent="0">
                        <a:buNone/>
                      </a:pPr>
                      <a:r>
                        <a:t>enforce and implement laws</a:t>
                      </a:r>
                    </a:p>
                  </a:txBody>
                  <a:tcPr/>
                </a:tc>
                <a:tc>
                  <a:txBody>
                    <a:bodyPr/>
                    <a:lstStyle/>
                    <a:p>
                      <a:pPr marL="0" lvl="0" indent="0">
                        <a:buNone/>
                      </a:pPr>
                      <a:r>
                        <a:rPr b="1" i="1"/>
                        <a:t>review executive acts</a:t>
                      </a:r>
                    </a:p>
                  </a:txBody>
                  <a:tcPr/>
                </a:tc>
                <a:extLst>
                  <a:ext uri="{0D108BD9-81ED-4DB2-BD59-A6C34878D82A}">
                    <a16:rowId xmlns:a16="http://schemas.microsoft.com/office/drawing/2014/main" val="10002"/>
                  </a:ext>
                </a:extLst>
              </a:tr>
              <a:tr h="0">
                <a:tc>
                  <a:txBody>
                    <a:bodyPr/>
                    <a:lstStyle/>
                    <a:p>
                      <a:pPr marL="0" lvl="0" indent="0">
                        <a:buNone/>
                      </a:pPr>
                      <a:r>
                        <a:rPr b="1" i="1"/>
                        <a:t>Judicial</a:t>
                      </a:r>
                    </a:p>
                  </a:txBody>
                  <a:tcPr/>
                </a:tc>
                <a:tc>
                  <a:txBody>
                    <a:bodyPr/>
                    <a:lstStyle/>
                    <a:p>
                      <a:pPr marL="0" lvl="0" indent="0">
                        <a:buNone/>
                      </a:pPr>
                      <a:r>
                        <a:t>advise and consent</a:t>
                      </a:r>
                    </a:p>
                  </a:txBody>
                  <a:tcPr/>
                </a:tc>
                <a:tc>
                  <a:txBody>
                    <a:bodyPr/>
                    <a:lstStyle/>
                    <a:p>
                      <a:pPr marL="0" lvl="0" indent="0">
                        <a:buNone/>
                      </a:pPr>
                      <a:r>
                        <a:t>pardon, nominate judges</a:t>
                      </a:r>
                    </a:p>
                  </a:txBody>
                  <a:tcPr/>
                </a:tc>
                <a:tc>
                  <a:txBody>
                    <a:bodyPr/>
                    <a:lstStyle/>
                    <a:p>
                      <a:pPr marL="0" lvl="0" indent="0">
                        <a:buNone/>
                      </a:pPr>
                      <a:r>
                        <a:rPr b="1" i="1"/>
                        <a:t>interpret laws</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US Court System</a:t>
            </a:r>
          </a:p>
        </p:txBody>
      </p:sp>
      <p:sp>
        <p:nvSpPr>
          <p:cNvPr id="3" name="Content Placeholder 2"/>
          <p:cNvSpPr>
            <a:spLocks noGrp="1"/>
          </p:cNvSpPr>
          <p:nvPr>
            <p:ph sz="half" idx="1"/>
          </p:nvPr>
        </p:nvSpPr>
        <p:spPr/>
        <p:txBody>
          <a:bodyPr/>
          <a:lstStyle/>
          <a:p>
            <a:pPr marL="0" lvl="0" indent="0">
              <a:buNone/>
            </a:pPr>
            <a:r>
              <a:rPr b="1"/>
              <a:t>Dual Court System</a:t>
            </a:r>
          </a:p>
          <a:p>
            <a:pPr lvl="0"/>
            <a:r>
              <a:t>Federal and state</a:t>
            </a:r>
          </a:p>
          <a:p>
            <a:pPr lvl="0"/>
            <a:r>
              <a:t>Three types of law</a:t>
            </a:r>
          </a:p>
          <a:p>
            <a:pPr lvl="1"/>
            <a:r>
              <a:t>Public</a:t>
            </a:r>
          </a:p>
          <a:p>
            <a:pPr lvl="1"/>
            <a:r>
              <a:t>Criminal</a:t>
            </a:r>
          </a:p>
          <a:p>
            <a:pPr lvl="1"/>
            <a:r>
              <a:t>Civil</a:t>
            </a:r>
          </a:p>
        </p:txBody>
      </p:sp>
      <p:pic>
        <p:nvPicPr>
          <p:cNvPr id="4" name="Picture 1" descr="img/courts.png"/>
          <p:cNvPicPr>
            <a:picLocks noGrp="1" noChangeAspect="1"/>
          </p:cNvPicPr>
          <p:nvPr/>
        </p:nvPicPr>
        <p:blipFill>
          <a:blip r:embed="rId2"/>
          <a:stretch>
            <a:fillRect/>
          </a:stretch>
        </p:blipFill>
        <p:spPr bwMode="auto">
          <a:xfrm>
            <a:off x="4749800" y="1193800"/>
            <a:ext cx="3848100" cy="3390900"/>
          </a:xfrm>
          <a:prstGeom prst="rect">
            <a:avLst/>
          </a:prstGeom>
          <a:noFill/>
          <a:ln w="9525">
            <a:noFill/>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Courts: Judicial Review</a:t>
            </a:r>
          </a:p>
        </p:txBody>
      </p:sp>
      <p:sp>
        <p:nvSpPr>
          <p:cNvPr id="3" name="Content Placeholder 2"/>
          <p:cNvSpPr>
            <a:spLocks noGrp="1"/>
          </p:cNvSpPr>
          <p:nvPr>
            <p:ph idx="1"/>
          </p:nvPr>
        </p:nvSpPr>
        <p:spPr/>
        <p:txBody>
          <a:bodyPr/>
          <a:lstStyle/>
          <a:p>
            <a:pPr marL="0" lvl="0" indent="0">
              <a:buNone/>
            </a:pPr>
            <a:r>
              <a:rPr i="1"/>
              <a:t>The power of the courts to declare actions of the legislative and executive branches invalid or unconstitutional</a:t>
            </a:r>
          </a:p>
          <a:p>
            <a:pPr lvl="0"/>
            <a:r>
              <a:rPr i="1"/>
              <a:t>Marbury v. Madison</a:t>
            </a:r>
            <a:r>
              <a:t> (1803)</a:t>
            </a:r>
          </a:p>
          <a:p>
            <a:pPr lvl="0"/>
            <a:r>
              <a:t>The courts review environmental law and policy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Courts and Environmental Policy</a:t>
            </a:r>
          </a:p>
        </p:txBody>
      </p:sp>
      <p:sp>
        <p:nvSpPr>
          <p:cNvPr id="3" name="Content Placeholder 2"/>
          <p:cNvSpPr>
            <a:spLocks noGrp="1"/>
          </p:cNvSpPr>
          <p:nvPr>
            <p:ph idx="1"/>
          </p:nvPr>
        </p:nvSpPr>
        <p:spPr/>
        <p:txBody>
          <a:bodyPr/>
          <a:lstStyle/>
          <a:p>
            <a:pPr marL="0" lvl="0" indent="0">
              <a:buNone/>
            </a:pPr>
            <a:r>
              <a:rPr b="1"/>
              <a:t>Sources of environmental law</a:t>
            </a:r>
          </a:p>
          <a:p>
            <a:pPr lvl="0"/>
            <a:r>
              <a:t>Statutes (Legislation)</a:t>
            </a:r>
          </a:p>
          <a:p>
            <a:pPr lvl="0"/>
            <a:r>
              <a:t>Executive orders</a:t>
            </a:r>
          </a:p>
          <a:p>
            <a:pPr lvl="0"/>
            <a:r>
              <a:t>Administrative rules and regulations</a:t>
            </a:r>
          </a:p>
          <a:p>
            <a:pPr lvl="0"/>
            <a:r>
              <a:rPr i="1"/>
              <a:t>Appellate court decisions</a:t>
            </a:r>
          </a:p>
          <a:p>
            <a:pPr lvl="0"/>
            <a:r>
              <a:rPr i="1"/>
              <a:t>Previous court decisions</a:t>
            </a:r>
          </a:p>
          <a:p>
            <a:pPr lvl="1"/>
            <a:r>
              <a:rPr i="1"/>
              <a:t>Stare decisis</a:t>
            </a:r>
            <a:r>
              <a:t>: the court tends to follow its previous decisions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Official Actors</a:t>
            </a:r>
          </a:p>
        </p:txBody>
      </p:sp>
      <p:sp>
        <p:nvSpPr>
          <p:cNvPr id="3" name="Content Placeholder 2"/>
          <p:cNvSpPr>
            <a:spLocks noGrp="1"/>
          </p:cNvSpPr>
          <p:nvPr>
            <p:ph idx="1"/>
          </p:nvPr>
        </p:nvSpPr>
        <p:spPr/>
        <p:txBody>
          <a:bodyPr/>
          <a:lstStyle/>
          <a:p>
            <a:pPr marL="0" lvl="0" indent="0">
              <a:spcBef>
                <a:spcPts val="3000"/>
              </a:spcBef>
              <a:buNone/>
            </a:pPr>
            <a:r>
              <a:rPr b="1"/>
              <a:t>A participant in the policy process whose involvement is motivated or mandated by their </a:t>
            </a:r>
            <a:r>
              <a:rPr b="1" i="1"/>
              <a:t>official position in a government agency or office</a:t>
            </a:r>
          </a:p>
          <a:p>
            <a:pPr lvl="0"/>
            <a:r>
              <a:t>In government</a:t>
            </a:r>
          </a:p>
          <a:p>
            <a:pPr lvl="0"/>
            <a:r>
              <a:t>Elected officials and civil servants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Courts and Environmental Policy</a:t>
            </a:r>
          </a:p>
        </p:txBody>
      </p:sp>
      <p:sp>
        <p:nvSpPr>
          <p:cNvPr id="3" name="Content Placeholder 2"/>
          <p:cNvSpPr>
            <a:spLocks noGrp="1"/>
          </p:cNvSpPr>
          <p:nvPr>
            <p:ph idx="1"/>
          </p:nvPr>
        </p:nvSpPr>
        <p:spPr/>
        <p:txBody>
          <a:bodyPr/>
          <a:lstStyle/>
          <a:p>
            <a:pPr marL="0" lvl="0" indent="0">
              <a:buNone/>
            </a:pPr>
            <a:r>
              <a:rPr b="1"/>
              <a:t>How Courts Shape Environmental Policy</a:t>
            </a:r>
          </a:p>
          <a:p>
            <a:pPr marL="342900" lvl="0" indent="-342900">
              <a:buAutoNum type="arabicParenR"/>
            </a:pPr>
            <a:r>
              <a:t>Determine </a:t>
            </a:r>
            <a:r>
              <a:rPr b="1"/>
              <a:t>standing</a:t>
            </a:r>
            <a:r>
              <a:t>: </a:t>
            </a:r>
            <a:r>
              <a:rPr i="1"/>
              <a:t>The right to sue</a:t>
            </a:r>
          </a:p>
          <a:p>
            <a:pPr lvl="0"/>
            <a:r>
              <a:t>To establish standing:</a:t>
            </a:r>
          </a:p>
          <a:p>
            <a:pPr lvl="1"/>
            <a:r>
              <a:rPr i="1"/>
              <a:t>Injury-in-fact</a:t>
            </a:r>
          </a:p>
          <a:p>
            <a:pPr lvl="1"/>
            <a:r>
              <a:rPr i="1"/>
              <a:t>Causation</a:t>
            </a:r>
          </a:p>
          <a:p>
            <a:pPr lvl="1"/>
            <a:r>
              <a:rPr i="1"/>
              <a:t>Redressability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Courts and Environmental Policy</a:t>
            </a:r>
          </a:p>
        </p:txBody>
      </p:sp>
      <p:sp>
        <p:nvSpPr>
          <p:cNvPr id="3" name="Content Placeholder 2"/>
          <p:cNvSpPr>
            <a:spLocks noGrp="1"/>
          </p:cNvSpPr>
          <p:nvPr>
            <p:ph idx="1"/>
          </p:nvPr>
        </p:nvSpPr>
        <p:spPr/>
        <p:txBody>
          <a:bodyPr/>
          <a:lstStyle/>
          <a:p>
            <a:pPr marL="0" lvl="0" indent="0">
              <a:buNone/>
            </a:pPr>
            <a:r>
              <a:rPr b="1"/>
              <a:t>How Courts Shape Environmental Policy</a:t>
            </a:r>
          </a:p>
          <a:p>
            <a:pPr marL="342900" lvl="0" indent="-342900">
              <a:buAutoNum type="arabicParenR" startAt="2"/>
            </a:pPr>
            <a:r>
              <a:t>Interpret the law: determine intent</a:t>
            </a:r>
          </a:p>
          <a:p>
            <a:pPr lvl="0"/>
            <a:r>
              <a:t>Standard of review: how much </a:t>
            </a:r>
            <a:r>
              <a:rPr i="1"/>
              <a:t>deference</a:t>
            </a:r>
            <a:r>
              <a:t> is given by the court</a:t>
            </a:r>
          </a:p>
          <a:p>
            <a:pPr lvl="0"/>
            <a:r>
              <a:rPr i="1"/>
              <a:t>Chevron deference</a:t>
            </a:r>
          </a:p>
          <a:p>
            <a:pPr lvl="1"/>
            <a:r>
              <a:rPr i="1"/>
              <a:t>Chevron v NRDC</a:t>
            </a:r>
            <a:r>
              <a:t> (1984)</a:t>
            </a:r>
          </a:p>
          <a:p>
            <a:pPr lvl="1"/>
            <a:r>
              <a:rPr i="1"/>
              <a:t>Ambiguous</a:t>
            </a:r>
            <a:r>
              <a:t> language, </a:t>
            </a:r>
            <a:r>
              <a:rPr i="1"/>
              <a:t>reasonable</a:t>
            </a:r>
            <a:r>
              <a:t> interpretation, </a:t>
            </a:r>
            <a:r>
              <a:rPr i="1"/>
              <a:t>defer</a:t>
            </a:r>
            <a:r>
              <a:t> to agencies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branches.jpg"/>
          <p:cNvPicPr>
            <a:picLocks noGrp="1" noChangeAspect="1"/>
          </p:cNvPicPr>
          <p:nvPr/>
        </p:nvPicPr>
        <p:blipFill>
          <a:blip r:embed="rId2"/>
          <a:stretch>
            <a:fillRect/>
          </a:stretch>
        </p:blipFill>
        <p:spPr bwMode="auto">
          <a:xfrm>
            <a:off x="1879600" y="1193800"/>
            <a:ext cx="5372100" cy="33909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 ##</a:t>
            </a:r>
          </a:p>
          <a:p>
            <a:pPr marL="0" lvl="0" indent="0">
              <a:buNone/>
            </a:pPr>
            <a:r>
              <a:t>quiz q</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Congress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Separation and Sharing of Powers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a:txBody>
                    <a:bodyPr/>
                    <a:lstStyle/>
                    <a:p>
                      <a:endParaRPr/>
                    </a:p>
                  </a:txBody>
                  <a:tcPr/>
                </a:tc>
                <a:tc>
                  <a:txBody>
                    <a:bodyPr/>
                    <a:lstStyle/>
                    <a:p>
                      <a:pPr marL="0" lvl="0" indent="0">
                        <a:buNone/>
                      </a:pPr>
                      <a:r>
                        <a:rPr b="1" i="1"/>
                        <a:t>Congress</a:t>
                      </a:r>
                    </a:p>
                  </a:txBody>
                  <a:tcPr/>
                </a:tc>
                <a:tc>
                  <a:txBody>
                    <a:bodyPr/>
                    <a:lstStyle/>
                    <a:p>
                      <a:pPr marL="0" lvl="0" indent="0">
                        <a:buNone/>
                      </a:pPr>
                      <a:r>
                        <a:t>President</a:t>
                      </a:r>
                    </a:p>
                  </a:txBody>
                  <a:tcPr/>
                </a:tc>
                <a:tc>
                  <a:txBody>
                    <a:bodyPr/>
                    <a:lstStyle/>
                    <a:p>
                      <a:pPr marL="0" lvl="0" indent="0">
                        <a:buNone/>
                      </a:pPr>
                      <a:r>
                        <a:t>Courts</a:t>
                      </a:r>
                    </a:p>
                  </a:txBody>
                  <a:tcPr/>
                </a:tc>
                <a:extLst>
                  <a:ext uri="{0D108BD9-81ED-4DB2-BD59-A6C34878D82A}">
                    <a16:rowId xmlns:a16="http://schemas.microsoft.com/office/drawing/2014/main" val="10000"/>
                  </a:ext>
                </a:extLst>
              </a:tr>
              <a:tr h="0">
                <a:tc>
                  <a:txBody>
                    <a:bodyPr/>
                    <a:lstStyle/>
                    <a:p>
                      <a:pPr marL="0" lvl="0" indent="0">
                        <a:buNone/>
                      </a:pPr>
                      <a:r>
                        <a:rPr b="1" i="1"/>
                        <a:t>Legislative</a:t>
                      </a:r>
                    </a:p>
                  </a:txBody>
                  <a:tcPr/>
                </a:tc>
                <a:tc>
                  <a:txBody>
                    <a:bodyPr/>
                    <a:lstStyle/>
                    <a:p>
                      <a:pPr marL="0" lvl="0" indent="0">
                        <a:buNone/>
                      </a:pPr>
                      <a:r>
                        <a:rPr b="1" i="1"/>
                        <a:t>make laws</a:t>
                      </a:r>
                    </a:p>
                  </a:txBody>
                  <a:tcPr/>
                </a:tc>
                <a:tc>
                  <a:txBody>
                    <a:bodyPr/>
                    <a:lstStyle/>
                    <a:p>
                      <a:pPr marL="0" lvl="0" indent="0">
                        <a:buNone/>
                      </a:pPr>
                      <a:r>
                        <a:t>recommend laws, veto, regulations</a:t>
                      </a:r>
                    </a:p>
                  </a:txBody>
                  <a:tcPr/>
                </a:tc>
                <a:tc>
                  <a:txBody>
                    <a:bodyPr/>
                    <a:lstStyle/>
                    <a:p>
                      <a:pPr marL="0" lvl="0" indent="0">
                        <a:buNone/>
                      </a:pPr>
                      <a:r>
                        <a:t>review law</a:t>
                      </a:r>
                    </a:p>
                  </a:txBody>
                  <a:tcPr/>
                </a:tc>
                <a:extLst>
                  <a:ext uri="{0D108BD9-81ED-4DB2-BD59-A6C34878D82A}">
                    <a16:rowId xmlns:a16="http://schemas.microsoft.com/office/drawing/2014/main" val="10001"/>
                  </a:ext>
                </a:extLst>
              </a:tr>
              <a:tr h="0">
                <a:tc>
                  <a:txBody>
                    <a:bodyPr/>
                    <a:lstStyle/>
                    <a:p>
                      <a:pPr marL="0" lvl="0" indent="0">
                        <a:buNone/>
                      </a:pPr>
                      <a:r>
                        <a:t>Executive</a:t>
                      </a:r>
                    </a:p>
                  </a:txBody>
                  <a:tcPr/>
                </a:tc>
                <a:tc>
                  <a:txBody>
                    <a:bodyPr/>
                    <a:lstStyle/>
                    <a:p>
                      <a:pPr marL="0" lvl="0" indent="0">
                        <a:buNone/>
                      </a:pPr>
                      <a:r>
                        <a:rPr b="1" i="1"/>
                        <a:t>override vetos, oversight</a:t>
                      </a:r>
                    </a:p>
                  </a:txBody>
                  <a:tcPr/>
                </a:tc>
                <a:tc>
                  <a:txBody>
                    <a:bodyPr/>
                    <a:lstStyle/>
                    <a:p>
                      <a:pPr marL="0" lvl="0" indent="0">
                        <a:buNone/>
                      </a:pPr>
                      <a:r>
                        <a:t>enforce and implement laws</a:t>
                      </a:r>
                    </a:p>
                  </a:txBody>
                  <a:tcPr/>
                </a:tc>
                <a:tc>
                  <a:txBody>
                    <a:bodyPr/>
                    <a:lstStyle/>
                    <a:p>
                      <a:pPr marL="0" lvl="0" indent="0">
                        <a:buNone/>
                      </a:pPr>
                      <a:r>
                        <a:t>review executive acts</a:t>
                      </a:r>
                    </a:p>
                  </a:txBody>
                  <a:tcPr/>
                </a:tc>
                <a:extLst>
                  <a:ext uri="{0D108BD9-81ED-4DB2-BD59-A6C34878D82A}">
                    <a16:rowId xmlns:a16="http://schemas.microsoft.com/office/drawing/2014/main" val="10002"/>
                  </a:ext>
                </a:extLst>
              </a:tr>
              <a:tr h="0">
                <a:tc>
                  <a:txBody>
                    <a:bodyPr/>
                    <a:lstStyle/>
                    <a:p>
                      <a:pPr marL="0" lvl="0" indent="0">
                        <a:buNone/>
                      </a:pPr>
                      <a:r>
                        <a:t>Judicial</a:t>
                      </a:r>
                    </a:p>
                  </a:txBody>
                  <a:tcPr/>
                </a:tc>
                <a:tc>
                  <a:txBody>
                    <a:bodyPr/>
                    <a:lstStyle/>
                    <a:p>
                      <a:pPr marL="0" lvl="0" indent="0">
                        <a:buNone/>
                      </a:pPr>
                      <a:r>
                        <a:rPr b="1" i="1"/>
                        <a:t>advise and consent</a:t>
                      </a:r>
                    </a:p>
                  </a:txBody>
                  <a:tcPr/>
                </a:tc>
                <a:tc>
                  <a:txBody>
                    <a:bodyPr/>
                    <a:lstStyle/>
                    <a:p>
                      <a:pPr marL="0" lvl="0" indent="0">
                        <a:buNone/>
                      </a:pPr>
                      <a:r>
                        <a:t>pardon, nominate judges</a:t>
                      </a:r>
                    </a:p>
                  </a:txBody>
                  <a:tcPr/>
                </a:tc>
                <a:tc>
                  <a:txBody>
                    <a:bodyPr/>
                    <a:lstStyle/>
                    <a:p>
                      <a:pPr marL="0" lvl="0" indent="0">
                        <a:buNone/>
                      </a:pPr>
                      <a:r>
                        <a:t>interpret laws</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1115</Words>
  <Application>Microsoft Macintosh PowerPoint</Application>
  <PresentationFormat>On-screen Show (16:9)</PresentationFormat>
  <Paragraphs>257</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Helvetica Neue</vt:lpstr>
      <vt:lpstr>Office Theme</vt:lpstr>
      <vt:lpstr>Environmental Policymaking: Institutions and Official Actors</vt:lpstr>
      <vt:lpstr>Institutions</vt:lpstr>
      <vt:lpstr>Governments</vt:lpstr>
      <vt:lpstr>Official Actors</vt:lpstr>
      <vt:lpstr>Official Actors</vt:lpstr>
      <vt:lpstr>PowerPoint Presentation</vt:lpstr>
      <vt:lpstr>PowerPoint Presentation</vt:lpstr>
      <vt:lpstr>Congress</vt:lpstr>
      <vt:lpstr>Separation and Sharing of Powers</vt:lpstr>
      <vt:lpstr>Congress: Legislation</vt:lpstr>
      <vt:lpstr>PowerPoint Presentation</vt:lpstr>
      <vt:lpstr>Congress: Committees and Sub-Committees</vt:lpstr>
      <vt:lpstr>Congress: House Committees and Sub-Committees</vt:lpstr>
      <vt:lpstr>Congress: Senate Committees and Sub-Committees</vt:lpstr>
      <vt:lpstr>PowerPoint Presentation</vt:lpstr>
      <vt:lpstr>Congress: Environmental Legislation</vt:lpstr>
      <vt:lpstr>Congress: On the Congressional Agenda</vt:lpstr>
      <vt:lpstr>Congressional Hearings</vt:lpstr>
      <vt:lpstr>Congressional Hearings</vt:lpstr>
      <vt:lpstr>Environmental Legislation: Public Laws</vt:lpstr>
      <vt:lpstr>Environmental Legislation: Public Titles</vt:lpstr>
      <vt:lpstr>Environmental Budget Outlays</vt:lpstr>
      <vt:lpstr>Polarization</vt:lpstr>
      <vt:lpstr>Congressional Gridlock</vt:lpstr>
      <vt:lpstr>The President</vt:lpstr>
      <vt:lpstr>Separation and Sharing of Powers</vt:lpstr>
      <vt:lpstr>Presidential Powers</vt:lpstr>
      <vt:lpstr>Presidential Powers</vt:lpstr>
      <vt:lpstr>The Administrative Presidency</vt:lpstr>
      <vt:lpstr>PowerPoint Presentation</vt:lpstr>
      <vt:lpstr>The Environmental Presidency: Executive Orders</vt:lpstr>
      <vt:lpstr>The Environmental Presidency: Executive Orders</vt:lpstr>
      <vt:lpstr>The Environmental Presidency: SOTU</vt:lpstr>
      <vt:lpstr>The Environmental Presidency</vt:lpstr>
      <vt:lpstr>The Environmental Presidency</vt:lpstr>
      <vt:lpstr>Environmental Bureaucracy</vt:lpstr>
      <vt:lpstr>Environmental Bureaucracy</vt:lpstr>
      <vt:lpstr>Environmental Bureaucracy</vt:lpstr>
      <vt:lpstr>Environmental Bureaucracy</vt:lpstr>
      <vt:lpstr>Environmental Bureaucracy</vt:lpstr>
      <vt:lpstr>Environmental Bureaucracy</vt:lpstr>
      <vt:lpstr>Environmental Bureaucracy</vt:lpstr>
      <vt:lpstr>Environmental Bureaucracy</vt:lpstr>
      <vt:lpstr>Environmental Bureaucracy: EPA Budget</vt:lpstr>
      <vt:lpstr>The Courts</vt:lpstr>
      <vt:lpstr>Separation and Sharing of Powers</vt:lpstr>
      <vt:lpstr>The US Court System</vt:lpstr>
      <vt:lpstr>The Courts: Judicial Review</vt:lpstr>
      <vt:lpstr>The Courts and Environmental Policy</vt:lpstr>
      <vt:lpstr>The Courts and Environmental Policy</vt:lpstr>
      <vt:lpstr>The Courts and Environmental Policy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694</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 Neue</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Policymaking: Institutions and Official Actors</dc:title>
  <dc:creator/>
  <cp:keywords/>
  <cp:lastModifiedBy>Matt Nowlin</cp:lastModifiedBy>
  <cp:revision>1</cp:revision>
  <dcterms:created xsi:type="dcterms:W3CDTF">2023-02-13T17:13:40Z</dcterms:created>
  <dcterms:modified xsi:type="dcterms:W3CDTF">2023-02-13T17:18:04Z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/Users/nowlinmc/Dropbox/refs.bib</vt:lpwstr>
  </property>
  <property fmtid="{D5CDD505-2E9C-101B-9397-08002B2CF9AE}" pid="4" name="csl">
    <vt:lpwstr>/Users/nowlinmc/Dropbox/Projects/Manuscript-Files/csl/american-political-science-association.csl</vt:lpwstr>
  </property>
  <property fmtid="{D5CDD505-2E9C-101B-9397-08002B2CF9AE}" pid="5" name="date">
    <vt:lpwstr>1/1/23</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POLI 307: Environmental Policy</vt:lpwstr>
  </property>
  <property fmtid="{D5CDD505-2E9C-101B-9397-08002B2CF9AE}" pid="11" name="toc-title">
    <vt:lpwstr>Table of contents</vt:lpwstr>
  </property>
</Properties>
</file>