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257" r:id="rId3"/>
    <p:sldId id="258" r:id="rId4"/>
    <p:sldId id="259" r:id="rId5"/>
    <p:sldId id="299" r:id="rId6"/>
    <p:sldId id="300" r:id="rId7"/>
    <p:sldId id="301" r:id="rId8"/>
    <p:sldId id="261" r:id="rId9"/>
    <p:sldId id="262" r:id="rId10"/>
    <p:sldId id="263" r:id="rId11"/>
    <p:sldId id="264" r:id="rId12"/>
    <p:sldId id="265" r:id="rId13"/>
    <p:sldId id="266" r:id="rId14"/>
    <p:sldId id="302" r:id="rId15"/>
    <p:sldId id="303" r:id="rId16"/>
    <p:sldId id="304" r:id="rId17"/>
    <p:sldId id="269" r:id="rId18"/>
    <p:sldId id="270" r:id="rId19"/>
    <p:sldId id="272" r:id="rId20"/>
    <p:sldId id="273" r:id="rId21"/>
    <p:sldId id="274" r:id="rId22"/>
    <p:sldId id="275" r:id="rId23"/>
    <p:sldId id="276" r:id="rId24"/>
    <p:sldId id="277" r:id="rId25"/>
    <p:sldId id="305" r:id="rId26"/>
    <p:sldId id="306" r:id="rId27"/>
    <p:sldId id="307" r:id="rId28"/>
    <p:sldId id="279" r:id="rId29"/>
    <p:sldId id="280" r:id="rId30"/>
    <p:sldId id="281" r:id="rId31"/>
    <p:sldId id="282" r:id="rId32"/>
    <p:sldId id="283" r:id="rId33"/>
    <p:sldId id="285" r:id="rId34"/>
    <p:sldId id="286" r:id="rId35"/>
    <p:sldId id="308" r:id="rId36"/>
    <p:sldId id="309" r:id="rId37"/>
    <p:sldId id="310" r:id="rId38"/>
    <p:sldId id="288" r:id="rId39"/>
    <p:sldId id="289" r:id="rId40"/>
    <p:sldId id="290" r:id="rId41"/>
    <p:sldId id="291" r:id="rId42"/>
    <p:sldId id="292" r:id="rId43"/>
    <p:sldId id="293" r:id="rId44"/>
    <p:sldId id="294" r:id="rId45"/>
    <p:sldId id="295" r:id="rId46"/>
    <p:sldId id="296" r:id="rId47"/>
    <p:sldId id="297" r:id="rId4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14" autoAdjust="0"/>
    <p:restoredTop sz="94694" autoAdjust="0"/>
  </p:normalViewPr>
  <p:slideViewPr>
    <p:cSldViewPr snapToGrid="0" snapToObjects="1">
      <p:cViewPr varScale="1">
        <p:scale>
          <a:sx n="97" d="100"/>
          <a:sy n="97" d="100"/>
        </p:scale>
        <p:origin x="976" y="123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3/13/23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a:t>
            </a:fld>
            <a:endParaRPr lang="en-US"/>
          </a:p>
        </p:txBody>
      </p:sp>
    </p:spTree>
    <p:extLst>
      <p:ext uri="{BB962C8B-B14F-4D97-AF65-F5344CB8AC3E}">
        <p14:creationId xmlns:p14="http://schemas.microsoft.com/office/powerpoint/2010/main" val="1772226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10</a:t>
            </a:fld>
            <a:endParaRPr lang="en-US"/>
          </a:p>
        </p:txBody>
      </p:sp>
    </p:spTree>
    <p:extLst>
      <p:ext uri="{BB962C8B-B14F-4D97-AF65-F5344CB8AC3E}">
        <p14:creationId xmlns:p14="http://schemas.microsoft.com/office/powerpoint/2010/main" val="4164643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11</a:t>
            </a:fld>
            <a:endParaRPr lang="en-US"/>
          </a:p>
        </p:txBody>
      </p:sp>
    </p:spTree>
    <p:extLst>
      <p:ext uri="{BB962C8B-B14F-4D97-AF65-F5344CB8AC3E}">
        <p14:creationId xmlns:p14="http://schemas.microsoft.com/office/powerpoint/2010/main" val="2960395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12</a:t>
            </a:fld>
            <a:endParaRPr lang="en-US"/>
          </a:p>
        </p:txBody>
      </p:sp>
    </p:spTree>
    <p:extLst>
      <p:ext uri="{BB962C8B-B14F-4D97-AF65-F5344CB8AC3E}">
        <p14:creationId xmlns:p14="http://schemas.microsoft.com/office/powerpoint/2010/main" val="581863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13</a:t>
            </a:fld>
            <a:endParaRPr lang="en-US"/>
          </a:p>
        </p:txBody>
      </p:sp>
    </p:spTree>
    <p:extLst>
      <p:ext uri="{BB962C8B-B14F-4D97-AF65-F5344CB8AC3E}">
        <p14:creationId xmlns:p14="http://schemas.microsoft.com/office/powerpoint/2010/main" val="424259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A system of constitutionally derived and apportioned authority where state and national government retain sovereignty yet at the same time are interdependent is known as</a:t>
            </a:r>
          </a:p>
          <a:p>
            <a:r>
              <a:rPr lang="en-US"/>
              <a:t>https://www.polleverywhere.com/multiple_choice_polls/o5KF9LHP3e95GQqkn0BR3?display_state=instructions&amp;activity_state=opened&amp;state=opened&amp;flow=Instructor&amp;onscreen=persist</a:t>
            </a:r>
          </a:p>
        </p:txBody>
      </p:sp>
      <p:sp>
        <p:nvSpPr>
          <p:cNvPr id="4" name="Slide Number Placeholder 3"/>
          <p:cNvSpPr>
            <a:spLocks noGrp="1"/>
          </p:cNvSpPr>
          <p:nvPr>
            <p:ph type="sldNum" sz="quarter" idx="5"/>
          </p:nvPr>
        </p:nvSpPr>
        <p:spPr/>
        <p:txBody>
          <a:bodyPr/>
          <a:lstStyle/>
          <a:p>
            <a:fld id="{18BDFEC3-8487-43E8-A154-7C12CBC1FFF2}" type="slidenum">
              <a:rPr lang="en-US" smtClean="0"/>
              <a:t>14</a:t>
            </a:fld>
            <a:endParaRPr lang="en-US"/>
          </a:p>
        </p:txBody>
      </p:sp>
    </p:spTree>
    <p:extLst>
      <p:ext uri="{BB962C8B-B14F-4D97-AF65-F5344CB8AC3E}">
        <p14:creationId xmlns:p14="http://schemas.microsoft.com/office/powerpoint/2010/main" val="2722013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A system of constitutionally derived and apportioned authority where state and national government retain sovereignty yet at the same time are interdependent is known as</a:t>
            </a:r>
          </a:p>
          <a:p>
            <a:r>
              <a:rPr lang="en-US"/>
              <a:t>https://www.polleverywhere.com/multiple_choice_polls/o5KF9LHP3e95GQqkn0BR3?display_state=chart&amp;activity_state=closed&amp;state=closed&amp;flow=Instructor&amp;onscreen=persist</a:t>
            </a:r>
          </a:p>
        </p:txBody>
      </p:sp>
      <p:sp>
        <p:nvSpPr>
          <p:cNvPr id="4" name="Slide Number Placeholder 3"/>
          <p:cNvSpPr>
            <a:spLocks noGrp="1"/>
          </p:cNvSpPr>
          <p:nvPr>
            <p:ph type="sldNum" sz="quarter" idx="5"/>
          </p:nvPr>
        </p:nvSpPr>
        <p:spPr/>
        <p:txBody>
          <a:bodyPr/>
          <a:lstStyle/>
          <a:p>
            <a:fld id="{18BDFEC3-8487-43E8-A154-7C12CBC1FFF2}" type="slidenum">
              <a:rPr lang="en-US" smtClean="0"/>
              <a:t>15</a:t>
            </a:fld>
            <a:endParaRPr lang="en-US"/>
          </a:p>
        </p:txBody>
      </p:sp>
    </p:spTree>
    <p:extLst>
      <p:ext uri="{BB962C8B-B14F-4D97-AF65-F5344CB8AC3E}">
        <p14:creationId xmlns:p14="http://schemas.microsoft.com/office/powerpoint/2010/main" val="382814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A system of constitutionally derived and apportioned authority where state and national government retain sovereignty yet at the same time are interdependent is known as</a:t>
            </a:r>
          </a:p>
          <a:p>
            <a:r>
              <a:rPr lang="en-US"/>
              <a:t>https://www.polleverywhere.com/multiple_choice_polls/o5KF9LHP3e95GQqkn0BR3?display_state=chart&amp;activity_state=closed&amp;display=correctness&amp;state=closed&amp;flow=Instructor&amp;onscreen=persist</a:t>
            </a:r>
          </a:p>
        </p:txBody>
      </p:sp>
      <p:sp>
        <p:nvSpPr>
          <p:cNvPr id="4" name="Slide Number Placeholder 3"/>
          <p:cNvSpPr>
            <a:spLocks noGrp="1"/>
          </p:cNvSpPr>
          <p:nvPr>
            <p:ph type="sldNum" sz="quarter" idx="5"/>
          </p:nvPr>
        </p:nvSpPr>
        <p:spPr/>
        <p:txBody>
          <a:bodyPr/>
          <a:lstStyle/>
          <a:p>
            <a:fld id="{18BDFEC3-8487-43E8-A154-7C12CBC1FFF2}" type="slidenum">
              <a:rPr lang="en-US" smtClean="0"/>
              <a:t>16</a:t>
            </a:fld>
            <a:endParaRPr lang="en-US"/>
          </a:p>
        </p:txBody>
      </p:sp>
    </p:spTree>
    <p:extLst>
      <p:ext uri="{BB962C8B-B14F-4D97-AF65-F5344CB8AC3E}">
        <p14:creationId xmlns:p14="http://schemas.microsoft.com/office/powerpoint/2010/main" val="3634332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17</a:t>
            </a:fld>
            <a:endParaRPr lang="en-US"/>
          </a:p>
        </p:txBody>
      </p:sp>
    </p:spTree>
    <p:extLst>
      <p:ext uri="{BB962C8B-B14F-4D97-AF65-F5344CB8AC3E}">
        <p14:creationId xmlns:p14="http://schemas.microsoft.com/office/powerpoint/2010/main" val="2409397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18</a:t>
            </a:fld>
            <a:endParaRPr lang="en-US"/>
          </a:p>
        </p:txBody>
      </p:sp>
    </p:spTree>
    <p:extLst>
      <p:ext uri="{BB962C8B-B14F-4D97-AF65-F5344CB8AC3E}">
        <p14:creationId xmlns:p14="http://schemas.microsoft.com/office/powerpoint/2010/main" val="2903376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19</a:t>
            </a:fld>
            <a:endParaRPr lang="en-US"/>
          </a:p>
        </p:txBody>
      </p:sp>
    </p:spTree>
    <p:extLst>
      <p:ext uri="{BB962C8B-B14F-4D97-AF65-F5344CB8AC3E}">
        <p14:creationId xmlns:p14="http://schemas.microsoft.com/office/powerpoint/2010/main" val="85637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a:t>
            </a:fld>
            <a:endParaRPr lang="en-US"/>
          </a:p>
        </p:txBody>
      </p:sp>
    </p:spTree>
    <p:extLst>
      <p:ext uri="{BB962C8B-B14F-4D97-AF65-F5344CB8AC3E}">
        <p14:creationId xmlns:p14="http://schemas.microsoft.com/office/powerpoint/2010/main" val="1369864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20</a:t>
            </a:fld>
            <a:endParaRPr lang="en-US"/>
          </a:p>
        </p:txBody>
      </p:sp>
    </p:spTree>
    <p:extLst>
      <p:ext uri="{BB962C8B-B14F-4D97-AF65-F5344CB8AC3E}">
        <p14:creationId xmlns:p14="http://schemas.microsoft.com/office/powerpoint/2010/main" val="2540769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21</a:t>
            </a:fld>
            <a:endParaRPr lang="en-US"/>
          </a:p>
        </p:txBody>
      </p:sp>
    </p:spTree>
    <p:extLst>
      <p:ext uri="{BB962C8B-B14F-4D97-AF65-F5344CB8AC3E}">
        <p14:creationId xmlns:p14="http://schemas.microsoft.com/office/powerpoint/2010/main" val="4246209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22</a:t>
            </a:fld>
            <a:endParaRPr lang="en-US"/>
          </a:p>
        </p:txBody>
      </p:sp>
    </p:spTree>
    <p:extLst>
      <p:ext uri="{BB962C8B-B14F-4D97-AF65-F5344CB8AC3E}">
        <p14:creationId xmlns:p14="http://schemas.microsoft.com/office/powerpoint/2010/main" val="3591237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23</a:t>
            </a:fld>
            <a:endParaRPr lang="en-US"/>
          </a:p>
        </p:txBody>
      </p:sp>
    </p:spTree>
    <p:extLst>
      <p:ext uri="{BB962C8B-B14F-4D97-AF65-F5344CB8AC3E}">
        <p14:creationId xmlns:p14="http://schemas.microsoft.com/office/powerpoint/2010/main" val="1068628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24</a:t>
            </a:fld>
            <a:endParaRPr lang="en-US"/>
          </a:p>
        </p:txBody>
      </p:sp>
    </p:spTree>
    <p:extLst>
      <p:ext uri="{BB962C8B-B14F-4D97-AF65-F5344CB8AC3E}">
        <p14:creationId xmlns:p14="http://schemas.microsoft.com/office/powerpoint/2010/main" val="1402299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This stage of the environmental policymaking process seeks to address what should be done about a problem</a:t>
            </a:r>
          </a:p>
          <a:p>
            <a:r>
              <a:rPr lang="en-US"/>
              <a:t>https://www.polleverywhere.com/multiple_choice_polls/1jHxlMdMEZdEEpZhsOujc?display_state=instructions&amp;activity_state=opened&amp;state=opened&amp;flow=Instructor&amp;onscreen=persist</a:t>
            </a:r>
          </a:p>
        </p:txBody>
      </p:sp>
      <p:sp>
        <p:nvSpPr>
          <p:cNvPr id="4" name="Slide Number Placeholder 3"/>
          <p:cNvSpPr>
            <a:spLocks noGrp="1"/>
          </p:cNvSpPr>
          <p:nvPr>
            <p:ph type="sldNum" sz="quarter" idx="5"/>
          </p:nvPr>
        </p:nvSpPr>
        <p:spPr/>
        <p:txBody>
          <a:bodyPr/>
          <a:lstStyle/>
          <a:p>
            <a:fld id="{18BDFEC3-8487-43E8-A154-7C12CBC1FFF2}" type="slidenum">
              <a:rPr lang="en-US" smtClean="0"/>
              <a:t>25</a:t>
            </a:fld>
            <a:endParaRPr lang="en-US"/>
          </a:p>
        </p:txBody>
      </p:sp>
    </p:spTree>
    <p:extLst>
      <p:ext uri="{BB962C8B-B14F-4D97-AF65-F5344CB8AC3E}">
        <p14:creationId xmlns:p14="http://schemas.microsoft.com/office/powerpoint/2010/main" val="3822614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This stage of the environmental policymaking process seeks to address what should be done about a problem</a:t>
            </a:r>
          </a:p>
          <a:p>
            <a:r>
              <a:rPr lang="en-US"/>
              <a:t>https://www.polleverywhere.com/multiple_choice_polls/1jHxlMdMEZdEEpZhsOujc?display_state=chart&amp;activity_state=closed&amp;state=closed&amp;flow=Instructor&amp;onscreen=persist</a:t>
            </a:r>
          </a:p>
        </p:txBody>
      </p:sp>
      <p:sp>
        <p:nvSpPr>
          <p:cNvPr id="4" name="Slide Number Placeholder 3"/>
          <p:cNvSpPr>
            <a:spLocks noGrp="1"/>
          </p:cNvSpPr>
          <p:nvPr>
            <p:ph type="sldNum" sz="quarter" idx="5"/>
          </p:nvPr>
        </p:nvSpPr>
        <p:spPr/>
        <p:txBody>
          <a:bodyPr/>
          <a:lstStyle/>
          <a:p>
            <a:fld id="{18BDFEC3-8487-43E8-A154-7C12CBC1FFF2}" type="slidenum">
              <a:rPr lang="en-US" smtClean="0"/>
              <a:t>26</a:t>
            </a:fld>
            <a:endParaRPr lang="en-US"/>
          </a:p>
        </p:txBody>
      </p:sp>
    </p:spTree>
    <p:extLst>
      <p:ext uri="{BB962C8B-B14F-4D97-AF65-F5344CB8AC3E}">
        <p14:creationId xmlns:p14="http://schemas.microsoft.com/office/powerpoint/2010/main" val="1967045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This stage of the environmental policymaking process seeks to address what should be done about a problem</a:t>
            </a:r>
          </a:p>
          <a:p>
            <a:r>
              <a:rPr lang="en-US"/>
              <a:t>https://www.polleverywhere.com/multiple_choice_polls/1jHxlMdMEZdEEpZhsOujc?display_state=chart&amp;activity_state=closed&amp;display=correctness&amp;state=closed&amp;flow=Instructor&amp;onscreen=persist</a:t>
            </a:r>
          </a:p>
        </p:txBody>
      </p:sp>
      <p:sp>
        <p:nvSpPr>
          <p:cNvPr id="4" name="Slide Number Placeholder 3"/>
          <p:cNvSpPr>
            <a:spLocks noGrp="1"/>
          </p:cNvSpPr>
          <p:nvPr>
            <p:ph type="sldNum" sz="quarter" idx="5"/>
          </p:nvPr>
        </p:nvSpPr>
        <p:spPr/>
        <p:txBody>
          <a:bodyPr/>
          <a:lstStyle/>
          <a:p>
            <a:fld id="{18BDFEC3-8487-43E8-A154-7C12CBC1FFF2}" type="slidenum">
              <a:rPr lang="en-US" smtClean="0"/>
              <a:t>27</a:t>
            </a:fld>
            <a:endParaRPr lang="en-US"/>
          </a:p>
        </p:txBody>
      </p:sp>
    </p:spTree>
    <p:extLst>
      <p:ext uri="{BB962C8B-B14F-4D97-AF65-F5344CB8AC3E}">
        <p14:creationId xmlns:p14="http://schemas.microsoft.com/office/powerpoint/2010/main" val="3703285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28</a:t>
            </a:fld>
            <a:endParaRPr lang="en-US"/>
          </a:p>
        </p:txBody>
      </p:sp>
    </p:spTree>
    <p:extLst>
      <p:ext uri="{BB962C8B-B14F-4D97-AF65-F5344CB8AC3E}">
        <p14:creationId xmlns:p14="http://schemas.microsoft.com/office/powerpoint/2010/main" val="808200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29</a:t>
            </a:fld>
            <a:endParaRPr lang="en-US"/>
          </a:p>
        </p:txBody>
      </p:sp>
    </p:spTree>
    <p:extLst>
      <p:ext uri="{BB962C8B-B14F-4D97-AF65-F5344CB8AC3E}">
        <p14:creationId xmlns:p14="http://schemas.microsoft.com/office/powerpoint/2010/main" val="3831785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a:t>
            </a:fld>
            <a:endParaRPr lang="en-US"/>
          </a:p>
        </p:txBody>
      </p:sp>
    </p:spTree>
    <p:extLst>
      <p:ext uri="{BB962C8B-B14F-4D97-AF65-F5344CB8AC3E}">
        <p14:creationId xmlns:p14="http://schemas.microsoft.com/office/powerpoint/2010/main" val="31435543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30</a:t>
            </a:fld>
            <a:endParaRPr lang="en-US"/>
          </a:p>
        </p:txBody>
      </p:sp>
    </p:spTree>
    <p:extLst>
      <p:ext uri="{BB962C8B-B14F-4D97-AF65-F5344CB8AC3E}">
        <p14:creationId xmlns:p14="http://schemas.microsoft.com/office/powerpoint/2010/main" val="584781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31</a:t>
            </a:fld>
            <a:endParaRPr lang="en-US"/>
          </a:p>
        </p:txBody>
      </p:sp>
    </p:spTree>
    <p:extLst>
      <p:ext uri="{BB962C8B-B14F-4D97-AF65-F5344CB8AC3E}">
        <p14:creationId xmlns:p14="http://schemas.microsoft.com/office/powerpoint/2010/main" val="4191515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32</a:t>
            </a:fld>
            <a:endParaRPr lang="en-US"/>
          </a:p>
        </p:txBody>
      </p:sp>
    </p:spTree>
    <p:extLst>
      <p:ext uri="{BB962C8B-B14F-4D97-AF65-F5344CB8AC3E}">
        <p14:creationId xmlns:p14="http://schemas.microsoft.com/office/powerpoint/2010/main" val="41271616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33</a:t>
            </a:fld>
            <a:endParaRPr lang="en-US"/>
          </a:p>
        </p:txBody>
      </p:sp>
    </p:spTree>
    <p:extLst>
      <p:ext uri="{BB962C8B-B14F-4D97-AF65-F5344CB8AC3E}">
        <p14:creationId xmlns:p14="http://schemas.microsoft.com/office/powerpoint/2010/main" val="37512262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34</a:t>
            </a:fld>
            <a:endParaRPr lang="en-US"/>
          </a:p>
        </p:txBody>
      </p:sp>
    </p:spTree>
    <p:extLst>
      <p:ext uri="{BB962C8B-B14F-4D97-AF65-F5344CB8AC3E}">
        <p14:creationId xmlns:p14="http://schemas.microsoft.com/office/powerpoint/2010/main" val="34598723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These are specific standards or instructions concerning what individuals, businesses, and other organizations can or cannot do</a:t>
            </a:r>
          </a:p>
          <a:p>
            <a:r>
              <a:rPr lang="en-US"/>
              <a:t>https://www.polleverywhere.com/multiple_choice_polls/hDJ4qGTpaUWYNWMeseChI?display_state=instructions&amp;activity_state=opened&amp;state=opened&amp;flow=Instructor&amp;onscreen=persist</a:t>
            </a:r>
          </a:p>
        </p:txBody>
      </p:sp>
      <p:sp>
        <p:nvSpPr>
          <p:cNvPr id="4" name="Slide Number Placeholder 3"/>
          <p:cNvSpPr>
            <a:spLocks noGrp="1"/>
          </p:cNvSpPr>
          <p:nvPr>
            <p:ph type="sldNum" sz="quarter" idx="5"/>
          </p:nvPr>
        </p:nvSpPr>
        <p:spPr/>
        <p:txBody>
          <a:bodyPr/>
          <a:lstStyle/>
          <a:p>
            <a:fld id="{18BDFEC3-8487-43E8-A154-7C12CBC1FFF2}" type="slidenum">
              <a:rPr lang="en-US" smtClean="0"/>
              <a:t>35</a:t>
            </a:fld>
            <a:endParaRPr lang="en-US"/>
          </a:p>
        </p:txBody>
      </p:sp>
    </p:spTree>
    <p:extLst>
      <p:ext uri="{BB962C8B-B14F-4D97-AF65-F5344CB8AC3E}">
        <p14:creationId xmlns:p14="http://schemas.microsoft.com/office/powerpoint/2010/main" val="36554978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These are specific standards or instructions concerning what individuals, businesses, and other organizations can or cannot do</a:t>
            </a:r>
          </a:p>
          <a:p>
            <a:r>
              <a:rPr lang="en-US"/>
              <a:t>https://www.polleverywhere.com/multiple_choice_polls/hDJ4qGTpaUWYNWMeseChI?display_state=chart&amp;activity_state=closed&amp;state=closed&amp;flow=Instructor&amp;onscreen=persist</a:t>
            </a:r>
          </a:p>
        </p:txBody>
      </p:sp>
      <p:sp>
        <p:nvSpPr>
          <p:cNvPr id="4" name="Slide Number Placeholder 3"/>
          <p:cNvSpPr>
            <a:spLocks noGrp="1"/>
          </p:cNvSpPr>
          <p:nvPr>
            <p:ph type="sldNum" sz="quarter" idx="5"/>
          </p:nvPr>
        </p:nvSpPr>
        <p:spPr/>
        <p:txBody>
          <a:bodyPr/>
          <a:lstStyle/>
          <a:p>
            <a:fld id="{18BDFEC3-8487-43E8-A154-7C12CBC1FFF2}" type="slidenum">
              <a:rPr lang="en-US" smtClean="0"/>
              <a:t>36</a:t>
            </a:fld>
            <a:endParaRPr lang="en-US"/>
          </a:p>
        </p:txBody>
      </p:sp>
    </p:spTree>
    <p:extLst>
      <p:ext uri="{BB962C8B-B14F-4D97-AF65-F5344CB8AC3E}">
        <p14:creationId xmlns:p14="http://schemas.microsoft.com/office/powerpoint/2010/main" val="6417420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These are specific standards or instructions concerning what individuals, businesses, and other organizations can or cannot do</a:t>
            </a:r>
          </a:p>
          <a:p>
            <a:r>
              <a:rPr lang="en-US"/>
              <a:t>https://www.polleverywhere.com/multiple_choice_polls/hDJ4qGTpaUWYNWMeseChI?display_state=chart&amp;activity_state=closed&amp;display=correctness&amp;state=closed&amp;flow=Instructor&amp;onscreen=persist</a:t>
            </a:r>
          </a:p>
        </p:txBody>
      </p:sp>
      <p:sp>
        <p:nvSpPr>
          <p:cNvPr id="4" name="Slide Number Placeholder 3"/>
          <p:cNvSpPr>
            <a:spLocks noGrp="1"/>
          </p:cNvSpPr>
          <p:nvPr>
            <p:ph type="sldNum" sz="quarter" idx="5"/>
          </p:nvPr>
        </p:nvSpPr>
        <p:spPr/>
        <p:txBody>
          <a:bodyPr/>
          <a:lstStyle/>
          <a:p>
            <a:fld id="{18BDFEC3-8487-43E8-A154-7C12CBC1FFF2}" type="slidenum">
              <a:rPr lang="en-US" smtClean="0"/>
              <a:t>37</a:t>
            </a:fld>
            <a:endParaRPr lang="en-US"/>
          </a:p>
        </p:txBody>
      </p:sp>
    </p:spTree>
    <p:extLst>
      <p:ext uri="{BB962C8B-B14F-4D97-AF65-F5344CB8AC3E}">
        <p14:creationId xmlns:p14="http://schemas.microsoft.com/office/powerpoint/2010/main" val="1409450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38</a:t>
            </a:fld>
            <a:endParaRPr lang="en-US"/>
          </a:p>
        </p:txBody>
      </p:sp>
    </p:spTree>
    <p:extLst>
      <p:ext uri="{BB962C8B-B14F-4D97-AF65-F5344CB8AC3E}">
        <p14:creationId xmlns:p14="http://schemas.microsoft.com/office/powerpoint/2010/main" val="1848731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39</a:t>
            </a:fld>
            <a:endParaRPr lang="en-US"/>
          </a:p>
        </p:txBody>
      </p:sp>
    </p:spTree>
    <p:extLst>
      <p:ext uri="{BB962C8B-B14F-4D97-AF65-F5344CB8AC3E}">
        <p14:creationId xmlns:p14="http://schemas.microsoft.com/office/powerpoint/2010/main" val="202104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4</a:t>
            </a:fld>
            <a:endParaRPr lang="en-US"/>
          </a:p>
        </p:txBody>
      </p:sp>
    </p:spTree>
    <p:extLst>
      <p:ext uri="{BB962C8B-B14F-4D97-AF65-F5344CB8AC3E}">
        <p14:creationId xmlns:p14="http://schemas.microsoft.com/office/powerpoint/2010/main" val="5554587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40</a:t>
            </a:fld>
            <a:endParaRPr lang="en-US"/>
          </a:p>
        </p:txBody>
      </p:sp>
    </p:spTree>
    <p:extLst>
      <p:ext uri="{BB962C8B-B14F-4D97-AF65-F5344CB8AC3E}">
        <p14:creationId xmlns:p14="http://schemas.microsoft.com/office/powerpoint/2010/main" val="18865857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41</a:t>
            </a:fld>
            <a:endParaRPr lang="en-US"/>
          </a:p>
        </p:txBody>
      </p:sp>
    </p:spTree>
    <p:extLst>
      <p:ext uri="{BB962C8B-B14F-4D97-AF65-F5344CB8AC3E}">
        <p14:creationId xmlns:p14="http://schemas.microsoft.com/office/powerpoint/2010/main" val="27505950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42</a:t>
            </a:fld>
            <a:endParaRPr lang="en-US"/>
          </a:p>
        </p:txBody>
      </p:sp>
    </p:spTree>
    <p:extLst>
      <p:ext uri="{BB962C8B-B14F-4D97-AF65-F5344CB8AC3E}">
        <p14:creationId xmlns:p14="http://schemas.microsoft.com/office/powerpoint/2010/main" val="9884266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43</a:t>
            </a:fld>
            <a:endParaRPr lang="en-US"/>
          </a:p>
        </p:txBody>
      </p:sp>
    </p:spTree>
    <p:extLst>
      <p:ext uri="{BB962C8B-B14F-4D97-AF65-F5344CB8AC3E}">
        <p14:creationId xmlns:p14="http://schemas.microsoft.com/office/powerpoint/2010/main" val="12669680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44</a:t>
            </a:fld>
            <a:endParaRPr lang="en-US"/>
          </a:p>
        </p:txBody>
      </p:sp>
    </p:spTree>
    <p:extLst>
      <p:ext uri="{BB962C8B-B14F-4D97-AF65-F5344CB8AC3E}">
        <p14:creationId xmlns:p14="http://schemas.microsoft.com/office/powerpoint/2010/main" val="7087666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45</a:t>
            </a:fld>
            <a:endParaRPr lang="en-US"/>
          </a:p>
        </p:txBody>
      </p:sp>
    </p:spTree>
    <p:extLst>
      <p:ext uri="{BB962C8B-B14F-4D97-AF65-F5344CB8AC3E}">
        <p14:creationId xmlns:p14="http://schemas.microsoft.com/office/powerpoint/2010/main" val="18502783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46</a:t>
            </a:fld>
            <a:endParaRPr lang="en-US"/>
          </a:p>
        </p:txBody>
      </p:sp>
    </p:spTree>
    <p:extLst>
      <p:ext uri="{BB962C8B-B14F-4D97-AF65-F5344CB8AC3E}">
        <p14:creationId xmlns:p14="http://schemas.microsoft.com/office/powerpoint/2010/main" val="27162590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47</a:t>
            </a:fld>
            <a:endParaRPr lang="en-US"/>
          </a:p>
        </p:txBody>
      </p:sp>
    </p:spTree>
    <p:extLst>
      <p:ext uri="{BB962C8B-B14F-4D97-AF65-F5344CB8AC3E}">
        <p14:creationId xmlns:p14="http://schemas.microsoft.com/office/powerpoint/2010/main" val="415597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Did you have a nice spring break?</a:t>
            </a:r>
          </a:p>
          <a:p>
            <a:r>
              <a:rPr lang="en-US"/>
              <a:t>https://www.polleverywhere.com/multiple_choice_polls/nJ6AfvN3qmIz8a4Nj85lO?display_state=instructions&amp;activity_state=opened&amp;state=opened&amp;flow=Engagement&amp;onscreen=persist</a:t>
            </a:r>
          </a:p>
        </p:txBody>
      </p:sp>
      <p:sp>
        <p:nvSpPr>
          <p:cNvPr id="4" name="Slide Number Placeholder 3"/>
          <p:cNvSpPr>
            <a:spLocks noGrp="1"/>
          </p:cNvSpPr>
          <p:nvPr>
            <p:ph type="sldNum" sz="quarter" idx="5"/>
          </p:nvPr>
        </p:nvSpPr>
        <p:spPr/>
        <p:txBody>
          <a:bodyPr/>
          <a:lstStyle/>
          <a:p>
            <a:fld id="{18BDFEC3-8487-43E8-A154-7C12CBC1FFF2}" type="slidenum">
              <a:rPr lang="en-US" smtClean="0"/>
              <a:t>5</a:t>
            </a:fld>
            <a:endParaRPr lang="en-US"/>
          </a:p>
        </p:txBody>
      </p:sp>
    </p:spTree>
    <p:extLst>
      <p:ext uri="{BB962C8B-B14F-4D97-AF65-F5344CB8AC3E}">
        <p14:creationId xmlns:p14="http://schemas.microsoft.com/office/powerpoint/2010/main" val="2646532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Did you have a nice spring break?</a:t>
            </a:r>
          </a:p>
          <a:p>
            <a:r>
              <a:rPr lang="en-US"/>
              <a:t>https://www.polleverywhere.com/multiple_choice_polls/nJ6AfvN3qmIz8a4Nj85lO?display_state=chart&amp;activity_state=opened&amp;state=opened&amp;flow=Engagement&amp;onscreen=persist</a:t>
            </a:r>
          </a:p>
        </p:txBody>
      </p:sp>
      <p:sp>
        <p:nvSpPr>
          <p:cNvPr id="4" name="Slide Number Placeholder 3"/>
          <p:cNvSpPr>
            <a:spLocks noGrp="1"/>
          </p:cNvSpPr>
          <p:nvPr>
            <p:ph type="sldNum" sz="quarter" idx="5"/>
          </p:nvPr>
        </p:nvSpPr>
        <p:spPr/>
        <p:txBody>
          <a:bodyPr/>
          <a:lstStyle/>
          <a:p>
            <a:fld id="{18BDFEC3-8487-43E8-A154-7C12CBC1FFF2}" type="slidenum">
              <a:rPr lang="en-US" smtClean="0"/>
              <a:t>6</a:t>
            </a:fld>
            <a:endParaRPr lang="en-US"/>
          </a:p>
        </p:txBody>
      </p:sp>
    </p:spTree>
    <p:extLst>
      <p:ext uri="{BB962C8B-B14F-4D97-AF65-F5344CB8AC3E}">
        <p14:creationId xmlns:p14="http://schemas.microsoft.com/office/powerpoint/2010/main" val="2335075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Did you have a nice spring break?</a:t>
            </a:r>
          </a:p>
          <a:p>
            <a:r>
              <a:rPr lang="en-US"/>
              <a:t>https://www.polleverywhere.com/multiple_choice_polls/nJ6AfvN3qmIz8a4Nj85lO?display_state=chart&amp;activity_state=closed&amp;state=closed&amp;flow=Engagement&amp;onscreen=persist</a:t>
            </a:r>
          </a:p>
        </p:txBody>
      </p:sp>
      <p:sp>
        <p:nvSpPr>
          <p:cNvPr id="4" name="Slide Number Placeholder 3"/>
          <p:cNvSpPr>
            <a:spLocks noGrp="1"/>
          </p:cNvSpPr>
          <p:nvPr>
            <p:ph type="sldNum" sz="quarter" idx="5"/>
          </p:nvPr>
        </p:nvSpPr>
        <p:spPr/>
        <p:txBody>
          <a:bodyPr/>
          <a:lstStyle/>
          <a:p>
            <a:fld id="{18BDFEC3-8487-43E8-A154-7C12CBC1FFF2}" type="slidenum">
              <a:rPr lang="en-US" smtClean="0"/>
              <a:t>7</a:t>
            </a:fld>
            <a:endParaRPr lang="en-US"/>
          </a:p>
        </p:txBody>
      </p:sp>
    </p:spTree>
    <p:extLst>
      <p:ext uri="{BB962C8B-B14F-4D97-AF65-F5344CB8AC3E}">
        <p14:creationId xmlns:p14="http://schemas.microsoft.com/office/powerpoint/2010/main" val="1149106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With cooperative federalism the federal government delegates authority to the states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9</a:t>
            </a:fld>
            <a:endParaRPr lang="en-US"/>
          </a:p>
        </p:txBody>
      </p:sp>
    </p:spTree>
    <p:extLst>
      <p:ext uri="{BB962C8B-B14F-4D97-AF65-F5344CB8AC3E}">
        <p14:creationId xmlns:p14="http://schemas.microsoft.com/office/powerpoint/2010/main" val="2363449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lgn="l">
              <a:defRPr sz="4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t>Click to edit Master title style</a:t>
            </a:r>
          </a:p>
        </p:txBody>
      </p:sp>
      <p:sp>
        <p:nvSpPr>
          <p:cNvPr id="3" name="Subtitle 2"/>
          <p:cNvSpPr>
            <a:spLocks noGrp="1"/>
          </p:cNvSpPr>
          <p:nvPr>
            <p:ph type="subTitle" idx="1"/>
          </p:nvPr>
        </p:nvSpPr>
        <p:spPr>
          <a:xfrm>
            <a:off x="685800" y="2831539"/>
            <a:ext cx="6400800" cy="1102519"/>
          </a:xfrm>
        </p:spPr>
        <p:txBody>
          <a:bodyPr/>
          <a:lstStyle>
            <a:lvl1pPr marL="0" indent="0" algn="l">
              <a:buNone/>
              <a:defRPr>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85800" y="4065259"/>
            <a:ext cx="2133600" cy="273844"/>
          </a:xfrm>
        </p:spPr>
        <p:txBody>
          <a:bodyPr/>
          <a:lstStyle>
            <a:lvl1pPr>
              <a:defRPr sz="1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3/13/23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342900" algn="l" defTabSz="342900" rtl="0" eaLnBrk="1" latinLnBrk="0" hangingPunct="1">
        <a:spcBef>
          <a:spcPct val="20000"/>
        </a:spcBef>
        <a:buFont typeface="Arial"/>
        <a:buChar char="–"/>
        <a:defRPr sz="21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028700" indent="-342900" algn="l" defTabSz="342900" rtl="0" eaLnBrk="1" latinLnBrk="0" hangingPunct="1">
        <a:spcBef>
          <a:spcPct val="20000"/>
        </a:spcBef>
        <a:buFont typeface="Arial"/>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3716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17145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fontScale="90000"/>
          </a:bodyPr>
          <a:lstStyle/>
          <a:p>
            <a:pPr marL="0" lvl="0" indent="0">
              <a:buNone/>
            </a:pPr>
            <a:r>
              <a:t>Federalism and Environmental Regulations</a:t>
            </a:r>
          </a:p>
        </p:txBody>
      </p:sp>
      <p:sp>
        <p:nvSpPr>
          <p:cNvPr id="3" name="Subtitle 2"/>
          <p:cNvSpPr>
            <a:spLocks noGrp="1"/>
          </p:cNvSpPr>
          <p:nvPr>
            <p:ph type="subTitle" idx="1"/>
          </p:nvPr>
        </p:nvSpPr>
        <p:spPr>
          <a:xfrm>
            <a:off x="685800" y="2831539"/>
            <a:ext cx="6400800" cy="1102519"/>
          </a:xfrm>
        </p:spPr>
        <p:txBody>
          <a:bodyPr>
            <a:normAutofit lnSpcReduction="10000"/>
          </a:bodyPr>
          <a:lstStyle/>
          <a:p>
            <a:pPr marL="0" lvl="0" indent="0">
              <a:buNone/>
            </a:pPr>
            <a:r>
              <a:t>POLI 307: Environmental Policy</a:t>
            </a:r>
            <a:br/>
            <a:br/>
            <a:endParaRPr/>
          </a:p>
        </p:txBody>
      </p:sp>
      <p:sp>
        <p:nvSpPr>
          <p:cNvPr id="4" name="Date Placeholder 3"/>
          <p:cNvSpPr>
            <a:spLocks noGrp="1"/>
          </p:cNvSpPr>
          <p:nvPr>
            <p:ph type="dt" sz="half" idx="10"/>
          </p:nvPr>
        </p:nvSpPr>
        <p:spPr>
          <a:xfrm>
            <a:off x="685800" y="4065259"/>
            <a:ext cx="2133600" cy="273844"/>
          </a:xfrm>
        </p:spPr>
        <p:txBody>
          <a:bodyPr/>
          <a:lstStyle/>
          <a:p>
            <a:pPr marL="0" lvl="0" indent="0">
              <a:buNone/>
            </a:pPr>
            <a:r>
              <a:rPr lang="en-US" dirty="0"/>
              <a:t>Spring 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Federalism Eras</a:t>
            </a:r>
          </a:p>
        </p:txBody>
      </p:sp>
      <p:sp>
        <p:nvSpPr>
          <p:cNvPr id="3" name="Content Placeholder 2"/>
          <p:cNvSpPr>
            <a:spLocks noGrp="1"/>
          </p:cNvSpPr>
          <p:nvPr>
            <p:ph idx="1"/>
          </p:nvPr>
        </p:nvSpPr>
        <p:spPr/>
        <p:txBody>
          <a:bodyPr/>
          <a:lstStyle/>
          <a:p>
            <a:pPr lvl="0"/>
            <a:r>
              <a:rPr b="1"/>
              <a:t>Federal Assistance for State Environmental Problems: 1945–1962</a:t>
            </a:r>
          </a:p>
          <a:p>
            <a:pPr lvl="1"/>
            <a:r>
              <a:t>Federal government promoted environmental protection by providing research and financial assistance to states and localities</a:t>
            </a:r>
          </a:p>
          <a:p>
            <a:pPr lvl="1"/>
            <a:r>
              <a:t>Rising concern over pollution crossing state lines</a:t>
            </a:r>
          </a:p>
          <a:p>
            <a:pPr lvl="0"/>
            <a:r>
              <a:rPr b="1"/>
              <a:t>Slow shift from </a:t>
            </a:r>
            <a:r>
              <a:rPr b="1" i="1"/>
              <a:t>dual</a:t>
            </a:r>
            <a:r>
              <a:rPr b="1"/>
              <a:t> to </a:t>
            </a:r>
            <a:r>
              <a:rPr b="1" i="1"/>
              <a:t>cooperative</a:t>
            </a:r>
            <a:r>
              <a:rPr b="1"/>
              <a:t> federalism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Federalism Eras</a:t>
            </a:r>
          </a:p>
        </p:txBody>
      </p:sp>
      <p:sp>
        <p:nvSpPr>
          <p:cNvPr id="3" name="Content Placeholder 2"/>
          <p:cNvSpPr>
            <a:spLocks noGrp="1"/>
          </p:cNvSpPr>
          <p:nvPr>
            <p:ph idx="1"/>
          </p:nvPr>
        </p:nvSpPr>
        <p:spPr/>
        <p:txBody>
          <a:bodyPr/>
          <a:lstStyle/>
          <a:p>
            <a:pPr lvl="0"/>
            <a:r>
              <a:rPr b="1"/>
              <a:t>The Rise of the Modern Environmental Movement: 1962–1970</a:t>
            </a:r>
          </a:p>
          <a:p>
            <a:pPr lvl="1"/>
            <a:r>
              <a:t>Focus on federal agencies</a:t>
            </a:r>
          </a:p>
          <a:p>
            <a:pPr lvl="0"/>
            <a:r>
              <a:rPr b="1"/>
              <a:t>Erecting the Federal Regulatory Infrastructure: 1970–1980</a:t>
            </a:r>
          </a:p>
          <a:p>
            <a:pPr lvl="1"/>
            <a:r>
              <a:t>Large number of federal environmental laws</a:t>
            </a:r>
          </a:p>
          <a:p>
            <a:pPr lvl="0"/>
            <a:r>
              <a:rPr b="1"/>
              <a:t>Cooperative federalism</a:t>
            </a:r>
            <a:r>
              <a:t>: Federal laws with delegated implementation and enforcement authority to states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Federalism Eras</a:t>
            </a:r>
          </a:p>
        </p:txBody>
      </p:sp>
      <p:sp>
        <p:nvSpPr>
          <p:cNvPr id="3" name="Content Placeholder 2"/>
          <p:cNvSpPr>
            <a:spLocks noGrp="1"/>
          </p:cNvSpPr>
          <p:nvPr>
            <p:ph idx="1"/>
          </p:nvPr>
        </p:nvSpPr>
        <p:spPr/>
        <p:txBody>
          <a:bodyPr/>
          <a:lstStyle/>
          <a:p>
            <a:pPr lvl="0"/>
            <a:r>
              <a:rPr b="1"/>
              <a:t>Extending and Refining Federal Regulatory Strategies: 1980–1990</a:t>
            </a:r>
          </a:p>
          <a:p>
            <a:pPr lvl="1"/>
            <a:r>
              <a:t>Slow and uneven process of shifting more authority to states</a:t>
            </a:r>
          </a:p>
          <a:p>
            <a:pPr lvl="0"/>
            <a:r>
              <a:rPr b="1"/>
              <a:t>Regulatory Recoil and Limits on Federal Power: 1991-Present</a:t>
            </a:r>
          </a:p>
          <a:p>
            <a:pPr lvl="1"/>
            <a:r>
              <a:t>Reduction in regulatory burdens on states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Federalism and Climate Change</a:t>
            </a:r>
          </a:p>
        </p:txBody>
      </p:sp>
      <p:sp>
        <p:nvSpPr>
          <p:cNvPr id="3" name="Content Placeholder 2"/>
          <p:cNvSpPr>
            <a:spLocks noGrp="1"/>
          </p:cNvSpPr>
          <p:nvPr>
            <p:ph idx="1"/>
          </p:nvPr>
        </p:nvSpPr>
        <p:spPr/>
        <p:txBody>
          <a:bodyPr/>
          <a:lstStyle/>
          <a:p>
            <a:pPr marL="0" lvl="0" indent="0">
              <a:buNone/>
            </a:pPr>
            <a:r>
              <a:rPr b="1"/>
              <a:t>Compensatory federalism</a:t>
            </a:r>
            <a:r>
              <a:t>: One level of government </a:t>
            </a:r>
            <a:r>
              <a:rPr i="1"/>
              <a:t>compensates</a:t>
            </a:r>
            <a:r>
              <a:t> for another level</a:t>
            </a:r>
          </a:p>
        </p:txBody>
      </p:sp>
      <p:sp>
        <p:nvSpPr>
          <p:cNvPr id="4" name="Content Placeholder 2">
            <a:extLst>
              <a:ext uri="{FF2B5EF4-FFF2-40B4-BE49-F238E27FC236}">
                <a16:creationId xmlns:a16="http://schemas.microsoft.com/office/drawing/2014/main" id="{819E53D7-25C7-457D-2A3F-F6B60A4C1F56}"/>
              </a:ext>
            </a:extLst>
          </p:cNvPr>
          <p:cNvSpPr txBox="1">
            <a:spLocks/>
          </p:cNvSpPr>
          <p:nvPr/>
        </p:nvSpPr>
        <p:spPr>
          <a:xfrm>
            <a:off x="457200" y="2079135"/>
            <a:ext cx="4038600" cy="3394472"/>
          </a:xfrm>
          <a:prstGeom prst="rect">
            <a:avLst/>
          </a:prstGeom>
        </p:spPr>
        <p:txBody>
          <a:bodyPr vert="horz" lIns="91440" tIns="45720" rIns="91440" bIns="45720" rtlCol="0">
            <a:normAutofit/>
          </a:bodyPr>
          <a:lstStyle>
            <a:lvl1pPr marL="342900" indent="-342900" algn="l" defTabSz="342900" rtl="0" eaLnBrk="1" latinLnBrk="0" hangingPunct="1">
              <a:spcBef>
                <a:spcPct val="20000"/>
              </a:spcBef>
              <a:buFont typeface="Arial"/>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342900" algn="l" defTabSz="342900" rtl="0" eaLnBrk="1" latinLnBrk="0" hangingPunct="1">
              <a:spcBef>
                <a:spcPct val="20000"/>
              </a:spcBef>
              <a:buFont typeface="Arial"/>
              <a:buChar char="–"/>
              <a:defRPr sz="21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028700" indent="-342900" algn="l" defTabSz="342900" rtl="0" eaLnBrk="1" latinLnBrk="0" hangingPunct="1">
              <a:spcBef>
                <a:spcPct val="20000"/>
              </a:spcBef>
              <a:buFont typeface="Arial"/>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3716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17145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Font typeface="Arial"/>
              <a:buNone/>
            </a:pPr>
            <a:r>
              <a:rPr lang="en-US" b="1" dirty="0"/>
              <a:t>States and Climate Policy</a:t>
            </a:r>
          </a:p>
          <a:p>
            <a:r>
              <a:rPr lang="en-US" dirty="0"/>
              <a:t>Renewable Portfolio Standards</a:t>
            </a:r>
          </a:p>
          <a:p>
            <a:r>
              <a:rPr lang="en-US" dirty="0"/>
              <a:t>Climate Action Plans</a:t>
            </a:r>
          </a:p>
          <a:p>
            <a:r>
              <a:rPr lang="en-US" dirty="0"/>
              <a:t>GHG Emission Targets</a:t>
            </a:r>
          </a:p>
          <a:p>
            <a:r>
              <a:rPr lang="en-US" dirty="0"/>
              <a:t>Carbon Pricing</a:t>
            </a:r>
          </a:p>
        </p:txBody>
      </p:sp>
      <p:pic>
        <p:nvPicPr>
          <p:cNvPr id="5" name="Picture 4" descr="img/figure7.2.jpg">
            <a:extLst>
              <a:ext uri="{FF2B5EF4-FFF2-40B4-BE49-F238E27FC236}">
                <a16:creationId xmlns:a16="http://schemas.microsoft.com/office/drawing/2014/main" id="{5C0EBCD5-5DB5-3FBD-1261-99A11F44FFEB}"/>
              </a:ext>
            </a:extLst>
          </p:cNvPr>
          <p:cNvPicPr>
            <a:picLocks noGrp="1" noChangeAspect="1"/>
          </p:cNvPicPr>
          <p:nvPr/>
        </p:nvPicPr>
        <p:blipFill>
          <a:blip r:embed="rId3"/>
          <a:stretch>
            <a:fillRect/>
          </a:stretch>
        </p:blipFill>
        <p:spPr bwMode="auto">
          <a:xfrm>
            <a:off x="5215833" y="2118010"/>
            <a:ext cx="2819511" cy="2819511"/>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633D-A23E-9D41-4C48-1EC1E9CDD8B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5DFE3E6-B142-F1F5-6CD0-84AF09AFAE58}"/>
              </a:ext>
            </a:extLst>
          </p:cNvPr>
          <p:cNvSpPr>
            <a:spLocks noGrp="1"/>
          </p:cNvSpPr>
          <p:nvPr>
            <p:ph type="subTitle" idx="1"/>
          </p:nvPr>
        </p:nvSpPr>
        <p:spPr/>
        <p:txBody>
          <a:bodyPr/>
          <a:lstStyle/>
          <a:p>
            <a:endParaRPr lang="en-US"/>
          </a:p>
        </p:txBody>
      </p:sp>
      <p:pic>
        <p:nvPicPr>
          <p:cNvPr id="5" name="slide.url=https://www.polleverywhere.com/multiple_choice_polls/o5KF9LHP3e95GQqkn0BR3?display_state=instructions&amp;activity_state=opened&amp;state=opened&amp;flow=Instructor&amp;onscreen=persist">
            <a:extLst>
              <a:ext uri="{FF2B5EF4-FFF2-40B4-BE49-F238E27FC236}">
                <a16:creationId xmlns:a16="http://schemas.microsoft.com/office/drawing/2014/main" id="{914E4478-C5A8-BC4A-C6E0-C625CCA80F3A}"/>
              </a:ext>
            </a:extLst>
          </p:cNvPr>
          <p:cNvPicPr>
            <a:picLocks/>
          </p:cNvPicPr>
          <p:nvPr/>
        </p:nvPicPr>
        <p:blipFill>
          <a:blip r:embed="rId3"/>
          <a:stretch>
            <a:fillRect/>
          </a:stretch>
        </p:blipFill>
        <p:spPr>
          <a:xfrm>
            <a:off x="63500" y="63500"/>
            <a:ext cx="9017000" cy="5016500"/>
          </a:xfrm>
          <a:prstGeom prst="rect">
            <a:avLst/>
          </a:prstGeom>
        </p:spPr>
      </p:pic>
    </p:spTree>
    <p:extLst>
      <p:ext uri="{BB962C8B-B14F-4D97-AF65-F5344CB8AC3E}">
        <p14:creationId xmlns:p14="http://schemas.microsoft.com/office/powerpoint/2010/main" val="2311593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B7077-A497-79D5-1E16-43528964717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C4DD50A-A2B2-FAF2-608E-52B773BEC1D9}"/>
              </a:ext>
            </a:extLst>
          </p:cNvPr>
          <p:cNvSpPr>
            <a:spLocks noGrp="1"/>
          </p:cNvSpPr>
          <p:nvPr>
            <p:ph type="subTitle" idx="1"/>
          </p:nvPr>
        </p:nvSpPr>
        <p:spPr/>
        <p:txBody>
          <a:bodyPr/>
          <a:lstStyle/>
          <a:p>
            <a:endParaRPr lang="en-US"/>
          </a:p>
        </p:txBody>
      </p:sp>
      <p:pic>
        <p:nvPicPr>
          <p:cNvPr id="5" name="slide.url=https://www.polleverywhere.com/multiple_choice_polls/o5KF9LHP3e95GQqkn0BR3?display_state=chart&amp;activity_state=closed&amp;state=closed&amp;flow=Instructor&amp;onscreen=persist">
            <a:extLst>
              <a:ext uri="{FF2B5EF4-FFF2-40B4-BE49-F238E27FC236}">
                <a16:creationId xmlns:a16="http://schemas.microsoft.com/office/drawing/2014/main" id="{C3C71D73-799A-EF77-378E-008DB1A950C5}"/>
              </a:ext>
            </a:extLst>
          </p:cNvPr>
          <p:cNvPicPr>
            <a:picLocks/>
          </p:cNvPicPr>
          <p:nvPr/>
        </p:nvPicPr>
        <p:blipFill>
          <a:blip r:embed="rId3"/>
          <a:stretch>
            <a:fillRect/>
          </a:stretch>
        </p:blipFill>
        <p:spPr>
          <a:xfrm>
            <a:off x="63500" y="63500"/>
            <a:ext cx="9017000" cy="5016500"/>
          </a:xfrm>
          <a:prstGeom prst="rect">
            <a:avLst/>
          </a:prstGeom>
        </p:spPr>
      </p:pic>
    </p:spTree>
    <p:extLst>
      <p:ext uri="{BB962C8B-B14F-4D97-AF65-F5344CB8AC3E}">
        <p14:creationId xmlns:p14="http://schemas.microsoft.com/office/powerpoint/2010/main" val="1945071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92E8-B8D0-D5C6-9C13-DE3A596D8CC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78A55B-27A0-67D3-33E8-086C04E415AC}"/>
              </a:ext>
            </a:extLst>
          </p:cNvPr>
          <p:cNvSpPr>
            <a:spLocks noGrp="1"/>
          </p:cNvSpPr>
          <p:nvPr>
            <p:ph type="subTitle" idx="1"/>
          </p:nvPr>
        </p:nvSpPr>
        <p:spPr/>
        <p:txBody>
          <a:bodyPr/>
          <a:lstStyle/>
          <a:p>
            <a:endParaRPr lang="en-US"/>
          </a:p>
        </p:txBody>
      </p:sp>
      <p:pic>
        <p:nvPicPr>
          <p:cNvPr id="5" name="slide.url=https://www.polleverywhere.com/multiple_choice_polls/o5KF9LHP3e95GQqkn0BR3?display_state=chart&amp;activity_state=closed&amp;display=correctness&amp;state=closed&amp;flow=Instructor&amp;onscreen=persist">
            <a:extLst>
              <a:ext uri="{FF2B5EF4-FFF2-40B4-BE49-F238E27FC236}">
                <a16:creationId xmlns:a16="http://schemas.microsoft.com/office/drawing/2014/main" id="{59FB7FAC-1D3C-4FDF-31E8-0CD8C2287546}"/>
              </a:ext>
            </a:extLst>
          </p:cNvPr>
          <p:cNvPicPr>
            <a:picLocks/>
          </p:cNvPicPr>
          <p:nvPr/>
        </p:nvPicPr>
        <p:blipFill>
          <a:blip r:embed="rId3"/>
          <a:stretch>
            <a:fillRect/>
          </a:stretch>
        </p:blipFill>
        <p:spPr>
          <a:xfrm>
            <a:off x="63500" y="63500"/>
            <a:ext cx="9017000" cy="5016500"/>
          </a:xfrm>
          <a:prstGeom prst="rect">
            <a:avLst/>
          </a:prstGeom>
        </p:spPr>
      </p:pic>
    </p:spTree>
    <p:extLst>
      <p:ext uri="{BB962C8B-B14F-4D97-AF65-F5344CB8AC3E}">
        <p14:creationId xmlns:p14="http://schemas.microsoft.com/office/powerpoint/2010/main" val="1904912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Environmental Policy Instruments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Instruments</a:t>
            </a:r>
          </a:p>
        </p:txBody>
      </p:sp>
      <p:sp>
        <p:nvSpPr>
          <p:cNvPr id="3" name="Content Placeholder 2"/>
          <p:cNvSpPr>
            <a:spLocks noGrp="1"/>
          </p:cNvSpPr>
          <p:nvPr>
            <p:ph idx="1"/>
          </p:nvPr>
        </p:nvSpPr>
        <p:spPr/>
        <p:txBody>
          <a:bodyPr/>
          <a:lstStyle/>
          <a:p>
            <a:pPr marL="0" lvl="0" indent="0">
              <a:spcBef>
                <a:spcPts val="3000"/>
              </a:spcBef>
              <a:buNone/>
            </a:pPr>
            <a:r>
              <a:rPr b="1"/>
              <a:t>The Stages Model</a:t>
            </a:r>
          </a:p>
        </p:txBody>
      </p:sp>
      <p:sp>
        <p:nvSpPr>
          <p:cNvPr id="4" name="Content Placeholder 2">
            <a:extLst>
              <a:ext uri="{FF2B5EF4-FFF2-40B4-BE49-F238E27FC236}">
                <a16:creationId xmlns:a16="http://schemas.microsoft.com/office/drawing/2014/main" id="{8356C857-6D3D-4F37-9D4E-A2058F5AB482}"/>
              </a:ext>
            </a:extLst>
          </p:cNvPr>
          <p:cNvSpPr txBox="1">
            <a:spLocks/>
          </p:cNvSpPr>
          <p:nvPr/>
        </p:nvSpPr>
        <p:spPr>
          <a:xfrm>
            <a:off x="457200" y="1749028"/>
            <a:ext cx="4038600" cy="3394472"/>
          </a:xfrm>
          <a:prstGeom prst="rect">
            <a:avLst/>
          </a:prstGeom>
        </p:spPr>
        <p:txBody>
          <a:bodyPr vert="horz" lIns="91440" tIns="45720" rIns="91440" bIns="45720" rtlCol="0">
            <a:normAutofit/>
          </a:bodyPr>
          <a:lstStyle>
            <a:lvl1pPr marL="342900" indent="-342900" algn="l" defTabSz="342900" rtl="0" eaLnBrk="1" latinLnBrk="0" hangingPunct="1">
              <a:spcBef>
                <a:spcPct val="20000"/>
              </a:spcBef>
              <a:buFont typeface="Arial"/>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342900" algn="l" defTabSz="342900" rtl="0" eaLnBrk="1" latinLnBrk="0" hangingPunct="1">
              <a:spcBef>
                <a:spcPct val="20000"/>
              </a:spcBef>
              <a:buFont typeface="Arial"/>
              <a:buChar char="–"/>
              <a:defRPr sz="21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028700" indent="-342900" algn="l" defTabSz="342900" rtl="0" eaLnBrk="1" latinLnBrk="0" hangingPunct="1">
              <a:spcBef>
                <a:spcPct val="20000"/>
              </a:spcBef>
              <a:buFont typeface="Arial"/>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3716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17145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buFont typeface="Arial"/>
              <a:buAutoNum type="arabicPeriod"/>
            </a:pPr>
            <a:r>
              <a:rPr lang="en-US"/>
              <a:t>Problem identification and definition</a:t>
            </a:r>
          </a:p>
          <a:p>
            <a:pPr>
              <a:buFont typeface="Arial"/>
              <a:buAutoNum type="arabicPeriod"/>
            </a:pPr>
            <a:r>
              <a:rPr lang="en-US"/>
              <a:t>Agenda setting</a:t>
            </a:r>
          </a:p>
          <a:p>
            <a:pPr>
              <a:buFont typeface="Arial"/>
              <a:buAutoNum type="arabicPeriod"/>
            </a:pPr>
            <a:r>
              <a:rPr lang="en-US" b="1"/>
              <a:t>Policy formulation</a:t>
            </a:r>
          </a:p>
          <a:p>
            <a:pPr>
              <a:buFont typeface="Arial"/>
              <a:buAutoNum type="arabicPeriod"/>
            </a:pPr>
            <a:r>
              <a:rPr lang="en-US"/>
              <a:t>Policy legitimation</a:t>
            </a:r>
          </a:p>
          <a:p>
            <a:pPr>
              <a:buFont typeface="Arial"/>
              <a:buAutoNum type="arabicPeriod"/>
            </a:pPr>
            <a:r>
              <a:rPr lang="en-US"/>
              <a:t>Policy implementation</a:t>
            </a:r>
          </a:p>
          <a:p>
            <a:pPr>
              <a:buFont typeface="Arial"/>
              <a:buAutoNum type="arabicPeriod"/>
            </a:pPr>
            <a:r>
              <a:rPr lang="en-US"/>
              <a:t>Policy evaluation</a:t>
            </a:r>
            <a:endParaRPr lang="en-US" dirty="0"/>
          </a:p>
        </p:txBody>
      </p:sp>
      <p:pic>
        <p:nvPicPr>
          <p:cNvPr id="5" name="Picture 4" descr="img/cycle.jpg">
            <a:extLst>
              <a:ext uri="{FF2B5EF4-FFF2-40B4-BE49-F238E27FC236}">
                <a16:creationId xmlns:a16="http://schemas.microsoft.com/office/drawing/2014/main" id="{AAE8599E-6978-D014-4F4B-8CF7BF90DB12}"/>
              </a:ext>
            </a:extLst>
          </p:cNvPr>
          <p:cNvPicPr>
            <a:picLocks noGrp="1" noChangeAspect="1"/>
          </p:cNvPicPr>
          <p:nvPr/>
        </p:nvPicPr>
        <p:blipFill>
          <a:blip r:embed="rId3"/>
          <a:stretch>
            <a:fillRect/>
          </a:stretch>
        </p:blipFill>
        <p:spPr bwMode="auto">
          <a:xfrm>
            <a:off x="4660900" y="1300630"/>
            <a:ext cx="4025900" cy="33909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Stages Model</a:t>
            </a:r>
          </a:p>
        </p:txBody>
      </p:sp>
      <p:sp>
        <p:nvSpPr>
          <p:cNvPr id="3" name="Content Placeholder 2"/>
          <p:cNvSpPr>
            <a:spLocks noGrp="1"/>
          </p:cNvSpPr>
          <p:nvPr>
            <p:ph idx="1"/>
          </p:nvPr>
        </p:nvSpPr>
        <p:spPr/>
        <p:txBody>
          <a:bodyPr/>
          <a:lstStyle/>
          <a:p>
            <a:pPr marL="0" lvl="0" indent="0">
              <a:spcBef>
                <a:spcPts val="3000"/>
              </a:spcBef>
              <a:buNone/>
            </a:pPr>
            <a:r>
              <a:rPr b="1"/>
              <a:t>3. Policy Formulation</a:t>
            </a:r>
          </a:p>
          <a:p>
            <a:pPr lvl="0"/>
            <a:r>
              <a:t>What should be done about a problem?</a:t>
            </a:r>
          </a:p>
          <a:p>
            <a:pPr lvl="0"/>
            <a:r>
              <a:t>Involves technical analysis and politics</a:t>
            </a:r>
          </a:p>
          <a:p>
            <a:pPr lvl="0"/>
            <a:r>
              <a:rPr b="1"/>
              <a:t>Policy design</a:t>
            </a:r>
            <a:r>
              <a:t>: The content of the policy</a:t>
            </a:r>
          </a:p>
          <a:p>
            <a:pPr lvl="1"/>
            <a:r>
              <a:t>Policy goals</a:t>
            </a:r>
          </a:p>
          <a:p>
            <a:pPr lvl="1"/>
            <a:r>
              <a:rPr b="1"/>
              <a:t>Policy instruments</a:t>
            </a:r>
          </a:p>
          <a:p>
            <a:pPr lvl="1"/>
            <a:r>
              <a:t>Implementation structure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Federalism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Policy Instruments</a:t>
            </a:r>
          </a:p>
        </p:txBody>
      </p:sp>
      <p:sp>
        <p:nvSpPr>
          <p:cNvPr id="3" name="Content Placeholder 2"/>
          <p:cNvSpPr>
            <a:spLocks noGrp="1"/>
          </p:cNvSpPr>
          <p:nvPr>
            <p:ph idx="1"/>
          </p:nvPr>
        </p:nvSpPr>
        <p:spPr/>
        <p:txBody>
          <a:bodyPr/>
          <a:lstStyle/>
          <a:p>
            <a:pPr marL="0" lvl="0" indent="0">
              <a:spcBef>
                <a:spcPts val="3000"/>
              </a:spcBef>
              <a:buNone/>
            </a:pPr>
            <a:r>
              <a:rPr b="1"/>
              <a:t>The means of achieving policy goals</a:t>
            </a:r>
          </a:p>
          <a:p>
            <a:pPr lvl="0"/>
            <a:r>
              <a:rPr i="1"/>
              <a:t>How can we reduce greenhouse gas emissions</a:t>
            </a:r>
            <a: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Policy Instruments</a:t>
            </a:r>
          </a:p>
        </p:txBody>
      </p:sp>
      <p:sp>
        <p:nvSpPr>
          <p:cNvPr id="3" name="Content Placeholder 2"/>
          <p:cNvSpPr>
            <a:spLocks noGrp="1"/>
          </p:cNvSpPr>
          <p:nvPr>
            <p:ph sz="half" idx="1"/>
          </p:nvPr>
        </p:nvSpPr>
        <p:spPr/>
        <p:txBody>
          <a:bodyPr/>
          <a:lstStyle/>
          <a:p>
            <a:pPr marL="0" lvl="0" indent="0">
              <a:buNone/>
            </a:pPr>
            <a:r>
              <a:rPr b="1" dirty="0"/>
              <a:t>Four categories</a:t>
            </a:r>
          </a:p>
          <a:p>
            <a:pPr lvl="0"/>
            <a:r>
              <a:rPr dirty="0"/>
              <a:t>Using markets</a:t>
            </a:r>
          </a:p>
          <a:p>
            <a:pPr lvl="0"/>
            <a:r>
              <a:rPr dirty="0"/>
              <a:t>Creating markets</a:t>
            </a:r>
          </a:p>
          <a:p>
            <a:pPr lvl="0"/>
            <a:r>
              <a:rPr dirty="0"/>
              <a:t>Using environmental regulations</a:t>
            </a:r>
          </a:p>
          <a:p>
            <a:pPr lvl="0"/>
            <a:r>
              <a:rPr dirty="0"/>
              <a:t>Engaging the public</a:t>
            </a:r>
          </a:p>
        </p:txBody>
      </p:sp>
      <p:sp>
        <p:nvSpPr>
          <p:cNvPr id="4" name="Content Placeholder 3"/>
          <p:cNvSpPr>
            <a:spLocks noGrp="1"/>
          </p:cNvSpPr>
          <p:nvPr>
            <p:ph sz="half" idx="2"/>
          </p:nvPr>
        </p:nvSpPr>
        <p:spPr/>
        <p:txBody>
          <a:bodyPr/>
          <a:lstStyle/>
          <a:p>
            <a:pPr marL="0" lvl="0" indent="0">
              <a:buNone/>
            </a:pPr>
            <a:r>
              <a:rPr b="1"/>
              <a:t>Carrots, sticks, (and sermons)</a:t>
            </a:r>
          </a:p>
          <a:p>
            <a:pPr lvl="0"/>
            <a:r>
              <a:t>Delegated</a:t>
            </a:r>
          </a:p>
          <a:p>
            <a:pPr lvl="0"/>
            <a:r>
              <a:t>Voluntary (“carrots”)</a:t>
            </a:r>
          </a:p>
          <a:p>
            <a:pPr lvl="0"/>
            <a:r>
              <a:t>Mandated (“sticks”)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Policy Instruments</a:t>
            </a:r>
          </a:p>
        </p:txBody>
      </p:sp>
      <p:sp>
        <p:nvSpPr>
          <p:cNvPr id="3" name="Content Placeholder 2"/>
          <p:cNvSpPr>
            <a:spLocks noGrp="1"/>
          </p:cNvSpPr>
          <p:nvPr>
            <p:ph idx="1"/>
          </p:nvPr>
        </p:nvSpPr>
        <p:spPr/>
        <p:txBody>
          <a:bodyPr/>
          <a:lstStyle/>
          <a:p>
            <a:pPr marL="0" lvl="0" indent="0">
              <a:buNone/>
            </a:pPr>
            <a:r>
              <a:rPr b="1"/>
              <a:t>Sticks</a:t>
            </a:r>
            <a:r>
              <a:t> (</a:t>
            </a:r>
            <a:r>
              <a:rPr i="1"/>
              <a:t>Using environmental regulations</a:t>
            </a:r>
            <a:r>
              <a:t>)</a:t>
            </a:r>
          </a:p>
          <a:p>
            <a:pPr lvl="0"/>
            <a:r>
              <a:rPr b="1"/>
              <a:t>Command-and-Control</a:t>
            </a:r>
            <a:r>
              <a:t>:</a:t>
            </a:r>
          </a:p>
          <a:p>
            <a:pPr lvl="1"/>
            <a:r>
              <a:rPr i="1"/>
              <a:t>Command</a:t>
            </a:r>
            <a:r>
              <a:t>: Top-down standards (performance or technology)</a:t>
            </a:r>
          </a:p>
          <a:p>
            <a:pPr lvl="1"/>
            <a:r>
              <a:rPr i="1"/>
              <a:t>Control</a:t>
            </a:r>
            <a:r>
              <a:t>: Substantive and procedural requirements, tight timetables, inspections, controls, penalties for noncompliance, and litigation</a:t>
            </a:r>
          </a:p>
          <a:p>
            <a:pPr lvl="0"/>
            <a:r>
              <a:rPr b="1"/>
              <a:t>Oversight</a:t>
            </a:r>
            <a:r>
              <a:t>:</a:t>
            </a:r>
          </a:p>
          <a:p>
            <a:pPr lvl="1"/>
            <a:r>
              <a:t>Higher level government monitors lower level government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Policy Instruments</a:t>
            </a:r>
          </a:p>
        </p:txBody>
      </p:sp>
      <p:sp>
        <p:nvSpPr>
          <p:cNvPr id="3" name="Content Placeholder 2"/>
          <p:cNvSpPr>
            <a:spLocks noGrp="1"/>
          </p:cNvSpPr>
          <p:nvPr>
            <p:ph idx="1"/>
          </p:nvPr>
        </p:nvSpPr>
        <p:spPr/>
        <p:txBody>
          <a:bodyPr/>
          <a:lstStyle/>
          <a:p>
            <a:pPr marL="0" lvl="0" indent="0">
              <a:buNone/>
            </a:pPr>
            <a:r>
              <a:rPr b="1"/>
              <a:t>Sticks</a:t>
            </a:r>
            <a:r>
              <a:t> (</a:t>
            </a:r>
            <a:r>
              <a:rPr i="1"/>
              <a:t>Using environmental regulations</a:t>
            </a:r>
            <a:r>
              <a:t>)</a:t>
            </a:r>
          </a:p>
          <a:p>
            <a:pPr lvl="0"/>
            <a:r>
              <a:rPr b="1"/>
              <a:t>Technology Based</a:t>
            </a:r>
            <a:r>
              <a:t>:</a:t>
            </a:r>
          </a:p>
          <a:p>
            <a:pPr lvl="1"/>
            <a:r>
              <a:t>Require a particular technology be used</a:t>
            </a:r>
          </a:p>
          <a:p>
            <a:pPr lvl="0"/>
            <a:r>
              <a:rPr b="1"/>
              <a:t>Permits and Inspections</a:t>
            </a:r>
          </a:p>
          <a:p>
            <a:pPr lvl="1"/>
            <a:r>
              <a:rPr i="1"/>
              <a:t>Permit</a:t>
            </a:r>
            <a:r>
              <a:t>: limit on volume and type of pollution that can be discharged</a:t>
            </a:r>
          </a:p>
          <a:p>
            <a:pPr lvl="1"/>
            <a:r>
              <a:rPr i="1"/>
              <a:t>Inspections</a:t>
            </a:r>
            <a:r>
              <a:t>: ensure compliance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Policy Instruments</a:t>
            </a:r>
          </a:p>
        </p:txBody>
      </p:sp>
      <p:sp>
        <p:nvSpPr>
          <p:cNvPr id="3" name="Content Placeholder 2"/>
          <p:cNvSpPr>
            <a:spLocks noGrp="1"/>
          </p:cNvSpPr>
          <p:nvPr>
            <p:ph idx="1"/>
          </p:nvPr>
        </p:nvSpPr>
        <p:spPr/>
        <p:txBody>
          <a:bodyPr/>
          <a:lstStyle/>
          <a:p>
            <a:pPr marL="0" lvl="0" indent="0">
              <a:buNone/>
            </a:pPr>
            <a:r>
              <a:rPr b="1"/>
              <a:t>Sticks</a:t>
            </a:r>
            <a:r>
              <a:t> (</a:t>
            </a:r>
            <a:r>
              <a:rPr i="1"/>
              <a:t>Using environmental regulations</a:t>
            </a:r>
            <a:r>
              <a:t>)</a:t>
            </a:r>
          </a:p>
          <a:p>
            <a:pPr lvl="0"/>
            <a:r>
              <a:rPr b="1"/>
              <a:t>Enforcement</a:t>
            </a:r>
          </a:p>
          <a:p>
            <a:pPr lvl="1"/>
            <a:r>
              <a:t>Occurs at both the federal and state level</a:t>
            </a:r>
          </a:p>
          <a:p>
            <a:pPr lvl="0"/>
            <a:r>
              <a:rPr b="1"/>
              <a:t>Unfunded Mandates</a:t>
            </a:r>
          </a:p>
          <a:p>
            <a:pPr lvl="1"/>
            <a:r>
              <a:t>Requirements from the federal government without monetary assistance</a:t>
            </a:r>
          </a:p>
          <a:p>
            <a:pPr lvl="1"/>
            <a:r>
              <a:rPr i="1"/>
              <a:t>Unfunded Mandates Reform Act of 1995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8600-315F-975D-8141-FD731E6997C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525B573-EABA-87FC-8571-0991B4C3B28D}"/>
              </a:ext>
            </a:extLst>
          </p:cNvPr>
          <p:cNvSpPr>
            <a:spLocks noGrp="1"/>
          </p:cNvSpPr>
          <p:nvPr>
            <p:ph type="subTitle" idx="1"/>
          </p:nvPr>
        </p:nvSpPr>
        <p:spPr/>
        <p:txBody>
          <a:bodyPr/>
          <a:lstStyle/>
          <a:p>
            <a:endParaRPr lang="en-US"/>
          </a:p>
        </p:txBody>
      </p:sp>
      <p:pic>
        <p:nvPicPr>
          <p:cNvPr id="5" name="slide.url=https://www.polleverywhere.com/multiple_choice_polls/1jHxlMdMEZdEEpZhsOujc?display_state=instructions&amp;activity_state=opened&amp;state=opened&amp;flow=Instructor&amp;onscreen=persist">
            <a:extLst>
              <a:ext uri="{FF2B5EF4-FFF2-40B4-BE49-F238E27FC236}">
                <a16:creationId xmlns:a16="http://schemas.microsoft.com/office/drawing/2014/main" id="{13AF40A0-8189-7AAD-99A5-5A0AA6098900}"/>
              </a:ext>
            </a:extLst>
          </p:cNvPr>
          <p:cNvPicPr>
            <a:picLocks/>
          </p:cNvPicPr>
          <p:nvPr/>
        </p:nvPicPr>
        <p:blipFill>
          <a:blip r:embed="rId3"/>
          <a:stretch>
            <a:fillRect/>
          </a:stretch>
        </p:blipFill>
        <p:spPr>
          <a:xfrm>
            <a:off x="63500" y="63500"/>
            <a:ext cx="9017000" cy="5016500"/>
          </a:xfrm>
          <a:prstGeom prst="rect">
            <a:avLst/>
          </a:prstGeom>
        </p:spPr>
      </p:pic>
    </p:spTree>
    <p:extLst>
      <p:ext uri="{BB962C8B-B14F-4D97-AF65-F5344CB8AC3E}">
        <p14:creationId xmlns:p14="http://schemas.microsoft.com/office/powerpoint/2010/main" val="462213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43AD-BE6E-3745-F725-F61FF44D44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9B746DD-A34E-F862-C64F-B9DF85468A7C}"/>
              </a:ext>
            </a:extLst>
          </p:cNvPr>
          <p:cNvSpPr>
            <a:spLocks noGrp="1"/>
          </p:cNvSpPr>
          <p:nvPr>
            <p:ph type="subTitle" idx="1"/>
          </p:nvPr>
        </p:nvSpPr>
        <p:spPr/>
        <p:txBody>
          <a:bodyPr/>
          <a:lstStyle/>
          <a:p>
            <a:endParaRPr lang="en-US"/>
          </a:p>
        </p:txBody>
      </p:sp>
      <p:pic>
        <p:nvPicPr>
          <p:cNvPr id="5" name="slide.url=https://www.polleverywhere.com/multiple_choice_polls/1jHxlMdMEZdEEpZhsOujc?display_state=chart&amp;activity_state=closed&amp;state=closed&amp;flow=Instructor&amp;onscreen=persist">
            <a:extLst>
              <a:ext uri="{FF2B5EF4-FFF2-40B4-BE49-F238E27FC236}">
                <a16:creationId xmlns:a16="http://schemas.microsoft.com/office/drawing/2014/main" id="{7266659D-5D06-7F2D-C872-31CF7BF10EC5}"/>
              </a:ext>
            </a:extLst>
          </p:cNvPr>
          <p:cNvPicPr>
            <a:picLocks/>
          </p:cNvPicPr>
          <p:nvPr/>
        </p:nvPicPr>
        <p:blipFill>
          <a:blip r:embed="rId3"/>
          <a:stretch>
            <a:fillRect/>
          </a:stretch>
        </p:blipFill>
        <p:spPr>
          <a:xfrm>
            <a:off x="63500" y="63500"/>
            <a:ext cx="9017000" cy="5016500"/>
          </a:xfrm>
          <a:prstGeom prst="rect">
            <a:avLst/>
          </a:prstGeom>
        </p:spPr>
      </p:pic>
    </p:spTree>
    <p:extLst>
      <p:ext uri="{BB962C8B-B14F-4D97-AF65-F5344CB8AC3E}">
        <p14:creationId xmlns:p14="http://schemas.microsoft.com/office/powerpoint/2010/main" val="1551656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CAF3-7F4E-6471-3F44-7FE2C179DDF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CE47347-3BAB-27AE-4B69-B479FB6E52F8}"/>
              </a:ext>
            </a:extLst>
          </p:cNvPr>
          <p:cNvSpPr>
            <a:spLocks noGrp="1"/>
          </p:cNvSpPr>
          <p:nvPr>
            <p:ph type="subTitle" idx="1"/>
          </p:nvPr>
        </p:nvSpPr>
        <p:spPr/>
        <p:txBody>
          <a:bodyPr/>
          <a:lstStyle/>
          <a:p>
            <a:endParaRPr lang="en-US"/>
          </a:p>
        </p:txBody>
      </p:sp>
      <p:pic>
        <p:nvPicPr>
          <p:cNvPr id="5" name="slide.url=https://www.polleverywhere.com/multiple_choice_polls/1jHxlMdMEZdEEpZhsOujc?display_state=chart&amp;activity_state=closed&amp;display=correctness&amp;state=closed&amp;flow=Instructor&amp;onscreen=persist">
            <a:extLst>
              <a:ext uri="{FF2B5EF4-FFF2-40B4-BE49-F238E27FC236}">
                <a16:creationId xmlns:a16="http://schemas.microsoft.com/office/drawing/2014/main" id="{2BE9E1DA-B246-EE93-996A-4CD89A900A6C}"/>
              </a:ext>
            </a:extLst>
          </p:cNvPr>
          <p:cNvPicPr>
            <a:picLocks/>
          </p:cNvPicPr>
          <p:nvPr/>
        </p:nvPicPr>
        <p:blipFill>
          <a:blip r:embed="rId3"/>
          <a:stretch>
            <a:fillRect/>
          </a:stretch>
        </p:blipFill>
        <p:spPr>
          <a:xfrm>
            <a:off x="63500" y="63500"/>
            <a:ext cx="9017000" cy="5016500"/>
          </a:xfrm>
          <a:prstGeom prst="rect">
            <a:avLst/>
          </a:prstGeom>
        </p:spPr>
      </p:pic>
    </p:spTree>
    <p:extLst>
      <p:ext uri="{BB962C8B-B14F-4D97-AF65-F5344CB8AC3E}">
        <p14:creationId xmlns:p14="http://schemas.microsoft.com/office/powerpoint/2010/main" val="1395016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Policy Instruments</a:t>
            </a:r>
          </a:p>
        </p:txBody>
      </p:sp>
      <p:sp>
        <p:nvSpPr>
          <p:cNvPr id="3" name="Content Placeholder 2"/>
          <p:cNvSpPr>
            <a:spLocks noGrp="1"/>
          </p:cNvSpPr>
          <p:nvPr>
            <p:ph idx="1"/>
          </p:nvPr>
        </p:nvSpPr>
        <p:spPr/>
        <p:txBody>
          <a:bodyPr/>
          <a:lstStyle/>
          <a:p>
            <a:pPr marL="0" lvl="0" indent="0">
              <a:buNone/>
            </a:pPr>
            <a:r>
              <a:rPr b="1"/>
              <a:t>Carrots</a:t>
            </a:r>
          </a:p>
          <a:p>
            <a:pPr lvl="0"/>
            <a:r>
              <a:rPr b="1"/>
              <a:t>Voluntary Compliance</a:t>
            </a:r>
          </a:p>
          <a:p>
            <a:pPr lvl="1"/>
            <a:r>
              <a:t>Firms and other organizations have clear expectations and the incentives and resources</a:t>
            </a:r>
          </a:p>
          <a:p>
            <a:pPr lvl="1"/>
            <a:r>
              <a:t>Bottom-up: firms may impose requirements on themselves to avoid government regulation</a:t>
            </a:r>
          </a:p>
          <a:p>
            <a:pPr lvl="1"/>
            <a:r>
              <a:rPr i="1"/>
              <a:t>Greenwashing</a:t>
            </a:r>
            <a:r>
              <a:t>: firms appear more environmentally friendly than they actually 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Policy Instruments</a:t>
            </a:r>
          </a:p>
        </p:txBody>
      </p:sp>
      <p:sp>
        <p:nvSpPr>
          <p:cNvPr id="3" name="Content Placeholder 2"/>
          <p:cNvSpPr>
            <a:spLocks noGrp="1"/>
          </p:cNvSpPr>
          <p:nvPr>
            <p:ph idx="1"/>
          </p:nvPr>
        </p:nvSpPr>
        <p:spPr/>
        <p:txBody>
          <a:bodyPr/>
          <a:lstStyle/>
          <a:p>
            <a:pPr marL="0" lvl="0" indent="0">
              <a:buNone/>
            </a:pPr>
            <a:r>
              <a:rPr b="1"/>
              <a:t>Carrots</a:t>
            </a:r>
          </a:p>
          <a:p>
            <a:pPr lvl="0"/>
            <a:r>
              <a:rPr b="1"/>
              <a:t>Public Education</a:t>
            </a:r>
            <a:r>
              <a:t> (</a:t>
            </a:r>
            <a:r>
              <a:rPr i="1"/>
              <a:t>Engaging the public</a:t>
            </a:r>
            <a:r>
              <a:t>; </a:t>
            </a:r>
            <a:r>
              <a:rPr i="1"/>
              <a:t>Sermons</a:t>
            </a:r>
            <a:r>
              <a:t>)</a:t>
            </a:r>
          </a:p>
          <a:p>
            <a:pPr lvl="1"/>
            <a:r>
              <a:t>Provide information</a:t>
            </a:r>
          </a:p>
          <a:p>
            <a:pPr lvl="1"/>
            <a:r>
              <a:rPr i="1"/>
              <a:t>Moral leadership</a:t>
            </a:r>
          </a:p>
          <a:p>
            <a:pPr lvl="0"/>
            <a:r>
              <a:rPr b="1"/>
              <a:t>Preventive Efforts</a:t>
            </a:r>
          </a:p>
          <a:p>
            <a:pPr lvl="1"/>
            <a:r>
              <a:t>Produce reduction targets</a:t>
            </a:r>
          </a:p>
          <a:p>
            <a:pPr lvl="0"/>
            <a:r>
              <a:rPr b="1"/>
              <a:t>Technical Assistance</a:t>
            </a:r>
          </a:p>
          <a:p>
            <a:pPr lvl="1"/>
            <a:r>
              <a:t>Grants and expertise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Federalism</a:t>
            </a:r>
          </a:p>
        </p:txBody>
      </p:sp>
      <p:sp>
        <p:nvSpPr>
          <p:cNvPr id="3" name="Content Placeholder 2"/>
          <p:cNvSpPr>
            <a:spLocks noGrp="1"/>
          </p:cNvSpPr>
          <p:nvPr>
            <p:ph idx="1"/>
          </p:nvPr>
        </p:nvSpPr>
        <p:spPr/>
        <p:txBody>
          <a:bodyPr/>
          <a:lstStyle/>
          <a:p>
            <a:pPr marL="0" lvl="0" indent="0">
              <a:spcBef>
                <a:spcPts val="3000"/>
              </a:spcBef>
              <a:buNone/>
            </a:pPr>
            <a:r>
              <a:rPr b="1" i="1"/>
              <a:t>A system of constitutionally derived and apportioned authority where state and national government retain sovereignty yet at the same time are interdependent</a:t>
            </a:r>
          </a:p>
          <a:p>
            <a:pPr marL="0" lvl="0" indent="0">
              <a:spcBef>
                <a:spcPts val="3000"/>
              </a:spcBef>
              <a:buNone/>
            </a:pPr>
            <a:r>
              <a:rPr b="1"/>
              <a:t>Constitutional division of powers between the national and the state governments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Policy Instruments</a:t>
            </a:r>
          </a:p>
        </p:txBody>
      </p:sp>
      <p:sp>
        <p:nvSpPr>
          <p:cNvPr id="3" name="Content Placeholder 2"/>
          <p:cNvSpPr>
            <a:spLocks noGrp="1"/>
          </p:cNvSpPr>
          <p:nvPr>
            <p:ph idx="1"/>
          </p:nvPr>
        </p:nvSpPr>
        <p:spPr/>
        <p:txBody>
          <a:bodyPr/>
          <a:lstStyle/>
          <a:p>
            <a:pPr marL="0" lvl="0" indent="0">
              <a:buNone/>
            </a:pPr>
            <a:r>
              <a:rPr b="1"/>
              <a:t>Carrots</a:t>
            </a:r>
          </a:p>
          <a:p>
            <a:pPr lvl="0"/>
            <a:r>
              <a:rPr b="1"/>
              <a:t>Privatization</a:t>
            </a:r>
          </a:p>
          <a:p>
            <a:pPr lvl="1"/>
            <a:r>
              <a:t>Contract out; waste disposal</a:t>
            </a:r>
          </a:p>
          <a:p>
            <a:pPr lvl="0"/>
            <a:r>
              <a:rPr b="1"/>
              <a:t>Partnerships</a:t>
            </a:r>
          </a:p>
          <a:p>
            <a:pPr lvl="1"/>
            <a:r>
              <a:t>Federal-state; public-private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Environmental Regulations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Regulations</a:t>
            </a:r>
          </a:p>
        </p:txBody>
      </p:sp>
      <p:sp>
        <p:nvSpPr>
          <p:cNvPr id="3" name="Content Placeholder 2"/>
          <p:cNvSpPr>
            <a:spLocks noGrp="1"/>
          </p:cNvSpPr>
          <p:nvPr>
            <p:ph idx="1"/>
          </p:nvPr>
        </p:nvSpPr>
        <p:spPr/>
        <p:txBody>
          <a:bodyPr/>
          <a:lstStyle/>
          <a:p>
            <a:pPr marL="0" lvl="0" indent="0">
              <a:spcBef>
                <a:spcPts val="3000"/>
              </a:spcBef>
              <a:buNone/>
            </a:pPr>
            <a:r>
              <a:rPr b="1"/>
              <a:t>The Stages Model</a:t>
            </a:r>
          </a:p>
        </p:txBody>
      </p:sp>
      <p:sp>
        <p:nvSpPr>
          <p:cNvPr id="4" name="Content Placeholder 2">
            <a:extLst>
              <a:ext uri="{FF2B5EF4-FFF2-40B4-BE49-F238E27FC236}">
                <a16:creationId xmlns:a16="http://schemas.microsoft.com/office/drawing/2014/main" id="{2B5AD942-F818-47D1-4201-3FD06ECE12CB}"/>
              </a:ext>
            </a:extLst>
          </p:cNvPr>
          <p:cNvSpPr txBox="1">
            <a:spLocks/>
          </p:cNvSpPr>
          <p:nvPr/>
        </p:nvSpPr>
        <p:spPr>
          <a:xfrm>
            <a:off x="457200" y="1749028"/>
            <a:ext cx="4038600" cy="3394472"/>
          </a:xfrm>
          <a:prstGeom prst="rect">
            <a:avLst/>
          </a:prstGeom>
        </p:spPr>
        <p:txBody>
          <a:bodyPr vert="horz" lIns="91440" tIns="45720" rIns="91440" bIns="45720" rtlCol="0">
            <a:normAutofit/>
          </a:bodyPr>
          <a:lstStyle>
            <a:lvl1pPr marL="342900" indent="-342900" algn="l" defTabSz="342900" rtl="0" eaLnBrk="1" latinLnBrk="0" hangingPunct="1">
              <a:spcBef>
                <a:spcPct val="20000"/>
              </a:spcBef>
              <a:buFont typeface="Arial"/>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342900" algn="l" defTabSz="342900" rtl="0" eaLnBrk="1" latinLnBrk="0" hangingPunct="1">
              <a:spcBef>
                <a:spcPct val="20000"/>
              </a:spcBef>
              <a:buFont typeface="Arial"/>
              <a:buChar char="–"/>
              <a:defRPr sz="21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028700" indent="-342900" algn="l" defTabSz="342900" rtl="0" eaLnBrk="1" latinLnBrk="0" hangingPunct="1">
              <a:spcBef>
                <a:spcPct val="20000"/>
              </a:spcBef>
              <a:buFont typeface="Arial"/>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3716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17145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buFont typeface="Arial"/>
              <a:buAutoNum type="arabicPeriod"/>
            </a:pPr>
            <a:r>
              <a:rPr lang="en-US"/>
              <a:t>Problem identification and definition</a:t>
            </a:r>
          </a:p>
          <a:p>
            <a:pPr>
              <a:buFont typeface="Arial"/>
              <a:buAutoNum type="arabicPeriod"/>
            </a:pPr>
            <a:r>
              <a:rPr lang="en-US"/>
              <a:t>Agenda setting</a:t>
            </a:r>
          </a:p>
          <a:p>
            <a:pPr>
              <a:buFont typeface="Arial"/>
              <a:buAutoNum type="arabicPeriod"/>
            </a:pPr>
            <a:r>
              <a:rPr lang="en-US"/>
              <a:t>Policy formulation</a:t>
            </a:r>
          </a:p>
          <a:p>
            <a:pPr>
              <a:buFont typeface="Arial"/>
              <a:buAutoNum type="arabicPeriod"/>
            </a:pPr>
            <a:r>
              <a:rPr lang="en-US"/>
              <a:t>Policy legitimation</a:t>
            </a:r>
          </a:p>
          <a:p>
            <a:pPr>
              <a:buFont typeface="Arial"/>
              <a:buAutoNum type="arabicPeriod"/>
            </a:pPr>
            <a:r>
              <a:rPr lang="en-US" b="1"/>
              <a:t>Policy implementation</a:t>
            </a:r>
          </a:p>
          <a:p>
            <a:pPr>
              <a:buFont typeface="Arial"/>
              <a:buAutoNum type="arabicPeriod"/>
            </a:pPr>
            <a:r>
              <a:rPr lang="en-US"/>
              <a:t>Policy evaluation</a:t>
            </a:r>
            <a:endParaRPr lang="en-US" dirty="0"/>
          </a:p>
        </p:txBody>
      </p:sp>
      <p:pic>
        <p:nvPicPr>
          <p:cNvPr id="5" name="Picture 4" descr="img/cycle.jpg">
            <a:extLst>
              <a:ext uri="{FF2B5EF4-FFF2-40B4-BE49-F238E27FC236}">
                <a16:creationId xmlns:a16="http://schemas.microsoft.com/office/drawing/2014/main" id="{F7996EB9-58A9-9081-E4F9-5FA5ACF5C629}"/>
              </a:ext>
            </a:extLst>
          </p:cNvPr>
          <p:cNvPicPr>
            <a:picLocks noGrp="1" noChangeAspect="1"/>
          </p:cNvPicPr>
          <p:nvPr/>
        </p:nvPicPr>
        <p:blipFill>
          <a:blip r:embed="rId3"/>
          <a:stretch>
            <a:fillRect/>
          </a:stretch>
        </p:blipFill>
        <p:spPr bwMode="auto">
          <a:xfrm>
            <a:off x="4660900" y="1546621"/>
            <a:ext cx="4025900" cy="3390900"/>
          </a:xfrm>
          <a:prstGeom prst="rect">
            <a:avLst/>
          </a:prstGeom>
          <a:noFill/>
          <a:ln w="9525">
            <a:noFill/>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Regulations</a:t>
            </a:r>
          </a:p>
        </p:txBody>
      </p:sp>
      <p:sp>
        <p:nvSpPr>
          <p:cNvPr id="3" name="Content Placeholder 2"/>
          <p:cNvSpPr>
            <a:spLocks noGrp="1"/>
          </p:cNvSpPr>
          <p:nvPr>
            <p:ph idx="1"/>
          </p:nvPr>
        </p:nvSpPr>
        <p:spPr/>
        <p:txBody>
          <a:bodyPr/>
          <a:lstStyle/>
          <a:p>
            <a:pPr marL="0" lvl="0" indent="0">
              <a:buNone/>
            </a:pPr>
            <a:r>
              <a:rPr b="1"/>
              <a:t>5. Policy Implementation: Process by which policies enacted by government are put into effect by the relevant agencies</a:t>
            </a:r>
          </a:p>
          <a:p>
            <a:pPr lvl="0"/>
            <a:r>
              <a:t>Implementation often involves </a:t>
            </a:r>
            <a:r>
              <a:rPr b="1"/>
              <a:t>delegation</a:t>
            </a:r>
          </a:p>
          <a:p>
            <a:pPr lvl="0"/>
            <a:r>
              <a:t>Agencies must define “</a:t>
            </a:r>
            <a:r>
              <a:rPr i="1"/>
              <a:t>swimmable</a:t>
            </a:r>
            <a:r>
              <a:t>” waters</a:t>
            </a:r>
          </a:p>
          <a:p>
            <a:pPr lvl="0"/>
            <a:r>
              <a:t>Implementation often involves </a:t>
            </a:r>
            <a:r>
              <a:rPr b="1"/>
              <a:t>policy creation</a:t>
            </a:r>
          </a:p>
          <a:p>
            <a:pPr lvl="1"/>
            <a:r>
              <a:t>EPA makes a regulation under the authority of the Clean Air Act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Regulations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lvl="0" indent="0">
                  <a:spcBef>
                    <a:spcPts val="3000"/>
                  </a:spcBef>
                  <a:buNone/>
                </a:pPr>
                <a:r>
                  <a:rPr b="1"/>
                  <a:t>Command-and-Control</a:t>
                </a:r>
              </a:p>
              <a:p>
                <a:pPr lvl="0"/>
                <a:r>
                  <a:t>Set </a:t>
                </a:r>
                <a:r>
                  <a:rPr i="1"/>
                  <a:t>performance</a:t>
                </a:r>
                <a:r>
                  <a:t> or </a:t>
                </a:r>
                <a:r>
                  <a:rPr i="1"/>
                  <a:t>technology</a:t>
                </a:r>
                <a:r>
                  <a:t> standards</a:t>
                </a:r>
              </a:p>
              <a:p>
                <a:pPr lvl="0"/>
                <a:r>
                  <a:t>They tend to work</a:t>
                </a:r>
              </a:p>
              <a:p>
                <a:pPr lvl="1"/>
                <a:r>
                  <a:t>Clean Air Act</a:t>
                </a:r>
              </a:p>
              <a:p>
                <a:pPr lvl="1"/>
                <a:r>
                  <a:t>Clean Water Act</a:t>
                </a:r>
              </a:p>
              <a:p>
                <a:pPr lvl="0"/>
                <a:r>
                  <a:t>Benefits </a:t>
                </a:r>
                <a14:m>
                  <m:oMath xmlns:m="http://schemas.openxmlformats.org/officeDocument/2006/math">
                    <m:r>
                      <a:rPr>
                        <a:latin typeface="Cambria Math" panose="02040503050406030204" pitchFamily="18" charset="0"/>
                      </a:rPr>
                      <m:t>&gt;</m:t>
                    </m:r>
                  </m:oMath>
                </a14:m>
                <a:r>
                  <a:t> Costs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35" t="-1493"/>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33F7-BBA4-0A8D-6539-8503B1F6444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290A92D-56E6-29A3-2ADC-9DF743EB2872}"/>
              </a:ext>
            </a:extLst>
          </p:cNvPr>
          <p:cNvSpPr>
            <a:spLocks noGrp="1"/>
          </p:cNvSpPr>
          <p:nvPr>
            <p:ph type="subTitle" idx="1"/>
          </p:nvPr>
        </p:nvSpPr>
        <p:spPr/>
        <p:txBody>
          <a:bodyPr/>
          <a:lstStyle/>
          <a:p>
            <a:endParaRPr lang="en-US"/>
          </a:p>
        </p:txBody>
      </p:sp>
      <p:pic>
        <p:nvPicPr>
          <p:cNvPr id="5" name="slide.url=https://www.polleverywhere.com/multiple_choice_polls/hDJ4qGTpaUWYNWMeseChI?display_state=instructions&amp;activity_state=opened&amp;state=opened&amp;flow=Instructor&amp;onscreen=persist">
            <a:extLst>
              <a:ext uri="{FF2B5EF4-FFF2-40B4-BE49-F238E27FC236}">
                <a16:creationId xmlns:a16="http://schemas.microsoft.com/office/drawing/2014/main" id="{4AB6CC2A-DB97-6513-DBD5-2107D8A12B4A}"/>
              </a:ext>
            </a:extLst>
          </p:cNvPr>
          <p:cNvPicPr>
            <a:picLocks/>
          </p:cNvPicPr>
          <p:nvPr/>
        </p:nvPicPr>
        <p:blipFill>
          <a:blip r:embed="rId3"/>
          <a:stretch>
            <a:fillRect/>
          </a:stretch>
        </p:blipFill>
        <p:spPr>
          <a:xfrm>
            <a:off x="63500" y="63500"/>
            <a:ext cx="9017000" cy="5016500"/>
          </a:xfrm>
          <a:prstGeom prst="rect">
            <a:avLst/>
          </a:prstGeom>
        </p:spPr>
      </p:pic>
    </p:spTree>
    <p:extLst>
      <p:ext uri="{BB962C8B-B14F-4D97-AF65-F5344CB8AC3E}">
        <p14:creationId xmlns:p14="http://schemas.microsoft.com/office/powerpoint/2010/main" val="1480386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3C90-5B7A-2ADB-117D-923D6BF0C46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0A5644B-31B7-1608-FDC6-0CA0AFA7C691}"/>
              </a:ext>
            </a:extLst>
          </p:cNvPr>
          <p:cNvSpPr>
            <a:spLocks noGrp="1"/>
          </p:cNvSpPr>
          <p:nvPr>
            <p:ph type="subTitle" idx="1"/>
          </p:nvPr>
        </p:nvSpPr>
        <p:spPr/>
        <p:txBody>
          <a:bodyPr/>
          <a:lstStyle/>
          <a:p>
            <a:endParaRPr lang="en-US"/>
          </a:p>
        </p:txBody>
      </p:sp>
      <p:pic>
        <p:nvPicPr>
          <p:cNvPr id="5" name="slide.url=https://www.polleverywhere.com/multiple_choice_polls/hDJ4qGTpaUWYNWMeseChI?display_state=chart&amp;activity_state=closed&amp;state=closed&amp;flow=Instructor&amp;onscreen=persist">
            <a:extLst>
              <a:ext uri="{FF2B5EF4-FFF2-40B4-BE49-F238E27FC236}">
                <a16:creationId xmlns:a16="http://schemas.microsoft.com/office/drawing/2014/main" id="{0F8F3954-9DD6-A8CB-24C5-34A23A8B9BAD}"/>
              </a:ext>
            </a:extLst>
          </p:cNvPr>
          <p:cNvPicPr>
            <a:picLocks/>
          </p:cNvPicPr>
          <p:nvPr/>
        </p:nvPicPr>
        <p:blipFill>
          <a:blip r:embed="rId3"/>
          <a:stretch>
            <a:fillRect/>
          </a:stretch>
        </p:blipFill>
        <p:spPr>
          <a:xfrm>
            <a:off x="63500" y="63500"/>
            <a:ext cx="9017000" cy="5016500"/>
          </a:xfrm>
          <a:prstGeom prst="rect">
            <a:avLst/>
          </a:prstGeom>
        </p:spPr>
      </p:pic>
    </p:spTree>
    <p:extLst>
      <p:ext uri="{BB962C8B-B14F-4D97-AF65-F5344CB8AC3E}">
        <p14:creationId xmlns:p14="http://schemas.microsoft.com/office/powerpoint/2010/main" val="3117150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1FC2-DB52-870F-4D0C-8761FEE5E3A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7E31C25-018B-8B40-F9A0-D5CAAEA4E9CE}"/>
              </a:ext>
            </a:extLst>
          </p:cNvPr>
          <p:cNvSpPr>
            <a:spLocks noGrp="1"/>
          </p:cNvSpPr>
          <p:nvPr>
            <p:ph type="subTitle" idx="1"/>
          </p:nvPr>
        </p:nvSpPr>
        <p:spPr/>
        <p:txBody>
          <a:bodyPr/>
          <a:lstStyle/>
          <a:p>
            <a:endParaRPr lang="en-US"/>
          </a:p>
        </p:txBody>
      </p:sp>
      <p:pic>
        <p:nvPicPr>
          <p:cNvPr id="5" name="slide.url=https://www.polleverywhere.com/multiple_choice_polls/hDJ4qGTpaUWYNWMeseChI?display_state=chart&amp;activity_state=closed&amp;display=correctness&amp;state=closed&amp;flow=Instructor&amp;onscreen=persist">
            <a:extLst>
              <a:ext uri="{FF2B5EF4-FFF2-40B4-BE49-F238E27FC236}">
                <a16:creationId xmlns:a16="http://schemas.microsoft.com/office/drawing/2014/main" id="{CADCCD99-962D-5C68-C2E7-E250FAFFC2B8}"/>
              </a:ext>
            </a:extLst>
          </p:cNvPr>
          <p:cNvPicPr>
            <a:picLocks/>
          </p:cNvPicPr>
          <p:nvPr/>
        </p:nvPicPr>
        <p:blipFill>
          <a:blip r:embed="rId3"/>
          <a:stretch>
            <a:fillRect/>
          </a:stretch>
        </p:blipFill>
        <p:spPr>
          <a:xfrm>
            <a:off x="63500" y="63500"/>
            <a:ext cx="9017000" cy="5016500"/>
          </a:xfrm>
          <a:prstGeom prst="rect">
            <a:avLst/>
          </a:prstGeom>
        </p:spPr>
      </p:pic>
    </p:spTree>
    <p:extLst>
      <p:ext uri="{BB962C8B-B14F-4D97-AF65-F5344CB8AC3E}">
        <p14:creationId xmlns:p14="http://schemas.microsoft.com/office/powerpoint/2010/main" val="2555481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Regulations</a:t>
            </a:r>
          </a:p>
        </p:txBody>
      </p:sp>
      <p:pic>
        <p:nvPicPr>
          <p:cNvPr id="3" name="Picture 1" descr="img/reg-goals.png"/>
          <p:cNvPicPr>
            <a:picLocks noGrp="1" noChangeAspect="1"/>
          </p:cNvPicPr>
          <p:nvPr/>
        </p:nvPicPr>
        <p:blipFill>
          <a:blip r:embed="rId3"/>
          <a:stretch>
            <a:fillRect/>
          </a:stretch>
        </p:blipFill>
        <p:spPr bwMode="auto">
          <a:xfrm>
            <a:off x="457200" y="1416326"/>
            <a:ext cx="8229600" cy="1435100"/>
          </a:xfrm>
          <a:prstGeom prst="rect">
            <a:avLst/>
          </a:prstGeom>
          <a:noFill/>
          <a:ln w="9525">
            <a:noFill/>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Regulations</a:t>
            </a:r>
          </a:p>
        </p:txBody>
      </p:sp>
      <p:sp>
        <p:nvSpPr>
          <p:cNvPr id="3" name="Content Placeholder 2"/>
          <p:cNvSpPr>
            <a:spLocks noGrp="1"/>
          </p:cNvSpPr>
          <p:nvPr>
            <p:ph idx="1"/>
          </p:nvPr>
        </p:nvSpPr>
        <p:spPr/>
        <p:txBody>
          <a:bodyPr/>
          <a:lstStyle/>
          <a:p>
            <a:pPr marL="0" lvl="0" indent="0">
              <a:buNone/>
            </a:pPr>
            <a:r>
              <a:rPr b="1"/>
              <a:t>Goal Setting</a:t>
            </a:r>
          </a:p>
          <a:p>
            <a:pPr lvl="0"/>
            <a:r>
              <a:t>Congress often sets broad goals that a law is designed to achieve</a:t>
            </a:r>
          </a:p>
          <a:p>
            <a:pPr lvl="1"/>
            <a:r>
              <a:t>CWA: “swimmable” and “fishable” waters</a:t>
            </a:r>
          </a:p>
          <a:p>
            <a:pPr lvl="0"/>
            <a:r>
              <a:t>Weighed against other social and economic considerations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Federalism</a:t>
            </a:r>
          </a:p>
        </p:txBody>
      </p:sp>
      <p:sp>
        <p:nvSpPr>
          <p:cNvPr id="3" name="Content Placeholder 2"/>
          <p:cNvSpPr>
            <a:spLocks noGrp="1"/>
          </p:cNvSpPr>
          <p:nvPr>
            <p:ph idx="1"/>
          </p:nvPr>
        </p:nvSpPr>
        <p:spPr/>
        <p:txBody>
          <a:bodyPr>
            <a:normAutofit fontScale="92500" lnSpcReduction="10000"/>
          </a:bodyPr>
          <a:lstStyle/>
          <a:p>
            <a:pPr lvl="0"/>
            <a:r>
              <a:rPr b="1"/>
              <a:t>Preemption</a:t>
            </a:r>
          </a:p>
          <a:p>
            <a:pPr lvl="1"/>
            <a:r>
              <a:rPr i="1"/>
              <a:t>Higher level government restricts authority of lower level government</a:t>
            </a:r>
          </a:p>
          <a:p>
            <a:pPr lvl="0"/>
            <a:r>
              <a:rPr b="1"/>
              <a:t>The Tenth Amendment</a:t>
            </a:r>
          </a:p>
          <a:p>
            <a:pPr lvl="1"/>
            <a:r>
              <a:rPr i="1"/>
              <a:t>The powers not delegated to the United States by the Constitution, nor prohibited by it to the States, are reserved to the States respectively, or to the people</a:t>
            </a:r>
          </a:p>
          <a:p>
            <a:pPr lvl="0"/>
            <a:r>
              <a:rPr b="1"/>
              <a:t>National supremacy clause</a:t>
            </a:r>
          </a:p>
          <a:p>
            <a:pPr lvl="1"/>
            <a:r>
              <a:t>Article VI, Section 2</a:t>
            </a:r>
          </a:p>
          <a:p>
            <a:pPr lvl="1"/>
            <a:r>
              <a:t>National laws take </a:t>
            </a:r>
            <a:r>
              <a:rPr i="1"/>
              <a:t>preeminence</a:t>
            </a:r>
            <a:r>
              <a:t> over state laws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Regulations</a:t>
            </a:r>
          </a:p>
        </p:txBody>
      </p:sp>
      <p:sp>
        <p:nvSpPr>
          <p:cNvPr id="3" name="Content Placeholder 2"/>
          <p:cNvSpPr>
            <a:spLocks noGrp="1"/>
          </p:cNvSpPr>
          <p:nvPr>
            <p:ph idx="1"/>
          </p:nvPr>
        </p:nvSpPr>
        <p:spPr/>
        <p:txBody>
          <a:bodyPr/>
          <a:lstStyle/>
          <a:p>
            <a:pPr marL="0" lvl="0" indent="0">
              <a:buNone/>
            </a:pPr>
            <a:r>
              <a:rPr b="1"/>
              <a:t>Criteria determination</a:t>
            </a:r>
          </a:p>
          <a:p>
            <a:pPr lvl="0"/>
            <a:r>
              <a:t>What is “clear air?” What is “clean water?”</a:t>
            </a:r>
          </a:p>
          <a:p>
            <a:pPr lvl="0"/>
            <a:r>
              <a:t>Requires extensive data collection and analysis</a:t>
            </a:r>
          </a:p>
          <a:p>
            <a:pPr lvl="0"/>
            <a:r>
              <a:rPr b="1"/>
              <a:t>In the CAA and CWA public health was the only consideration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Regulations</a:t>
            </a:r>
          </a:p>
        </p:txBody>
      </p:sp>
      <p:sp>
        <p:nvSpPr>
          <p:cNvPr id="3" name="Content Placeholder 2"/>
          <p:cNvSpPr>
            <a:spLocks noGrp="1"/>
          </p:cNvSpPr>
          <p:nvPr>
            <p:ph idx="1"/>
          </p:nvPr>
        </p:nvSpPr>
        <p:spPr/>
        <p:txBody>
          <a:bodyPr/>
          <a:lstStyle/>
          <a:p>
            <a:pPr marL="0" lvl="0" indent="0">
              <a:buNone/>
            </a:pPr>
            <a:r>
              <a:rPr b="1"/>
              <a:t>Standard setting</a:t>
            </a:r>
          </a:p>
          <a:p>
            <a:pPr lvl="0"/>
            <a:r>
              <a:t>Reflects the standards that are needed for “clean air” and/or “clean water”</a:t>
            </a:r>
          </a:p>
          <a:p>
            <a:pPr lvl="0"/>
            <a:r>
              <a:t>Determinations about the level of pollution that is acceptable for public and environmental health</a:t>
            </a:r>
          </a:p>
          <a:p>
            <a:pPr lvl="0"/>
            <a:r>
              <a:t>Performance or technology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Regulations</a:t>
            </a:r>
          </a:p>
        </p:txBody>
      </p:sp>
      <p:sp>
        <p:nvSpPr>
          <p:cNvPr id="3" name="Content Placeholder 2"/>
          <p:cNvSpPr>
            <a:spLocks noGrp="1"/>
          </p:cNvSpPr>
          <p:nvPr>
            <p:ph idx="1"/>
          </p:nvPr>
        </p:nvSpPr>
        <p:spPr/>
        <p:txBody>
          <a:bodyPr/>
          <a:lstStyle/>
          <a:p>
            <a:pPr marL="0" lvl="0" indent="0">
              <a:buNone/>
            </a:pPr>
            <a:r>
              <a:rPr b="1"/>
              <a:t>Enforcement of standards</a:t>
            </a:r>
          </a:p>
          <a:p>
            <a:pPr lvl="0"/>
            <a:r>
              <a:t>Facilities are monitored and inspected</a:t>
            </a:r>
          </a:p>
          <a:p>
            <a:pPr lvl="0"/>
            <a:r>
              <a:t>Reporting requirements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Regulations</a:t>
            </a:r>
          </a:p>
        </p:txBody>
      </p:sp>
      <p:sp>
        <p:nvSpPr>
          <p:cNvPr id="3" name="Content Placeholder 2"/>
          <p:cNvSpPr>
            <a:spLocks noGrp="1"/>
          </p:cNvSpPr>
          <p:nvPr>
            <p:ph idx="1"/>
          </p:nvPr>
        </p:nvSpPr>
        <p:spPr/>
        <p:txBody>
          <a:bodyPr>
            <a:normAutofit fontScale="92500" lnSpcReduction="20000"/>
          </a:bodyPr>
          <a:lstStyle/>
          <a:p>
            <a:pPr marL="0" lvl="0" indent="0">
              <a:spcBef>
                <a:spcPts val="3000"/>
              </a:spcBef>
              <a:buNone/>
            </a:pPr>
            <a:r>
              <a:rPr b="1"/>
              <a:t>Assumptions of command-and-control regulations</a:t>
            </a:r>
          </a:p>
          <a:p>
            <a:pPr lvl="0"/>
            <a:r>
              <a:rPr b="1"/>
              <a:t>Top-down</a:t>
            </a:r>
            <a:r>
              <a:t>: Other stakeholders involved, but regulations come from government agencies</a:t>
            </a:r>
          </a:p>
          <a:p>
            <a:pPr lvl="0"/>
            <a:r>
              <a:rPr b="1"/>
              <a:t>Government knows best</a:t>
            </a:r>
            <a:r>
              <a:t>: Has the information and expertise to make regulations</a:t>
            </a:r>
          </a:p>
          <a:p>
            <a:pPr lvl="0"/>
            <a:r>
              <a:rPr b="1"/>
              <a:t>One-size-fits-all</a:t>
            </a:r>
            <a:r>
              <a:t>: Regulations are applied uniformly</a:t>
            </a:r>
          </a:p>
          <a:p>
            <a:pPr lvl="0"/>
            <a:r>
              <a:rPr b="1"/>
              <a:t>Deterrence strategy</a:t>
            </a:r>
            <a:r>
              <a:t>: Facilities must comply or face consequences and absent regulation, facilities would pollute</a:t>
            </a:r>
          </a:p>
          <a:p>
            <a:pPr lvl="0"/>
            <a:r>
              <a:rPr b="1"/>
              <a:t>Little incentive to improve</a:t>
            </a:r>
            <a:r>
              <a:t>: Facilities will meet the requirement, but not do any more to reduce pollution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Regulations</a:t>
            </a:r>
          </a:p>
        </p:txBody>
      </p:sp>
      <p:sp>
        <p:nvSpPr>
          <p:cNvPr id="3" name="Content Placeholder 2"/>
          <p:cNvSpPr>
            <a:spLocks noGrp="1"/>
          </p:cNvSpPr>
          <p:nvPr>
            <p:ph idx="1"/>
          </p:nvPr>
        </p:nvSpPr>
        <p:spPr/>
        <p:txBody>
          <a:bodyPr>
            <a:normAutofit lnSpcReduction="10000"/>
          </a:bodyPr>
          <a:lstStyle/>
          <a:p>
            <a:pPr marL="0" lvl="0" indent="0">
              <a:spcBef>
                <a:spcPts val="3000"/>
              </a:spcBef>
              <a:buNone/>
            </a:pPr>
            <a:r>
              <a:rPr b="1"/>
              <a:t>Command-and-control (federalism) in action</a:t>
            </a:r>
          </a:p>
          <a:p>
            <a:pPr lvl="0"/>
            <a:r>
              <a:rPr b="1"/>
              <a:t>Regulatory structure</a:t>
            </a:r>
            <a:r>
              <a:t>: Rulemaking process occurs at the federal level, with implementation and enforcement delegated to the states</a:t>
            </a:r>
          </a:p>
          <a:p>
            <a:pPr lvl="0"/>
            <a:r>
              <a:rPr i="1"/>
              <a:t>States collectively issue more than 90 percent of all environmental permits, complete more than 75 percent of all environmental enforcement actions, and rely on the federal government for less than 25 percent of their total funding on environmental and natural resource concerns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Regulations</a:t>
            </a:r>
          </a:p>
        </p:txBody>
      </p:sp>
      <p:sp>
        <p:nvSpPr>
          <p:cNvPr id="3" name="Content Placeholder 2"/>
          <p:cNvSpPr>
            <a:spLocks noGrp="1"/>
          </p:cNvSpPr>
          <p:nvPr>
            <p:ph idx="1"/>
          </p:nvPr>
        </p:nvSpPr>
        <p:spPr/>
        <p:txBody>
          <a:bodyPr/>
          <a:lstStyle/>
          <a:p>
            <a:pPr marL="0" lvl="0" indent="0">
              <a:spcBef>
                <a:spcPts val="3000"/>
              </a:spcBef>
              <a:buNone/>
            </a:pPr>
            <a:r>
              <a:rPr b="1"/>
              <a:t>Challenges of implementing command-and-control regulations</a:t>
            </a:r>
          </a:p>
          <a:p>
            <a:pPr lvl="0"/>
            <a:r>
              <a:rPr b="1"/>
              <a:t>Politics and competing priorities</a:t>
            </a:r>
          </a:p>
          <a:p>
            <a:pPr lvl="1"/>
            <a:r>
              <a:t>Environmental policy is both highly technical and highly political</a:t>
            </a:r>
          </a:p>
          <a:p>
            <a:pPr lvl="1"/>
            <a:r>
              <a:t>Agencies are responsive to political control</a:t>
            </a:r>
          </a:p>
          <a:p>
            <a:pPr lvl="0"/>
            <a:r>
              <a:rPr b="1"/>
              <a:t>Federalism</a:t>
            </a:r>
          </a:p>
          <a:p>
            <a:pPr lvl="1"/>
            <a:r>
              <a:t>Adds complexity and coordination 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Regulations</a:t>
            </a:r>
          </a:p>
        </p:txBody>
      </p:sp>
      <p:sp>
        <p:nvSpPr>
          <p:cNvPr id="3" name="Content Placeholder 2"/>
          <p:cNvSpPr>
            <a:spLocks noGrp="1"/>
          </p:cNvSpPr>
          <p:nvPr>
            <p:ph idx="1"/>
          </p:nvPr>
        </p:nvSpPr>
        <p:spPr/>
        <p:txBody>
          <a:bodyPr/>
          <a:lstStyle/>
          <a:p>
            <a:pPr marL="0" lvl="0" indent="0">
              <a:spcBef>
                <a:spcPts val="3000"/>
              </a:spcBef>
              <a:buNone/>
            </a:pPr>
            <a:r>
              <a:rPr b="1"/>
              <a:t>Challenges of implementing command-and-control regulations</a:t>
            </a:r>
          </a:p>
          <a:p>
            <a:pPr lvl="0"/>
            <a:r>
              <a:rPr b="1"/>
              <a:t>Resource constraints</a:t>
            </a:r>
          </a:p>
          <a:p>
            <a:pPr lvl="1"/>
            <a:r>
              <a:t>Agency capacity: budgets and personnel</a:t>
            </a:r>
          </a:p>
          <a:p>
            <a:pPr lvl="1"/>
            <a:r>
              <a:t>Knowledge</a:t>
            </a:r>
          </a:p>
          <a:p>
            <a:pPr lvl="0"/>
            <a:r>
              <a:rPr b="1"/>
              <a:t>Administrative structures and discretion</a:t>
            </a:r>
          </a:p>
          <a:p>
            <a:pPr lvl="1"/>
            <a:r>
              <a:t>Internal factors</a:t>
            </a:r>
          </a:p>
          <a:p>
            <a:pPr lvl="1"/>
            <a:r>
              <a:t>Organizational friction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Regulations</a:t>
            </a:r>
          </a:p>
        </p:txBody>
      </p:sp>
      <p:sp>
        <p:nvSpPr>
          <p:cNvPr id="3" name="Content Placeholder 2"/>
          <p:cNvSpPr>
            <a:spLocks noGrp="1"/>
          </p:cNvSpPr>
          <p:nvPr>
            <p:ph idx="1"/>
          </p:nvPr>
        </p:nvSpPr>
        <p:spPr/>
        <p:txBody>
          <a:bodyPr/>
          <a:lstStyle/>
          <a:p>
            <a:pPr marL="0" lvl="0" indent="0">
              <a:buNone/>
            </a:pPr>
            <a:r>
              <a:rPr b="1"/>
              <a:t>Regulatory capture</a:t>
            </a:r>
          </a:p>
          <a:p>
            <a:pPr lvl="0"/>
            <a:r>
              <a:rPr i="1"/>
              <a:t>Occurs when regulators become beholden to those they attempt to regulate</a:t>
            </a:r>
          </a:p>
          <a:p>
            <a:pPr lvl="1"/>
            <a:r>
              <a:t>Revolving door</a:t>
            </a:r>
          </a:p>
          <a:p>
            <a:pPr lvl="1"/>
            <a:r>
              <a:t>Information asymmetries: companies may know more about their products than the regulators</a:t>
            </a:r>
          </a:p>
          <a:p>
            <a:pPr lvl="1"/>
            <a:r>
              <a:t>Influence of interest groups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7F34-8549-479F-C29C-2E2CC0B62B4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C9D78F5-C072-9139-5548-8A5698BFD243}"/>
              </a:ext>
            </a:extLst>
          </p:cNvPr>
          <p:cNvSpPr>
            <a:spLocks noGrp="1"/>
          </p:cNvSpPr>
          <p:nvPr>
            <p:ph type="subTitle" idx="1"/>
          </p:nvPr>
        </p:nvSpPr>
        <p:spPr/>
        <p:txBody>
          <a:bodyPr/>
          <a:lstStyle/>
          <a:p>
            <a:endParaRPr lang="en-US"/>
          </a:p>
        </p:txBody>
      </p:sp>
      <p:pic>
        <p:nvPicPr>
          <p:cNvPr id="5" name="slide.url=https://www.polleverywhere.com/multiple_choice_polls/nJ6AfvN3qmIz8a4Nj85lO?display_state=instructions&amp;activity_state=opened&amp;state=opened&amp;flow=Engagement&amp;onscreen=persist">
            <a:extLst>
              <a:ext uri="{FF2B5EF4-FFF2-40B4-BE49-F238E27FC236}">
                <a16:creationId xmlns:a16="http://schemas.microsoft.com/office/drawing/2014/main" id="{ED7F829A-128C-A1FB-3894-78BFEF945B12}"/>
              </a:ext>
            </a:extLst>
          </p:cNvPr>
          <p:cNvPicPr>
            <a:picLocks/>
          </p:cNvPicPr>
          <p:nvPr/>
        </p:nvPicPr>
        <p:blipFill>
          <a:blip r:embed="rId3"/>
          <a:stretch>
            <a:fillRect/>
          </a:stretch>
        </p:blipFill>
        <p:spPr>
          <a:xfrm>
            <a:off x="63500" y="63500"/>
            <a:ext cx="9017000" cy="5016500"/>
          </a:xfrm>
          <a:prstGeom prst="rect">
            <a:avLst/>
          </a:prstGeom>
        </p:spPr>
      </p:pic>
    </p:spTree>
    <p:extLst>
      <p:ext uri="{BB962C8B-B14F-4D97-AF65-F5344CB8AC3E}">
        <p14:creationId xmlns:p14="http://schemas.microsoft.com/office/powerpoint/2010/main" val="177822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9D15-E5D1-9071-2AEA-211EF1A2068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52BD4F0-E6E8-4163-EA2F-8DD864FAA422}"/>
              </a:ext>
            </a:extLst>
          </p:cNvPr>
          <p:cNvSpPr>
            <a:spLocks noGrp="1"/>
          </p:cNvSpPr>
          <p:nvPr>
            <p:ph type="subTitle" idx="1"/>
          </p:nvPr>
        </p:nvSpPr>
        <p:spPr/>
        <p:txBody>
          <a:bodyPr/>
          <a:lstStyle/>
          <a:p>
            <a:endParaRPr lang="en-US"/>
          </a:p>
        </p:txBody>
      </p:sp>
      <p:pic>
        <p:nvPicPr>
          <p:cNvPr id="5" name="slide.url=https://www.polleverywhere.com/multiple_choice_polls/nJ6AfvN3qmIz8a4Nj85lO?display_state=chart&amp;activity_state=opened&amp;state=opened&amp;flow=Engagement&amp;onscreen=persist">
            <a:extLst>
              <a:ext uri="{FF2B5EF4-FFF2-40B4-BE49-F238E27FC236}">
                <a16:creationId xmlns:a16="http://schemas.microsoft.com/office/drawing/2014/main" id="{BC4ACE58-97DE-0793-4BEF-A88E39A9A6B9}"/>
              </a:ext>
            </a:extLst>
          </p:cNvPr>
          <p:cNvPicPr>
            <a:picLocks/>
          </p:cNvPicPr>
          <p:nvPr/>
        </p:nvPicPr>
        <p:blipFill>
          <a:blip r:embed="rId3"/>
          <a:stretch>
            <a:fillRect/>
          </a:stretch>
        </p:blipFill>
        <p:spPr>
          <a:xfrm>
            <a:off x="63500" y="63500"/>
            <a:ext cx="9017000" cy="5016500"/>
          </a:xfrm>
          <a:prstGeom prst="rect">
            <a:avLst/>
          </a:prstGeom>
        </p:spPr>
      </p:pic>
    </p:spTree>
    <p:extLst>
      <p:ext uri="{BB962C8B-B14F-4D97-AF65-F5344CB8AC3E}">
        <p14:creationId xmlns:p14="http://schemas.microsoft.com/office/powerpoint/2010/main" val="37400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D2DE-AB82-2C40-9DA7-58A2AC6FF90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0619227-FDFD-DAE5-6DEF-001CC8BBB571}"/>
              </a:ext>
            </a:extLst>
          </p:cNvPr>
          <p:cNvSpPr>
            <a:spLocks noGrp="1"/>
          </p:cNvSpPr>
          <p:nvPr>
            <p:ph type="subTitle" idx="1"/>
          </p:nvPr>
        </p:nvSpPr>
        <p:spPr/>
        <p:txBody>
          <a:bodyPr/>
          <a:lstStyle/>
          <a:p>
            <a:endParaRPr lang="en-US"/>
          </a:p>
        </p:txBody>
      </p:sp>
      <p:pic>
        <p:nvPicPr>
          <p:cNvPr id="5" name="slide.url=https://www.polleverywhere.com/multiple_choice_polls/nJ6AfvN3qmIz8a4Nj85lO?display_state=chart&amp;activity_state=closed&amp;state=closed&amp;flow=Engagement&amp;onscreen=persist">
            <a:extLst>
              <a:ext uri="{FF2B5EF4-FFF2-40B4-BE49-F238E27FC236}">
                <a16:creationId xmlns:a16="http://schemas.microsoft.com/office/drawing/2014/main" id="{8E2BB9C5-2232-2D9C-B5E1-53134D77C354}"/>
              </a:ext>
            </a:extLst>
          </p:cNvPr>
          <p:cNvPicPr>
            <a:picLocks/>
          </p:cNvPicPr>
          <p:nvPr/>
        </p:nvPicPr>
        <p:blipFill>
          <a:blip r:embed="rId3"/>
          <a:stretch>
            <a:fillRect/>
          </a:stretch>
        </p:blipFill>
        <p:spPr>
          <a:xfrm>
            <a:off x="63500" y="63500"/>
            <a:ext cx="9017000" cy="5016500"/>
          </a:xfrm>
          <a:prstGeom prst="rect">
            <a:avLst/>
          </a:prstGeom>
        </p:spPr>
      </p:pic>
    </p:spTree>
    <p:extLst>
      <p:ext uri="{BB962C8B-B14F-4D97-AF65-F5344CB8AC3E}">
        <p14:creationId xmlns:p14="http://schemas.microsoft.com/office/powerpoint/2010/main" val="3437742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Federalism</a:t>
            </a:r>
          </a:p>
        </p:txBody>
      </p:sp>
      <p:sp>
        <p:nvSpPr>
          <p:cNvPr id="3" name="Content Placeholder 2"/>
          <p:cNvSpPr>
            <a:spLocks noGrp="1"/>
          </p:cNvSpPr>
          <p:nvPr>
            <p:ph sz="half" idx="1"/>
          </p:nvPr>
        </p:nvSpPr>
        <p:spPr/>
        <p:txBody>
          <a:bodyPr/>
          <a:lstStyle/>
          <a:p>
            <a:pPr marL="0" lvl="0" indent="0">
              <a:buNone/>
            </a:pPr>
            <a:r>
              <a:rPr b="1"/>
              <a:t>Types of federalism</a:t>
            </a:r>
          </a:p>
          <a:p>
            <a:pPr lvl="0"/>
            <a:r>
              <a:t>Dual federalism</a:t>
            </a:r>
          </a:p>
          <a:p>
            <a:pPr lvl="0"/>
            <a:r>
              <a:t>Cooperative federalism</a:t>
            </a:r>
          </a:p>
          <a:p>
            <a:pPr lvl="0"/>
            <a:r>
              <a:rPr i="1"/>
              <a:t>Compensatory federalism</a:t>
            </a:r>
          </a:p>
        </p:txBody>
      </p:sp>
      <p:pic>
        <p:nvPicPr>
          <p:cNvPr id="4" name="Picture 1" descr="img/fed-cake.png"/>
          <p:cNvPicPr>
            <a:picLocks noGrp="1" noChangeAspect="1"/>
          </p:cNvPicPr>
          <p:nvPr/>
        </p:nvPicPr>
        <p:blipFill>
          <a:blip r:embed="rId3"/>
          <a:stretch>
            <a:fillRect/>
          </a:stretch>
        </p:blipFill>
        <p:spPr bwMode="auto">
          <a:xfrm>
            <a:off x="4079019" y="1200151"/>
            <a:ext cx="4989040" cy="2743198"/>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Federalism Eras</a:t>
            </a:r>
          </a:p>
        </p:txBody>
      </p:sp>
      <p:sp>
        <p:nvSpPr>
          <p:cNvPr id="3" name="Content Placeholder 2"/>
          <p:cNvSpPr>
            <a:spLocks noGrp="1"/>
          </p:cNvSpPr>
          <p:nvPr>
            <p:ph idx="1"/>
          </p:nvPr>
        </p:nvSpPr>
        <p:spPr/>
        <p:txBody>
          <a:bodyPr/>
          <a:lstStyle/>
          <a:p>
            <a:pPr lvl="0"/>
            <a:r>
              <a:rPr b="1"/>
              <a:t>The Common Law and Conservation Era: Pre-1945</a:t>
            </a:r>
          </a:p>
          <a:p>
            <a:pPr lvl="1"/>
            <a:r>
              <a:t>States and the federal government had a shared interest in development</a:t>
            </a:r>
          </a:p>
          <a:p>
            <a:pPr lvl="1"/>
            <a:r>
              <a:t>Shift to conservation in the late 1800s</a:t>
            </a:r>
          </a:p>
          <a:p>
            <a:pPr lvl="0"/>
            <a:r>
              <a:rPr b="1"/>
              <a:t>Dual federalism</a:t>
            </a:r>
            <a:r>
              <a:t>: States and the federal government had distinct spheres of power over separate policy areas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2139</Words>
  <Application>Microsoft Macintosh PowerPoint</Application>
  <PresentationFormat>On-screen Show (16:9)</PresentationFormat>
  <Paragraphs>266</Paragraphs>
  <Slides>47</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Cambria Math</vt:lpstr>
      <vt:lpstr>Helvetica Neue</vt:lpstr>
      <vt:lpstr>Office Theme</vt:lpstr>
      <vt:lpstr>Federalism and Environmental Regulations</vt:lpstr>
      <vt:lpstr>Federalism</vt:lpstr>
      <vt:lpstr>Federalism</vt:lpstr>
      <vt:lpstr>Federalism</vt:lpstr>
      <vt:lpstr>PowerPoint Presentation</vt:lpstr>
      <vt:lpstr>PowerPoint Presentation</vt:lpstr>
      <vt:lpstr>PowerPoint Presentation</vt:lpstr>
      <vt:lpstr>Federalism</vt:lpstr>
      <vt:lpstr>Federalism Eras</vt:lpstr>
      <vt:lpstr>Federalism Eras</vt:lpstr>
      <vt:lpstr>Federalism Eras</vt:lpstr>
      <vt:lpstr>Federalism Eras</vt:lpstr>
      <vt:lpstr>Federalism and Climate Change</vt:lpstr>
      <vt:lpstr>PowerPoint Presentation</vt:lpstr>
      <vt:lpstr>PowerPoint Presentation</vt:lpstr>
      <vt:lpstr>PowerPoint Presentation</vt:lpstr>
      <vt:lpstr>Environmental Policy Instruments</vt:lpstr>
      <vt:lpstr>Instruments</vt:lpstr>
      <vt:lpstr>The Stages Model</vt:lpstr>
      <vt:lpstr>Environmental Policy Instruments</vt:lpstr>
      <vt:lpstr>Environmental Policy Instruments</vt:lpstr>
      <vt:lpstr>Environmental Policy Instruments</vt:lpstr>
      <vt:lpstr>Environmental Policy Instruments</vt:lpstr>
      <vt:lpstr>Environmental Policy Instruments</vt:lpstr>
      <vt:lpstr>PowerPoint Presentation</vt:lpstr>
      <vt:lpstr>PowerPoint Presentation</vt:lpstr>
      <vt:lpstr>PowerPoint Presentation</vt:lpstr>
      <vt:lpstr>Environmental Policy Instruments</vt:lpstr>
      <vt:lpstr>Environmental Policy Instruments</vt:lpstr>
      <vt:lpstr>Environmental Policy Instruments</vt:lpstr>
      <vt:lpstr>Environmental Regulations</vt:lpstr>
      <vt:lpstr>Environmental Regulations</vt:lpstr>
      <vt:lpstr>Environmental Regulations</vt:lpstr>
      <vt:lpstr>Environmental Regulations</vt:lpstr>
      <vt:lpstr>PowerPoint Presentation</vt:lpstr>
      <vt:lpstr>PowerPoint Presentation</vt:lpstr>
      <vt:lpstr>PowerPoint Presentation</vt:lpstr>
      <vt:lpstr>Environmental Regulations</vt:lpstr>
      <vt:lpstr>Environmental Regulations</vt:lpstr>
      <vt:lpstr>Environmental Regulations</vt:lpstr>
      <vt:lpstr>Environmental Regulations</vt:lpstr>
      <vt:lpstr>Environmental Regulations</vt:lpstr>
      <vt:lpstr>Environmental Regulations</vt:lpstr>
      <vt:lpstr>Environmental Regulations</vt:lpstr>
      <vt:lpstr>Environmental Regulations</vt:lpstr>
      <vt:lpstr>Environmental Regulations</vt:lpstr>
      <vt:lpstr>Environmental Regulations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694</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 Neue</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Federalism and Environmental Regulations</dc:title>
  <dc:creator/>
  <cp:keywords/>
  <cp:lastModifiedBy>Matt Nowlin</cp:lastModifiedBy>
  <cp:revision>2</cp:revision>
  <dcterms:created xsi:type="dcterms:W3CDTF">2023-03-13T15:53:47Z</dcterms:created>
  <dcterms:modified xsi:type="dcterms:W3CDTF">2023-03-13T19:14:57Z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/Users/nowlinmc/Dropbox/refs.bib</vt:lpwstr>
  </property>
  <property fmtid="{D5CDD505-2E9C-101B-9397-08002B2CF9AE}" pid="4" name="csl">
    <vt:lpwstr>/Users/nowlinmc/Dropbox/Projects/Manuscript-Files/csl/american-political-science-association.csl</vt:lpwstr>
  </property>
  <property fmtid="{D5CDD505-2E9C-101B-9397-08002B2CF9AE}" pid="5" name="date">
    <vt:lpwstr>1/1/23</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POLI 307: Environmental Policy</vt:lpwstr>
  </property>
  <property fmtid="{D5CDD505-2E9C-101B-9397-08002B2CF9AE}" pid="11" name="toc-title">
    <vt:lpwstr>Table of contents</vt:lpwstr>
  </property>
</Properties>
</file>