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33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owlinmc@cofc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ofc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of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Syllabus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Make note of:</a:t>
            </a:r>
          </a:p>
          <a:p>
            <a:pPr lvl="0"/>
            <a:r>
              <a:t>Accommodations for Students with Disabilities</a:t>
            </a:r>
          </a:p>
          <a:p>
            <a:pPr lvl="0"/>
            <a:r>
              <a:t>Inclement Weather, Pandemic or Substantial Interruption of Instruction</a:t>
            </a:r>
          </a:p>
          <a:p>
            <a:pPr lvl="0"/>
            <a:r>
              <a:t>Diversity and Inclusion in the Classroom</a:t>
            </a:r>
          </a:p>
          <a:p>
            <a:pPr lvl="0"/>
            <a:r>
              <a:t>Mental &amp; Physical Wellbeing</a:t>
            </a:r>
          </a:p>
          <a:p>
            <a:pPr lvl="0"/>
            <a:r>
              <a:t>Food &amp; Housing Resources</a:t>
            </a:r>
          </a:p>
          <a:p>
            <a:pPr lvl="0"/>
            <a:r>
              <a:t>Religious Accommodation for Students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Quick Overview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t>Environmental Values and Value Conflict</a:t>
            </a:r>
          </a:p>
          <a:p>
            <a:pPr lvl="0"/>
            <a:r>
              <a:t>Evolution of Environmental Policy in the United States</a:t>
            </a:r>
          </a:p>
          <a:p>
            <a:pPr lvl="0"/>
            <a:r>
              <a:t>Environmental Policymaking:</a:t>
            </a:r>
          </a:p>
          <a:p>
            <a:pPr lvl="1"/>
            <a:r>
              <a:t>Process</a:t>
            </a:r>
          </a:p>
          <a:p>
            <a:pPr lvl="1"/>
            <a:r>
              <a:t>Official Actors</a:t>
            </a:r>
          </a:p>
          <a:p>
            <a:pPr lvl="1"/>
            <a:r>
              <a:t>Unofficial Actors</a:t>
            </a:r>
          </a:p>
          <a:p>
            <a:pPr lvl="1"/>
            <a:r>
              <a:t>Rulemaking</a:t>
            </a:r>
          </a:p>
          <a:p>
            <a:pPr lvl="1"/>
            <a:r>
              <a:t>Market-Based 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t>Federalism and Environmental Regulations</a:t>
            </a:r>
          </a:p>
          <a:p>
            <a:pPr lvl="0"/>
            <a:r>
              <a:t>Air Pollution and the </a:t>
            </a:r>
            <a:r>
              <a:rPr i="1"/>
              <a:t>Clean Air Act</a:t>
            </a:r>
          </a:p>
          <a:p>
            <a:pPr lvl="0"/>
            <a:r>
              <a:t>Water Pollution and the </a:t>
            </a:r>
            <a:r>
              <a:rPr i="1"/>
              <a:t>Clean Water Act</a:t>
            </a:r>
          </a:p>
          <a:p>
            <a:pPr lvl="0"/>
            <a:r>
              <a:t>Public Trust, Wetlands, and Waters of the United States</a:t>
            </a:r>
          </a:p>
          <a:p>
            <a:pPr lvl="0"/>
            <a:r>
              <a:t>Public Lands and Endangered Species</a:t>
            </a:r>
          </a:p>
          <a:p>
            <a:pPr lvl="0"/>
            <a:r>
              <a:t>The National Environmental Policy Act</a:t>
            </a:r>
          </a:p>
          <a:p>
            <a:pPr lvl="0"/>
            <a:r>
              <a:t>Climate Change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Professor</a:t>
            </a:r>
          </a:p>
        </p:txBody>
      </p:sp>
      <p:pic>
        <p:nvPicPr>
          <p:cNvPr id="3" name="Picture 1" descr="img/m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Dr. Matthew C. Nowlin, PhD</a:t>
            </a:r>
          </a:p>
          <a:p>
            <a:pPr lvl="0"/>
            <a:r>
              <a:t>Email: </a:t>
            </a:r>
            <a:r>
              <a:rPr>
                <a:hlinkClick r:id="rId3"/>
              </a:rPr>
              <a:t>nowlinmc@cofc.edu</a:t>
            </a:r>
          </a:p>
          <a:p>
            <a:pPr lvl="0"/>
            <a:r>
              <a:t>Office Hours: By appointment. Email me!</a:t>
            </a:r>
          </a:p>
          <a:p>
            <a:pPr lvl="0"/>
            <a:r>
              <a:t>Environmental policy and politics</a:t>
            </a:r>
          </a:p>
          <a:p>
            <a:pPr lvl="0"/>
            <a:r>
              <a:t>Interim MPA director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It’s on OAKS (lms.cofc.edu)</a:t>
            </a:r>
          </a:p>
          <a:p>
            <a:pPr lvl="0"/>
            <a:r>
              <a:rPr b="1"/>
              <a:t>Content -&gt; Syllabus</a:t>
            </a:r>
          </a:p>
          <a:p>
            <a:pPr lvl="0"/>
            <a:r>
              <a:rPr b="1"/>
              <a:t>Follow the schedule</a:t>
            </a:r>
          </a:p>
          <a:p>
            <a:pPr lvl="0"/>
            <a:r>
              <a:rPr b="1"/>
              <a:t>Check OAKS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this course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The course will provide an overview of the development of environmental policy issues and environmental politics in the US.</a:t>
            </a:r>
          </a:p>
          <a:p>
            <a:pPr lvl="0"/>
            <a:r>
              <a:rPr dirty="0"/>
              <a:t>Provide a theoretical base for understanding environmental politics and policymaking including the process of making environmental policy; the official and unofficial actors and institutions involved; environmental rulemaking; and market-based approaches.</a:t>
            </a:r>
            <a:endParaRPr lang="en-US" dirty="0"/>
          </a:p>
          <a:p>
            <a:pPr lvl="0"/>
            <a:r>
              <a:rPr dirty="0"/>
              <a:t>Examine several environmental issues and key policy approaches to address them including air pollution, water pollution, public lands, wetlands, and climate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Develop an understanding of the evolution of environmental policy and politics in the U.S.</a:t>
            </a:r>
          </a:p>
          <a:p>
            <a:pPr lvl="0"/>
            <a:r>
              <a:t>Develop an understanding of the major policymaking institutions including the Congress, the President, Executive Agencies, the Courts, and their role in environmental policymaking.</a:t>
            </a:r>
          </a:p>
          <a:p>
            <a:pPr lvl="0"/>
            <a:r>
              <a:t>Develop an understanding of the process of policymaking in the U.S. with regard to environmental issues.</a:t>
            </a:r>
          </a:p>
          <a:p>
            <a:pPr lvl="0"/>
            <a:r>
              <a:t>Develop in-depth knowledge about several topics within the broad field of environmental policy.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Readings</a:t>
            </a:r>
          </a:p>
          <a:p>
            <a:pPr lvl="1"/>
            <a:r>
              <a:rPr dirty="0"/>
              <a:t>All required readings will be posted on </a:t>
            </a:r>
            <a:r>
              <a:rPr dirty="0">
                <a:hlinkClick r:id="rId2"/>
              </a:rPr>
              <a:t>OAKS</a:t>
            </a:r>
          </a:p>
          <a:p>
            <a:pPr lvl="1"/>
            <a:r>
              <a:rPr dirty="0"/>
              <a:t>In general, read half of the readings for Mondays and the other half for Wednesdays</a:t>
            </a:r>
          </a:p>
          <a:p>
            <a:pPr lvl="1"/>
            <a:r>
              <a:rPr dirty="0"/>
              <a:t>We will have in-class quiz questions over the readings</a:t>
            </a:r>
          </a:p>
          <a:p>
            <a:pPr lvl="0"/>
            <a:r>
              <a:rPr b="1" dirty="0"/>
              <a:t>Poll Everywhere</a:t>
            </a:r>
          </a:p>
          <a:p>
            <a:pPr lvl="1"/>
            <a:r>
              <a:rPr dirty="0"/>
              <a:t>You will need a device to be able to answer </a:t>
            </a:r>
            <a:r>
              <a:rPr i="1" dirty="0"/>
              <a:t>Poll Everywhere</a:t>
            </a:r>
            <a:r>
              <a:rPr dirty="0"/>
              <a:t> questions in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OAKS</a:t>
            </a:r>
          </a:p>
          <a:p>
            <a:pPr lvl="1"/>
            <a:r>
              <a:t>We will make extensive use of OAKS</a:t>
            </a:r>
          </a:p>
          <a:p>
            <a:pPr lvl="0"/>
            <a:r>
              <a:rPr b="1"/>
              <a:t>Attendance Policy</a:t>
            </a:r>
          </a:p>
          <a:p>
            <a:pPr lvl="1"/>
            <a:r>
              <a:t>Attendance is not taken, </a:t>
            </a:r>
            <a:r>
              <a:rPr i="1"/>
              <a:t>but you must be in class to get credit for the quiz questions and lecture slides will </a:t>
            </a:r>
            <a:r>
              <a:rPr b="1" i="1"/>
              <a:t>not</a:t>
            </a:r>
            <a:r>
              <a:rPr i="1"/>
              <a:t> be posted on OAKS</a:t>
            </a:r>
          </a:p>
          <a:p>
            <a:pPr lvl="0"/>
            <a:r>
              <a:rPr b="1"/>
              <a:t>Technology Policy</a:t>
            </a:r>
          </a:p>
          <a:p>
            <a:pPr lvl="1"/>
            <a:r>
              <a:rPr i="1"/>
              <a:t>Laptops are not allowed in class</a:t>
            </a:r>
          </a:p>
          <a:p>
            <a:pPr lvl="1"/>
            <a:r>
              <a:t>Phones are only to be used for quiz questions</a:t>
            </a:r>
          </a:p>
          <a:p>
            <a:pPr lvl="0"/>
            <a:r>
              <a:rPr b="1"/>
              <a:t>Late Work Policy</a:t>
            </a:r>
          </a:p>
          <a:p>
            <a:pPr lvl="1"/>
            <a:r>
              <a:t>10% deduction each 24-hr period it late, up to 72 hours</a:t>
            </a:r>
          </a:p>
          <a:p>
            <a:pPr lvl="1"/>
            <a:r>
              <a:rPr i="1"/>
              <a:t>Only applicable to environmental policy brief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Assignments and Points (750 points possible)</a:t>
            </a:r>
          </a:p>
          <a:p>
            <a:pPr lvl="0"/>
            <a:r>
              <a:t>Quiz Questions: 200 points total</a:t>
            </a:r>
          </a:p>
          <a:p>
            <a:pPr lvl="1"/>
            <a:r>
              <a:t>Given in class and worth 5 points each</a:t>
            </a:r>
          </a:p>
          <a:p>
            <a:pPr lvl="1"/>
            <a:r>
              <a:t>Up to 25 points given at the end of the semester</a:t>
            </a:r>
          </a:p>
          <a:p>
            <a:pPr lvl="0"/>
            <a:r>
              <a:rPr b="1"/>
              <a:t>Exams</a:t>
            </a:r>
          </a:p>
          <a:p>
            <a:pPr lvl="1"/>
            <a:r>
              <a:t>Mid-Term Exam: 100 points. </a:t>
            </a:r>
            <a:r>
              <a:rPr b="1"/>
              <a:t>IN CLASS, Wed March 1</a:t>
            </a:r>
          </a:p>
          <a:p>
            <a:pPr lvl="1"/>
            <a:r>
              <a:t>Final Exam: 100 points. </a:t>
            </a:r>
            <a:r>
              <a:rPr b="1"/>
              <a:t>NOT comprehensive, IN CLASS Mon May 1, 3:30pm-5:30pm</a:t>
            </a:r>
          </a:p>
          <a:p>
            <a:pPr lvl="1"/>
            <a:r>
              <a:rPr b="1"/>
              <a:t>NO MAKE-UP EXAMS. Plan accordingly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Policy Brief: 350 points total</a:t>
            </a:r>
          </a:p>
          <a:p>
            <a:pPr marL="0" lvl="0" indent="0">
              <a:buNone/>
            </a:pPr>
            <a:r>
              <a:t>You will pick an environmental problem and complete a series of assignments concerning that issue. Complete instructions on are </a:t>
            </a:r>
            <a:r>
              <a:rPr>
                <a:hlinkClick r:id="rId2"/>
              </a:rPr>
              <a:t>OAKS</a:t>
            </a:r>
            <a:r>
              <a:t>.</a:t>
            </a:r>
          </a:p>
          <a:p>
            <a:pPr lvl="0"/>
            <a:r>
              <a:rPr b="1"/>
              <a:t>Topic Selection: Due Feb 1 (25 points)</a:t>
            </a:r>
          </a:p>
          <a:p>
            <a:pPr lvl="0"/>
            <a:r>
              <a:rPr b="1"/>
              <a:t>Annotated Bibliography: Due Feb 22 (100 points)</a:t>
            </a:r>
          </a:p>
          <a:p>
            <a:pPr lvl="0"/>
            <a:r>
              <a:rPr b="1"/>
              <a:t>Fact Sheet: Due March 29 (100 points)</a:t>
            </a:r>
          </a:p>
          <a:p>
            <a:pPr lvl="0"/>
            <a:r>
              <a:rPr b="1"/>
              <a:t>Policy Brief: Due April 26 (125 points)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610</Words>
  <Application>Microsoft Macintosh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Office Theme</vt:lpstr>
      <vt:lpstr>Syllabus Overview</vt:lpstr>
      <vt:lpstr>Your Professor</vt:lpstr>
      <vt:lpstr>The Syllabus</vt:lpstr>
      <vt:lpstr>What is this course about?</vt:lpstr>
      <vt:lpstr>Learning Objectives</vt:lpstr>
      <vt:lpstr>Course Information</vt:lpstr>
      <vt:lpstr>Course Information</vt:lpstr>
      <vt:lpstr>Assignments</vt:lpstr>
      <vt:lpstr>Assignments</vt:lpstr>
      <vt:lpstr>Important Information</vt:lpstr>
      <vt:lpstr>Quick Overview of Topics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Overview</dc:title>
  <dc:creator/>
  <cp:keywords/>
  <cp:lastModifiedBy>Matt Nowlin</cp:lastModifiedBy>
  <cp:revision>2</cp:revision>
  <dcterms:created xsi:type="dcterms:W3CDTF">2023-01-10T17:57:36Z</dcterms:created>
  <dcterms:modified xsi:type="dcterms:W3CDTF">2023-01-11T19:19:31Z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