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92" r:id="rId5"/>
    <p:sldId id="293" r:id="rId6"/>
    <p:sldId id="29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8" r:id="rId24"/>
    <p:sldId id="295" r:id="rId25"/>
    <p:sldId id="296" r:id="rId26"/>
    <p:sldId id="297" r:id="rId27"/>
    <p:sldId id="280" r:id="rId28"/>
    <p:sldId id="281" r:id="rId29"/>
    <p:sldId id="283" r:id="rId30"/>
    <p:sldId id="298" r:id="rId31"/>
    <p:sldId id="299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6" autoAdjust="0"/>
    <p:restoredTop sz="94694" autoAdjust="0"/>
  </p:normalViewPr>
  <p:slideViewPr>
    <p:cSldViewPr snapToGrid="0" snapToObjects="1">
      <p:cViewPr varScale="1">
        <p:scale>
          <a:sx n="124" d="100"/>
          <a:sy n="124" d="100"/>
        </p:scale>
        <p:origin x="176" y="7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0CC50-93B8-D643-A795-52111D10977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40926-E221-A64A-9C48-8EB13AB74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0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0926-E221-A64A-9C48-8EB13AB742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0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The Sierra Club and other environmental interest groups are which type of interest group?</a:t>
            </a:r>
          </a:p>
          <a:p>
            <a:r>
              <a:rPr lang="en-US"/>
              <a:t>https://www.polleverywhere.com/multiple_choice_polls/kPbq9BdrHVPiii66PgEzT?display_state=instructions&amp;activity_state=opened&amp;state=opened&amp;flow=Instructor&amp;onscreen=persist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0926-E221-A64A-9C48-8EB13AB742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The Sierra Club and other environmental interest groups are which type of interest group?</a:t>
            </a:r>
          </a:p>
          <a:p>
            <a:r>
              <a:rPr lang="en-US"/>
              <a:t>https://www.polleverywhere.com/multiple_choice_polls/kPbq9BdrHVPiii66PgEzT?display_state=chart&amp;activity_state=closed&amp;state=closed&amp;flow=Instructor&amp;onscreen=persist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0926-E221-A64A-9C48-8EB13AB742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3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The Sierra Club and other environmental interest groups are which type of interest group?</a:t>
            </a:r>
          </a:p>
          <a:p>
            <a:r>
              <a:rPr lang="en-US"/>
              <a:t>https://www.polleverywhere.com/multiple_choice_polls/kPbq9BdrHVPiii66PgEzT?display_state=chart&amp;activity_state=closed&amp;display=correctness&amp;state=closed&amp;flow=Instructor&amp;onscreen=persist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0926-E221-A64A-9C48-8EB13AB742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82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All of the following individuals would be considered unofficial actors EXCEPT</a:t>
            </a:r>
          </a:p>
          <a:p>
            <a:r>
              <a:rPr lang="en-US"/>
              <a:t>https://www.polleverywhere.com/multiple_choice_polls/PKzzjlGaq2ODbMJWB7fFX?display_state=instructions&amp;activity_state=opened&amp;state=opened&amp;flow=Instructor&amp;onscreen=persist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0926-E221-A64A-9C48-8EB13AB742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12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All of the following individuals would be considered unofficial actors EXCEPT</a:t>
            </a:r>
          </a:p>
          <a:p>
            <a:r>
              <a:rPr lang="en-US"/>
              <a:t>https://www.polleverywhere.com/multiple_choice_polls/PKzzjlGaq2ODbMJWB7fFX?display_state=chart&amp;activity_state=closed&amp;state=closed&amp;flow=Instructor&amp;onscreen=persist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0926-E221-A64A-9C48-8EB13AB742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13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All of the following individuals would be considered unofficial actors EXCEPT</a:t>
            </a:r>
          </a:p>
          <a:p>
            <a:r>
              <a:rPr lang="en-US"/>
              <a:t>https://www.polleverywhere.com/multiple_choice_polls/PKzzjlGaq2ODbMJWB7fFX?display_state=chart&amp;activity_state=closed&amp;display=correctness&amp;state=closed&amp;flow=Instructor&amp;onscreen=persist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0926-E221-A64A-9C48-8EB13AB742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1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l">
              <a:defRPr sz="4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31539"/>
            <a:ext cx="6400800" cy="1102519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65259"/>
            <a:ext cx="2133600" cy="2738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Environmental Policymaking: Unofficial Actors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31539"/>
            <a:ext cx="6400800" cy="110251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POLI 307: Environmental Policy</a:t>
            </a: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65259"/>
            <a:ext cx="2133600" cy="273844"/>
          </a:xfrm>
        </p:spPr>
        <p:txBody>
          <a:bodyPr/>
          <a:lstStyle/>
          <a:p>
            <a:pPr marL="0" lvl="0" indent="0">
              <a:buNone/>
            </a:pPr>
            <a:r>
              <a:t>1/1/23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Political Parties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Polarization</a:t>
            </a:r>
            <a:r>
              <a:t>: Divergent views along ideological and/or partisan lines</a:t>
            </a:r>
          </a:p>
          <a:p>
            <a:pPr lvl="1"/>
            <a:r>
              <a:t>The parties are fundamentally different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Political Parties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b="1"/>
              <a:t>Democratic</a:t>
            </a:r>
            <a:r>
              <a:t>: </a:t>
            </a:r>
            <a:r>
              <a:rPr i="1"/>
              <a:t>Democratic ideology is more commonly associated with liberalism and an acceptance of government involvement in the political, economic, and social lives of people</a:t>
            </a:r>
          </a:p>
          <a:p>
            <a:pPr lvl="1"/>
            <a:r>
              <a:rPr i="1"/>
              <a:t>Democrats</a:t>
            </a:r>
            <a:r>
              <a:t> are a coalition of groups making demands on government</a:t>
            </a:r>
          </a:p>
          <a:p>
            <a:pPr lvl="0"/>
            <a:r>
              <a:rPr b="1"/>
              <a:t>Republican</a:t>
            </a:r>
            <a:r>
              <a:t>: </a:t>
            </a:r>
            <a:r>
              <a:rPr i="1"/>
              <a:t>Republican ideology argues for individual liberty as opposed to government interference. Its preference for small government coincides with a pro-business, free-market attitude and thus an aversion to government control</a:t>
            </a:r>
          </a:p>
          <a:p>
            <a:pPr lvl="1"/>
            <a:r>
              <a:rPr i="1"/>
              <a:t>Republicans</a:t>
            </a:r>
            <a:r>
              <a:t> are ideologically homogeneous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Party Platforms</a:t>
            </a:r>
          </a:p>
        </p:txBody>
      </p:sp>
      <p:pic>
        <p:nvPicPr>
          <p:cNvPr id="3" name="Picture 1" descr="06-unofficial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5458" y="937204"/>
            <a:ext cx="8211342" cy="410567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Party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/>
              <a:t>Democrats</a:t>
            </a:r>
          </a:p>
          <a:p>
            <a:pPr marL="0" lvl="0" indent="0">
              <a:buNone/>
            </a:pPr>
            <a:r>
              <a:t>1984: </a:t>
            </a:r>
            <a:r>
              <a:rPr i="1"/>
              <a:t>The environmental legacy of Ronald Reagan will be long-lasting damage that can never truly be undone</a:t>
            </a:r>
          </a:p>
          <a:p>
            <a:pPr marL="0" lvl="0" indent="0">
              <a:buNone/>
            </a:pPr>
            <a:r>
              <a:t>2020: </a:t>
            </a:r>
            <a:r>
              <a:rPr i="1"/>
              <a:t>We must lead the world in taking on the climate crisis, not deny the science and accelerate the damage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/>
              <a:t>Republicans</a:t>
            </a:r>
          </a:p>
          <a:p>
            <a:pPr marL="0" lvl="0" indent="0">
              <a:buNone/>
            </a:pPr>
            <a:r>
              <a:t>1980: </a:t>
            </a:r>
            <a:r>
              <a:rPr i="1"/>
              <a:t>We strongly affirm that environmental protection must not become a cover for a “no-growth” policy and a shrinking economy</a:t>
            </a:r>
          </a:p>
          <a:p>
            <a:pPr marL="0" lvl="0" indent="0">
              <a:buNone/>
            </a:pPr>
            <a:r>
              <a:t>2016: </a:t>
            </a:r>
            <a:r>
              <a:rPr i="1"/>
              <a:t>The Environmental Protection Agency has rewritten laws to advance the Democrats’ climate change agenda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Interest Groups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Interest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i="1"/>
              <a:t>An organized group of individuals or organizations that makes policy-related appeals to government</a:t>
            </a:r>
          </a:p>
          <a:p>
            <a:pPr lvl="0"/>
            <a:r>
              <a:rPr b="1"/>
              <a:t>Environmental policy</a:t>
            </a:r>
          </a:p>
          <a:p>
            <a:pPr lvl="1"/>
            <a:r>
              <a:t>Business</a:t>
            </a:r>
          </a:p>
          <a:p>
            <a:pPr lvl="1"/>
            <a:r>
              <a:t>Environmental groups (Public)</a:t>
            </a:r>
          </a:p>
          <a:p>
            <a:pPr lvl="1"/>
            <a:r>
              <a:t>Labor</a:t>
            </a:r>
          </a:p>
          <a:p>
            <a:pPr lvl="0"/>
            <a:r>
              <a:rPr b="1"/>
              <a:t>“Left” (labor) and “right” (business) coalitions have been successful in blocking climate action</a:t>
            </a:r>
            <a:br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Environmental Interest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Mainstream</a:t>
            </a:r>
          </a:p>
          <a:p>
            <a:pPr lvl="0"/>
            <a:r>
              <a:t>Sierra Club</a:t>
            </a:r>
          </a:p>
          <a:p>
            <a:pPr lvl="0"/>
            <a:r>
              <a:t>Environmental Defense Fund</a:t>
            </a:r>
          </a:p>
          <a:p>
            <a:pPr marL="0" lvl="0" indent="0">
              <a:buNone/>
            </a:pPr>
            <a:r>
              <a:rPr b="1"/>
              <a:t>Greens</a:t>
            </a:r>
          </a:p>
          <a:p>
            <a:pPr lvl="0"/>
            <a:r>
              <a:t>Greenpeace</a:t>
            </a:r>
          </a:p>
          <a:p>
            <a:pPr lvl="0"/>
            <a:r>
              <a:t>Earth First!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Grassroots</a:t>
            </a:r>
          </a:p>
          <a:p>
            <a:pPr lvl="0"/>
            <a:r>
              <a:t>Organized within local area</a:t>
            </a:r>
          </a:p>
          <a:p>
            <a:pPr marL="0" lvl="0" indent="0">
              <a:buNone/>
            </a:pPr>
            <a:r>
              <a:rPr b="1"/>
              <a:t>Climate change</a:t>
            </a:r>
          </a:p>
          <a:p>
            <a:pPr lvl="0"/>
            <a:r>
              <a:t>Sunrise Movement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Interest Groups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Pursue </a:t>
            </a:r>
            <a:r>
              <a:rPr b="1" i="1"/>
              <a:t>insider</a:t>
            </a:r>
            <a:r>
              <a:rPr b="1"/>
              <a:t> and </a:t>
            </a:r>
            <a:r>
              <a:rPr b="1" i="1"/>
              <a:t>outsider</a:t>
            </a:r>
            <a:r>
              <a:rPr b="1"/>
              <a:t> strategies</a:t>
            </a:r>
          </a:p>
          <a:p>
            <a:pPr lvl="0"/>
            <a:r>
              <a:t>Insider: lobby government officials</a:t>
            </a:r>
          </a:p>
          <a:p>
            <a:pPr lvl="0"/>
            <a:r>
              <a:t>Outsider: support candidates, mobilize members, protests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Interest Groups: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Pluralism</a:t>
            </a:r>
          </a:p>
          <a:p>
            <a:pPr lvl="0"/>
            <a:r>
              <a:t>Groups are mobilized in response to changes in society and/or the </a:t>
            </a:r>
            <a:r>
              <a:rPr i="1"/>
              <a:t>policymaking</a:t>
            </a:r>
            <a:r>
              <a:t> environment</a:t>
            </a:r>
          </a:p>
          <a:p>
            <a:pPr lvl="0"/>
            <a:r>
              <a:rPr b="1"/>
              <a:t>Mobilization</a:t>
            </a:r>
            <a:r>
              <a:t>: The process by which people or groups motivated to take action, such as through lobbying, protest, or any other form of expression in response to an issue or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Interest Groups: Theories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Mobilization and Counter-Mobilization</a:t>
            </a:r>
          </a:p>
        </p:txBody>
      </p:sp>
      <p:pic>
        <p:nvPicPr>
          <p:cNvPr id="3" name="Picture 1" descr="img/group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16794" y="1681177"/>
            <a:ext cx="6510412" cy="34009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Unofficial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i="1"/>
              <a:t>Individuals and organizations that try to influence the actions of official actors (Congress, the president, the bureaucracy, and the courts) and the outcomes of elections</a:t>
            </a:r>
          </a:p>
          <a:p>
            <a:pPr lvl="0"/>
            <a:r>
              <a:rPr b="1"/>
              <a:t>Outside government</a:t>
            </a:r>
            <a:r>
              <a:t>: unofficial actors do </a:t>
            </a:r>
            <a:r>
              <a:rPr i="1"/>
              <a:t>not</a:t>
            </a:r>
            <a:r>
              <a:t> have constitutionally or legally created incentives or mandates to be a part of the environmental policymaking process</a:t>
            </a:r>
          </a:p>
          <a:p>
            <a:pPr lvl="0"/>
            <a:r>
              <a:rPr b="1"/>
              <a:t>But</a:t>
            </a:r>
            <a:r>
              <a:t>, they are still an important factor in environmental policymaking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Interest Groups: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Elitism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2F9C85-BCC1-C723-8C54-8E03FDF25F4C}"/>
              </a:ext>
            </a:extLst>
          </p:cNvPr>
          <p:cNvSpPr txBox="1">
            <a:spLocks/>
          </p:cNvSpPr>
          <p:nvPr/>
        </p:nvSpPr>
        <p:spPr>
          <a:xfrm>
            <a:off x="457200" y="1749028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/>
              <a:t>Policy demands flow downward from the elite not upwards from the public</a:t>
            </a:r>
            <a:endParaRPr lang="en-US" dirty="0"/>
          </a:p>
        </p:txBody>
      </p:sp>
      <p:pic>
        <p:nvPicPr>
          <p:cNvPr id="5" name="Picture 4" descr="img/elitism.png">
            <a:extLst>
              <a:ext uri="{FF2B5EF4-FFF2-40B4-BE49-F238E27FC236}">
                <a16:creationId xmlns:a16="http://schemas.microsoft.com/office/drawing/2014/main" id="{9442E3FC-983B-7B77-D79C-5B496187C8B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85900"/>
            <a:ext cx="4038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Interest Group Influence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Mobilization and Spending</a:t>
            </a:r>
          </a:p>
        </p:txBody>
      </p:sp>
      <p:pic>
        <p:nvPicPr>
          <p:cNvPr id="3" name="Picture 1" descr="img/figure7.3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909138"/>
            <a:ext cx="9144000" cy="302838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Interest Group Influence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Former Senator James Inhofe (R-Oklahoma)</a:t>
            </a:r>
          </a:p>
        </p:txBody>
      </p:sp>
      <p:pic>
        <p:nvPicPr>
          <p:cNvPr id="4" name="Picture 3" descr="img/inhofe.jpg">
            <a:extLst>
              <a:ext uri="{FF2B5EF4-FFF2-40B4-BE49-F238E27FC236}">
                <a16:creationId xmlns:a16="http://schemas.microsoft.com/office/drawing/2014/main" id="{1A090B4F-3519-5AC2-4173-205B91E0DDC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13810"/>
            <a:ext cx="40386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1" descr="img/inhofeDon.jpg">
            <a:extLst>
              <a:ext uri="{FF2B5EF4-FFF2-40B4-BE49-F238E27FC236}">
                <a16:creationId xmlns:a16="http://schemas.microsoft.com/office/drawing/2014/main" id="{CCCF4C84-01E3-9E3F-FEF3-A06B67028D59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24400" y="2009454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Interest Group Influence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“It’s not only about the money, having money helps, but the other side will always have more and they don’t always win”</a:t>
            </a:r>
          </a:p>
          <a:p>
            <a:pPr marL="0" lvl="0" indent="0">
              <a:buNone/>
            </a:pPr>
            <a:r>
              <a:t>-Wesley Warren, </a:t>
            </a:r>
            <a:r>
              <a:rPr i="1"/>
              <a:t>Natural Resources Defense Council</a:t>
            </a:r>
          </a:p>
          <a:p>
            <a:pPr lvl="0"/>
            <a:r>
              <a:t>On salient and contentious issues both sides tend to be well-resourced</a:t>
            </a:r>
          </a:p>
          <a:p>
            <a:pPr lvl="0"/>
            <a:r>
              <a:t>Interest groups tend to support their friends and allies</a:t>
            </a:r>
          </a:p>
          <a:p>
            <a:pPr lvl="0"/>
            <a:r>
              <a:t>But, business interests have an advantage when issues aren’t salient and they can be active in each stage of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182F-5C7A-1B26-E37D-500769795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61D1A-553C-5411-E0F3-91DD67B47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PKzzjlGaq2ODbMJWB7fFX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4387B37F-064F-8753-FF39-7D681A89D34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69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5D30-6DDD-4D25-FCDD-8EBECF777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58223-C5FE-1B29-795C-C8DA6F28C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PKzzjlGaq2ODbMJWB7fFX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BBCAC6D1-81E7-9C29-78A9-FEF1CFC741B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90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386C-1F84-6F61-ECAE-6EC393F2C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920B2-253C-9028-DF97-58211B31A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PKzzjlGaq2ODbMJWB7fFX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9CEE2BF4-945B-3F5A-0B80-753D1F3018C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65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The Public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Public Opinion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Broad public support in favor of environmental protection provides legitimacy for those working on its behalf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997B36-A8DC-FEE5-21D5-812260D467BD}"/>
              </a:ext>
            </a:extLst>
          </p:cNvPr>
          <p:cNvSpPr txBox="1">
            <a:spLocks/>
          </p:cNvSpPr>
          <p:nvPr/>
        </p:nvSpPr>
        <p:spPr>
          <a:xfrm>
            <a:off x="457201" y="2334023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Public opinion provides a foundation for government action</a:t>
            </a:r>
          </a:p>
        </p:txBody>
      </p:sp>
      <p:pic>
        <p:nvPicPr>
          <p:cNvPr id="5" name="Picture 4" descr="img/constitution.jpeg">
            <a:extLst>
              <a:ext uri="{FF2B5EF4-FFF2-40B4-BE49-F238E27FC236}">
                <a16:creationId xmlns:a16="http://schemas.microsoft.com/office/drawing/2014/main" id="{6C890B16-3EE7-271B-8F62-5326E157036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334023"/>
            <a:ext cx="4038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Public Opinion</a:t>
            </a:r>
          </a:p>
        </p:txBody>
      </p:sp>
      <p:pic>
        <p:nvPicPr>
          <p:cNvPr id="3" name="Picture 1" descr="img/figure4.2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063229"/>
            <a:ext cx="8127853" cy="406392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Unofficial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Political Parties</a:t>
            </a:r>
          </a:p>
          <a:p>
            <a:pPr lvl="0"/>
            <a:r>
              <a:t>Interest Groups</a:t>
            </a:r>
          </a:p>
          <a:p>
            <a:pPr lvl="0"/>
            <a:r>
              <a:t>The Public</a:t>
            </a:r>
          </a:p>
          <a:p>
            <a:pPr lvl="0"/>
            <a:r>
              <a:t>Media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Public Opinion</a:t>
            </a:r>
          </a:p>
        </p:txBody>
      </p:sp>
      <p:pic>
        <p:nvPicPr>
          <p:cNvPr id="3" name="Picture 1" descr="06-unofficial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063229"/>
            <a:ext cx="8124283" cy="406214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1665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Public Opinion</a:t>
            </a:r>
          </a:p>
        </p:txBody>
      </p:sp>
      <p:pic>
        <p:nvPicPr>
          <p:cNvPr id="4" name="Picture 1" descr="06-unofficial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4103" y="1063229"/>
            <a:ext cx="7955794" cy="397789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4000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Public Opinion</a:t>
            </a:r>
          </a:p>
        </p:txBody>
      </p:sp>
      <p:pic>
        <p:nvPicPr>
          <p:cNvPr id="3" name="Picture 1" descr="06-unofficial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1" descr="06-unofficial_files/figure-pptx/unnamed-chunk-5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Public Opinion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The Paradox of Public Opinion on the Environment</a:t>
            </a:r>
          </a:p>
          <a:p>
            <a:pPr lvl="0"/>
            <a:r>
              <a:t>In general, support for addressing environmental problems is high among the public, </a:t>
            </a:r>
            <a:r>
              <a:rPr b="1"/>
              <a:t>but</a:t>
            </a:r>
            <a:r>
              <a:t> other issues (the economy, healthcare) tend to be more important</a:t>
            </a:r>
          </a:p>
          <a:p>
            <a:pPr lvl="0"/>
            <a:r>
              <a:t>Other issues crowd out the agenda, even as the public supports action on environmental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Public Opinion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Polarization</a:t>
            </a:r>
          </a:p>
          <a:p>
            <a:pPr lvl="1"/>
            <a:r>
              <a:t>Following elite and party cues, the public is polarized over environmental issues</a:t>
            </a:r>
          </a:p>
          <a:p>
            <a:pPr lvl="0"/>
            <a:r>
              <a:rPr b="1"/>
              <a:t>Thermostatic</a:t>
            </a:r>
          </a:p>
          <a:p>
            <a:pPr lvl="1"/>
            <a:r>
              <a:t>Like a thermostat, public support for environmental policy increases (decreases) as government action on the environment decreases (increases)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The Media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Traditional media: Three different types</a:t>
            </a:r>
          </a:p>
          <a:p>
            <a:pPr lvl="1"/>
            <a:r>
              <a:t>Broadcast: radio and television</a:t>
            </a:r>
          </a:p>
          <a:p>
            <a:pPr lvl="1"/>
            <a:r>
              <a:t>Print: newspapers and magazines</a:t>
            </a:r>
          </a:p>
          <a:p>
            <a:pPr lvl="1"/>
            <a:r>
              <a:t>Internet: websites of traditional sources</a:t>
            </a:r>
          </a:p>
          <a:p>
            <a:pPr lvl="0"/>
            <a:r>
              <a:rPr b="1"/>
              <a:t>Alternative media</a:t>
            </a:r>
          </a:p>
          <a:p>
            <a:pPr lvl="1"/>
            <a:r>
              <a:t>Social media</a:t>
            </a:r>
          </a:p>
          <a:p>
            <a:pPr lvl="1"/>
            <a:r>
              <a:t>Data journalism</a:t>
            </a:r>
          </a:p>
          <a:p>
            <a:pPr lvl="1"/>
            <a:r>
              <a:rPr i="1"/>
              <a:t>Activist</a:t>
            </a:r>
            <a:r>
              <a:t> or </a:t>
            </a:r>
            <a:r>
              <a:rPr i="1"/>
              <a:t>Clickivist</a:t>
            </a:r>
            <a: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Media Attention to the Environment</a:t>
            </a:r>
          </a:p>
        </p:txBody>
      </p:sp>
      <p:pic>
        <p:nvPicPr>
          <p:cNvPr id="3" name="Picture 1" descr="06-unofficial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00151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dirty="0"/>
              <a:t>Framing and priming</a:t>
            </a:r>
          </a:p>
          <a:p>
            <a:pPr lvl="0"/>
            <a:r>
              <a:rPr dirty="0"/>
              <a:t>Complex science</a:t>
            </a:r>
          </a:p>
          <a:p>
            <a:pPr lvl="0"/>
            <a:r>
              <a:rPr dirty="0"/>
              <a:t>Media ownership</a:t>
            </a:r>
          </a:p>
          <a:p>
            <a:pPr lvl="0"/>
            <a:r>
              <a:rPr dirty="0"/>
              <a:t>“Both sides”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Policy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Substantive issue alliances that cross institutional boundaries and include both governmental [official] and nongovernmental [unofficial] actors</a:t>
            </a:r>
          </a:p>
          <a:p>
            <a:pPr lvl="0"/>
            <a:r>
              <a:t>Subsystems are organized around a </a:t>
            </a:r>
            <a:r>
              <a:rPr b="1"/>
              <a:t>policy domain</a:t>
            </a:r>
          </a:p>
          <a:p>
            <a:pPr lvl="0"/>
            <a:r>
              <a:rPr b="1"/>
              <a:t>Policy domain</a:t>
            </a:r>
            <a:r>
              <a:t>: Substantive area of policy over which participants in policy making compete and compromise (e.g., air pollution, land management)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Policy Subsystems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Iron triangles and Issue networks</a:t>
            </a:r>
          </a:p>
        </p:txBody>
      </p:sp>
      <p:pic>
        <p:nvPicPr>
          <p:cNvPr id="3" name="Picture 1" descr="img/subsystem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6665" y="1757949"/>
            <a:ext cx="6770670" cy="331341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FC80-3B54-44B4-5132-398F0F9BC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35B2B-9F42-E782-D040-5BC6B3295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kPbq9BdrHVPiii66PgEzT?display_state=instructions&amp;activity_state=opened&amp;state=opened&amp;flow=Instructor&amp;onscreen=persist">
            <a:extLst>
              <a:ext uri="{FF2B5EF4-FFF2-40B4-BE49-F238E27FC236}">
                <a16:creationId xmlns:a16="http://schemas.microsoft.com/office/drawing/2014/main" id="{1B92DABE-5FAD-0BB9-A059-94D2D0167DF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7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3CA9-EC97-FA1F-B5DC-6CEA8CA90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65B39-D68B-56CF-0FAB-B1496BE1F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kPbq9BdrHVPiii66PgEzT?display_state=chart&amp;activity_state=closed&amp;state=closed&amp;flow=Instructor&amp;onscreen=persist">
            <a:extLst>
              <a:ext uri="{FF2B5EF4-FFF2-40B4-BE49-F238E27FC236}">
                <a16:creationId xmlns:a16="http://schemas.microsoft.com/office/drawing/2014/main" id="{6581D501-3BEC-DA36-F21F-2F94DF480AA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8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923C-CFFE-A0B2-67F5-23C87128B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F41E3-D131-1BD4-687A-E4F965A82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kPbq9BdrHVPiii66PgEzT?display_state=chart&amp;activity_state=closed&amp;display=correctness&amp;state=closed&amp;flow=Instructor&amp;onscreen=persist">
            <a:extLst>
              <a:ext uri="{FF2B5EF4-FFF2-40B4-BE49-F238E27FC236}">
                <a16:creationId xmlns:a16="http://schemas.microsoft.com/office/drawing/2014/main" id="{DF61B8D0-822E-D000-D068-55D922F3E54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9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Political Parties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Political Parties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Groups of people with similar interests who work together to create and implement policies</a:t>
            </a:r>
          </a:p>
          <a:p>
            <a:pPr lvl="0"/>
            <a:r>
              <a:t>Parties are broad coalitions</a:t>
            </a:r>
          </a:p>
          <a:p>
            <a:pPr lvl="0"/>
            <a:r>
              <a:rPr b="1"/>
              <a:t>Three roles</a:t>
            </a:r>
            <a:r>
              <a:t>:</a:t>
            </a:r>
          </a:p>
          <a:p>
            <a:pPr lvl="1"/>
            <a:r>
              <a:t>In government</a:t>
            </a:r>
          </a:p>
          <a:p>
            <a:pPr lvl="1"/>
            <a:r>
              <a:t>As organizations</a:t>
            </a:r>
          </a:p>
          <a:p>
            <a:pPr lvl="1"/>
            <a:r>
              <a:t>In the electorate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mg/parti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883" y="0"/>
            <a:ext cx="7744571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1308</Words>
  <Application>Microsoft Macintosh PowerPoint</Application>
  <PresentationFormat>On-screen Show (16:9)</PresentationFormat>
  <Paragraphs>135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Helvetica Neue</vt:lpstr>
      <vt:lpstr>Office Theme</vt:lpstr>
      <vt:lpstr>Environmental Policymaking: Unofficial Actors</vt:lpstr>
      <vt:lpstr>Unofficial Actors</vt:lpstr>
      <vt:lpstr>Unofficial Actors</vt:lpstr>
      <vt:lpstr>PowerPoint Presentation</vt:lpstr>
      <vt:lpstr>PowerPoint Presentation</vt:lpstr>
      <vt:lpstr>PowerPoint Presentation</vt:lpstr>
      <vt:lpstr>Political Parties</vt:lpstr>
      <vt:lpstr>Political Parties</vt:lpstr>
      <vt:lpstr>PowerPoint Presentation</vt:lpstr>
      <vt:lpstr>Political Parties</vt:lpstr>
      <vt:lpstr>Political Parties</vt:lpstr>
      <vt:lpstr>Party Platforms</vt:lpstr>
      <vt:lpstr>Party Platforms</vt:lpstr>
      <vt:lpstr>Interest Groups</vt:lpstr>
      <vt:lpstr>Interest Groups</vt:lpstr>
      <vt:lpstr>Environmental Interest Groups</vt:lpstr>
      <vt:lpstr>What Interest Groups Do</vt:lpstr>
      <vt:lpstr>Interest Groups: Theories</vt:lpstr>
      <vt:lpstr>Interest Groups: Theories</vt:lpstr>
      <vt:lpstr>Interest Groups: Theories</vt:lpstr>
      <vt:lpstr>Interest Group Influence</vt:lpstr>
      <vt:lpstr>Interest Group Influence</vt:lpstr>
      <vt:lpstr>Interest Group Influence</vt:lpstr>
      <vt:lpstr>PowerPoint Presentation</vt:lpstr>
      <vt:lpstr>PowerPoint Presentation</vt:lpstr>
      <vt:lpstr>PowerPoint Presentation</vt:lpstr>
      <vt:lpstr>The Public</vt:lpstr>
      <vt:lpstr>Public Opinion</vt:lpstr>
      <vt:lpstr>Public Opinion</vt:lpstr>
      <vt:lpstr>Public Opinion</vt:lpstr>
      <vt:lpstr>Public Opinion</vt:lpstr>
      <vt:lpstr>Public Opinion</vt:lpstr>
      <vt:lpstr>Public Opinion</vt:lpstr>
      <vt:lpstr>Public Opinion</vt:lpstr>
      <vt:lpstr>The Media</vt:lpstr>
      <vt:lpstr>The Media</vt:lpstr>
      <vt:lpstr>Media Attention to the Environment</vt:lpstr>
      <vt:lpstr>Policy Subsystems</vt:lpstr>
      <vt:lpstr>Policy Subsystems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694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Neue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Policymaking: Unofficial Actors</dc:title>
  <dc:creator/>
  <cp:keywords/>
  <cp:lastModifiedBy>Matt Nowlin</cp:lastModifiedBy>
  <cp:revision>1</cp:revision>
  <dcterms:created xsi:type="dcterms:W3CDTF">2023-02-13T16:51:50Z</dcterms:created>
  <dcterms:modified xsi:type="dcterms:W3CDTF">2023-02-13T17:49:52Z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/Users/nowlinmc/Dropbox/refs.bib</vt:lpwstr>
  </property>
  <property fmtid="{D5CDD505-2E9C-101B-9397-08002B2CF9AE}" pid="4" name="csl">
    <vt:lpwstr>/Users/nowlinmc/Dropbox/Projects/Manuscript-Files/csl/american-political-science-association.csl</vt:lpwstr>
  </property>
  <property fmtid="{D5CDD505-2E9C-101B-9397-08002B2CF9AE}" pid="5" name="date">
    <vt:lpwstr>1/1/23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POLI 307: Environmental Policy</vt:lpwstr>
  </property>
  <property fmtid="{D5CDD505-2E9C-101B-9397-08002B2CF9AE}" pid="11" name="toc-title">
    <vt:lpwstr>Table of contents</vt:lpwstr>
  </property>
</Properties>
</file>