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33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Environmental regulations are developed through the ______ process</a:t>
            </a:r>
          </a:p>
          <a:p>
            <a:r>
              <a:rPr lang="en-US"/>
              <a:t>https://www.polleverywhere.com/multiple_choice_polls/9Ge84B7opEqKTxRAVpSFZ?display_state=instructions&amp;activity_state=opened&amp;state=opened&amp;flow=Engagement&amp;onscreen=persist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Environmental regulations are developed through the ______ process</a:t>
            </a:r>
          </a:p>
          <a:p>
            <a:r>
              <a:rPr lang="en-US"/>
              <a:t>https://www.polleverywhere.com/multiple_choice_polls/9Ge84B7opEqKTxRAVpSFZ?display_state=chart&amp;activity_state=opened&amp;state=opened&amp;flow=Engagement&amp;onscreen=persist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Environmental regulations are developed through the ______ process</a:t>
            </a:r>
          </a:p>
          <a:p>
            <a:r>
              <a:rPr lang="en-US"/>
              <a:t>https://www.polleverywhere.com/multiple_choice_polls/9Ge84B7opEqKTxRAVpSFZ?display_state=chart&amp;activity_state=closed&amp;state=closed&amp;flow=Engagement&amp;onscreen=persist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8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arbitrary: based on random choice or personal whim, rather than any reason or system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capricious: given to sudden and unaccountable changes of mood or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ulations.go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Policymaking: Rulemaking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Bureaucracy: Delegation and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President</a:t>
            </a:r>
          </a:p>
          <a:p>
            <a:pPr lvl="0"/>
            <a:r>
              <a:t>Appointment of sympathetic agency heads</a:t>
            </a:r>
          </a:p>
          <a:p>
            <a:pPr lvl="0"/>
            <a:r>
              <a:t>Regulatory review prior to final rule enactment</a:t>
            </a:r>
          </a:p>
          <a:p>
            <a:pPr lvl="0"/>
            <a:r>
              <a:t>Executive orders</a:t>
            </a:r>
          </a:p>
          <a:p>
            <a:pPr lvl="0"/>
            <a:r>
              <a:t>Changes in budget authority</a:t>
            </a:r>
          </a:p>
          <a:p>
            <a:pPr lvl="0"/>
            <a:r>
              <a:t>Bureaucratic reorganization plans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Regulations: Delegation and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Congress</a:t>
            </a:r>
          </a:p>
          <a:p>
            <a:pPr lvl="0"/>
            <a:r>
              <a:t>Authorization of agency</a:t>
            </a:r>
          </a:p>
          <a:p>
            <a:pPr lvl="0"/>
            <a:r>
              <a:t>Legislative language restricting discretion</a:t>
            </a:r>
          </a:p>
          <a:p>
            <a:pPr lvl="0"/>
            <a:r>
              <a:t>Budgetary control</a:t>
            </a:r>
          </a:p>
          <a:p>
            <a:pPr lvl="0"/>
            <a:r>
              <a:rPr i="1"/>
              <a:t>Police patrol</a:t>
            </a:r>
            <a:r>
              <a:t> oversight: Active monitoring</a:t>
            </a:r>
          </a:p>
          <a:p>
            <a:pPr lvl="0"/>
            <a:r>
              <a:rPr i="1"/>
              <a:t>Fire alarm</a:t>
            </a:r>
            <a:r>
              <a:t> oversight: React to complaints from citizens and/or interest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E3B4-44FD-E85A-4EE2-374633753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3D5AD-D4F4-1BBA-7012-03618756D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Ge84B7opEqKTxRAVpSFZ?display_state=instructions&amp;activity_state=opened&amp;state=opened&amp;flow=Engagement&amp;onscreen=persist">
            <a:extLst>
              <a:ext uri="{FF2B5EF4-FFF2-40B4-BE49-F238E27FC236}">
                <a16:creationId xmlns:a16="http://schemas.microsoft.com/office/drawing/2014/main" id="{DF0E2DCF-2BD2-BD48-3488-C0AF79126D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5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5FDC-627D-08B3-5D57-89D98420A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E4C66-63DA-50CC-D0FE-786B62232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Ge84B7opEqKTxRAVpSFZ?display_state=chart&amp;activity_state=opened&amp;state=opened&amp;flow=Engagement&amp;onscreen=persist">
            <a:extLst>
              <a:ext uri="{FF2B5EF4-FFF2-40B4-BE49-F238E27FC236}">
                <a16:creationId xmlns:a16="http://schemas.microsoft.com/office/drawing/2014/main" id="{B50B97E0-5F69-A90F-436D-444DB0063C4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085-F9BB-923C-EBFA-11973E783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33AB-BF1E-196D-BB33-203B6D3BC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Ge84B7opEqKTxRAVpSFZ?display_state=chart&amp;activity_state=closed&amp;state=closed&amp;flow=Engagement&amp;onscreen=persist">
            <a:extLst>
              <a:ext uri="{FF2B5EF4-FFF2-40B4-BE49-F238E27FC236}">
                <a16:creationId xmlns:a16="http://schemas.microsoft.com/office/drawing/2014/main" id="{97CE0216-9A4A-C0D3-1EF6-C42902E5E45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0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The Rulemaking 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Administrative Procedures Act (1945)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b="1"/>
              <a:t>The agency can only act within the limits set by statute</a:t>
            </a:r>
          </a:p>
          <a:p>
            <a:pPr lvl="0"/>
            <a:r>
              <a:t>The APA established the procedures an agency must follow to promulgate binding rules and regulations</a:t>
            </a:r>
          </a:p>
          <a:p>
            <a:pPr lvl="0"/>
            <a:r>
              <a:t>The agency must meet the following tests:</a:t>
            </a:r>
          </a:p>
          <a:p>
            <a:pPr lvl="1"/>
            <a:r>
              <a:t>Be reasonable (sufficient factual support in the record)</a:t>
            </a:r>
          </a:p>
          <a:p>
            <a:pPr lvl="1"/>
            <a:r>
              <a:t>Not be arbitrary or capricious</a:t>
            </a:r>
          </a:p>
          <a:p>
            <a:pPr lvl="1"/>
            <a:r>
              <a:t>Not be an abuse of discretion</a:t>
            </a:r>
          </a:p>
          <a:p>
            <a:pPr lvl="0"/>
            <a:r>
              <a:t>Involves various stages and requires opportunities for public involvement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Formal rule</a:t>
            </a:r>
            <a:r>
              <a:t>: Formal hearings that resemble a courtroom proceeding</a:t>
            </a:r>
          </a:p>
          <a:p>
            <a:pPr lvl="0"/>
            <a:r>
              <a:rPr b="1"/>
              <a:t>Informal rule</a:t>
            </a:r>
            <a:r>
              <a:t> (</a:t>
            </a:r>
            <a:r>
              <a:rPr i="1"/>
              <a:t>Notice and Comment</a:t>
            </a:r>
            <a:r>
              <a:t>): A quasi-legislative process that requires a public comment period</a:t>
            </a:r>
          </a:p>
          <a:p>
            <a:pPr lvl="0"/>
            <a:r>
              <a:rPr b="1"/>
              <a:t>Negotiated rulemaking</a:t>
            </a:r>
            <a:r>
              <a:t>: Agency officials organize and participate in negotiations with stakeholders to develop a rule</a:t>
            </a:r>
          </a:p>
          <a:p>
            <a:pPr lvl="0"/>
            <a:r>
              <a:rPr b="1"/>
              <a:t>Hybrid</a:t>
            </a:r>
            <a:r>
              <a:t>: Combines formal and informal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Rulemaking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Stage 1: Pre-Proposal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rPr b="1"/>
              <a:t> Stage 2: Notice and Comment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rPr b="1"/>
              <a:t> Stage 3: Rule Finalization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Rulemaking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Stage 1: Pre-Proposal</a:t>
            </a:r>
          </a:p>
          <a:p>
            <a:pPr lvl="1"/>
            <a:r>
              <a:t>Gather technical, scientific, and economic information regarding why a rule is necessary, as well as how a rule should be developed</a:t>
            </a:r>
          </a:p>
          <a:p>
            <a:pPr lvl="1"/>
            <a:r>
              <a:t>Benefit-cost analysis of significant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Environmental Regulations</a:t>
            </a:r>
            <a:r>
              <a:rPr dirty="0"/>
              <a:t>: Command-and-control</a:t>
            </a:r>
          </a:p>
          <a:p>
            <a:pPr lvl="1"/>
            <a:r>
              <a:rPr i="1" dirty="0"/>
              <a:t>Environmentalism era</a:t>
            </a:r>
          </a:p>
          <a:p>
            <a:pPr lvl="0"/>
            <a:r>
              <a:rPr dirty="0"/>
              <a:t>Market-based approaches</a:t>
            </a:r>
          </a:p>
          <a:p>
            <a:pPr lvl="1"/>
            <a:r>
              <a:rPr i="1" dirty="0"/>
              <a:t>Reform era</a:t>
            </a:r>
          </a:p>
          <a:p>
            <a:pPr lvl="0"/>
            <a:r>
              <a:rPr i="1" dirty="0"/>
              <a:t>Industrial policy</a:t>
            </a:r>
          </a:p>
          <a:p>
            <a:pPr lvl="1"/>
            <a:r>
              <a:rPr dirty="0"/>
              <a:t>Policies designed to encourage and support growth </a:t>
            </a:r>
            <a:r>
              <a:rPr lang="en-US" dirty="0"/>
              <a:t>in</a:t>
            </a:r>
            <a:r>
              <a:rPr dirty="0"/>
              <a:t> some sectors of the economy, typically </a:t>
            </a:r>
            <a:r>
              <a:rPr lang="en-US" dirty="0"/>
              <a:t>manufacturing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Rulemaking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Stage 2: Notice and Comment</a:t>
            </a:r>
          </a:p>
          <a:p>
            <a:pPr lvl="1"/>
            <a:r>
              <a:t>Publish a Notice of Proposed Rulemaking (NPRM) in the </a:t>
            </a:r>
            <a:r>
              <a:rPr i="1"/>
              <a:t>Federal Register</a:t>
            </a:r>
          </a:p>
          <a:p>
            <a:pPr lvl="1"/>
            <a:r>
              <a:t>Comment period of 30 to 60 days</a:t>
            </a:r>
          </a:p>
          <a:p>
            <a:pPr lvl="1"/>
            <a:r>
              <a:rPr>
                <a:hlinkClick r:id="rId2"/>
              </a:rPr>
              <a:t>Regulations.gov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Rulemaking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Stage 3: Rule Finalization</a:t>
            </a:r>
          </a:p>
          <a:p>
            <a:pPr lvl="1"/>
            <a:r>
              <a:t>Final rule is published in the </a:t>
            </a:r>
            <a:r>
              <a:rPr i="1"/>
              <a:t>Federal Register</a:t>
            </a:r>
          </a:p>
          <a:p>
            <a:pPr lvl="1"/>
            <a:r>
              <a:t>Agencies prepare for litigation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rulemaking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5511" y="0"/>
            <a:ext cx="7512977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Rulemaking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Administrative Presidency</a:t>
            </a:r>
          </a:p>
          <a:p>
            <a:pPr lvl="0"/>
            <a:r>
              <a:t>Office of Management and Budget (OMB)</a:t>
            </a:r>
          </a:p>
          <a:p>
            <a:pPr lvl="1"/>
            <a:r>
              <a:t>Office of Information and Regulatory Affairs (OIRA)</a:t>
            </a:r>
          </a:p>
          <a:p>
            <a:pPr marL="0" lvl="0" indent="0">
              <a:buNone/>
            </a:pPr>
            <a:r>
              <a:rPr b="1"/>
              <a:t>Significant regulations must be reviewed by OIRA before publication</a:t>
            </a:r>
          </a:p>
        </p:txBody>
      </p:sp>
      <p:pic>
        <p:nvPicPr>
          <p:cNvPr id="4" name="Picture 1" descr="img/adminPr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Rulemaking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Significant Regulations</a:t>
            </a:r>
          </a:p>
          <a:p>
            <a:pPr lvl="0"/>
            <a:r>
              <a:rPr b="1"/>
              <a:t>Economically significant</a:t>
            </a:r>
          </a:p>
          <a:p>
            <a:pPr lvl="1"/>
            <a:r>
              <a:t>An annual effect on the economy of $100 million or more</a:t>
            </a:r>
          </a:p>
          <a:p>
            <a:pPr lvl="0"/>
            <a:r>
              <a:t>Conflict with another agency</a:t>
            </a:r>
          </a:p>
          <a:p>
            <a:pPr lvl="0"/>
            <a:r>
              <a:t>Raise novel legal or policy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EPA Significant Regulations</a:t>
            </a:r>
          </a:p>
        </p:txBody>
      </p:sp>
      <p:pic>
        <p:nvPicPr>
          <p:cNvPr id="3" name="Picture 1" descr="07-rulemaking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943" y="937443"/>
            <a:ext cx="8412113" cy="42060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Environmental Regulations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Regulation</a:t>
            </a:r>
            <a:r>
              <a:t>: </a:t>
            </a:r>
            <a:r>
              <a:rPr i="1"/>
              <a:t>Specific standards or instructions concerning what individuals, businesses, and other organizations can or cannot do</a:t>
            </a:r>
          </a:p>
          <a:p>
            <a:pPr lvl="0"/>
            <a:r>
              <a:t>Command-and-control</a:t>
            </a:r>
          </a:p>
          <a:p>
            <a:pPr lvl="1"/>
            <a:r>
              <a:rPr i="1"/>
              <a:t>Command</a:t>
            </a:r>
            <a:r>
              <a:t>: set standards</a:t>
            </a:r>
          </a:p>
          <a:p>
            <a:pPr lvl="1"/>
            <a:r>
              <a:rPr i="1"/>
              <a:t>Control</a:t>
            </a:r>
            <a:r>
              <a:t>: enforcement of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</a:t>
            </a:r>
            <a:r>
              <a:rPr b="1" i="1"/>
              <a:t>form</a:t>
            </a:r>
            <a:r>
              <a:rPr b="1"/>
              <a:t> of environmental policy made by executive branch agencies</a:t>
            </a:r>
          </a:p>
          <a:p>
            <a:pPr lvl="1"/>
            <a:r>
              <a:t>Most consequential form of executive branch policymaking</a:t>
            </a:r>
          </a:p>
          <a:p>
            <a:pPr lvl="1"/>
            <a:r>
              <a:t>The </a:t>
            </a:r>
            <a:r>
              <a:rPr i="1"/>
              <a:t>Take Care Clause</a:t>
            </a:r>
          </a:p>
          <a:p>
            <a:pPr lvl="0"/>
            <a:r>
              <a:rPr b="1"/>
              <a:t>Regulations are made through the </a:t>
            </a:r>
            <a:r>
              <a:rPr b="1" i="1"/>
              <a:t>rulemaking</a:t>
            </a:r>
            <a:r>
              <a:rPr b="1"/>
              <a:t>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Rulemaking</a:t>
            </a:r>
            <a:r>
              <a:t>: </a:t>
            </a:r>
            <a:r>
              <a:rPr i="1"/>
              <a:t>The agency process of translating congressional legislation into specific, actionable rules</a:t>
            </a:r>
            <a:r>
              <a:t> * Rules must have statutory authority</a:t>
            </a:r>
          </a:p>
          <a:p>
            <a:pPr lvl="0"/>
            <a:r>
              <a:rPr b="1"/>
              <a:t>Rulemaking authority</a:t>
            </a:r>
          </a:p>
          <a:p>
            <a:pPr lvl="1"/>
            <a:r>
              <a:t>Is delegated to the executive branch agencies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Regulations: Delegation and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Delegation of Authority</a:t>
            </a:r>
            <a:r>
              <a:t>: </a:t>
            </a:r>
            <a:r>
              <a:rPr i="1"/>
              <a:t>Congress provides policymaking power to the executive branch (i.e., the bureaucracy or federal agencies)</a:t>
            </a:r>
          </a:p>
          <a:p>
            <a:pPr lvl="0"/>
            <a:r>
              <a:rPr b="1"/>
              <a:t>Delegation and Accountability</a:t>
            </a:r>
          </a:p>
          <a:p>
            <a:pPr lvl="1"/>
            <a:r>
              <a:t>The People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Elected Officials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Executive Branch Agencies (Bureaucrats)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Regulations: Delegation and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Why Delegate?</a:t>
            </a:r>
          </a:p>
          <a:p>
            <a:pPr lvl="0"/>
            <a:r>
              <a:t>The bureaucracy has more expertise in these policy areas and more flexibility to make changes if necessary</a:t>
            </a:r>
          </a:p>
          <a:p>
            <a:pPr lvl="0"/>
            <a:r>
              <a:t>“Shift the responsibility” of decision-making to the agencies</a:t>
            </a:r>
          </a:p>
          <a:p>
            <a:pPr lvl="1"/>
            <a:r>
              <a:t>Blame avoidance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Regulations: Delegation and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Elected officials use various oversight and control mechanisms to manage the bureaucracy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855</Words>
  <Application>Microsoft Macintosh PowerPoint</Application>
  <PresentationFormat>On-screen Show (16:9)</PresentationFormat>
  <Paragraphs>104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Helvetica Neue</vt:lpstr>
      <vt:lpstr>Office Theme</vt:lpstr>
      <vt:lpstr>Environmental Policymaking: Rulemaking</vt:lpstr>
      <vt:lpstr>Environmental Policy</vt:lpstr>
      <vt:lpstr>Environmental Regulations</vt:lpstr>
      <vt:lpstr>Environmental Regulations</vt:lpstr>
      <vt:lpstr>Environmental Regulations</vt:lpstr>
      <vt:lpstr>Environmental Regulations</vt:lpstr>
      <vt:lpstr>Environmental Regulations: Delegation and Oversight</vt:lpstr>
      <vt:lpstr>Environmental Regulations: Delegation and Oversight</vt:lpstr>
      <vt:lpstr>Environmental Regulations: Delegation and Oversight</vt:lpstr>
      <vt:lpstr>Environmental Bureaucracy: Delegation and Oversight</vt:lpstr>
      <vt:lpstr>Environmental Regulations: Delegation and Oversight</vt:lpstr>
      <vt:lpstr>PowerPoint Presentation</vt:lpstr>
      <vt:lpstr>PowerPoint Presentation</vt:lpstr>
      <vt:lpstr>PowerPoint Presentation</vt:lpstr>
      <vt:lpstr>The Rulemaking Process</vt:lpstr>
      <vt:lpstr>The Administrative Procedures Act (1945)</vt:lpstr>
      <vt:lpstr>Types of Rules</vt:lpstr>
      <vt:lpstr>The Rulemaking Process</vt:lpstr>
      <vt:lpstr>The Rulemaking Process</vt:lpstr>
      <vt:lpstr>The Rulemaking Process</vt:lpstr>
      <vt:lpstr>The Rulemaking Process</vt:lpstr>
      <vt:lpstr>PowerPoint Presentation</vt:lpstr>
      <vt:lpstr>The Rulemaking Process</vt:lpstr>
      <vt:lpstr>The Rulemaking Process</vt:lpstr>
      <vt:lpstr>EPA Significant Regulations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Policymaking: Rulemaking</dc:title>
  <dc:creator/>
  <cp:keywords/>
  <cp:lastModifiedBy>Matt Nowlin</cp:lastModifiedBy>
  <cp:revision>3</cp:revision>
  <dcterms:created xsi:type="dcterms:W3CDTF">2023-02-20T17:27:30Z</dcterms:created>
  <dcterms:modified xsi:type="dcterms:W3CDTF">2023-02-20T18:16:00Z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