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6" r:id="rId20"/>
    <p:sldId id="277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Are you excited about spring break?</a:t>
            </a:r>
          </a:p>
          <a:p>
            <a:r>
              <a:rPr lang="en-US"/>
              <a:t>https://www.polleverywhere.com/multiple_choice_polls/Bfbh3gVchqPcstSxc9acW?display_state=chart&amp;activity_state=closed&amp;state=closed&amp;flow=Engagement&amp;onscreen=persist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central problem, of course, is that such a demand curve never arises, because pollution control is a classic case of a public good. every individual, comparing the cost of paying for pollution control (borne entirely by herself ) with the benefit (shared by others), finds that it is in her self-interest not to contribute. But when everyone free rides, the market demand for pollution control effectively falls to zero.11 note that the “supply curve” for abatement already exists; it simply corresponds to the marginal cost of controlling pollution.the hitch is that no firm will supply a good whose price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1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7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Are you excited about spring break?</a:t>
            </a:r>
          </a:p>
          <a:p>
            <a:r>
              <a:rPr lang="en-US"/>
              <a:t>https://www.polleverywhere.com/multiple_choice_polls/Bfbh3gVchqPcstSxc9acW?display_state=instructions&amp;activity_state=opened&amp;state=opened&amp;flow=Engagement&amp;onscreen=persist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Are you excited about spring break?</a:t>
            </a:r>
          </a:p>
          <a:p>
            <a:r>
              <a:rPr lang="en-US"/>
              <a:t>https://www.polleverywhere.com/multiple_choice_polls/Bfbh3gVchqPcstSxc9acW?display_state=chart&amp;activity_state=opened&amp;state=opened&amp;flow=Engagement&amp;onscreen=persist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POLI 307: Environmental Policy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1E30-E65B-259A-1294-22AE56B06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C80E-400C-D783-D554-F056D42F9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fbh3gVchqPcstSxc9acW?display_state=chart&amp;activity_state=closed&amp;state=closed&amp;flow=Engagement&amp;onscreen=persist">
            <a:extLst>
              <a:ext uri="{FF2B5EF4-FFF2-40B4-BE49-F238E27FC236}">
                <a16:creationId xmlns:a16="http://schemas.microsoft.com/office/drawing/2014/main" id="{E5B29559-122C-2AA1-B335-932674CEED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Coase Theorem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Coase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Private bargaining will result in the efficient resolution of negative externalities, without the need for government intervention, as long as property rights are fully allocated</a:t>
            </a:r>
          </a:p>
        </p:txBody>
      </p:sp>
      <p:pic>
        <p:nvPicPr>
          <p:cNvPr id="4" name="Picture 1" descr="img/coase.jpe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9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Coase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Works when </a:t>
            </a:r>
            <a:r>
              <a:rPr b="1" i="1"/>
              <a:t>transaction costs</a:t>
            </a:r>
            <a:r>
              <a:rPr b="1"/>
              <a:t> are low</a:t>
            </a:r>
          </a:p>
          <a:p>
            <a:pPr lvl="0"/>
            <a:r>
              <a:rPr b="1"/>
              <a:t>Transaction costs</a:t>
            </a:r>
            <a:r>
              <a:t>: The costs associated with a transaction</a:t>
            </a:r>
          </a:p>
          <a:p>
            <a:pPr lvl="1"/>
            <a:r>
              <a:t>Monitoring and enforcement</a:t>
            </a:r>
          </a:p>
        </p:txBody>
      </p:sp>
      <p:pic>
        <p:nvPicPr>
          <p:cNvPr id="4" name="Picture 1" descr="img/coase2.jpe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9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Coase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Property rights</a:t>
            </a:r>
            <a:r>
              <a:t>: Rights of individuals to own or control property including the right to use, transfer, or </a:t>
            </a:r>
            <a:r>
              <a:rPr i="1"/>
              <a:t>exclude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694A97-44D8-5851-312D-28E49142F360}"/>
              </a:ext>
            </a:extLst>
          </p:cNvPr>
          <p:cNvSpPr txBox="1">
            <a:spLocks/>
          </p:cNvSpPr>
          <p:nvPr/>
        </p:nvSpPr>
        <p:spPr>
          <a:xfrm>
            <a:off x="457200" y="2246113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/>
              <a:t>Non-excludable</a:t>
            </a:r>
          </a:p>
          <a:p>
            <a:r>
              <a:rPr lang="en-US"/>
              <a:t>Common-pool goods</a:t>
            </a:r>
          </a:p>
          <a:p>
            <a:r>
              <a:rPr lang="en-US"/>
              <a:t>Public goods</a:t>
            </a:r>
            <a:endParaRPr lang="en-US" dirty="0"/>
          </a:p>
        </p:txBody>
      </p:sp>
      <p:pic>
        <p:nvPicPr>
          <p:cNvPr id="5" name="Picture 4" descr="img/goods.jpg">
            <a:extLst>
              <a:ext uri="{FF2B5EF4-FFF2-40B4-BE49-F238E27FC236}">
                <a16:creationId xmlns:a16="http://schemas.microsoft.com/office/drawing/2014/main" id="{75D54FF6-0B31-762C-FBAA-A14621AF0F3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32422" y="2105865"/>
            <a:ext cx="5311578" cy="24887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Coase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can we take from Coase?</a:t>
            </a:r>
          </a:p>
          <a:p>
            <a:pPr lvl="0"/>
            <a:r>
              <a:t>Importance of </a:t>
            </a:r>
            <a:r>
              <a:rPr i="1"/>
              <a:t>property rights</a:t>
            </a:r>
            <a:r>
              <a:t> and </a:t>
            </a:r>
            <a:r>
              <a:rPr i="1"/>
              <a:t>transaction costs</a:t>
            </a:r>
          </a:p>
          <a:p>
            <a:pPr lvl="0"/>
            <a:r>
              <a:t>Self-organization among users can address common-pool resource problems (see </a:t>
            </a:r>
            <a:r>
              <a:rPr i="1"/>
              <a:t>Elinor Ostrom’s work</a:t>
            </a:r>
            <a:r>
              <a:t>)</a:t>
            </a:r>
          </a:p>
          <a:p>
            <a:pPr lvl="0"/>
            <a:r>
              <a:t>Markets don’t </a:t>
            </a:r>
            <a:r>
              <a:rPr i="1"/>
              <a:t>fail</a:t>
            </a:r>
            <a:r>
              <a:t>, rather markets are </a:t>
            </a:r>
            <a:r>
              <a:rPr i="1"/>
              <a:t>missing</a:t>
            </a:r>
          </a:p>
          <a:p>
            <a:pPr lvl="1"/>
            <a:r>
              <a:t>Government policy should address property rights and lessen transaction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Using markets</a:t>
            </a:r>
            <a:r>
              <a:t>: Getting the prices 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210F34D-B342-225D-033F-1E760F7D50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844207"/>
                <a:ext cx="40386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/>
                  <a:t>Externality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/>
                  <a:t>Social cost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Private cost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/>
                  <a:t>Socially efficient outcome = Private cost + </a:t>
                </a:r>
                <a:r>
                  <a:rPr lang="en-US" b="1" dirty="0"/>
                  <a:t>Tax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Internalize the externality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210F34D-B342-225D-033F-1E760F7D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4207"/>
                <a:ext cx="4038600" cy="3394472"/>
              </a:xfrm>
              <a:prstGeom prst="rect">
                <a:avLst/>
              </a:prstGeom>
              <a:blipFill>
                <a:blip r:embed="rId3"/>
                <a:stretch>
                  <a:fillRect l="-2508" t="-1493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g/external.jpg">
            <a:extLst>
              <a:ext uri="{FF2B5EF4-FFF2-40B4-BE49-F238E27FC236}">
                <a16:creationId xmlns:a16="http://schemas.microsoft.com/office/drawing/2014/main" id="{BC4D919D-A9EF-5496-1785-597CF1219BB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2" y="1739718"/>
            <a:ext cx="4038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Creating Markets</a:t>
            </a:r>
            <a:r>
              <a:t>: Creating property rights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5B14C-0DA5-28B8-90F6-745F17587636}"/>
              </a:ext>
            </a:extLst>
          </p:cNvPr>
          <p:cNvSpPr txBox="1">
            <a:spLocks/>
          </p:cNvSpPr>
          <p:nvPr/>
        </p:nvSpPr>
        <p:spPr>
          <a:xfrm>
            <a:off x="457200" y="174902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Common-pool good = no property rights</a:t>
            </a:r>
          </a:p>
          <a:p>
            <a:r>
              <a:rPr lang="en-US" dirty="0"/>
              <a:t>Distribute allowances</a:t>
            </a:r>
          </a:p>
          <a:p>
            <a:pPr lvl="1"/>
            <a:r>
              <a:rPr lang="en-US" i="1" dirty="0"/>
              <a:t>Fishing quota</a:t>
            </a:r>
          </a:p>
          <a:p>
            <a:pPr lvl="1"/>
            <a:r>
              <a:rPr lang="en-US" i="1" dirty="0"/>
              <a:t>Cap-and-trade systems for pollution</a:t>
            </a:r>
          </a:p>
          <a:p>
            <a:pPr marL="0" indent="0">
              <a:buFont typeface="Arial"/>
              <a:buNone/>
            </a:pPr>
            <a:r>
              <a:rPr lang="en-US" b="1" dirty="0"/>
              <a:t>Allowances create de-facto property rights</a:t>
            </a:r>
          </a:p>
        </p:txBody>
      </p:sp>
      <p:pic>
        <p:nvPicPr>
          <p:cNvPr id="5" name="Picture 4" descr="img/cap-trade.jpg">
            <a:extLst>
              <a:ext uri="{FF2B5EF4-FFF2-40B4-BE49-F238E27FC236}">
                <a16:creationId xmlns:a16="http://schemas.microsoft.com/office/drawing/2014/main" id="{F32F6694-FB33-8738-DBC0-6234FB4F6CB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39691" y="1749028"/>
            <a:ext cx="4447109" cy="31884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5768"/>
            <a:ext cx="4038600" cy="3394472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Marginal benefit of abatement = Demand curve</a:t>
            </a:r>
          </a:p>
          <a:p>
            <a:pPr lvl="0"/>
            <a:r>
              <a:rPr dirty="0"/>
              <a:t>Public good = no demand</a:t>
            </a:r>
          </a:p>
        </p:txBody>
      </p:sp>
      <p:pic>
        <p:nvPicPr>
          <p:cNvPr id="2" name="Picture 1" descr="img/ta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98648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5DC4A4-08BA-6288-55D6-91307837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Market-Based Environmental Policy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FB4A6-F8BC-8E70-5C55-5E6E0DA87DA0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/>
              <a:t>Using and Creating markets</a:t>
            </a:r>
            <a:r>
              <a:rPr lang="en-US"/>
              <a:t>: Filling in the missing demand curve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Markets and Market Failures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Using and Creating markets</a:t>
            </a:r>
            <a:r>
              <a:t>: Filling in the missing demand curve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147251-F8D1-CDF2-B410-FD794EFDAF40}"/>
              </a:ext>
            </a:extLst>
          </p:cNvPr>
          <p:cNvSpPr txBox="1">
            <a:spLocks/>
          </p:cNvSpPr>
          <p:nvPr/>
        </p:nvSpPr>
        <p:spPr>
          <a:xfrm>
            <a:off x="457200" y="2114551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/>
              <a:t>Policy sets the demand curve</a:t>
            </a:r>
          </a:p>
          <a:p>
            <a:r>
              <a:rPr lang="en-US"/>
              <a:t>Fixed quantity (X*)</a:t>
            </a:r>
          </a:p>
          <a:p>
            <a:pPr lvl="1"/>
            <a:r>
              <a:rPr lang="en-US"/>
              <a:t>Cap-and-trade</a:t>
            </a:r>
          </a:p>
          <a:p>
            <a:r>
              <a:rPr lang="en-US"/>
              <a:t>Fixed price (T*)</a:t>
            </a:r>
          </a:p>
          <a:p>
            <a:pPr lvl="1"/>
            <a:r>
              <a:rPr lang="en-US"/>
              <a:t>Tax</a:t>
            </a:r>
          </a:p>
          <a:p>
            <a:pPr marL="0" indent="0">
              <a:buFont typeface="Arial"/>
              <a:buNone/>
            </a:pPr>
            <a:r>
              <a:rPr lang="en-US" b="1"/>
              <a:t>$/Ton is the same</a:t>
            </a:r>
            <a:endParaRPr lang="en-US" b="1" dirty="0"/>
          </a:p>
        </p:txBody>
      </p:sp>
      <p:pic>
        <p:nvPicPr>
          <p:cNvPr id="5" name="Picture 4" descr="img/ta2.png">
            <a:extLst>
              <a:ext uri="{FF2B5EF4-FFF2-40B4-BE49-F238E27FC236}">
                <a16:creationId xmlns:a16="http://schemas.microsoft.com/office/drawing/2014/main" id="{E4F21B24-0FE2-BE22-780B-CB3F3AC82D6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58754" y="2114551"/>
            <a:ext cx="4785582" cy="29496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Have a great spring break!!!!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b="1" dirty="0"/>
              <a:t>A decentralized collection of buyers and sellers whose interactions determine the allocation of a good or a set of goods through exchange</a:t>
            </a:r>
          </a:p>
          <a:p>
            <a:pPr lvl="0"/>
            <a:r>
              <a:rPr sz="2000" dirty="0"/>
              <a:t>Market rules</a:t>
            </a:r>
          </a:p>
          <a:p>
            <a:pPr lvl="1"/>
            <a:r>
              <a:rPr sz="2000" dirty="0"/>
              <a:t>Medium of exchange</a:t>
            </a:r>
          </a:p>
          <a:p>
            <a:pPr lvl="1"/>
            <a:r>
              <a:rPr sz="2000" dirty="0"/>
              <a:t>Way to communicate price</a:t>
            </a:r>
          </a:p>
          <a:p>
            <a:pPr lvl="1"/>
            <a:r>
              <a:rPr sz="2000" i="1" dirty="0"/>
              <a:t>Property rights</a:t>
            </a:r>
          </a:p>
          <a:p>
            <a:pPr lvl="0"/>
            <a:r>
              <a:rPr sz="2000" dirty="0"/>
              <a:t>Exchange provides gains from trade</a:t>
            </a:r>
          </a:p>
          <a:p>
            <a:pPr lvl="0"/>
            <a:r>
              <a:rPr sz="2000" b="1" dirty="0"/>
              <a:t>When assumptions are met, markets provide the most </a:t>
            </a:r>
            <a:r>
              <a:rPr sz="2000" b="1" i="1" dirty="0"/>
              <a:t>efficient</a:t>
            </a:r>
            <a:r>
              <a:rPr sz="2000" b="1" dirty="0"/>
              <a:t> allocation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Assumptions</a:t>
            </a:r>
          </a:p>
          <a:p>
            <a:pPr lvl="0"/>
            <a:r>
              <a:t>Perfect competition</a:t>
            </a:r>
          </a:p>
          <a:p>
            <a:pPr lvl="0"/>
            <a:r>
              <a:t>Perfect information</a:t>
            </a:r>
          </a:p>
          <a:p>
            <a:pPr lvl="0"/>
            <a:r>
              <a:t>Perfectly complete</a:t>
            </a:r>
          </a:p>
        </p:txBody>
      </p:sp>
      <p:pic>
        <p:nvPicPr>
          <p:cNvPr id="4" name="Picture 1" descr="img/sd.jpe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87800" y="739404"/>
            <a:ext cx="4699000" cy="43159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strike="sngStrike"/>
              <a:t>Perfect competition</a:t>
            </a:r>
          </a:p>
          <a:p>
            <a:pPr lvl="1"/>
            <a:r>
              <a:rPr b="1"/>
              <a:t>Insufficient competition</a:t>
            </a:r>
            <a:r>
              <a:t>: Monopolies</a:t>
            </a:r>
          </a:p>
          <a:p>
            <a:pPr lvl="0"/>
            <a:r>
              <a:rPr strike="sngStrike"/>
              <a:t>Perfect information</a:t>
            </a:r>
          </a:p>
          <a:p>
            <a:pPr lvl="1"/>
            <a:r>
              <a:rPr b="1"/>
              <a:t>Asymmetric information</a:t>
            </a:r>
            <a:r>
              <a:t>: Used car</a:t>
            </a:r>
          </a:p>
          <a:p>
            <a:pPr lvl="0"/>
            <a:r>
              <a:rPr strike="sngStrike"/>
              <a:t>Perfectly complete</a:t>
            </a:r>
          </a:p>
          <a:p>
            <a:pPr lvl="1"/>
            <a:r>
              <a:rPr b="1"/>
              <a:t>Externalities</a:t>
            </a:r>
            <a:r>
              <a:t>: Pollution</a:t>
            </a:r>
          </a:p>
          <a:p>
            <a:pPr lvl="0"/>
            <a:r>
              <a:rPr b="1"/>
              <a:t>Common-pool goods</a:t>
            </a:r>
          </a:p>
          <a:p>
            <a:pPr lvl="1"/>
            <a:r>
              <a:t>Open pasture</a:t>
            </a:r>
          </a:p>
          <a:p>
            <a:pPr lvl="0"/>
            <a:r>
              <a:rPr b="1"/>
              <a:t>Public goods</a:t>
            </a:r>
          </a:p>
          <a:p>
            <a:pPr lvl="1"/>
            <a:r>
              <a:t>Clean 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 market-failure means that markets are </a:t>
            </a:r>
            <a:r>
              <a:rPr i="1"/>
              <a:t>not</a:t>
            </a:r>
            <a:r>
              <a:t> providing the most efficient allocation of resources</a:t>
            </a:r>
          </a:p>
          <a:p>
            <a:pPr lvl="0"/>
            <a:r>
              <a:rPr b="1"/>
              <a:t>Market-based policies are intended to address efficiency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Market-Based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Incorporate market principles into government policies</a:t>
            </a:r>
          </a:p>
          <a:p>
            <a:pPr lvl="0"/>
            <a:r>
              <a:rPr b="1"/>
              <a:t>Polluters have an incentive to reduce their emissions</a:t>
            </a:r>
          </a:p>
          <a:p>
            <a:pPr lvl="0"/>
            <a:r>
              <a:rPr b="1"/>
              <a:t>Decentralized </a:t>
            </a:r>
            <a:r>
              <a:rPr b="1" i="1"/>
              <a:t>as compared to command-and-control regulation</a:t>
            </a:r>
          </a:p>
          <a:p>
            <a:pPr lvl="0"/>
            <a:r>
              <a:rPr b="1"/>
              <a:t>Two types</a:t>
            </a:r>
          </a:p>
          <a:p>
            <a:pPr lvl="1"/>
            <a:r>
              <a:rPr b="1"/>
              <a:t>Using markets</a:t>
            </a:r>
          </a:p>
          <a:p>
            <a:pPr lvl="1"/>
            <a:r>
              <a:rPr b="1"/>
              <a:t>Creating markets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40A1-C8EB-AC96-0AB5-EC044DA06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E42D0-FF09-48FE-45C9-72DAF7C46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fbh3gVchqPcstSxc9acW?display_state=instructions&amp;activity_state=opened&amp;state=opened&amp;flow=Engagement&amp;onscreen=persist">
            <a:extLst>
              <a:ext uri="{FF2B5EF4-FFF2-40B4-BE49-F238E27FC236}">
                <a16:creationId xmlns:a16="http://schemas.microsoft.com/office/drawing/2014/main" id="{24A96258-CC66-D961-86E3-3E03BF96A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B511-53A2-0BAA-4925-04764E64E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18D50-6101-A1AE-5029-CA576471E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fbh3gVchqPcstSxc9acW?display_state=chart&amp;activity_state=opened&amp;state=opened&amp;flow=Engagement&amp;onscreen=persist">
            <a:extLst>
              <a:ext uri="{FF2B5EF4-FFF2-40B4-BE49-F238E27FC236}">
                <a16:creationId xmlns:a16="http://schemas.microsoft.com/office/drawing/2014/main" id="{BB61B10D-CF10-5A77-F3EF-3C60AADBAA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773</Words>
  <Application>Microsoft Macintosh PowerPoint</Application>
  <PresentationFormat>On-screen Show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Office Theme</vt:lpstr>
      <vt:lpstr>Market-Based Environmental Policy</vt:lpstr>
      <vt:lpstr>Markets and Market Failures</vt:lpstr>
      <vt:lpstr>Markets</vt:lpstr>
      <vt:lpstr>Markets</vt:lpstr>
      <vt:lpstr>Market Failures</vt:lpstr>
      <vt:lpstr>Market Failures</vt:lpstr>
      <vt:lpstr>Market-Based Environmental Policy</vt:lpstr>
      <vt:lpstr>PowerPoint Presentation</vt:lpstr>
      <vt:lpstr>PowerPoint Presentation</vt:lpstr>
      <vt:lpstr>PowerPoint Presentation</vt:lpstr>
      <vt:lpstr>Coase Theorem</vt:lpstr>
      <vt:lpstr>Coase Theorem</vt:lpstr>
      <vt:lpstr>Coase Theorem</vt:lpstr>
      <vt:lpstr>Coase Theorem</vt:lpstr>
      <vt:lpstr>Coase Theorem</vt:lpstr>
      <vt:lpstr>Market-Based Environmental Policy</vt:lpstr>
      <vt:lpstr>Market-Based Environmental Policy</vt:lpstr>
      <vt:lpstr>Market-Based Environmental Policy</vt:lpstr>
      <vt:lpstr>Market-Based Environmental Policy</vt:lpstr>
      <vt:lpstr>Market-Based Environmental Policy</vt:lpstr>
      <vt:lpstr>Have a great spring break!!!!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Market-Based Environmental Policy</dc:title>
  <dc:creator/>
  <cp:keywords/>
  <cp:lastModifiedBy>Matt Nowlin</cp:lastModifiedBy>
  <cp:revision>3</cp:revision>
  <dcterms:created xsi:type="dcterms:W3CDTF">2023-02-26T16:35:30Z</dcterms:created>
  <dcterms:modified xsi:type="dcterms:W3CDTF">2023-02-27T20:16:52Z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