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7" r:id="rId2"/>
    <p:sldId id="268" r:id="rId3"/>
    <p:sldId id="279" r:id="rId4"/>
    <p:sldId id="284" r:id="rId5"/>
    <p:sldId id="285" r:id="rId6"/>
    <p:sldId id="280" r:id="rId7"/>
    <p:sldId id="271" r:id="rId8"/>
    <p:sldId id="281" r:id="rId9"/>
    <p:sldId id="283" r:id="rId10"/>
    <p:sldId id="282" r:id="rId11"/>
    <p:sldId id="286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ri2" initials="n" lastIdx="2" clrIdx="0">
    <p:extLst>
      <p:ext uri="{19B8F6BF-5375-455C-9EA6-DF929625EA0E}">
        <p15:presenceInfo xmlns:p15="http://schemas.microsoft.com/office/powerpoint/2012/main" userId="nuri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2051" autoAdjust="0"/>
  </p:normalViewPr>
  <p:slideViewPr>
    <p:cSldViewPr snapToGrid="0">
      <p:cViewPr varScale="1">
        <p:scale>
          <a:sx n="116" d="100"/>
          <a:sy n="116" d="100"/>
        </p:scale>
        <p:origin x="1110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85855-B8EE-4746-A62C-3AF3F5A907D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4FBD3-17B8-472A-B6E0-B001A76A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1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4FBD3-17B8-472A-B6E0-B001A76A90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27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4FBD3-17B8-472A-B6E0-B001A76A90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4FBD3-17B8-472A-B6E0-B001A76A90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5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4FBD3-17B8-472A-B6E0-B001A76A90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5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4FBD3-17B8-472A-B6E0-B001A76A90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0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4FBD3-17B8-472A-B6E0-B001A76A90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4FBD3-17B8-472A-B6E0-B001A76A90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4FBD3-17B8-472A-B6E0-B001A76A90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73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4FBD3-17B8-472A-B6E0-B001A76A90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41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4FBD3-17B8-472A-B6E0-B001A76A90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9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4FBD3-17B8-472A-B6E0-B001A76A90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1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1AE-D961-4C5E-9C3B-AC3DA4083DF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B339-B06B-4EAE-9CE6-D03ABA14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2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1AE-D961-4C5E-9C3B-AC3DA4083DF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B339-B06B-4EAE-9CE6-D03ABA14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47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1AE-D961-4C5E-9C3B-AC3DA4083DF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B339-B06B-4EAE-9CE6-D03ABA14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3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1AE-D961-4C5E-9C3B-AC3DA4083DF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B339-B06B-4EAE-9CE6-D03ABA14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7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1AE-D961-4C5E-9C3B-AC3DA4083DF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B339-B06B-4EAE-9CE6-D03ABA14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4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1AE-D961-4C5E-9C3B-AC3DA4083DF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B339-B06B-4EAE-9CE6-D03ABA14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3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1AE-D961-4C5E-9C3B-AC3DA4083DF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B339-B06B-4EAE-9CE6-D03ABA14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7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1AE-D961-4C5E-9C3B-AC3DA4083DF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B339-B06B-4EAE-9CE6-D03ABA14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0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1AE-D961-4C5E-9C3B-AC3DA4083DF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B339-B06B-4EAE-9CE6-D03ABA14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4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1AE-D961-4C5E-9C3B-AC3DA4083DF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B339-B06B-4EAE-9CE6-D03ABA14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1AE-D961-4C5E-9C3B-AC3DA4083DF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B339-B06B-4EAE-9CE6-D03ABA14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5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FF1AE-D961-4C5E-9C3B-AC3DA4083DF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B339-B06B-4EAE-9CE6-D03ABA144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1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4CD9EDB-13C2-4335-82B1-A64F9EFE4361}"/>
              </a:ext>
            </a:extLst>
          </p:cNvPr>
          <p:cNvSpPr/>
          <p:nvPr/>
        </p:nvSpPr>
        <p:spPr>
          <a:xfrm>
            <a:off x="0" y="1300"/>
            <a:ext cx="9906000" cy="685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LGE Code Jam 2022</a:t>
            </a:r>
          </a:p>
          <a:p>
            <a:pPr algn="ctr"/>
            <a:endParaRPr lang="en-US" altLang="ko-KR" sz="2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예선 </a:t>
            </a:r>
            <a:r>
              <a:rPr lang="en-US" altLang="ko-KR" sz="2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문제풀이 </a:t>
            </a:r>
            <a:r>
              <a:rPr lang="en-US" altLang="ko-KR" sz="2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Problem C</a:t>
            </a:r>
          </a:p>
        </p:txBody>
      </p:sp>
    </p:spTree>
    <p:extLst>
      <p:ext uri="{BB962C8B-B14F-4D97-AF65-F5344CB8AC3E}">
        <p14:creationId xmlns:p14="http://schemas.microsoft.com/office/powerpoint/2010/main" val="16792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2C892F0-0A10-4955-81DD-C4DEA709B7BE}"/>
              </a:ext>
            </a:extLst>
          </p:cNvPr>
          <p:cNvCxnSpPr>
            <a:cxnSpLocks/>
          </p:cNvCxnSpPr>
          <p:nvPr/>
        </p:nvCxnSpPr>
        <p:spPr>
          <a:xfrm>
            <a:off x="0" y="620415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C722DA5-E476-4BB7-9DE4-1A68B38030C0}"/>
              </a:ext>
            </a:extLst>
          </p:cNvPr>
          <p:cNvSpPr/>
          <p:nvPr/>
        </p:nvSpPr>
        <p:spPr>
          <a:xfrm>
            <a:off x="0" y="1300"/>
            <a:ext cx="5778500" cy="619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접근 방법 </a:t>
            </a:r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</a:t>
            </a:r>
            <a:r>
              <a:rPr lang="ko-KR" altLang="en-US" sz="28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시간복잡도</a:t>
            </a:r>
            <a:r>
              <a:rPr lang="ko-KR" altLang="en-US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줄이기</a:t>
            </a:r>
            <a:endParaRPr lang="ko-KR" altLang="en-US" sz="28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31EB35-56C5-4FCA-A569-1239F7C29EB6}"/>
              </a:ext>
            </a:extLst>
          </p:cNvPr>
          <p:cNvSpPr txBox="1"/>
          <p:nvPr/>
        </p:nvSpPr>
        <p:spPr>
          <a:xfrm>
            <a:off x="-1" y="620309"/>
            <a:ext cx="9906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/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buFont typeface="+mj-lt"/>
              <a:buAutoNum type="arabicParenR" startAt="4"/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가 최소가 되는 노드를 명확히 선택하기 위해선 정수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개에 대한 탐색은 불가피하다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즉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임의의 정수를 골랐을 때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나머지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N-1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노드와 최단 경로 합을 빠르게 구하는 수 밖에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없다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어떻게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 </a:t>
            </a:r>
            <a:r>
              <a:rPr lang="ko-KR" altLang="en-US" sz="14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노드마다 연결된 리프노드 개수를 표시하고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br>
              <a:rPr lang="en-US" altLang="ko-KR" sz="14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아래에 존재하는 모든 경로의 합을 계산해놓으면 빠르게 찾을 수 있지 않을까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  <a:endParaRPr lang="en-US" altLang="ko-KR" sz="14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52C5CD4D-1472-4C7B-95BA-C57B025BB29B}"/>
              </a:ext>
            </a:extLst>
          </p:cNvPr>
          <p:cNvSpPr/>
          <p:nvPr/>
        </p:nvSpPr>
        <p:spPr>
          <a:xfrm>
            <a:off x="2146298" y="272817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523FF008-3034-43D0-8CAF-0C00D409E3C3}"/>
              </a:ext>
            </a:extLst>
          </p:cNvPr>
          <p:cNvSpPr/>
          <p:nvPr/>
        </p:nvSpPr>
        <p:spPr>
          <a:xfrm>
            <a:off x="2146298" y="365936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54070FE5-0A8C-441F-B236-2204C0A2C564}"/>
              </a:ext>
            </a:extLst>
          </p:cNvPr>
          <p:cNvSpPr/>
          <p:nvPr/>
        </p:nvSpPr>
        <p:spPr>
          <a:xfrm>
            <a:off x="555620" y="5170972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C485D68-8CF4-46F9-A286-09A87EA6F5E2}"/>
              </a:ext>
            </a:extLst>
          </p:cNvPr>
          <p:cNvSpPr/>
          <p:nvPr/>
        </p:nvSpPr>
        <p:spPr>
          <a:xfrm>
            <a:off x="3736976" y="5170972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410E6CF-FF5B-42F7-8A6F-0A1E07D61168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473322" y="3382224"/>
            <a:ext cx="0" cy="277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B84B45CB-F1E1-4952-8DDB-DDCEF2C5E01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882644" y="4313414"/>
            <a:ext cx="1590678" cy="85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357714A1-4145-4769-AEF8-FEBD47E2A3F0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2473322" y="4313414"/>
            <a:ext cx="1590678" cy="85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2841616" y="2722677"/>
            <a:ext cx="22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리프노드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3</a:t>
            </a:r>
            <a:r>
              <a:rPr lang="ko-KR" altLang="en-US" sz="1200" b="1" smtClean="0">
                <a:solidFill>
                  <a:srgbClr val="00B050"/>
                </a:solidFill>
              </a:rPr>
              <a:t>개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/>
            </a:r>
            <a:br>
              <a:rPr lang="en-US" altLang="ko-KR" sz="1200" b="1" dirty="0" smtClean="0">
                <a:solidFill>
                  <a:srgbClr val="00B050"/>
                </a:solidFill>
              </a:rPr>
            </a:br>
            <a:r>
              <a:rPr lang="ko-KR" altLang="en-US" sz="1200" b="1" smtClean="0">
                <a:solidFill>
                  <a:srgbClr val="00B050"/>
                </a:solidFill>
              </a:rPr>
              <a:t>경로 합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7+8+10 = 25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AC485D68-8CF4-46F9-A286-09A87EA6F5E2}"/>
              </a:ext>
            </a:extLst>
          </p:cNvPr>
          <p:cNvSpPr/>
          <p:nvPr/>
        </p:nvSpPr>
        <p:spPr>
          <a:xfrm>
            <a:off x="2146298" y="5170972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357714A1-4145-4769-AEF8-FEBD47E2A3F0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2473322" y="4313414"/>
            <a:ext cx="0" cy="85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7AF70AA-3EF9-4772-9D99-E742F9D5284A}"/>
              </a:ext>
            </a:extLst>
          </p:cNvPr>
          <p:cNvSpPr txBox="1"/>
          <p:nvPr/>
        </p:nvSpPr>
        <p:spPr>
          <a:xfrm>
            <a:off x="2227253" y="4583349"/>
            <a:ext cx="27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7AF70AA-3EF9-4772-9D99-E742F9D5284A}"/>
              </a:ext>
            </a:extLst>
          </p:cNvPr>
          <p:cNvSpPr txBox="1"/>
          <p:nvPr/>
        </p:nvSpPr>
        <p:spPr>
          <a:xfrm>
            <a:off x="1404929" y="4459524"/>
            <a:ext cx="27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7AF70AA-3EF9-4772-9D99-E742F9D5284A}"/>
              </a:ext>
            </a:extLst>
          </p:cNvPr>
          <p:cNvSpPr txBox="1"/>
          <p:nvPr/>
        </p:nvSpPr>
        <p:spPr>
          <a:xfrm>
            <a:off x="3295646" y="4459524"/>
            <a:ext cx="27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5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7AF70AA-3EF9-4772-9D99-E742F9D5284A}"/>
              </a:ext>
            </a:extLst>
          </p:cNvPr>
          <p:cNvSpPr txBox="1"/>
          <p:nvPr/>
        </p:nvSpPr>
        <p:spPr>
          <a:xfrm>
            <a:off x="2165341" y="3307118"/>
            <a:ext cx="27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5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2841616" y="3659366"/>
            <a:ext cx="22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리프노드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3</a:t>
            </a:r>
            <a:r>
              <a:rPr lang="ko-KR" altLang="en-US" sz="1200" b="1" smtClean="0">
                <a:solidFill>
                  <a:srgbClr val="00B050"/>
                </a:solidFill>
              </a:rPr>
              <a:t>개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/>
            </a:r>
            <a:br>
              <a:rPr lang="en-US" altLang="ko-KR" sz="1200" b="1" dirty="0" smtClean="0">
                <a:solidFill>
                  <a:srgbClr val="00B050"/>
                </a:solidFill>
              </a:rPr>
            </a:br>
            <a:r>
              <a:rPr lang="ko-KR" altLang="en-US" sz="1200" b="1" smtClean="0">
                <a:solidFill>
                  <a:srgbClr val="00B050"/>
                </a:solidFill>
              </a:rPr>
              <a:t>경로 합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2+3+5 = 10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261127" y="5841017"/>
            <a:ext cx="124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리프노드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1</a:t>
            </a:r>
            <a:r>
              <a:rPr lang="ko-KR" altLang="en-US" sz="1200" b="1" smtClean="0">
                <a:solidFill>
                  <a:srgbClr val="00B050"/>
                </a:solidFill>
              </a:rPr>
              <a:t>개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/>
            </a:r>
            <a:br>
              <a:rPr lang="en-US" altLang="ko-KR" sz="1200" b="1" dirty="0" smtClean="0">
                <a:solidFill>
                  <a:srgbClr val="00B050"/>
                </a:solidFill>
              </a:rPr>
            </a:br>
            <a:r>
              <a:rPr lang="ko-KR" altLang="en-US" sz="1200" b="1" smtClean="0">
                <a:solidFill>
                  <a:srgbClr val="00B050"/>
                </a:solidFill>
              </a:rPr>
              <a:t>경로 합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0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1851805" y="5841017"/>
            <a:ext cx="124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리프노드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1</a:t>
            </a:r>
            <a:r>
              <a:rPr lang="ko-KR" altLang="en-US" sz="1200" b="1" smtClean="0">
                <a:solidFill>
                  <a:srgbClr val="00B050"/>
                </a:solidFill>
              </a:rPr>
              <a:t>개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/>
            </a:r>
            <a:br>
              <a:rPr lang="en-US" altLang="ko-KR" sz="1200" b="1" dirty="0" smtClean="0">
                <a:solidFill>
                  <a:srgbClr val="00B050"/>
                </a:solidFill>
              </a:rPr>
            </a:br>
            <a:r>
              <a:rPr lang="ko-KR" altLang="en-US" sz="1200" b="1" smtClean="0">
                <a:solidFill>
                  <a:srgbClr val="00B050"/>
                </a:solidFill>
              </a:rPr>
              <a:t>경로 합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0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3442483" y="5841017"/>
            <a:ext cx="124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리프노드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1</a:t>
            </a:r>
            <a:r>
              <a:rPr lang="ko-KR" altLang="en-US" sz="1200" b="1" smtClean="0">
                <a:solidFill>
                  <a:srgbClr val="00B050"/>
                </a:solidFill>
              </a:rPr>
              <a:t>개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/>
            </a:r>
            <a:br>
              <a:rPr lang="en-US" altLang="ko-KR" sz="1200" b="1" dirty="0" smtClean="0">
                <a:solidFill>
                  <a:srgbClr val="00B050"/>
                </a:solidFill>
              </a:rPr>
            </a:br>
            <a:r>
              <a:rPr lang="ko-KR" altLang="en-US" sz="1200" b="1" smtClean="0">
                <a:solidFill>
                  <a:srgbClr val="00B050"/>
                </a:solidFill>
              </a:rPr>
              <a:t>경로 합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0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81524" y="2568894"/>
            <a:ext cx="5162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※ 10</a:t>
            </a:r>
            <a:r>
              <a:rPr lang="ko-KR" altLang="en-US" sz="11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번을 골랐을 경우</a:t>
            </a:r>
            <a:endParaRPr lang="en-US" altLang="ko-KR" sz="11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10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 아래 모든 리프노드와 연결되므로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해당 노드의 경로 합을 더한다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(+0)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부모노드로</a:t>
            </a: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이동한다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이전 노드는 자식노드라고 명하고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지나온 경로 길이는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라고 하겠다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자식노드와</a:t>
            </a: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리프노드</a:t>
            </a: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개수 차이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(2)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 의미하는 것은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부모노드에서 다른 경로가 있으며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그 곳에 다른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개의 리프노드가 존재한다는 것이다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때문에 또다른 리프노드까지의 경로 값을 계산하여야 한다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자식노드에서</a:t>
            </a: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부모노드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까지 이동하는데 쓰이는 값을 더한다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(2) * (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총 노드 개수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–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자식노드의 리프노드 개수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 = +4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부모노드에서</a:t>
            </a: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또다른</a:t>
            </a: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리프노드까지</a:t>
            </a: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경로 합을 더한다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부모노드 경로 합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(10) –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자식노드 경로 합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(0) – d(2) *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자식노드의 리프노드 개수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(1) = +8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2~5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 과정을 루트노드까지 계속한다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endParaRPr lang="en-US" altLang="ko-KR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결과적으로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노드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10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번과 연결된 모든 경로의 합은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12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이며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노드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15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번은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13,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노드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25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번은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15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경로 합을 가진다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총 경로의 합은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(12+13+15)/2 = 20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이며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노드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25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번을 제외하면 총 경로는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5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로 최소이다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양방향으로 계산하였으므로 나누기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함에 주의하자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.)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587370" y="2849867"/>
            <a:ext cx="1336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노드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200" b="1" dirty="0">
                <a:solidFill>
                  <a:srgbClr val="00B050"/>
                </a:solidFill>
              </a:rPr>
              <a:t>: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10, 15, 25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2C892F0-0A10-4955-81DD-C4DEA709B7BE}"/>
              </a:ext>
            </a:extLst>
          </p:cNvPr>
          <p:cNvCxnSpPr>
            <a:cxnSpLocks/>
          </p:cNvCxnSpPr>
          <p:nvPr/>
        </p:nvCxnSpPr>
        <p:spPr>
          <a:xfrm>
            <a:off x="0" y="620415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C722DA5-E476-4BB7-9DE4-1A68B38030C0}"/>
              </a:ext>
            </a:extLst>
          </p:cNvPr>
          <p:cNvSpPr/>
          <p:nvPr/>
        </p:nvSpPr>
        <p:spPr>
          <a:xfrm>
            <a:off x="0" y="1300"/>
            <a:ext cx="5778500" cy="619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접근 방법 </a:t>
            </a:r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</a:t>
            </a:r>
            <a:r>
              <a:rPr lang="ko-KR" altLang="en-US" sz="28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시간복잡도</a:t>
            </a:r>
            <a:r>
              <a:rPr lang="ko-KR" altLang="en-US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줄이기</a:t>
            </a:r>
            <a:endParaRPr lang="ko-KR" altLang="en-US" sz="28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52C5CD4D-1472-4C7B-95BA-C57B025BB29B}"/>
              </a:ext>
            </a:extLst>
          </p:cNvPr>
          <p:cNvSpPr/>
          <p:nvPr/>
        </p:nvSpPr>
        <p:spPr>
          <a:xfrm>
            <a:off x="1841498" y="122322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523FF008-3034-43D0-8CAF-0C00D409E3C3}"/>
              </a:ext>
            </a:extLst>
          </p:cNvPr>
          <p:cNvSpPr/>
          <p:nvPr/>
        </p:nvSpPr>
        <p:spPr>
          <a:xfrm>
            <a:off x="1841498" y="215441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54070FE5-0A8C-441F-B236-2204C0A2C564}"/>
              </a:ext>
            </a:extLst>
          </p:cNvPr>
          <p:cNvSpPr/>
          <p:nvPr/>
        </p:nvSpPr>
        <p:spPr>
          <a:xfrm>
            <a:off x="1187445" y="3666022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410E6CF-FF5B-42F7-8A6F-0A1E07D61168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168522" y="1877274"/>
            <a:ext cx="0" cy="277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B84B45CB-F1E1-4952-8DDB-DDCEF2C5E01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14469" y="2808464"/>
            <a:ext cx="654053" cy="85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2536816" y="1217727"/>
            <a:ext cx="22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리프노드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6</a:t>
            </a:r>
            <a:r>
              <a:rPr lang="ko-KR" altLang="en-US" sz="1200" b="1" smtClean="0">
                <a:solidFill>
                  <a:srgbClr val="00B050"/>
                </a:solidFill>
              </a:rPr>
              <a:t>개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/>
            </a:r>
            <a:br>
              <a:rPr lang="en-US" altLang="ko-KR" sz="1200" b="1" dirty="0" smtClean="0">
                <a:solidFill>
                  <a:srgbClr val="00B050"/>
                </a:solidFill>
              </a:rPr>
            </a:br>
            <a:r>
              <a:rPr lang="ko-KR" altLang="en-US" sz="1200" b="1" smtClean="0">
                <a:solidFill>
                  <a:srgbClr val="00B050"/>
                </a:solidFill>
              </a:rPr>
              <a:t>경로 합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7+9+10+10+9+7 = 52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AC485D68-8CF4-46F9-A286-09A87EA6F5E2}"/>
              </a:ext>
            </a:extLst>
          </p:cNvPr>
          <p:cNvSpPr/>
          <p:nvPr/>
        </p:nvSpPr>
        <p:spPr>
          <a:xfrm>
            <a:off x="2495546" y="3666022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357714A1-4145-4769-AEF8-FEBD47E2A3F0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2168522" y="2808464"/>
            <a:ext cx="654048" cy="85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7AF70AA-3EF9-4772-9D99-E742F9D5284A}"/>
              </a:ext>
            </a:extLst>
          </p:cNvPr>
          <p:cNvSpPr txBox="1"/>
          <p:nvPr/>
        </p:nvSpPr>
        <p:spPr>
          <a:xfrm>
            <a:off x="2222492" y="3111606"/>
            <a:ext cx="27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7AF70AA-3EF9-4772-9D99-E742F9D5284A}"/>
              </a:ext>
            </a:extLst>
          </p:cNvPr>
          <p:cNvSpPr txBox="1"/>
          <p:nvPr/>
        </p:nvSpPr>
        <p:spPr>
          <a:xfrm>
            <a:off x="1800211" y="3102575"/>
            <a:ext cx="27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7AF70AA-3EF9-4772-9D99-E742F9D5284A}"/>
              </a:ext>
            </a:extLst>
          </p:cNvPr>
          <p:cNvSpPr txBox="1"/>
          <p:nvPr/>
        </p:nvSpPr>
        <p:spPr>
          <a:xfrm>
            <a:off x="1860541" y="1802168"/>
            <a:ext cx="27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5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2536816" y="2154416"/>
            <a:ext cx="22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리프노드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6</a:t>
            </a:r>
            <a:r>
              <a:rPr lang="ko-KR" altLang="en-US" sz="1200" b="1" smtClean="0">
                <a:solidFill>
                  <a:srgbClr val="00B050"/>
                </a:solidFill>
              </a:rPr>
              <a:t>개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/>
            </a:r>
            <a:br>
              <a:rPr lang="en-US" altLang="ko-KR" sz="1200" b="1" dirty="0" smtClean="0">
                <a:solidFill>
                  <a:srgbClr val="00B050"/>
                </a:solidFill>
              </a:rPr>
            </a:br>
            <a:r>
              <a:rPr lang="ko-KR" altLang="en-US" sz="1200" b="1" smtClean="0">
                <a:solidFill>
                  <a:srgbClr val="00B050"/>
                </a:solidFill>
              </a:rPr>
              <a:t>경로 합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2+4+5+5+4+2 = 22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3149594" y="3762213"/>
            <a:ext cx="124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리프노드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2</a:t>
            </a:r>
            <a:r>
              <a:rPr lang="ko-KR" altLang="en-US" sz="1200" b="1" smtClean="0">
                <a:solidFill>
                  <a:srgbClr val="00B050"/>
                </a:solidFill>
              </a:rPr>
              <a:t>개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/>
            </a:r>
            <a:br>
              <a:rPr lang="en-US" altLang="ko-KR" sz="1200" b="1" dirty="0" smtClean="0">
                <a:solidFill>
                  <a:srgbClr val="00B050"/>
                </a:solidFill>
              </a:rPr>
            </a:br>
            <a:r>
              <a:rPr lang="ko-KR" altLang="en-US" sz="1200" b="1" smtClean="0">
                <a:solidFill>
                  <a:srgbClr val="00B050"/>
                </a:solidFill>
              </a:rPr>
              <a:t>경로 합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4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19650" y="761653"/>
            <a:ext cx="516255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※ 10</a:t>
            </a:r>
            <a:r>
              <a:rPr lang="ko-KR" altLang="en-US" sz="11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번을 골랐을 경우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10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 노드의 아래 경로 합은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이다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(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앞서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 과정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앞서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2~5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 과정을 거치면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4+10 = 14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이며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그 후 반복은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0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이다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즉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10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번과 연결된 경로의 합은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18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이다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1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※ </a:t>
            </a:r>
            <a:r>
              <a:rPr lang="en-US" altLang="ko-KR" sz="11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20</a:t>
            </a:r>
            <a:r>
              <a:rPr lang="ko-KR" altLang="en-US" sz="11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번을 </a:t>
            </a:r>
            <a:r>
              <a:rPr lang="ko-KR" altLang="en-US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골랐을 경우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20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노드의 아래 경로 합은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0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이다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(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앞서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번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과정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앞서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2~5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번 과정을 거치면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8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+0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=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8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이며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그 후 반복은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4+10 = 14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이다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즉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20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번과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연결된 경로의 합은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22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이다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1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※ </a:t>
            </a:r>
            <a:r>
              <a:rPr lang="en-US" altLang="ko-KR" sz="11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30</a:t>
            </a:r>
            <a:r>
              <a:rPr lang="ko-KR" altLang="en-US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번을 골랐을 경우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30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번 노드의 아래 경로 합은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0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이다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(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앞서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번 과정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앞서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2~5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번 과정을 거치면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8+0 = 8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이며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그 후 반복은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12+10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=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24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이다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즉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30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번과 연결된 경로의 합은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32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이다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즉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총 경로의 합은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18+22+32+32+22+18)/72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=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이며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</a:p>
          <a:p>
            <a:r>
              <a:rPr lang="ko-KR" altLang="en-US" sz="11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노드</a:t>
            </a:r>
            <a:r>
              <a:rPr lang="ko-KR" altLang="en-US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30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번을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제외하면 총 경로는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40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으로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최소이다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양방향으로 계산하였으므로 나누기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함에 주의하자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.)</a:t>
            </a:r>
            <a:endParaRPr lang="en-US" altLang="ko-KR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54070FE5-0A8C-441F-B236-2204C0A2C564}"/>
              </a:ext>
            </a:extLst>
          </p:cNvPr>
          <p:cNvSpPr/>
          <p:nvPr/>
        </p:nvSpPr>
        <p:spPr>
          <a:xfrm>
            <a:off x="1187445" y="4990115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84B45CB-F1E1-4952-8DDB-DDCEF2C5E01F}"/>
              </a:ext>
            </a:extLst>
          </p:cNvPr>
          <p:cNvCxnSpPr>
            <a:cxnSpLocks/>
            <a:stCxn id="7" idx="4"/>
            <a:endCxn id="26" idx="0"/>
          </p:cNvCxnSpPr>
          <p:nvPr/>
        </p:nvCxnSpPr>
        <p:spPr>
          <a:xfrm>
            <a:off x="1514469" y="4320070"/>
            <a:ext cx="0" cy="67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AC485D68-8CF4-46F9-A286-09A87EA6F5E2}"/>
              </a:ext>
            </a:extLst>
          </p:cNvPr>
          <p:cNvSpPr/>
          <p:nvPr/>
        </p:nvSpPr>
        <p:spPr>
          <a:xfrm>
            <a:off x="2495546" y="4990115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357714A1-4145-4769-AEF8-FEBD47E2A3F0}"/>
              </a:ext>
            </a:extLst>
          </p:cNvPr>
          <p:cNvCxnSpPr>
            <a:cxnSpLocks/>
            <a:stCxn id="16" idx="4"/>
            <a:endCxn id="36" idx="0"/>
          </p:cNvCxnSpPr>
          <p:nvPr/>
        </p:nvCxnSpPr>
        <p:spPr>
          <a:xfrm>
            <a:off x="2822570" y="4320070"/>
            <a:ext cx="0" cy="67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115859" y="3762213"/>
            <a:ext cx="124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리프노드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4</a:t>
            </a:r>
            <a:r>
              <a:rPr lang="ko-KR" altLang="en-US" sz="1200" b="1" smtClean="0">
                <a:solidFill>
                  <a:srgbClr val="00B050"/>
                </a:solidFill>
              </a:rPr>
              <a:t>개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/>
            </a:r>
            <a:br>
              <a:rPr lang="en-US" altLang="ko-KR" sz="1200" b="1" dirty="0" smtClean="0">
                <a:solidFill>
                  <a:srgbClr val="00B050"/>
                </a:solidFill>
              </a:rPr>
            </a:br>
            <a:r>
              <a:rPr lang="ko-KR" altLang="en-US" sz="1200" b="1" smtClean="0">
                <a:solidFill>
                  <a:srgbClr val="00B050"/>
                </a:solidFill>
              </a:rPr>
              <a:t>경로 합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4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3149594" y="5058088"/>
            <a:ext cx="124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리프노드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2</a:t>
            </a:r>
            <a:r>
              <a:rPr lang="ko-KR" altLang="en-US" sz="1200" b="1" smtClean="0">
                <a:solidFill>
                  <a:srgbClr val="00B050"/>
                </a:solidFill>
              </a:rPr>
              <a:t>개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/>
            </a:r>
            <a:br>
              <a:rPr lang="en-US" altLang="ko-KR" sz="1200" b="1" dirty="0" smtClean="0">
                <a:solidFill>
                  <a:srgbClr val="00B050"/>
                </a:solidFill>
              </a:rPr>
            </a:br>
            <a:r>
              <a:rPr lang="ko-KR" altLang="en-US" sz="1200" b="1" smtClean="0">
                <a:solidFill>
                  <a:srgbClr val="00B050"/>
                </a:solidFill>
              </a:rPr>
              <a:t>경로 합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0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115859" y="5058088"/>
            <a:ext cx="124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리프노드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2</a:t>
            </a:r>
            <a:r>
              <a:rPr lang="ko-KR" altLang="en-US" sz="1200" b="1" smtClean="0">
                <a:solidFill>
                  <a:srgbClr val="00B050"/>
                </a:solidFill>
              </a:rPr>
              <a:t>개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/>
            </a:r>
            <a:br>
              <a:rPr lang="en-US" altLang="ko-KR" sz="1200" b="1" dirty="0" smtClean="0">
                <a:solidFill>
                  <a:srgbClr val="00B050"/>
                </a:solidFill>
              </a:rPr>
            </a:br>
            <a:r>
              <a:rPr lang="ko-KR" altLang="en-US" sz="1200" b="1" smtClean="0">
                <a:solidFill>
                  <a:srgbClr val="00B050"/>
                </a:solidFill>
              </a:rPr>
              <a:t>경로 합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: 0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7AF70AA-3EF9-4772-9D99-E742F9D5284A}"/>
              </a:ext>
            </a:extLst>
          </p:cNvPr>
          <p:cNvSpPr txBox="1"/>
          <p:nvPr/>
        </p:nvSpPr>
        <p:spPr>
          <a:xfrm>
            <a:off x="2549516" y="4474376"/>
            <a:ext cx="27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7AF70AA-3EF9-4772-9D99-E742F9D5284A}"/>
              </a:ext>
            </a:extLst>
          </p:cNvPr>
          <p:cNvSpPr txBox="1"/>
          <p:nvPr/>
        </p:nvSpPr>
        <p:spPr>
          <a:xfrm>
            <a:off x="1495413" y="4474376"/>
            <a:ext cx="27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200002" y="714974"/>
            <a:ext cx="22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노드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200" b="1" dirty="0">
                <a:solidFill>
                  <a:srgbClr val="00B050"/>
                </a:solidFill>
              </a:rPr>
              <a:t>: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10, 20, 30, 30, 20, </a:t>
            </a:r>
            <a:r>
              <a:rPr lang="en-US" altLang="ko-KR" sz="1200" b="1" dirty="0">
                <a:solidFill>
                  <a:srgbClr val="00B050"/>
                </a:solidFill>
              </a:rPr>
              <a:t>10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4CD9EDB-13C2-4335-82B1-A64F9EFE4361}"/>
              </a:ext>
            </a:extLst>
          </p:cNvPr>
          <p:cNvSpPr/>
          <p:nvPr/>
        </p:nvSpPr>
        <p:spPr>
          <a:xfrm>
            <a:off x="0" y="1300"/>
            <a:ext cx="9906000" cy="685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목차</a:t>
            </a:r>
            <a:endParaRPr lang="en-US" altLang="ko-KR" sz="4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86150" lvl="6" indent="-742950">
              <a:buAutoNum type="arabicPeriod"/>
            </a:pPr>
            <a:endParaRPr lang="en-US" altLang="ko-KR" sz="2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943350" lvl="7" indent="-742950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 설명 및 분석</a:t>
            </a:r>
            <a:endParaRPr lang="en-US" altLang="ko-KR" sz="2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943350" lvl="7" indent="-742950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943350" lvl="7" indent="-742950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접근 방법</a:t>
            </a:r>
            <a:endParaRPr lang="en-US" altLang="ko-KR" sz="2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943350" lvl="7" indent="-742950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943350" lvl="7" indent="-742950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 </a:t>
            </a:r>
            <a:r>
              <a:rPr lang="ko-KR" altLang="en-US" sz="2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풀이</a:t>
            </a:r>
            <a:endParaRPr lang="en-US" altLang="ko-KR" sz="2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8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2C892F0-0A10-4955-81DD-C4DEA709B7BE}"/>
              </a:ext>
            </a:extLst>
          </p:cNvPr>
          <p:cNvCxnSpPr>
            <a:cxnSpLocks/>
          </p:cNvCxnSpPr>
          <p:nvPr/>
        </p:nvCxnSpPr>
        <p:spPr>
          <a:xfrm>
            <a:off x="0" y="620415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C722DA5-E476-4BB7-9DE4-1A68B38030C0}"/>
              </a:ext>
            </a:extLst>
          </p:cNvPr>
          <p:cNvSpPr/>
          <p:nvPr/>
        </p:nvSpPr>
        <p:spPr>
          <a:xfrm>
            <a:off x="0" y="1300"/>
            <a:ext cx="5778500" cy="619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 설명 및 분석</a:t>
            </a:r>
            <a:endParaRPr lang="ko-KR" altLang="en-US" sz="28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A0E73C3-72A0-497F-A3EA-E920854EE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729914"/>
            <a:ext cx="9795606" cy="56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2C892F0-0A10-4955-81DD-C4DEA709B7BE}"/>
              </a:ext>
            </a:extLst>
          </p:cNvPr>
          <p:cNvCxnSpPr>
            <a:cxnSpLocks/>
          </p:cNvCxnSpPr>
          <p:nvPr/>
        </p:nvCxnSpPr>
        <p:spPr>
          <a:xfrm>
            <a:off x="0" y="620415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C722DA5-E476-4BB7-9DE4-1A68B38030C0}"/>
              </a:ext>
            </a:extLst>
          </p:cNvPr>
          <p:cNvSpPr/>
          <p:nvPr/>
        </p:nvSpPr>
        <p:spPr>
          <a:xfrm>
            <a:off x="0" y="1300"/>
            <a:ext cx="5778500" cy="619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 설명 및 분석</a:t>
            </a:r>
            <a:endParaRPr lang="ko-KR" altLang="en-US" sz="28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31EB35-56C5-4FCA-A569-1239F7C29EB6}"/>
              </a:ext>
            </a:extLst>
          </p:cNvPr>
          <p:cNvSpPr txBox="1"/>
          <p:nvPr/>
        </p:nvSpPr>
        <p:spPr>
          <a:xfrm>
            <a:off x="-1" y="620309"/>
            <a:ext cx="990600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정수 그래프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대한 정의가 주어진다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685800" lvl="1" indent="-228600">
              <a:buFont typeface="+mj-lt"/>
              <a:buAutoNum type="arabicParenR" startAt="2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143000" lvl="2" indent="-228600">
              <a:buFont typeface="+mj-lt"/>
              <a:buAutoNum type="circleNumDbPlain"/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노드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모든 양의 정수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대응되는 고유한 노드가 존재한다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143000" lvl="2" indent="-228600">
              <a:buFont typeface="+mj-lt"/>
              <a:buAutoNum type="circleNumDbPlain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143000" lvl="2" indent="-228600">
              <a:buFont typeface="+mj-lt"/>
              <a:buAutoNum type="circleNumDbPlain"/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간선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노드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노드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특정한 조건을 충족할 때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둘 사이에 간선이 존재한다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 &gt; y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이고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x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400" b="1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b="1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아닌 약수 중 가장 작은 수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때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x/d = y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라면 두 노드 사이에 간선이 존재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 &lt; y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이고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y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아닌 약수 중 가장 작은 수가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때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y/d = x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라면 두 노드 사이에 간선이 존재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간선의 길이는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143000" lvl="2" indent="-228600">
              <a:buFont typeface="+mj-lt"/>
              <a:buAutoNum type="circleNumDbPlain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143000" lvl="2" indent="-228600">
              <a:buFont typeface="+mj-lt"/>
              <a:buAutoNum type="circleNumDbPlain"/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최단 경로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(x, y)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두 노드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x, y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사이의 일반적으로 통용되는 그래프 상의 최단 경로 길이를 나타낸다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최단 경로에 속한 간선 길이의 합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최단 경로 길이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143000" lvl="2" indent="-228600">
              <a:buFont typeface="+mj-lt"/>
              <a:buAutoNum type="circleNumDbPlain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/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/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주의할 점</a:t>
            </a:r>
            <a:endParaRPr lang="en-US" altLang="ko-KR" sz="14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노드 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 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노드 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24 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최단거리는 얼마일까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24 / 3 = 8 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이므로 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 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이다 라고 대답하는 사람은 정의를 다시 볼 필요가 있다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24 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약수 중  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제외 한 가장 작은 수는 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 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이므로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노드 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24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노드 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연결된다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(24 / 2 = 12)</a:t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그래프가 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24 – 12 – 6 – 3 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같이 연결되므로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최단길이 정답은 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2+2+2=6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ko-KR" altLang="en-US" sz="14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152C910-1660-49BF-8801-63CA5C65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6" y="4578705"/>
            <a:ext cx="2431414" cy="21335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2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2C892F0-0A10-4955-81DD-C4DEA709B7BE}"/>
              </a:ext>
            </a:extLst>
          </p:cNvPr>
          <p:cNvCxnSpPr>
            <a:cxnSpLocks/>
          </p:cNvCxnSpPr>
          <p:nvPr/>
        </p:nvCxnSpPr>
        <p:spPr>
          <a:xfrm>
            <a:off x="0" y="620415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C722DA5-E476-4BB7-9DE4-1A68B38030C0}"/>
              </a:ext>
            </a:extLst>
          </p:cNvPr>
          <p:cNvSpPr/>
          <p:nvPr/>
        </p:nvSpPr>
        <p:spPr>
          <a:xfrm>
            <a:off x="0" y="1300"/>
            <a:ext cx="5778500" cy="619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 설명 및 분석</a:t>
            </a:r>
            <a:endParaRPr lang="ko-KR" altLang="en-US" sz="28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950539F-BABE-4F9D-9D34-37C1DFE7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830643"/>
            <a:ext cx="9486900" cy="30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2C892F0-0A10-4955-81DD-C4DEA709B7BE}"/>
              </a:ext>
            </a:extLst>
          </p:cNvPr>
          <p:cNvCxnSpPr>
            <a:cxnSpLocks/>
          </p:cNvCxnSpPr>
          <p:nvPr/>
        </p:nvCxnSpPr>
        <p:spPr>
          <a:xfrm>
            <a:off x="0" y="620415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C722DA5-E476-4BB7-9DE4-1A68B38030C0}"/>
              </a:ext>
            </a:extLst>
          </p:cNvPr>
          <p:cNvSpPr/>
          <p:nvPr/>
        </p:nvSpPr>
        <p:spPr>
          <a:xfrm>
            <a:off x="0" y="1300"/>
            <a:ext cx="5778500" cy="619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 설명 및 분석</a:t>
            </a:r>
            <a:endParaRPr lang="ko-KR" altLang="en-US" sz="28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6831EB35-56C5-4FCA-A569-1239F7C29EB6}"/>
                  </a:ext>
                </a:extLst>
              </p:cNvPr>
              <p:cNvSpPr txBox="1"/>
              <p:nvPr/>
            </p:nvSpPr>
            <p:spPr>
              <a:xfrm>
                <a:off x="-1" y="620309"/>
                <a:ext cx="9906001" cy="617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buFont typeface="+mj-lt"/>
                  <a:buAutoNum type="arabicParenR"/>
                </a:pP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buFont typeface="+mj-lt"/>
                  <a:buAutoNum type="arabicParenR" startAt="2"/>
                </a:pP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최단 경로 길이의 총합을 구한다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단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아래와 같은 조건이 있다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</a:t>
                </a:r>
              </a:p>
              <a:p>
                <a:pPr marL="800100" lvl="1" indent="-342900">
                  <a:buFont typeface="+mj-lt"/>
                  <a:buAutoNum type="arabicParenR" startAt="2"/>
                </a:pP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143000" lvl="2" indent="-228600">
                  <a:buFont typeface="+mj-lt"/>
                  <a:buAutoNum type="circleNumDbPlain"/>
                </a:pP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Alice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가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N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개의 양의 정수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v[1], v[2], … , v[n]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을 고른다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</a:t>
                </a:r>
                <a:b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이때 최단 경로 길이의 총합은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D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LG스마트체 Regular" panose="020B0600000101010101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LG스마트체 Regular" panose="020B0600000101010101" pitchFamily="50" charset="-127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,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LG스마트체 Regular" panose="020B0600000101010101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LG스마트체 Regular" panose="020B0600000101010101" pitchFamily="50" charset="-127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로 나타낼 수 있다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</a:t>
                </a:r>
              </a:p>
              <a:p>
                <a:pPr marL="1143000" lvl="2" indent="-228600">
                  <a:buFont typeface="+mj-lt"/>
                  <a:buAutoNum type="circleNumDbPlain"/>
                </a:pP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143000" lvl="2" indent="-228600">
                  <a:buFont typeface="+mj-lt"/>
                  <a:buAutoNum type="circleNumDbPlain"/>
                </a:pP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Bob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N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개의 노드 중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k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번째 노드 </a:t>
                </a:r>
                <a:r>
                  <a:rPr lang="ko-KR" altLang="en-US" sz="1400" b="1" dirty="0">
                    <a:solidFill>
                      <a:srgbClr val="00B05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하나를 빼고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최단 경로 길이의 총합을 다시 구한다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</a:t>
                </a:r>
                <a:b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이때 최단 경로 길이의 총합은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LG스마트체 Regular" panose="020B0600000101010101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LG스마트체 Regular" panose="020B0600000101010101" pitchFamily="50" charset="-127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,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LG스마트체 Regular" panose="020B0600000101010101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LG스마트체 Regular" panose="020B0600000101010101" pitchFamily="50" charset="-127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로 나타낼 수 있다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</a:t>
                </a:r>
                <a:b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즉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k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번째 노드와 다른 노드들 과의 최단 경로 길이가 제외된 것이다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</a:t>
                </a:r>
              </a:p>
              <a:p>
                <a:pPr marL="1143000" lvl="2" indent="-228600">
                  <a:buFont typeface="+mj-lt"/>
                  <a:buAutoNum type="circleNumDbPlain"/>
                </a:pP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143000" lvl="2" indent="-228600">
                  <a:buFont typeface="+mj-lt"/>
                  <a:buAutoNum type="circleNumDbPlain"/>
                </a:pP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주의해야 할 점은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우리가 구하고자 하는 정답은 </a:t>
                </a:r>
                <a:r>
                  <a:rPr lang="en-US" altLang="ko-KR" sz="1400" b="1" dirty="0">
                    <a:solidFill>
                      <a:srgbClr val="00B05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E</a:t>
                </a:r>
                <a:r>
                  <a:rPr lang="ko-KR" altLang="en-US" sz="1400" b="1" dirty="0">
                    <a:solidFill>
                      <a:srgbClr val="00B05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의 최소값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이다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</a:t>
                </a:r>
                <a:b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즉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k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번째 노드를 제거했을 때 사라지는 경로의 길이가 가장 크도록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k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번째 노드를 선택하여야 한다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</a:t>
                </a:r>
                <a:b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lvl="1"/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lvl="1"/>
                <a:r>
                  <a:rPr lang="ko-KR" altLang="en-US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주의할 점</a:t>
                </a:r>
                <a:endParaRPr lang="en-US" altLang="ko-KR" sz="1400" dirty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742950" lvl="1" indent="-285750">
                  <a:buFont typeface="+mj-lt"/>
                  <a:buAutoNum type="romanUcPeriod"/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예시에서 주어진 노드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10, 15, 25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그래프를 확인해보라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</a:t>
                </a:r>
                <a:b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D = 5+8+7 = 20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이며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</a:t>
                </a:r>
                <a:b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ko-KR" altLang="en-US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노드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25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를 제외할 때 사라지는 경로의 길이는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8+7 = 15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로 셋 중에 가장 크다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</a:t>
                </a:r>
                <a:b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ko-KR" altLang="en-US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즉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구하고자 하는 최소값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E = 20-15 = 5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이다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</a:t>
                </a:r>
                <a:br>
                  <a:rPr lang="en-US" altLang="ko-KR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endParaRPr lang="ko-KR" altLang="en-US" sz="1400" dirty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31EB35-56C5-4FCA-A569-1239F7C29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20309"/>
                <a:ext cx="9906001" cy="6173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952BB8C7-13E2-4099-A45E-BB6FB178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6" y="4578705"/>
            <a:ext cx="2431414" cy="21335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6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2C892F0-0A10-4955-81DD-C4DEA709B7BE}"/>
              </a:ext>
            </a:extLst>
          </p:cNvPr>
          <p:cNvCxnSpPr>
            <a:cxnSpLocks/>
          </p:cNvCxnSpPr>
          <p:nvPr/>
        </p:nvCxnSpPr>
        <p:spPr>
          <a:xfrm>
            <a:off x="0" y="620415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C722DA5-E476-4BB7-9DE4-1A68B38030C0}"/>
              </a:ext>
            </a:extLst>
          </p:cNvPr>
          <p:cNvSpPr/>
          <p:nvPr/>
        </p:nvSpPr>
        <p:spPr>
          <a:xfrm>
            <a:off x="0" y="1300"/>
            <a:ext cx="5778500" cy="619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접근 방법 </a:t>
            </a:r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</a:t>
            </a:r>
            <a:r>
              <a:rPr lang="ko-KR" altLang="en-US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그래프 구조 생각하기</a:t>
            </a:r>
            <a:endParaRPr lang="ko-KR" altLang="en-US" sz="28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31EB35-56C5-4FCA-A569-1239F7C29EB6}"/>
              </a:ext>
            </a:extLst>
          </p:cNvPr>
          <p:cNvSpPr txBox="1"/>
          <p:nvPr/>
        </p:nvSpPr>
        <p:spPr>
          <a:xfrm>
            <a:off x="-1" y="620309"/>
            <a:ext cx="99060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/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정수 그래프는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루트 노드로 한 트리 형태로 아래와 같이 구현이 가능하다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정수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있을 때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1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아닌 가장 작은 약수로 나눈 결과 값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부모 노드가 되도록 구성할 수 있다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(x/d = y)</a:t>
            </a:r>
            <a:endParaRPr lang="en-US" altLang="ko-KR" sz="14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3AFFCAC5-DB0F-4848-9741-88F11708F196}"/>
              </a:ext>
            </a:extLst>
          </p:cNvPr>
          <p:cNvSpPr/>
          <p:nvPr/>
        </p:nvSpPr>
        <p:spPr>
          <a:xfrm>
            <a:off x="4625975" y="247332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C0A6C798-74A1-406E-8F0B-1F225EEC8CBC}"/>
              </a:ext>
            </a:extLst>
          </p:cNvPr>
          <p:cNvSpPr/>
          <p:nvPr/>
        </p:nvSpPr>
        <p:spPr>
          <a:xfrm>
            <a:off x="3054350" y="345122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E998C813-C170-4036-9AD8-F103BFAA244C}"/>
              </a:ext>
            </a:extLst>
          </p:cNvPr>
          <p:cNvSpPr/>
          <p:nvPr/>
        </p:nvSpPr>
        <p:spPr>
          <a:xfrm>
            <a:off x="1482725" y="345122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8CF3CBC1-655B-4DA1-9880-0347CECB79AF}"/>
              </a:ext>
            </a:extLst>
          </p:cNvPr>
          <p:cNvSpPr/>
          <p:nvPr/>
        </p:nvSpPr>
        <p:spPr>
          <a:xfrm>
            <a:off x="4625975" y="345122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05D647DE-2A14-41EC-A3F3-FD89FDAB01EB}"/>
              </a:ext>
            </a:extLst>
          </p:cNvPr>
          <p:cNvSpPr/>
          <p:nvPr/>
        </p:nvSpPr>
        <p:spPr>
          <a:xfrm>
            <a:off x="1022350" y="469582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E3E1CF67-039C-4A3C-AD10-7C11327950B7}"/>
              </a:ext>
            </a:extLst>
          </p:cNvPr>
          <p:cNvSpPr/>
          <p:nvPr/>
        </p:nvSpPr>
        <p:spPr>
          <a:xfrm>
            <a:off x="2530476" y="469582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9A4ACE6-C51B-41E6-9918-CAE1DC56477A}"/>
              </a:ext>
            </a:extLst>
          </p:cNvPr>
          <p:cNvSpPr/>
          <p:nvPr/>
        </p:nvSpPr>
        <p:spPr>
          <a:xfrm>
            <a:off x="3613152" y="469582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BE6AB21-8474-4C94-B4B0-57CB4BE53ED2}"/>
              </a:ext>
            </a:extLst>
          </p:cNvPr>
          <p:cNvSpPr/>
          <p:nvPr/>
        </p:nvSpPr>
        <p:spPr>
          <a:xfrm>
            <a:off x="6197600" y="345122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3624AFD3-9D83-450D-A136-E0AB2C346DC0}"/>
              </a:ext>
            </a:extLst>
          </p:cNvPr>
          <p:cNvSpPr/>
          <p:nvPr/>
        </p:nvSpPr>
        <p:spPr>
          <a:xfrm>
            <a:off x="450852" y="577532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C9EB1597-F851-4E74-88DF-E81AFDBCCBAF}"/>
              </a:ext>
            </a:extLst>
          </p:cNvPr>
          <p:cNvSpPr/>
          <p:nvPr/>
        </p:nvSpPr>
        <p:spPr>
          <a:xfrm>
            <a:off x="5124452" y="469582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093C2D3C-F0E9-49E1-9965-68FD80B9FA77}"/>
              </a:ext>
            </a:extLst>
          </p:cNvPr>
          <p:cNvSpPr/>
          <p:nvPr/>
        </p:nvSpPr>
        <p:spPr>
          <a:xfrm>
            <a:off x="7769225" y="345122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7E13A8AF-819F-4A32-8028-5B7C1BD8AD96}"/>
              </a:ext>
            </a:extLst>
          </p:cNvPr>
          <p:cNvSpPr/>
          <p:nvPr/>
        </p:nvSpPr>
        <p:spPr>
          <a:xfrm>
            <a:off x="2095497" y="5775326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211D17C8-361E-4B11-970C-ED4A16F15229}"/>
              </a:ext>
            </a:extLst>
          </p:cNvPr>
          <p:cNvCxnSpPr>
            <a:stCxn id="5" idx="4"/>
            <a:endCxn id="20" idx="0"/>
          </p:cNvCxnSpPr>
          <p:nvPr/>
        </p:nvCxnSpPr>
        <p:spPr>
          <a:xfrm flipH="1">
            <a:off x="1809749" y="3127374"/>
            <a:ext cx="3143250" cy="3238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AF4792C3-12B1-49D8-8F4D-CD2362F551D3}"/>
              </a:ext>
            </a:extLst>
          </p:cNvPr>
          <p:cNvCxnSpPr>
            <a:stCxn id="5" idx="4"/>
            <a:endCxn id="19" idx="0"/>
          </p:cNvCxnSpPr>
          <p:nvPr/>
        </p:nvCxnSpPr>
        <p:spPr>
          <a:xfrm flipH="1">
            <a:off x="3381374" y="3127374"/>
            <a:ext cx="1571625" cy="323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A1357C13-3947-4682-9E74-161373D07516}"/>
              </a:ext>
            </a:extLst>
          </p:cNvPr>
          <p:cNvCxnSpPr>
            <a:stCxn id="5" idx="4"/>
            <a:endCxn id="25" idx="0"/>
          </p:cNvCxnSpPr>
          <p:nvPr/>
        </p:nvCxnSpPr>
        <p:spPr>
          <a:xfrm>
            <a:off x="4952999" y="3127374"/>
            <a:ext cx="1571625" cy="323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7DA3877A-D6F7-47B5-BD09-731D54C38EBB}"/>
              </a:ext>
            </a:extLst>
          </p:cNvPr>
          <p:cNvCxnSpPr>
            <a:stCxn id="5" idx="4"/>
            <a:endCxn id="21" idx="0"/>
          </p:cNvCxnSpPr>
          <p:nvPr/>
        </p:nvCxnSpPr>
        <p:spPr>
          <a:xfrm>
            <a:off x="4952999" y="3127374"/>
            <a:ext cx="0" cy="323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C42FFB6E-BD1F-49C6-B510-EB4B3E53BAC8}"/>
              </a:ext>
            </a:extLst>
          </p:cNvPr>
          <p:cNvCxnSpPr>
            <a:stCxn id="5" idx="4"/>
            <a:endCxn id="32" idx="0"/>
          </p:cNvCxnSpPr>
          <p:nvPr/>
        </p:nvCxnSpPr>
        <p:spPr>
          <a:xfrm>
            <a:off x="4952999" y="3127374"/>
            <a:ext cx="3143250" cy="323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53626237-9D32-4B33-BF13-EE9A51218159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1349374" y="4105274"/>
            <a:ext cx="460375" cy="59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AC36B174-A939-482A-81ED-601A40AE9B5B}"/>
              </a:ext>
            </a:extLst>
          </p:cNvPr>
          <p:cNvCxnSpPr>
            <a:stCxn id="22" idx="4"/>
            <a:endCxn id="26" idx="0"/>
          </p:cNvCxnSpPr>
          <p:nvPr/>
        </p:nvCxnSpPr>
        <p:spPr>
          <a:xfrm flipH="1">
            <a:off x="777876" y="5349874"/>
            <a:ext cx="571498" cy="425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F026897A-0C9A-4188-9630-25E1E9E91701}"/>
              </a:ext>
            </a:extLst>
          </p:cNvPr>
          <p:cNvCxnSpPr>
            <a:stCxn id="19" idx="4"/>
            <a:endCxn id="23" idx="0"/>
          </p:cNvCxnSpPr>
          <p:nvPr/>
        </p:nvCxnSpPr>
        <p:spPr>
          <a:xfrm flipH="1">
            <a:off x="2857500" y="4105274"/>
            <a:ext cx="523874" cy="59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1068CCD3-35F2-4E01-9A7C-6DF0226EBCF4}"/>
              </a:ext>
            </a:extLst>
          </p:cNvPr>
          <p:cNvCxnSpPr>
            <a:stCxn id="19" idx="4"/>
            <a:endCxn id="24" idx="0"/>
          </p:cNvCxnSpPr>
          <p:nvPr/>
        </p:nvCxnSpPr>
        <p:spPr>
          <a:xfrm>
            <a:off x="3381374" y="4105274"/>
            <a:ext cx="558802" cy="59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F93C7A27-6823-47C3-B468-5B1230CC80F1}"/>
              </a:ext>
            </a:extLst>
          </p:cNvPr>
          <p:cNvCxnSpPr>
            <a:stCxn id="23" idx="4"/>
            <a:endCxn id="33" idx="0"/>
          </p:cNvCxnSpPr>
          <p:nvPr/>
        </p:nvCxnSpPr>
        <p:spPr>
          <a:xfrm flipH="1">
            <a:off x="2422521" y="5349874"/>
            <a:ext cx="434979" cy="425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DC8B1450-9460-41D3-98E5-36AF267A765F}"/>
              </a:ext>
            </a:extLst>
          </p:cNvPr>
          <p:cNvCxnSpPr>
            <a:stCxn id="21" idx="4"/>
            <a:endCxn id="31" idx="0"/>
          </p:cNvCxnSpPr>
          <p:nvPr/>
        </p:nvCxnSpPr>
        <p:spPr>
          <a:xfrm>
            <a:off x="4952999" y="4105274"/>
            <a:ext cx="498477" cy="59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2C892F0-0A10-4955-81DD-C4DEA709B7BE}"/>
              </a:ext>
            </a:extLst>
          </p:cNvPr>
          <p:cNvCxnSpPr>
            <a:cxnSpLocks/>
          </p:cNvCxnSpPr>
          <p:nvPr/>
        </p:nvCxnSpPr>
        <p:spPr>
          <a:xfrm>
            <a:off x="0" y="620415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C722DA5-E476-4BB7-9DE4-1A68B38030C0}"/>
              </a:ext>
            </a:extLst>
          </p:cNvPr>
          <p:cNvSpPr/>
          <p:nvPr/>
        </p:nvSpPr>
        <p:spPr>
          <a:xfrm>
            <a:off x="0" y="1300"/>
            <a:ext cx="5778500" cy="619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접근 방법 </a:t>
            </a:r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</a:t>
            </a:r>
            <a:r>
              <a:rPr lang="ko-KR" altLang="en-US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정수 그래프 구현</a:t>
            </a:r>
            <a:endParaRPr lang="ko-KR" altLang="en-US" sz="28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31EB35-56C5-4FCA-A569-1239F7C29EB6}"/>
              </a:ext>
            </a:extLst>
          </p:cNvPr>
          <p:cNvSpPr txBox="1"/>
          <p:nvPr/>
        </p:nvSpPr>
        <p:spPr>
          <a:xfrm>
            <a:off x="-1" y="620309"/>
            <a:ext cx="99060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/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buFont typeface="+mj-lt"/>
              <a:buAutoNum type="arabicParenR" startAt="2"/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정수 그래프 정의에 따라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노드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간선 정보를 파악하자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테스트에 사용되는 정수는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≤ v[</a:t>
            </a:r>
            <a:r>
              <a:rPr lang="en-US" altLang="ko-KR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≤ 1,000,000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이므로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모든 노드에 대해서 </a:t>
            </a:r>
            <a:r>
              <a:rPr lang="ko-KR" altLang="en-US" sz="1400" b="1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간선 정보를 미리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구할 수 있다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정수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v[</a:t>
            </a:r>
            <a:r>
              <a:rPr lang="en-US" altLang="ko-KR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대하여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아닌 가장 작은 약수를 알아야 하므로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어떠한 소수로 처음 나뉘어 지는지를 알아야 한다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	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400" b="1" dirty="0" err="1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에라토스테네스의</a:t>
            </a:r>
            <a:r>
              <a:rPr lang="ko-KR" altLang="en-US" sz="1400" b="1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체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활용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 예시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Index = [0,	1,	2,	3,	4,	5,	6,	7,	8,	9,	10,	11,	12,	13,	14,	15,	16,	17]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Graph = [0,	0,	1,	1,	2,	1,	3,	1,	4,	3,	5,	1,	6,	1,	7,	5,	8,	1]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위와 같이 정수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(Index)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연결된 부모 노드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(Graph)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에라토스테네스의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체를 활용하여 빠르게 구할 수 있다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Tip. </a:t>
            </a:r>
            <a:r>
              <a:rPr lang="ko-KR" altLang="en-US" sz="14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에라토스테네스의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체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어떻게 사용하는가에 따라 위의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Graph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만드는데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30ms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걸릴 수도 있고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17,000ms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가 걸릴 수도 있다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모든 정수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에 대하여 모든 소수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일일이 대입한다면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시간 복잡도는 </a:t>
            </a:r>
            <a:r>
              <a:rPr lang="en-US" altLang="ko-KR" sz="14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O(N * P)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형태가 되므로 부적절한 방법이다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0CE8A0C9-BA02-4082-A3FD-450042AABCA9}"/>
              </a:ext>
            </a:extLst>
          </p:cNvPr>
          <p:cNvCxnSpPr/>
          <p:nvPr/>
        </p:nvCxnSpPr>
        <p:spPr>
          <a:xfrm>
            <a:off x="163195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51D94783-BA42-4177-BCE0-5F979FF967FB}"/>
              </a:ext>
            </a:extLst>
          </p:cNvPr>
          <p:cNvCxnSpPr/>
          <p:nvPr/>
        </p:nvCxnSpPr>
        <p:spPr>
          <a:xfrm>
            <a:off x="197485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8864756-698A-4460-87AF-267437767CD6}"/>
              </a:ext>
            </a:extLst>
          </p:cNvPr>
          <p:cNvCxnSpPr/>
          <p:nvPr/>
        </p:nvCxnSpPr>
        <p:spPr>
          <a:xfrm>
            <a:off x="241300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3F0FF557-22AC-42F9-B7BF-17B9D59218C1}"/>
              </a:ext>
            </a:extLst>
          </p:cNvPr>
          <p:cNvCxnSpPr/>
          <p:nvPr/>
        </p:nvCxnSpPr>
        <p:spPr>
          <a:xfrm>
            <a:off x="290195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D26C4B72-1BA6-40F7-8D7C-898EC176BB44}"/>
              </a:ext>
            </a:extLst>
          </p:cNvPr>
          <p:cNvCxnSpPr/>
          <p:nvPr/>
        </p:nvCxnSpPr>
        <p:spPr>
          <a:xfrm>
            <a:off x="336550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4E0A93F3-E28D-4CAA-B739-4C536051CF34}"/>
              </a:ext>
            </a:extLst>
          </p:cNvPr>
          <p:cNvCxnSpPr/>
          <p:nvPr/>
        </p:nvCxnSpPr>
        <p:spPr>
          <a:xfrm>
            <a:off x="379095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8A6E563-BEE7-46DA-B2B6-CEAEAD74E87E}"/>
              </a:ext>
            </a:extLst>
          </p:cNvPr>
          <p:cNvCxnSpPr/>
          <p:nvPr/>
        </p:nvCxnSpPr>
        <p:spPr>
          <a:xfrm>
            <a:off x="424180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15EE4268-BFB9-4766-852B-C4698C1E44F8}"/>
              </a:ext>
            </a:extLst>
          </p:cNvPr>
          <p:cNvCxnSpPr/>
          <p:nvPr/>
        </p:nvCxnSpPr>
        <p:spPr>
          <a:xfrm>
            <a:off x="470535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987B8B40-0211-424B-B75B-F437E1971202}"/>
              </a:ext>
            </a:extLst>
          </p:cNvPr>
          <p:cNvCxnSpPr/>
          <p:nvPr/>
        </p:nvCxnSpPr>
        <p:spPr>
          <a:xfrm>
            <a:off x="516255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ECF75F3-955B-4588-9739-0138806D8E76}"/>
              </a:ext>
            </a:extLst>
          </p:cNvPr>
          <p:cNvCxnSpPr/>
          <p:nvPr/>
        </p:nvCxnSpPr>
        <p:spPr>
          <a:xfrm>
            <a:off x="561340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87ACF1A-DF98-4E3D-8E6F-9F1F0A2147D3}"/>
              </a:ext>
            </a:extLst>
          </p:cNvPr>
          <p:cNvCxnSpPr/>
          <p:nvPr/>
        </p:nvCxnSpPr>
        <p:spPr>
          <a:xfrm>
            <a:off x="610870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AA7B1EAF-CA10-4755-8998-3F0031A3E063}"/>
              </a:ext>
            </a:extLst>
          </p:cNvPr>
          <p:cNvCxnSpPr/>
          <p:nvPr/>
        </p:nvCxnSpPr>
        <p:spPr>
          <a:xfrm>
            <a:off x="659130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5CF1E8B-E561-46DB-87DA-EB4C79DF5725}"/>
              </a:ext>
            </a:extLst>
          </p:cNvPr>
          <p:cNvCxnSpPr/>
          <p:nvPr/>
        </p:nvCxnSpPr>
        <p:spPr>
          <a:xfrm>
            <a:off x="704850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FC85CD8-20DA-4966-BDF7-F2EE229BB421}"/>
              </a:ext>
            </a:extLst>
          </p:cNvPr>
          <p:cNvCxnSpPr/>
          <p:nvPr/>
        </p:nvCxnSpPr>
        <p:spPr>
          <a:xfrm>
            <a:off x="753745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C80E147C-51CB-4AEB-8498-0CD4112D4B49}"/>
              </a:ext>
            </a:extLst>
          </p:cNvPr>
          <p:cNvCxnSpPr/>
          <p:nvPr/>
        </p:nvCxnSpPr>
        <p:spPr>
          <a:xfrm>
            <a:off x="798195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0FEF4BB-6190-45F4-A9E8-11FF86B72413}"/>
              </a:ext>
            </a:extLst>
          </p:cNvPr>
          <p:cNvCxnSpPr/>
          <p:nvPr/>
        </p:nvCxnSpPr>
        <p:spPr>
          <a:xfrm>
            <a:off x="841375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87826494-A0AA-4A12-86E6-77EEC9C5D137}"/>
              </a:ext>
            </a:extLst>
          </p:cNvPr>
          <p:cNvCxnSpPr/>
          <p:nvPr/>
        </p:nvCxnSpPr>
        <p:spPr>
          <a:xfrm>
            <a:off x="887095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97FCCF35-0380-4924-B534-9EA2C7383A49}"/>
              </a:ext>
            </a:extLst>
          </p:cNvPr>
          <p:cNvCxnSpPr/>
          <p:nvPr/>
        </p:nvCxnSpPr>
        <p:spPr>
          <a:xfrm>
            <a:off x="9302750" y="3683000"/>
            <a:ext cx="0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2C892F0-0A10-4955-81DD-C4DEA709B7BE}"/>
              </a:ext>
            </a:extLst>
          </p:cNvPr>
          <p:cNvCxnSpPr>
            <a:cxnSpLocks/>
          </p:cNvCxnSpPr>
          <p:nvPr/>
        </p:nvCxnSpPr>
        <p:spPr>
          <a:xfrm>
            <a:off x="0" y="620415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C722DA5-E476-4BB7-9DE4-1A68B38030C0}"/>
              </a:ext>
            </a:extLst>
          </p:cNvPr>
          <p:cNvSpPr/>
          <p:nvPr/>
        </p:nvSpPr>
        <p:spPr>
          <a:xfrm>
            <a:off x="0" y="1300"/>
            <a:ext cx="5778500" cy="619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접근 방법 </a:t>
            </a:r>
            <a:r>
              <a:rPr lang="en-US" altLang="ko-KR" sz="2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Brute Force</a:t>
            </a:r>
            <a:endParaRPr lang="ko-KR" altLang="en-US" sz="28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31EB35-56C5-4FCA-A569-1239F7C29EB6}"/>
              </a:ext>
            </a:extLst>
          </p:cNvPr>
          <p:cNvSpPr txBox="1"/>
          <p:nvPr/>
        </p:nvSpPr>
        <p:spPr>
          <a:xfrm>
            <a:off x="-1" y="620309"/>
            <a:ext cx="99060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/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buFont typeface="+mj-lt"/>
              <a:buAutoNum type="arabicParenR" startAt="3"/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정수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정수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사이에 최단 경로를 구하기 위해선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각각의 루트 노드로 부터의 경로와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중간에 존재하는 공통된 부모 노드의 정보가 필요하다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A=10,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B=25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일 경우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루트 노드로 부터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각각 거리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5+2 = 7, 5+5 = 10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의 경로를 가지고 있다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공통된 부모 노드 중 가장 큰 값은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이며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루트 노드로 부터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노드까지 경로 거리는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사이의 거리는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루트 노드에서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까지 거리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루트 노드에서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까지 거리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- 2 x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루트 노드에서 공통 노드까지 거리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즉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7 + 10 - 2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 5 = 7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임을 알 수 있다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Tip. 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정수 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정수 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 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경로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내에 존재할 때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(A=10,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B=20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일 때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루트 노드에서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까지 거리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루트 노드에서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까지 거리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루트 노드에서 가장 큰 공통 노드까지 거리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결과는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10+12-2x10=2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로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방법은 모든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경우에 적용 가능하다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Tip. </a:t>
            </a:r>
            <a:r>
              <a:rPr lang="ko-KR" altLang="en-US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시간 복잡도 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O(N</a:t>
            </a:r>
            <a:r>
              <a:rPr lang="en-US" altLang="ko-KR" sz="1400" baseline="30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^2</a:t>
            </a: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무엇을 제외할 지 탐색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(N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x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나머지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(N-1)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노드와의 거리 계산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E3ED5256-B43D-49DB-AC37-BEE423386C66}"/>
              </a:ext>
            </a:extLst>
          </p:cNvPr>
          <p:cNvSpPr/>
          <p:nvPr/>
        </p:nvSpPr>
        <p:spPr>
          <a:xfrm>
            <a:off x="8181975" y="3353771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D40A56EE-E98B-4C9D-B8CC-E50A65CCEC2C}"/>
              </a:ext>
            </a:extLst>
          </p:cNvPr>
          <p:cNvSpPr/>
          <p:nvPr/>
        </p:nvSpPr>
        <p:spPr>
          <a:xfrm>
            <a:off x="8181975" y="4284961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82A73C43-9FEE-457A-80BC-378238BBFBE4}"/>
              </a:ext>
            </a:extLst>
          </p:cNvPr>
          <p:cNvSpPr/>
          <p:nvPr/>
        </p:nvSpPr>
        <p:spPr>
          <a:xfrm>
            <a:off x="8181975" y="5202537"/>
            <a:ext cx="654048" cy="654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A4D0BD57-D2F6-4A0F-A910-622AEB672456}"/>
              </a:ext>
            </a:extLst>
          </p:cNvPr>
          <p:cNvSpPr/>
          <p:nvPr/>
        </p:nvSpPr>
        <p:spPr>
          <a:xfrm>
            <a:off x="8181975" y="6072487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42BEBF4-BF79-4DDF-BC91-3ED4E98C3045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8508999" y="4007819"/>
            <a:ext cx="0" cy="277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315B8B1B-FBB3-4FB8-9DCF-B41294BC0C72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8508999" y="4939009"/>
            <a:ext cx="0" cy="263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01243A8D-45D4-48FC-A8AC-789AEDC097E5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8508999" y="5856585"/>
            <a:ext cx="0" cy="215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A8CB5F2-08B5-42C0-A49C-23A6C707231E}"/>
              </a:ext>
            </a:extLst>
          </p:cNvPr>
          <p:cNvSpPr txBox="1"/>
          <p:nvPr/>
        </p:nvSpPr>
        <p:spPr>
          <a:xfrm>
            <a:off x="8759822" y="4031928"/>
            <a:ext cx="80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거리 </a:t>
            </a:r>
            <a:r>
              <a:rPr lang="en-US" altLang="ko-KR" sz="1200" b="1" dirty="0">
                <a:solidFill>
                  <a:srgbClr val="00B050"/>
                </a:solidFill>
              </a:rPr>
              <a:t>= 5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EAF6441-FEF6-4ECF-9C54-08C77195416C}"/>
              </a:ext>
            </a:extLst>
          </p:cNvPr>
          <p:cNvSpPr txBox="1"/>
          <p:nvPr/>
        </p:nvSpPr>
        <p:spPr>
          <a:xfrm>
            <a:off x="8759822" y="5843889"/>
            <a:ext cx="80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거리 </a:t>
            </a:r>
            <a:r>
              <a:rPr lang="en-US" altLang="ko-KR" sz="1200" b="1" dirty="0">
                <a:solidFill>
                  <a:srgbClr val="00B050"/>
                </a:solidFill>
              </a:rPr>
              <a:t>= 2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273EA47-1AC4-463F-86E6-1EA6C3A9611D}"/>
              </a:ext>
            </a:extLst>
          </p:cNvPr>
          <p:cNvSpPr txBox="1"/>
          <p:nvPr/>
        </p:nvSpPr>
        <p:spPr>
          <a:xfrm>
            <a:off x="8759822" y="4956901"/>
            <a:ext cx="80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거리 </a:t>
            </a:r>
            <a:r>
              <a:rPr lang="en-US" altLang="ko-KR" sz="1200" b="1" dirty="0">
                <a:solidFill>
                  <a:srgbClr val="00B050"/>
                </a:solidFill>
              </a:rPr>
              <a:t>= 5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52C5CD4D-1472-4C7B-95BA-C57B025BB29B}"/>
              </a:ext>
            </a:extLst>
          </p:cNvPr>
          <p:cNvSpPr/>
          <p:nvPr/>
        </p:nvSpPr>
        <p:spPr>
          <a:xfrm>
            <a:off x="6432548" y="3734771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523FF008-3034-43D0-8CAF-0C00D409E3C3}"/>
              </a:ext>
            </a:extLst>
          </p:cNvPr>
          <p:cNvSpPr/>
          <p:nvPr/>
        </p:nvSpPr>
        <p:spPr>
          <a:xfrm>
            <a:off x="6432548" y="4665961"/>
            <a:ext cx="654048" cy="654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54070FE5-0A8C-441F-B236-2204C0A2C564}"/>
              </a:ext>
            </a:extLst>
          </p:cNvPr>
          <p:cNvSpPr/>
          <p:nvPr/>
        </p:nvSpPr>
        <p:spPr>
          <a:xfrm>
            <a:off x="5778500" y="5583537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AC485D68-8CF4-46F9-A286-09A87EA6F5E2}"/>
              </a:ext>
            </a:extLst>
          </p:cNvPr>
          <p:cNvSpPr/>
          <p:nvPr/>
        </p:nvSpPr>
        <p:spPr>
          <a:xfrm>
            <a:off x="7086596" y="5583537"/>
            <a:ext cx="654048" cy="654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A410E6CF-FF5B-42F7-8A6F-0A1E07D61168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6759572" y="4388819"/>
            <a:ext cx="0" cy="277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B84B45CB-F1E1-4952-8DDB-DDCEF2C5E01F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 flipH="1">
            <a:off x="6105524" y="5320009"/>
            <a:ext cx="654048" cy="263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357714A1-4145-4769-AEF8-FEBD47E2A3F0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6759572" y="5320009"/>
            <a:ext cx="654048" cy="263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560FF4E-840F-4738-A8BE-CA99EC0EAB7E}"/>
              </a:ext>
            </a:extLst>
          </p:cNvPr>
          <p:cNvSpPr txBox="1"/>
          <p:nvPr/>
        </p:nvSpPr>
        <p:spPr>
          <a:xfrm>
            <a:off x="6759572" y="4402433"/>
            <a:ext cx="80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거리 </a:t>
            </a:r>
            <a:r>
              <a:rPr lang="en-US" altLang="ko-KR" sz="1200" b="1" dirty="0">
                <a:solidFill>
                  <a:srgbClr val="00B050"/>
                </a:solidFill>
              </a:rPr>
              <a:t>= 5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7AF70AA-3EF9-4772-9D99-E742F9D5284A}"/>
              </a:ext>
            </a:extLst>
          </p:cNvPr>
          <p:cNvSpPr txBox="1"/>
          <p:nvPr/>
        </p:nvSpPr>
        <p:spPr>
          <a:xfrm>
            <a:off x="5778500" y="5231534"/>
            <a:ext cx="80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거리 </a:t>
            </a:r>
            <a:r>
              <a:rPr lang="en-US" altLang="ko-KR" sz="1200" b="1" dirty="0">
                <a:solidFill>
                  <a:srgbClr val="00B050"/>
                </a:solidFill>
              </a:rPr>
              <a:t>= 2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63CCCB4-C8C7-445E-98A3-ACA21858366B}"/>
              </a:ext>
            </a:extLst>
          </p:cNvPr>
          <p:cNvSpPr txBox="1"/>
          <p:nvPr/>
        </p:nvSpPr>
        <p:spPr>
          <a:xfrm>
            <a:off x="7010395" y="5231534"/>
            <a:ext cx="80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거리 </a:t>
            </a:r>
            <a:r>
              <a:rPr lang="en-US" altLang="ko-KR" sz="1200" b="1" dirty="0">
                <a:solidFill>
                  <a:srgbClr val="00B050"/>
                </a:solidFill>
              </a:rPr>
              <a:t>= 5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7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7904</TotalTime>
  <Words>361</Words>
  <Application>Microsoft Office PowerPoint</Application>
  <PresentationFormat>A4 용지(210x297mm)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LG스마트체 Regular</vt:lpstr>
      <vt:lpstr>맑은 고딕</vt:lpstr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nuri2</dc:creator>
  <cp:lastModifiedBy>강누리/연구원/에어솔루션연구소(nuri.kang@lge.com)</cp:lastModifiedBy>
  <cp:revision>170</cp:revision>
  <dcterms:created xsi:type="dcterms:W3CDTF">2021-03-11T10:34:24Z</dcterms:created>
  <dcterms:modified xsi:type="dcterms:W3CDTF">2022-03-24T02:12:30Z</dcterms:modified>
</cp:coreProperties>
</file>