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81" r:id="rId5"/>
    <p:sldId id="259" r:id="rId6"/>
    <p:sldId id="284" r:id="rId7"/>
    <p:sldId id="291" r:id="rId8"/>
    <p:sldId id="283" r:id="rId9"/>
    <p:sldId id="285" r:id="rId10"/>
    <p:sldId id="263" r:id="rId11"/>
    <p:sldId id="288" r:id="rId12"/>
    <p:sldId id="279" r:id="rId13"/>
    <p:sldId id="266" r:id="rId14"/>
    <p:sldId id="267" r:id="rId15"/>
    <p:sldId id="269" r:id="rId16"/>
    <p:sldId id="268" r:id="rId17"/>
    <p:sldId id="270" r:id="rId18"/>
    <p:sldId id="271" r:id="rId19"/>
    <p:sldId id="272" r:id="rId20"/>
    <p:sldId id="274" r:id="rId21"/>
    <p:sldId id="289" r:id="rId22"/>
    <p:sldId id="276" r:id="rId23"/>
    <p:sldId id="290" r:id="rId24"/>
    <p:sldId id="275" r:id="rId25"/>
    <p:sldId id="277" r:id="rId26"/>
    <p:sldId id="286"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2643" autoAdjust="0"/>
  </p:normalViewPr>
  <p:slideViewPr>
    <p:cSldViewPr snapToGrid="0">
      <p:cViewPr varScale="1">
        <p:scale>
          <a:sx n="43" d="100"/>
          <a:sy n="43" d="100"/>
        </p:scale>
        <p:origin x="2088" y="34"/>
      </p:cViewPr>
      <p:guideLst/>
    </p:cSldViewPr>
  </p:slideViewPr>
  <p:notesTextViewPr>
    <p:cViewPr>
      <p:scale>
        <a:sx n="1" d="1"/>
        <a:sy n="1" d="1"/>
      </p:scale>
      <p:origin x="0" y="0"/>
    </p:cViewPr>
  </p:notesTextViewPr>
  <p:sorterViewPr>
    <p:cViewPr>
      <p:scale>
        <a:sx n="100" d="100"/>
        <a:sy n="100" d="100"/>
      </p:scale>
      <p:origin x="0" y="-49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C297F8-8BC7-4338-98CE-27300F9B80AF}" type="doc">
      <dgm:prSet loTypeId="urn:microsoft.com/office/officeart/2005/8/layout/venn1" loCatId="relationship" qsTypeId="urn:microsoft.com/office/officeart/2005/8/quickstyle/simple1" qsCatId="simple" csTypeId="urn:microsoft.com/office/officeart/2005/8/colors/accent1_2" csCatId="accent1" phldr="1"/>
      <dgm:spPr/>
    </dgm:pt>
    <dgm:pt modelId="{631944C8-2308-4600-87F4-934C184ACDAA}">
      <dgm:prSet phldrT="[Text]"/>
      <dgm:spPr/>
      <dgm:t>
        <a:bodyPr/>
        <a:lstStyle/>
        <a:p>
          <a:r>
            <a:rPr lang="en-GB" dirty="0" smtClean="0"/>
            <a:t>Architecture</a:t>
          </a:r>
          <a:endParaRPr lang="en-US" dirty="0"/>
        </a:p>
      </dgm:t>
    </dgm:pt>
    <dgm:pt modelId="{50BB8101-7910-434A-87F5-6295C0E960CC}" type="parTrans" cxnId="{33131B5A-7E54-4DB7-8780-0FD27AB763F0}">
      <dgm:prSet/>
      <dgm:spPr/>
      <dgm:t>
        <a:bodyPr/>
        <a:lstStyle/>
        <a:p>
          <a:endParaRPr lang="en-US"/>
        </a:p>
      </dgm:t>
    </dgm:pt>
    <dgm:pt modelId="{C0D00117-6F17-4A63-8A61-AFB2FC47AD69}" type="sibTrans" cxnId="{33131B5A-7E54-4DB7-8780-0FD27AB763F0}">
      <dgm:prSet/>
      <dgm:spPr/>
      <dgm:t>
        <a:bodyPr/>
        <a:lstStyle/>
        <a:p>
          <a:endParaRPr lang="en-US"/>
        </a:p>
      </dgm:t>
    </dgm:pt>
    <dgm:pt modelId="{B98AEE78-D7CB-4555-9DA2-AE1706C0D345}">
      <dgm:prSet phldrT="[Text]"/>
      <dgm:spPr/>
      <dgm:t>
        <a:bodyPr/>
        <a:lstStyle/>
        <a:p>
          <a:r>
            <a:rPr lang="en-GB" dirty="0" smtClean="0"/>
            <a:t>Methodology</a:t>
          </a:r>
          <a:endParaRPr lang="en-US" dirty="0"/>
        </a:p>
      </dgm:t>
    </dgm:pt>
    <dgm:pt modelId="{BE4F3BB8-AC2E-4E25-B4B9-E324DC0F6D3A}" type="parTrans" cxnId="{57B7842B-FF6B-4B42-BE85-53AEB0A574C5}">
      <dgm:prSet/>
      <dgm:spPr/>
      <dgm:t>
        <a:bodyPr/>
        <a:lstStyle/>
        <a:p>
          <a:endParaRPr lang="en-US"/>
        </a:p>
      </dgm:t>
    </dgm:pt>
    <dgm:pt modelId="{907672CB-D429-4602-9CB3-B3DC293D7F1B}" type="sibTrans" cxnId="{57B7842B-FF6B-4B42-BE85-53AEB0A574C5}">
      <dgm:prSet/>
      <dgm:spPr/>
      <dgm:t>
        <a:bodyPr/>
        <a:lstStyle/>
        <a:p>
          <a:endParaRPr lang="en-US"/>
        </a:p>
      </dgm:t>
    </dgm:pt>
    <dgm:pt modelId="{A5E7A1E9-F0DC-40FE-B3C6-E23A335EE412}">
      <dgm:prSet phldrT="[Text]"/>
      <dgm:spPr/>
      <dgm:t>
        <a:bodyPr/>
        <a:lstStyle/>
        <a:p>
          <a:r>
            <a:rPr lang="en-GB" dirty="0" smtClean="0"/>
            <a:t>Application Interface</a:t>
          </a:r>
          <a:endParaRPr lang="en-US" dirty="0"/>
        </a:p>
      </dgm:t>
    </dgm:pt>
    <dgm:pt modelId="{30CCC26A-EDB0-46EB-8BC2-80CFAEBDEE4A}" type="parTrans" cxnId="{563C9508-D44B-456F-8B9A-AADDE95C2683}">
      <dgm:prSet/>
      <dgm:spPr/>
      <dgm:t>
        <a:bodyPr/>
        <a:lstStyle/>
        <a:p>
          <a:endParaRPr lang="en-US"/>
        </a:p>
      </dgm:t>
    </dgm:pt>
    <dgm:pt modelId="{83CC34AF-3062-4B8E-816B-62DD578F4DA8}" type="sibTrans" cxnId="{563C9508-D44B-456F-8B9A-AADDE95C2683}">
      <dgm:prSet/>
      <dgm:spPr/>
      <dgm:t>
        <a:bodyPr/>
        <a:lstStyle/>
        <a:p>
          <a:endParaRPr lang="en-US"/>
        </a:p>
      </dgm:t>
    </dgm:pt>
    <dgm:pt modelId="{534D1A43-44CC-4A2E-BE4B-593DCAAA25FC}" type="pres">
      <dgm:prSet presAssocID="{B1C297F8-8BC7-4338-98CE-27300F9B80AF}" presName="compositeShape" presStyleCnt="0">
        <dgm:presLayoutVars>
          <dgm:chMax val="7"/>
          <dgm:dir/>
          <dgm:resizeHandles val="exact"/>
        </dgm:presLayoutVars>
      </dgm:prSet>
      <dgm:spPr/>
    </dgm:pt>
    <dgm:pt modelId="{294C4333-8135-4CE5-815A-EDED2A22BB2E}" type="pres">
      <dgm:prSet presAssocID="{631944C8-2308-4600-87F4-934C184ACDAA}" presName="circ1" presStyleLbl="vennNode1" presStyleIdx="0" presStyleCnt="3"/>
      <dgm:spPr/>
      <dgm:t>
        <a:bodyPr/>
        <a:lstStyle/>
        <a:p>
          <a:endParaRPr lang="en-US"/>
        </a:p>
      </dgm:t>
    </dgm:pt>
    <dgm:pt modelId="{5578E3DC-F8A1-49F4-9B0C-079FB139458D}" type="pres">
      <dgm:prSet presAssocID="{631944C8-2308-4600-87F4-934C184ACDAA}" presName="circ1Tx" presStyleLbl="revTx" presStyleIdx="0" presStyleCnt="0">
        <dgm:presLayoutVars>
          <dgm:chMax val="0"/>
          <dgm:chPref val="0"/>
          <dgm:bulletEnabled val="1"/>
        </dgm:presLayoutVars>
      </dgm:prSet>
      <dgm:spPr/>
      <dgm:t>
        <a:bodyPr/>
        <a:lstStyle/>
        <a:p>
          <a:endParaRPr lang="en-US"/>
        </a:p>
      </dgm:t>
    </dgm:pt>
    <dgm:pt modelId="{4ABBB974-8F4D-41A2-8FF7-C3074F1D95F5}" type="pres">
      <dgm:prSet presAssocID="{B98AEE78-D7CB-4555-9DA2-AE1706C0D345}" presName="circ2" presStyleLbl="vennNode1" presStyleIdx="1" presStyleCnt="3"/>
      <dgm:spPr/>
      <dgm:t>
        <a:bodyPr/>
        <a:lstStyle/>
        <a:p>
          <a:endParaRPr lang="en-US"/>
        </a:p>
      </dgm:t>
    </dgm:pt>
    <dgm:pt modelId="{DF2DB570-E5E0-4BFE-AB4C-447298A94FBB}" type="pres">
      <dgm:prSet presAssocID="{B98AEE78-D7CB-4555-9DA2-AE1706C0D345}" presName="circ2Tx" presStyleLbl="revTx" presStyleIdx="0" presStyleCnt="0">
        <dgm:presLayoutVars>
          <dgm:chMax val="0"/>
          <dgm:chPref val="0"/>
          <dgm:bulletEnabled val="1"/>
        </dgm:presLayoutVars>
      </dgm:prSet>
      <dgm:spPr/>
      <dgm:t>
        <a:bodyPr/>
        <a:lstStyle/>
        <a:p>
          <a:endParaRPr lang="en-US"/>
        </a:p>
      </dgm:t>
    </dgm:pt>
    <dgm:pt modelId="{1607D039-578C-4096-AB3F-F21123C687CB}" type="pres">
      <dgm:prSet presAssocID="{A5E7A1E9-F0DC-40FE-B3C6-E23A335EE412}" presName="circ3" presStyleLbl="vennNode1" presStyleIdx="2" presStyleCnt="3"/>
      <dgm:spPr/>
      <dgm:t>
        <a:bodyPr/>
        <a:lstStyle/>
        <a:p>
          <a:endParaRPr lang="en-US"/>
        </a:p>
      </dgm:t>
    </dgm:pt>
    <dgm:pt modelId="{8C3E56B7-5208-4AE2-9641-828F1F23A2B8}" type="pres">
      <dgm:prSet presAssocID="{A5E7A1E9-F0DC-40FE-B3C6-E23A335EE412}" presName="circ3Tx" presStyleLbl="revTx" presStyleIdx="0" presStyleCnt="0">
        <dgm:presLayoutVars>
          <dgm:chMax val="0"/>
          <dgm:chPref val="0"/>
          <dgm:bulletEnabled val="1"/>
        </dgm:presLayoutVars>
      </dgm:prSet>
      <dgm:spPr/>
      <dgm:t>
        <a:bodyPr/>
        <a:lstStyle/>
        <a:p>
          <a:endParaRPr lang="en-US"/>
        </a:p>
      </dgm:t>
    </dgm:pt>
  </dgm:ptLst>
  <dgm:cxnLst>
    <dgm:cxn modelId="{33131B5A-7E54-4DB7-8780-0FD27AB763F0}" srcId="{B1C297F8-8BC7-4338-98CE-27300F9B80AF}" destId="{631944C8-2308-4600-87F4-934C184ACDAA}" srcOrd="0" destOrd="0" parTransId="{50BB8101-7910-434A-87F5-6295C0E960CC}" sibTransId="{C0D00117-6F17-4A63-8A61-AFB2FC47AD69}"/>
    <dgm:cxn modelId="{45E616D0-66EA-4684-AE2C-2F603CAFC2EE}" type="presOf" srcId="{B98AEE78-D7CB-4555-9DA2-AE1706C0D345}" destId="{4ABBB974-8F4D-41A2-8FF7-C3074F1D95F5}" srcOrd="0" destOrd="0" presId="urn:microsoft.com/office/officeart/2005/8/layout/venn1"/>
    <dgm:cxn modelId="{57B7842B-FF6B-4B42-BE85-53AEB0A574C5}" srcId="{B1C297F8-8BC7-4338-98CE-27300F9B80AF}" destId="{B98AEE78-D7CB-4555-9DA2-AE1706C0D345}" srcOrd="1" destOrd="0" parTransId="{BE4F3BB8-AC2E-4E25-B4B9-E324DC0F6D3A}" sibTransId="{907672CB-D429-4602-9CB3-B3DC293D7F1B}"/>
    <dgm:cxn modelId="{3659167F-7E79-4B5F-BAC5-8D3E1CDDEFFE}" type="presOf" srcId="{B98AEE78-D7CB-4555-9DA2-AE1706C0D345}" destId="{DF2DB570-E5E0-4BFE-AB4C-447298A94FBB}" srcOrd="1" destOrd="0" presId="urn:microsoft.com/office/officeart/2005/8/layout/venn1"/>
    <dgm:cxn modelId="{58124112-D0FC-4B6B-83B8-70FBB75F6A97}" type="presOf" srcId="{631944C8-2308-4600-87F4-934C184ACDAA}" destId="{294C4333-8135-4CE5-815A-EDED2A22BB2E}" srcOrd="0" destOrd="0" presId="urn:microsoft.com/office/officeart/2005/8/layout/venn1"/>
    <dgm:cxn modelId="{563C9508-D44B-456F-8B9A-AADDE95C2683}" srcId="{B1C297F8-8BC7-4338-98CE-27300F9B80AF}" destId="{A5E7A1E9-F0DC-40FE-B3C6-E23A335EE412}" srcOrd="2" destOrd="0" parTransId="{30CCC26A-EDB0-46EB-8BC2-80CFAEBDEE4A}" sibTransId="{83CC34AF-3062-4B8E-816B-62DD578F4DA8}"/>
    <dgm:cxn modelId="{5AF232A2-9B37-4B1D-9BA0-B561089F1944}" type="presOf" srcId="{A5E7A1E9-F0DC-40FE-B3C6-E23A335EE412}" destId="{1607D039-578C-4096-AB3F-F21123C687CB}" srcOrd="0" destOrd="0" presId="urn:microsoft.com/office/officeart/2005/8/layout/venn1"/>
    <dgm:cxn modelId="{EF2345BF-1E31-41DD-BDA5-7B7F91EA74F0}" type="presOf" srcId="{631944C8-2308-4600-87F4-934C184ACDAA}" destId="{5578E3DC-F8A1-49F4-9B0C-079FB139458D}" srcOrd="1" destOrd="0" presId="urn:microsoft.com/office/officeart/2005/8/layout/venn1"/>
    <dgm:cxn modelId="{F716AC5A-59BA-4CAF-901E-8DB888851EFF}" type="presOf" srcId="{A5E7A1E9-F0DC-40FE-B3C6-E23A335EE412}" destId="{8C3E56B7-5208-4AE2-9641-828F1F23A2B8}" srcOrd="1" destOrd="0" presId="urn:microsoft.com/office/officeart/2005/8/layout/venn1"/>
    <dgm:cxn modelId="{C83F56B9-413A-49C9-877F-120C11213BEE}" type="presOf" srcId="{B1C297F8-8BC7-4338-98CE-27300F9B80AF}" destId="{534D1A43-44CC-4A2E-BE4B-593DCAAA25FC}" srcOrd="0" destOrd="0" presId="urn:microsoft.com/office/officeart/2005/8/layout/venn1"/>
    <dgm:cxn modelId="{81541E47-3E55-40C7-AAB3-00A82EFB27CE}" type="presParOf" srcId="{534D1A43-44CC-4A2E-BE4B-593DCAAA25FC}" destId="{294C4333-8135-4CE5-815A-EDED2A22BB2E}" srcOrd="0" destOrd="0" presId="urn:microsoft.com/office/officeart/2005/8/layout/venn1"/>
    <dgm:cxn modelId="{189919A6-910B-4F7F-AFE6-E078E510F409}" type="presParOf" srcId="{534D1A43-44CC-4A2E-BE4B-593DCAAA25FC}" destId="{5578E3DC-F8A1-49F4-9B0C-079FB139458D}" srcOrd="1" destOrd="0" presId="urn:microsoft.com/office/officeart/2005/8/layout/venn1"/>
    <dgm:cxn modelId="{3A821993-AD3B-4FDA-9073-AA55CA5CECB2}" type="presParOf" srcId="{534D1A43-44CC-4A2E-BE4B-593DCAAA25FC}" destId="{4ABBB974-8F4D-41A2-8FF7-C3074F1D95F5}" srcOrd="2" destOrd="0" presId="urn:microsoft.com/office/officeart/2005/8/layout/venn1"/>
    <dgm:cxn modelId="{B73F13F5-A2DE-44A4-B005-2EB8EF731115}" type="presParOf" srcId="{534D1A43-44CC-4A2E-BE4B-593DCAAA25FC}" destId="{DF2DB570-E5E0-4BFE-AB4C-447298A94FBB}" srcOrd="3" destOrd="0" presId="urn:microsoft.com/office/officeart/2005/8/layout/venn1"/>
    <dgm:cxn modelId="{90990E66-9CC8-4BE7-8880-890E1CB79F83}" type="presParOf" srcId="{534D1A43-44CC-4A2E-BE4B-593DCAAA25FC}" destId="{1607D039-578C-4096-AB3F-F21123C687CB}" srcOrd="4" destOrd="0" presId="urn:microsoft.com/office/officeart/2005/8/layout/venn1"/>
    <dgm:cxn modelId="{C5831982-33B0-4AFC-8FB0-81C0674D643E}" type="presParOf" srcId="{534D1A43-44CC-4A2E-BE4B-593DCAAA25FC}" destId="{8C3E56B7-5208-4AE2-9641-828F1F23A2B8}"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C4333-8135-4CE5-815A-EDED2A22BB2E}">
      <dsp:nvSpPr>
        <dsp:cNvPr id="0" name=""/>
        <dsp:cNvSpPr/>
      </dsp:nvSpPr>
      <dsp:spPr>
        <a:xfrm>
          <a:off x="4114006" y="66178"/>
          <a:ext cx="3176587" cy="317658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n-GB" sz="2700" kern="1200" dirty="0" smtClean="0"/>
            <a:t>Architecture</a:t>
          </a:r>
          <a:endParaRPr lang="en-US" sz="2700" kern="1200" dirty="0"/>
        </a:p>
      </dsp:txBody>
      <dsp:txXfrm>
        <a:off x="4537551" y="622081"/>
        <a:ext cx="2329497" cy="1429464"/>
      </dsp:txXfrm>
    </dsp:sp>
    <dsp:sp modelId="{4ABBB974-8F4D-41A2-8FF7-C3074F1D95F5}">
      <dsp:nvSpPr>
        <dsp:cNvPr id="0" name=""/>
        <dsp:cNvSpPr/>
      </dsp:nvSpPr>
      <dsp:spPr>
        <a:xfrm>
          <a:off x="5260224" y="2051546"/>
          <a:ext cx="3176587" cy="317658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n-GB" sz="2700" kern="1200" dirty="0" smtClean="0"/>
            <a:t>Methodology</a:t>
          </a:r>
          <a:endParaRPr lang="en-US" sz="2700" kern="1200" dirty="0"/>
        </a:p>
      </dsp:txBody>
      <dsp:txXfrm>
        <a:off x="6231731" y="2872164"/>
        <a:ext cx="1905952" cy="1747123"/>
      </dsp:txXfrm>
    </dsp:sp>
    <dsp:sp modelId="{1607D039-578C-4096-AB3F-F21123C687CB}">
      <dsp:nvSpPr>
        <dsp:cNvPr id="0" name=""/>
        <dsp:cNvSpPr/>
      </dsp:nvSpPr>
      <dsp:spPr>
        <a:xfrm>
          <a:off x="2967787" y="2051546"/>
          <a:ext cx="3176587" cy="317658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n-GB" sz="2700" kern="1200" dirty="0" smtClean="0"/>
            <a:t>Application Interface</a:t>
          </a:r>
          <a:endParaRPr lang="en-US" sz="2700" kern="1200" dirty="0"/>
        </a:p>
      </dsp:txBody>
      <dsp:txXfrm>
        <a:off x="3266916" y="2872164"/>
        <a:ext cx="1905952" cy="174712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A804A-0F5E-46FB-A1BF-EB01B3FC4602}" type="datetimeFigureOut">
              <a:rPr lang="en-US" smtClean="0"/>
              <a:t>6/20/2022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0CBE0-E6B9-4AC6-89CC-C9B49A84422C}" type="slidenum">
              <a:rPr lang="en-US" smtClean="0"/>
              <a:t>‹#›</a:t>
            </a:fld>
            <a:endParaRPr lang="en-US"/>
          </a:p>
        </p:txBody>
      </p:sp>
    </p:spTree>
    <p:extLst>
      <p:ext uri="{BB962C8B-B14F-4D97-AF65-F5344CB8AC3E}">
        <p14:creationId xmlns:p14="http://schemas.microsoft.com/office/powerpoint/2010/main" val="2683140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D0CBE0-E6B9-4AC6-89CC-C9B49A84422C}" type="slidenum">
              <a:rPr lang="en-US" smtClean="0"/>
              <a:t>2</a:t>
            </a:fld>
            <a:endParaRPr lang="en-US"/>
          </a:p>
        </p:txBody>
      </p:sp>
    </p:spTree>
    <p:extLst>
      <p:ext uri="{BB962C8B-B14F-4D97-AF65-F5344CB8AC3E}">
        <p14:creationId xmlns:p14="http://schemas.microsoft.com/office/powerpoint/2010/main" val="3610036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EM: manages the Lifecycles, Loading, Launching of AA.</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EM launch AA with configuration at system integration time or at runtime.</a:t>
            </a:r>
          </a:p>
          <a:p>
            <a:pPr marL="628650" lvl="1" indent="-171450">
              <a:buFont typeface="Arial" panose="020B0604020202020204" pitchFamily="34" charset="0"/>
              <a:buChar char="•"/>
            </a:pPr>
            <a:r>
              <a:rPr lang="en-US" dirty="0" smtClean="0"/>
              <a:t>Deterministic Client: </a:t>
            </a:r>
            <a:r>
              <a:rPr lang="en-GB" dirty="0" smtClean="0"/>
              <a:t>run a cyclic deterministic execution.</a:t>
            </a:r>
          </a:p>
          <a:p>
            <a:pPr marL="628650" lvl="1" indent="-171450">
              <a:buFont typeface="Arial" panose="020B0604020202020204" pitchFamily="34" charset="0"/>
              <a:buChar char="•"/>
            </a:pPr>
            <a:r>
              <a:rPr lang="en-US" dirty="0" smtClean="0"/>
              <a:t>Execution Client: AA &amp; SM use to report execution</a:t>
            </a:r>
            <a:r>
              <a:rPr lang="en-US" baseline="0" dirty="0" smtClean="0"/>
              <a:t> state.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State Client: SM us to </a:t>
            </a:r>
            <a:r>
              <a:rPr lang="en-GB" dirty="0" smtClean="0"/>
              <a:t>request </a:t>
            </a:r>
            <a:r>
              <a:rPr lang="en-US" dirty="0" smtClean="0"/>
              <a:t>transitions to</a:t>
            </a:r>
            <a:r>
              <a:rPr lang="en-GB" dirty="0" smtClean="0"/>
              <a:t> Function Group State.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Request Execution Info: </a:t>
            </a:r>
            <a:r>
              <a:rPr lang="en-GB" dirty="0" smtClean="0"/>
              <a:t>retrieve information about Processes and Function Group States.</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dirty="0" smtClean="0"/>
              <a:t>SM: </a:t>
            </a:r>
            <a:r>
              <a:rPr lang="en-GB" dirty="0" smtClean="0"/>
              <a:t>determines the desired target state of the ARA based on various application-specific inputs,</a:t>
            </a:r>
            <a:r>
              <a:rPr lang="en-GB" baseline="0" dirty="0" smtClean="0"/>
              <a:t> </a:t>
            </a:r>
            <a:r>
              <a:rPr lang="en-GB" dirty="0" smtClean="0"/>
              <a:t>EM switch state of AA to those state</a:t>
            </a:r>
            <a:r>
              <a:rPr lang="en-US" dirty="0" smtClean="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Network State: </a:t>
            </a:r>
            <a:r>
              <a:rPr lang="en-GB" dirty="0" smtClean="0"/>
              <a:t>use to trigger activation and deactivation of (partial) networks and to subscribe for corresponding activation and deactivation events.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Package Management: use to </a:t>
            </a:r>
            <a:r>
              <a:rPr lang="en-GB" dirty="0" smtClean="0"/>
              <a:t>subscribe for status changes of UCM</a:t>
            </a:r>
            <a:r>
              <a:rPr lang="en-GB" baseline="0" dirty="0" smtClean="0"/>
              <a:t>. </a:t>
            </a:r>
            <a:r>
              <a:rPr lang="en-US" sz="1200" b="0" i="0" u="none" strike="noStrike" kern="1200" baseline="0" dirty="0" smtClean="0">
                <a:solidFill>
                  <a:schemeClr val="tx1"/>
                </a:solidFill>
                <a:latin typeface="+mn-lt"/>
                <a:ea typeface="+mn-ea"/>
                <a:cs typeface="+mn-cs"/>
              </a:rPr>
              <a:t>OS: responsible for runtime scheduling of the Process of AA.</a:t>
            </a:r>
          </a:p>
          <a:p>
            <a:pPr marL="171450" indent="-171450">
              <a:buFont typeface="Arial" panose="020B0604020202020204" pitchFamily="34" charset="0"/>
              <a:buChar char="•"/>
            </a:pPr>
            <a:r>
              <a:rPr lang="en-GB" dirty="0" smtClean="0"/>
              <a:t>Log</a:t>
            </a:r>
            <a:r>
              <a:rPr lang="en-GB" baseline="0" dirty="0" smtClean="0"/>
              <a:t> &amp; Trace: </a:t>
            </a:r>
            <a:r>
              <a:rPr lang="en-US" baseline="0" dirty="0" smtClean="0"/>
              <a:t>provides functionality to build and log messages of different severity.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Time Base Resource: used to determine timestamps for log messages.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aseline="0" dirty="0" smtClean="0"/>
              <a:t>Logger: AA use </a:t>
            </a:r>
            <a:r>
              <a:rPr lang="en-US" dirty="0" smtClean="0"/>
              <a:t>to log textual messages.</a:t>
            </a:r>
            <a:endParaRPr lang="en-US" baseline="0" dirty="0" smtClean="0"/>
          </a:p>
          <a:p>
            <a:pPr marL="171450" indent="-171450">
              <a:buFont typeface="Arial" panose="020B0604020202020204" pitchFamily="34" charset="0"/>
              <a:buChar char="•"/>
            </a:pPr>
            <a:r>
              <a:rPr lang="en-US" dirty="0" smtClean="0"/>
              <a:t>Operating System Interface: provides functionality for implementing multi-threaded real-time embedded applications and corresponds to the [9, POSIX PSE51 profile].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Multi-Process System Interface: use to </a:t>
            </a:r>
            <a:r>
              <a:rPr lang="en-GB" dirty="0" smtClean="0"/>
              <a:t>starting, controlling, and stopping Processes via the Operating System.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Operating System Interface: </a:t>
            </a:r>
            <a:r>
              <a:rPr lang="en-GB" dirty="0" smtClean="0"/>
              <a:t>create, configure and control multiple Threads with support for real-time guarantees.</a:t>
            </a:r>
            <a:endParaRPr lang="en-US" dirty="0" smtClean="0"/>
          </a:p>
          <a:p>
            <a:pPr marL="171450" indent="-171450">
              <a:buFont typeface="Arial" panose="020B0604020202020204" pitchFamily="34" charset="0"/>
              <a:buChar char="•"/>
            </a:pPr>
            <a:r>
              <a:rPr lang="en-US" dirty="0" smtClean="0"/>
              <a:t>Core: provides runtime control functionality:</a:t>
            </a:r>
            <a:r>
              <a:rPr lang="en-US" baseline="0" dirty="0" smtClean="0"/>
              <a:t> initialization and de-initialization of the AA as well as termination of Processes.</a:t>
            </a:r>
            <a:endParaRPr lang="en-US" dirty="0" smtClean="0"/>
          </a:p>
          <a:p>
            <a:pPr marL="628650" lvl="1" indent="-171450">
              <a:buFont typeface="Arial" panose="020B0604020202020204" pitchFamily="34" charset="0"/>
              <a:buChar char="•"/>
            </a:pPr>
            <a:r>
              <a:rPr lang="en-US" dirty="0" smtClean="0"/>
              <a:t>Runtime Controller:</a:t>
            </a:r>
            <a:r>
              <a:rPr lang="en-GB" dirty="0" smtClean="0"/>
              <a:t> initialization and de-initialization of the AA.</a:t>
            </a:r>
          </a:p>
          <a:p>
            <a:pPr marL="628650" lvl="1" indent="-171450">
              <a:buFont typeface="Arial" panose="020B0604020202020204" pitchFamily="34" charset="0"/>
              <a:buChar char="•"/>
            </a:pPr>
            <a:r>
              <a:rPr lang="en-US" dirty="0" smtClean="0"/>
              <a:t>Process Termination: </a:t>
            </a:r>
            <a:r>
              <a:rPr lang="en-GB" dirty="0" smtClean="0"/>
              <a:t>to terminate the current Process.</a:t>
            </a:r>
            <a:endParaRPr lang="en-US" dirty="0"/>
          </a:p>
        </p:txBody>
      </p:sp>
      <p:sp>
        <p:nvSpPr>
          <p:cNvPr id="4" name="Slide Number Placeholder 3"/>
          <p:cNvSpPr>
            <a:spLocks noGrp="1"/>
          </p:cNvSpPr>
          <p:nvPr>
            <p:ph type="sldNum" sz="quarter" idx="10"/>
          </p:nvPr>
        </p:nvSpPr>
        <p:spPr/>
        <p:txBody>
          <a:bodyPr/>
          <a:lstStyle/>
          <a:p>
            <a:fld id="{65D0CBE0-E6B9-4AC6-89CC-C9B49A84422C}" type="slidenum">
              <a:rPr lang="en-US" smtClean="0"/>
              <a:t>13</a:t>
            </a:fld>
            <a:endParaRPr lang="en-US"/>
          </a:p>
        </p:txBody>
      </p:sp>
    </p:spTree>
    <p:extLst>
      <p:ext uri="{BB962C8B-B14F-4D97-AF65-F5344CB8AC3E}">
        <p14:creationId xmlns:p14="http://schemas.microsoft.com/office/powerpoint/2010/main" val="1787367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CM:</a:t>
            </a:r>
            <a:r>
              <a:rPr lang="en-GB" baseline="0" dirty="0" smtClean="0"/>
              <a:t> </a:t>
            </a:r>
            <a:r>
              <a:rPr lang="en-US" dirty="0" smtClean="0"/>
              <a:t>responsible for all levels of service-oriented</a:t>
            </a:r>
            <a:r>
              <a:rPr lang="en-US" baseline="0" dirty="0" smtClean="0"/>
              <a:t> </a:t>
            </a:r>
            <a:r>
              <a:rPr lang="en-US" dirty="0" smtClean="0"/>
              <a:t>and raw communication between applications in a distributed real-time</a:t>
            </a:r>
            <a:r>
              <a:rPr lang="en-US" baseline="0" dirty="0" smtClean="0"/>
              <a:t> </a:t>
            </a:r>
            <a:r>
              <a:rPr lang="en-US" dirty="0" smtClean="0"/>
              <a:t>embedded environment,</a:t>
            </a:r>
            <a:r>
              <a:rPr lang="en-US" baseline="0" dirty="0" smtClean="0"/>
              <a:t> provides functionality for reading and writing binary data streams over a network connection.</a:t>
            </a:r>
          </a:p>
          <a:p>
            <a:pPr marL="628650" lvl="1" indent="-171450">
              <a:buFont typeface="Arial" panose="020B0604020202020204" pitchFamily="34" charset="0"/>
              <a:buChar char="•"/>
            </a:pPr>
            <a:r>
              <a:rPr lang="en-US" dirty="0" smtClean="0"/>
              <a:t>Service Interface: AA use for service-oriented communication.</a:t>
            </a:r>
          </a:p>
          <a:p>
            <a:pPr marL="628650" lvl="1" indent="-171450">
              <a:buFont typeface="Arial" panose="020B0604020202020204" pitchFamily="34" charset="0"/>
              <a:buChar char="•"/>
            </a:pPr>
            <a:r>
              <a:rPr lang="en-US" dirty="0" smtClean="0"/>
              <a:t>Raw Data Interface: AA use to </a:t>
            </a:r>
            <a:r>
              <a:rPr lang="en-GB" dirty="0" smtClean="0"/>
              <a:t>send and receive streams of raw data.</a:t>
            </a:r>
          </a:p>
          <a:p>
            <a:pPr marL="628650" lvl="1" indent="-171450">
              <a:buFont typeface="Arial" panose="020B0604020202020204" pitchFamily="34" charset="0"/>
              <a:buChar char="•"/>
            </a:pPr>
            <a:r>
              <a:rPr lang="en-US" dirty="0" smtClean="0"/>
              <a:t>Service Registry: AA use to </a:t>
            </a:r>
            <a:r>
              <a:rPr lang="en-GB" dirty="0" smtClean="0"/>
              <a:t>register and to discover services during runtime.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Logger</a:t>
            </a:r>
            <a:r>
              <a:rPr lang="en-GB" baseline="0" dirty="0" smtClean="0"/>
              <a:t>: AA use </a:t>
            </a:r>
            <a:r>
              <a:rPr lang="en-US" dirty="0" smtClean="0"/>
              <a:t>to log textual messages.</a:t>
            </a:r>
            <a:endParaRPr lang="en-US" baseline="0" dirty="0" smtClean="0"/>
          </a:p>
          <a:p>
            <a:pPr marL="628650" lvl="1" indent="-171450">
              <a:buFont typeface="Arial" panose="020B0604020202020204" pitchFamily="34" charset="0"/>
              <a:buChar char="•"/>
            </a:pPr>
            <a:r>
              <a:rPr lang="en-US" dirty="0" smtClean="0"/>
              <a:t>TCP/IP Stack: </a:t>
            </a:r>
            <a:r>
              <a:rPr lang="en-GB" dirty="0" smtClean="0"/>
              <a:t>used to control network connections for inter-machine communication. </a:t>
            </a:r>
          </a:p>
          <a:p>
            <a:pPr marL="628650" lvl="1" indent="-171450">
              <a:buFont typeface="Arial" panose="020B0604020202020204" pitchFamily="34" charset="0"/>
              <a:buChar char="•"/>
            </a:pPr>
            <a:r>
              <a:rPr lang="en-US" dirty="0" smtClean="0"/>
              <a:t>Operating System Interface: </a:t>
            </a:r>
            <a:r>
              <a:rPr lang="en-GB" dirty="0" smtClean="0"/>
              <a:t>used to control connections for intra- and inter-process communication.</a:t>
            </a:r>
          </a:p>
          <a:p>
            <a:pPr marL="628650" lvl="1" indent="-171450">
              <a:buFont typeface="Arial" panose="020B0604020202020204" pitchFamily="34" charset="0"/>
              <a:buChar char="•"/>
            </a:pPr>
            <a:r>
              <a:rPr lang="en-US" dirty="0" smtClean="0"/>
              <a:t>Crypto Application Interface: </a:t>
            </a:r>
            <a:r>
              <a:rPr lang="en-GB" dirty="0" smtClean="0"/>
              <a:t>used for end-to-end protection (integrity, authenticity, confidentiality) of communication channels. </a:t>
            </a:r>
          </a:p>
          <a:p>
            <a:pPr marL="628650" lvl="1" indent="-171450">
              <a:buFont typeface="Arial" panose="020B0604020202020204" pitchFamily="34" charset="0"/>
              <a:buChar char="•"/>
            </a:pPr>
            <a:r>
              <a:rPr lang="en-US" dirty="0" smtClean="0"/>
              <a:t>Manifest </a:t>
            </a:r>
            <a:r>
              <a:rPr lang="en-US" dirty="0" err="1" smtClean="0"/>
              <a:t>Accessor</a:t>
            </a:r>
            <a:r>
              <a:rPr lang="en-US" dirty="0" smtClean="0"/>
              <a:t>: </a:t>
            </a:r>
            <a:r>
              <a:rPr lang="en-GB" dirty="0" smtClean="0"/>
              <a:t>used to read service configuration from the Manifests.</a:t>
            </a:r>
          </a:p>
          <a:p>
            <a:pPr marL="628650" lvl="1" indent="-171450">
              <a:buFont typeface="Arial" panose="020B0604020202020204" pitchFamily="34" charset="0"/>
              <a:buChar char="•"/>
            </a:pPr>
            <a:r>
              <a:rPr lang="en-US" dirty="0" smtClean="0"/>
              <a:t>Policy Decision Point: used to check access.</a:t>
            </a:r>
            <a:endParaRPr lang="en-US" baseline="0" dirty="0" smtClean="0"/>
          </a:p>
          <a:p>
            <a:pPr marL="171450" indent="-171450">
              <a:buFont typeface="Arial" panose="020B0604020202020204" pitchFamily="34" charset="0"/>
              <a:buChar char="•"/>
            </a:pPr>
            <a:r>
              <a:rPr lang="en-US" dirty="0" smtClean="0"/>
              <a:t>NM: provides functionality to request and query the</a:t>
            </a:r>
            <a:r>
              <a:rPr lang="en-US" baseline="0" dirty="0" smtClean="0"/>
              <a:t> </a:t>
            </a:r>
            <a:r>
              <a:rPr lang="en-US" dirty="0" smtClean="0"/>
              <a:t>network states for logical network handles, Such network handles can be</a:t>
            </a:r>
            <a:r>
              <a:rPr lang="en-US" baseline="0" dirty="0" smtClean="0"/>
              <a:t> </a:t>
            </a:r>
            <a:r>
              <a:rPr lang="en-US" dirty="0" smtClean="0"/>
              <a:t>mapped to physical or partial networks.</a:t>
            </a:r>
          </a:p>
          <a:p>
            <a:pPr marL="628650" lvl="1" indent="-171450">
              <a:buFont typeface="Arial" panose="020B0604020202020204" pitchFamily="34" charset="0"/>
              <a:buChar char="•"/>
            </a:pPr>
            <a:r>
              <a:rPr lang="en-US" dirty="0" smtClean="0"/>
              <a:t>Network State: used </a:t>
            </a:r>
            <a:r>
              <a:rPr lang="en-GB" dirty="0" smtClean="0"/>
              <a:t>to request and query the network states for logical network handles.</a:t>
            </a:r>
          </a:p>
          <a:p>
            <a:pPr marL="628650" lvl="1" indent="-171450">
              <a:buFont typeface="Arial" panose="020B0604020202020204" pitchFamily="34" charset="0"/>
              <a:buChar char="•"/>
            </a:pPr>
            <a:r>
              <a:rPr lang="en-US" dirty="0" smtClean="0"/>
              <a:t>TCP/IP Stack: use to </a:t>
            </a:r>
            <a:r>
              <a:rPr lang="en-GB" dirty="0" smtClean="0"/>
              <a:t>send or receive NM messages on the physical networks.</a:t>
            </a:r>
            <a:endParaRPr lang="en-US" dirty="0" smtClean="0"/>
          </a:p>
          <a:p>
            <a:pPr marL="171450" indent="-171450">
              <a:buFont typeface="Arial" panose="020B0604020202020204" pitchFamily="34" charset="0"/>
              <a:buChar char="•"/>
            </a:pPr>
            <a:r>
              <a:rPr lang="en-US" dirty="0" smtClean="0"/>
              <a:t>Time Synchronization: provides synchronized time information in</a:t>
            </a:r>
            <a:r>
              <a:rPr lang="en-US" baseline="0" dirty="0" smtClean="0"/>
              <a:t> </a:t>
            </a:r>
            <a:r>
              <a:rPr lang="en-US" dirty="0" smtClean="0"/>
              <a:t>distributed applications</a:t>
            </a:r>
            <a:r>
              <a:rPr lang="en-US" baseline="0" dirty="0" smtClean="0"/>
              <a:t> </a:t>
            </a:r>
            <a:r>
              <a:rPr lang="en-US" dirty="0" smtClean="0"/>
              <a:t>to be able to</a:t>
            </a:r>
            <a:r>
              <a:rPr lang="en-US" baseline="0" dirty="0" smtClean="0"/>
              <a:t> </a:t>
            </a:r>
            <a:r>
              <a:rPr lang="en-US" dirty="0" smtClean="0"/>
              <a:t>track events in time or to trigger them at an accurate point in time.</a:t>
            </a:r>
          </a:p>
          <a:p>
            <a:pPr marL="628650" lvl="1" indent="-171450">
              <a:buFont typeface="Arial" panose="020B0604020202020204" pitchFamily="34" charset="0"/>
              <a:buChar char="•"/>
            </a:pPr>
            <a:r>
              <a:rPr lang="en-US" dirty="0" smtClean="0"/>
              <a:t>Time Base Resource: </a:t>
            </a:r>
            <a:r>
              <a:rPr lang="en-GB" dirty="0" smtClean="0"/>
              <a:t>used retrieve and update time information.</a:t>
            </a:r>
          </a:p>
          <a:p>
            <a:pPr marL="628650" lvl="1" indent="-171450">
              <a:buFont typeface="Arial" panose="020B0604020202020204" pitchFamily="34" charset="0"/>
              <a:buChar char="•"/>
            </a:pPr>
            <a:r>
              <a:rPr lang="en-US" dirty="0" smtClean="0"/>
              <a:t>TCP/IP Stack: </a:t>
            </a:r>
            <a:r>
              <a:rPr lang="en-GB" dirty="0" smtClean="0"/>
              <a:t>used to perform synchronization via network.</a:t>
            </a:r>
            <a:endParaRPr 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5D0CBE0-E6B9-4AC6-89CC-C9B49A84422C}" type="slidenum">
              <a:rPr lang="en-US" smtClean="0"/>
              <a:t>14</a:t>
            </a:fld>
            <a:endParaRPr lang="en-US"/>
          </a:p>
        </p:txBody>
      </p:sp>
    </p:spTree>
    <p:extLst>
      <p:ext uri="{BB962C8B-B14F-4D97-AF65-F5344CB8AC3E}">
        <p14:creationId xmlns:p14="http://schemas.microsoft.com/office/powerpoint/2010/main" val="455489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Persistency provides functionality to store and access data.</a:t>
            </a:r>
          </a:p>
          <a:p>
            <a:pPr marL="628650" lvl="1" indent="-171450">
              <a:buFont typeface="Arial" panose="020B0604020202020204" pitchFamily="34" charset="0"/>
              <a:buChar char="•"/>
            </a:pPr>
            <a:r>
              <a:rPr lang="en-US" dirty="0" smtClean="0"/>
              <a:t>Key-Value Storage: read and write access to data structured as key-value.</a:t>
            </a:r>
          </a:p>
          <a:p>
            <a:pPr marL="628650" lvl="1" indent="-171450">
              <a:buFont typeface="Arial" panose="020B0604020202020204" pitchFamily="34" charset="0"/>
              <a:buChar char="•"/>
            </a:pPr>
            <a:r>
              <a:rPr lang="en-US" dirty="0" smtClean="0"/>
              <a:t>File Storage: read and write access to plain files.</a:t>
            </a:r>
          </a:p>
          <a:p>
            <a:pPr marL="628650" lvl="1" indent="-171450">
              <a:buFont typeface="Arial" panose="020B0604020202020204" pitchFamily="34" charset="0"/>
              <a:buChar char="•"/>
            </a:pPr>
            <a:r>
              <a:rPr lang="en-US" dirty="0" smtClean="0"/>
              <a:t>Redundancy</a:t>
            </a:r>
            <a:r>
              <a:rPr lang="en-US" baseline="0" dirty="0" smtClean="0"/>
              <a:t> handling:  redundant storage of data and files for error detection and correction schemes.</a:t>
            </a:r>
          </a:p>
          <a:p>
            <a:pPr marL="628650" lvl="1" indent="-171450">
              <a:buFont typeface="Arial" panose="020B0604020202020204" pitchFamily="34" charset="0"/>
              <a:buChar char="•"/>
            </a:pPr>
            <a:r>
              <a:rPr lang="en-US" dirty="0" smtClean="0"/>
              <a:t>Data Management: trigger data migration and data reset.</a:t>
            </a:r>
          </a:p>
          <a:p>
            <a:pPr marL="628650" lvl="1" indent="-171450">
              <a:buFont typeface="Arial" panose="020B0604020202020204" pitchFamily="34" charset="0"/>
              <a:buChar char="•"/>
            </a:pPr>
            <a:r>
              <a:rPr lang="en-US" dirty="0" smtClean="0"/>
              <a:t>Non-volatile Storage: access non-volatile storage.</a:t>
            </a:r>
          </a:p>
          <a:p>
            <a:pPr marL="628650" lvl="1" indent="-171450">
              <a:buFont typeface="Arial" panose="020B0604020202020204" pitchFamily="34" charset="0"/>
              <a:buChar char="•"/>
            </a:pPr>
            <a:r>
              <a:rPr lang="en-US" dirty="0" smtClean="0"/>
              <a:t>Crypto Stack: ensure integrity and confidentiality of the stored data.</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5D0CBE0-E6B9-4AC6-89CC-C9B49A84422C}" type="slidenum">
              <a:rPr lang="en-US" smtClean="0"/>
              <a:t>15</a:t>
            </a:fld>
            <a:endParaRPr lang="en-US"/>
          </a:p>
        </p:txBody>
      </p:sp>
    </p:spTree>
    <p:extLst>
      <p:ext uri="{BB962C8B-B14F-4D97-AF65-F5344CB8AC3E}">
        <p14:creationId xmlns:p14="http://schemas.microsoft.com/office/powerpoint/2010/main" val="477846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Cryptography provides various cryptographic routines to ensure</a:t>
            </a:r>
            <a:r>
              <a:rPr lang="en-US" baseline="0" dirty="0" smtClean="0"/>
              <a:t> </a:t>
            </a:r>
            <a:r>
              <a:rPr lang="en-US" dirty="0" smtClean="0"/>
              <a:t>confidentiality of data, to ensure integrity of data (e.g., using hashes), and</a:t>
            </a:r>
            <a:r>
              <a:rPr lang="en-US" baseline="0" dirty="0" smtClean="0"/>
              <a:t> </a:t>
            </a:r>
            <a:r>
              <a:rPr lang="en-US" dirty="0" smtClean="0"/>
              <a:t>auxiliary functions for example key management and random number</a:t>
            </a:r>
            <a:r>
              <a:rPr lang="en-US" baseline="0" dirty="0" smtClean="0"/>
              <a:t> </a:t>
            </a:r>
            <a:r>
              <a:rPr lang="en-US" dirty="0" smtClean="0"/>
              <a:t>generation</a:t>
            </a:r>
          </a:p>
          <a:p>
            <a:pPr marL="628650" lvl="1" indent="-171450">
              <a:buFont typeface="Arial" panose="020B0604020202020204" pitchFamily="34" charset="0"/>
              <a:buChar char="•"/>
            </a:pPr>
            <a:r>
              <a:rPr lang="en-US" dirty="0" smtClean="0"/>
              <a:t>Crypto Stack: provides cryptographic routines and auxiliary functions.</a:t>
            </a:r>
          </a:p>
          <a:p>
            <a:pPr marL="628650" lvl="1" indent="-171450">
              <a:buFont typeface="Arial" panose="020B0604020202020204" pitchFamily="34" charset="0"/>
              <a:buChar char="•"/>
            </a:pPr>
            <a:r>
              <a:rPr lang="en-US" dirty="0" smtClean="0"/>
              <a:t>Crypto Service Manager: provides internal functionality for access management and certificate storage.</a:t>
            </a:r>
          </a:p>
          <a:p>
            <a:pPr marL="628650" lvl="1" indent="-171450">
              <a:buFont typeface="Arial" panose="020B0604020202020204" pitchFamily="34" charset="0"/>
              <a:buChar char="•"/>
            </a:pPr>
            <a:r>
              <a:rPr lang="en-US" dirty="0" smtClean="0"/>
              <a:t>Crypto Provider: access the actual implementation of cryptographic routines and auxiliary functions provided by external libraries or hardware drivers.</a:t>
            </a:r>
          </a:p>
          <a:p>
            <a:pPr marL="628650" lvl="1" indent="-171450">
              <a:buFont typeface="Arial" panose="020B0604020202020204" pitchFamily="34" charset="0"/>
              <a:buChar char="•"/>
            </a:pPr>
            <a:r>
              <a:rPr lang="en-US" dirty="0" smtClean="0"/>
              <a:t>Policy Decision Point: check access</a:t>
            </a:r>
          </a:p>
          <a:p>
            <a:pPr marL="171450" indent="-171450">
              <a:buFont typeface="Arial" panose="020B0604020202020204" pitchFamily="34" charset="0"/>
              <a:buChar char="•"/>
            </a:pPr>
            <a:r>
              <a:rPr lang="en-US" dirty="0" smtClean="0"/>
              <a:t>Identity &amp; Access</a:t>
            </a:r>
            <a:r>
              <a:rPr lang="en-US" baseline="0" dirty="0" smtClean="0"/>
              <a:t> Management: checks access to resources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Policy Decision Point: make access control decisions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Manifest </a:t>
            </a:r>
            <a:r>
              <a:rPr lang="en-US" dirty="0" err="1" smtClean="0"/>
              <a:t>Accessor</a:t>
            </a:r>
            <a:r>
              <a:rPr lang="en-US" dirty="0" smtClean="0"/>
              <a:t>: used to access data stored in Manifests.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5D0CBE0-E6B9-4AC6-89CC-C9B49A84422C}" type="slidenum">
              <a:rPr lang="en-US" smtClean="0"/>
              <a:t>16</a:t>
            </a:fld>
            <a:endParaRPr lang="en-US"/>
          </a:p>
        </p:txBody>
      </p:sp>
    </p:spTree>
    <p:extLst>
      <p:ext uri="{BB962C8B-B14F-4D97-AF65-F5344CB8AC3E}">
        <p14:creationId xmlns:p14="http://schemas.microsoft.com/office/powerpoint/2010/main" val="633254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Platform Health Management performs (aliveness, logical, and deadline) supervision of Processes in safety-critical setups and reports failures to State Management.</a:t>
            </a:r>
          </a:p>
          <a:p>
            <a:pPr marL="628650" lvl="1" indent="-171450">
              <a:buFont typeface="Arial" panose="020B0604020202020204" pitchFamily="34" charset="0"/>
              <a:buChar char="•"/>
            </a:pPr>
            <a:r>
              <a:rPr lang="en-US" dirty="0" smtClean="0"/>
              <a:t>Machine Manager: trigger a reset of the Machine.</a:t>
            </a:r>
          </a:p>
          <a:p>
            <a:pPr marL="628650" lvl="1" indent="-171450">
              <a:buFont typeface="Arial" panose="020B0604020202020204" pitchFamily="34" charset="0"/>
              <a:buChar char="•"/>
            </a:pPr>
            <a:r>
              <a:rPr lang="en-US" dirty="0" smtClean="0"/>
              <a:t>Supervised Entity: report Checkpoints to PHM.</a:t>
            </a:r>
          </a:p>
          <a:p>
            <a:pPr marL="628650" lvl="1" indent="-171450">
              <a:buFont typeface="Arial" panose="020B0604020202020204" pitchFamily="34" charset="0"/>
              <a:buChar char="•"/>
            </a:pPr>
            <a:r>
              <a:rPr lang="en-US" dirty="0" smtClean="0"/>
              <a:t>Watchdog Driver:</a:t>
            </a:r>
            <a:r>
              <a:rPr lang="en-US" baseline="0" dirty="0" smtClean="0"/>
              <a:t> control the Watchdog.</a:t>
            </a:r>
          </a:p>
          <a:p>
            <a:pPr marL="628650" lvl="1" indent="-171450">
              <a:buFont typeface="Arial" panose="020B0604020202020204" pitchFamily="34" charset="0"/>
              <a:buChar char="•"/>
            </a:pPr>
            <a:r>
              <a:rPr lang="en-US" dirty="0" smtClean="0"/>
              <a:t>Request Execution Info: retrieve information about active Processes and Function Group States and enable / disable its supervisions accordingly.</a:t>
            </a:r>
          </a:p>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65D0CBE0-E6B9-4AC6-89CC-C9B49A84422C}" type="slidenum">
              <a:rPr lang="en-US" smtClean="0"/>
              <a:t>17</a:t>
            </a:fld>
            <a:endParaRPr lang="en-US"/>
          </a:p>
        </p:txBody>
      </p:sp>
    </p:spTree>
    <p:extLst>
      <p:ext uri="{BB962C8B-B14F-4D97-AF65-F5344CB8AC3E}">
        <p14:creationId xmlns:p14="http://schemas.microsoft.com/office/powerpoint/2010/main" val="4001346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UCM: updating, installing, removing and keeping a record of the software on an AP in a safe and secure way,</a:t>
            </a:r>
            <a:r>
              <a:rPr lang="en-US" baseline="0" dirty="0" smtClean="0"/>
              <a:t> enables to update the software and its configuration flexibly through over-the-air updates (OTA).</a:t>
            </a:r>
          </a:p>
          <a:p>
            <a:pPr marL="628650" lvl="1" indent="-171450">
              <a:buFont typeface="Arial" panose="020B0604020202020204" pitchFamily="34" charset="0"/>
              <a:buChar char="•"/>
            </a:pPr>
            <a:r>
              <a:rPr lang="en-US" dirty="0" smtClean="0"/>
              <a:t>Package Management: download,</a:t>
            </a:r>
            <a:r>
              <a:rPr lang="en-US" baseline="0" dirty="0" smtClean="0"/>
              <a:t> </a:t>
            </a:r>
            <a:r>
              <a:rPr lang="en-US" dirty="0" smtClean="0"/>
              <a:t>process, activate and remove Software Packages</a:t>
            </a:r>
            <a:r>
              <a:rPr lang="en-US" baseline="0" dirty="0" smtClean="0"/>
              <a:t> &amp; provides the status of ongoing updates to SM.</a:t>
            </a:r>
          </a:p>
          <a:p>
            <a:pPr marL="628650" lvl="1" indent="-171450">
              <a:buFont typeface="Arial" panose="020B0604020202020204" pitchFamily="34" charset="0"/>
              <a:buChar char="•"/>
            </a:pPr>
            <a:r>
              <a:rPr lang="en-US" dirty="0" smtClean="0"/>
              <a:t>Vehicle Package Management: functionality methods to</a:t>
            </a:r>
            <a:r>
              <a:rPr lang="en-US" baseline="0" dirty="0" smtClean="0"/>
              <a:t> </a:t>
            </a:r>
            <a:r>
              <a:rPr lang="en-US" dirty="0" smtClean="0"/>
              <a:t>download, process, activate and remove Vehicle Packages.</a:t>
            </a:r>
          </a:p>
          <a:p>
            <a:pPr marL="628650" lvl="1" indent="-171450">
              <a:buFont typeface="Arial" panose="020B0604020202020204" pitchFamily="34" charset="0"/>
              <a:buChar char="•"/>
            </a:pPr>
            <a:r>
              <a:rPr lang="en-US" dirty="0" smtClean="0"/>
              <a:t>Raw Data Interface: use for raw data transfers.</a:t>
            </a:r>
          </a:p>
          <a:p>
            <a:pPr marL="628650" lvl="1" indent="-171450">
              <a:buFont typeface="Arial" panose="020B0604020202020204" pitchFamily="34" charset="0"/>
              <a:buChar char="•"/>
            </a:pPr>
            <a:r>
              <a:rPr lang="en-US" dirty="0" smtClean="0"/>
              <a:t>Crypto Stack:</a:t>
            </a:r>
            <a:r>
              <a:rPr lang="en-US" baseline="0" dirty="0" smtClean="0"/>
              <a:t> check the integrity and authenticity of software packages.</a:t>
            </a:r>
          </a:p>
          <a:p>
            <a:pPr marL="628650" lvl="1" indent="-171450">
              <a:buFont typeface="Arial" panose="020B0604020202020204" pitchFamily="34" charset="0"/>
              <a:buChar char="•"/>
            </a:pPr>
            <a:r>
              <a:rPr lang="en-US" dirty="0" smtClean="0"/>
              <a:t>Logger: write log messages.</a:t>
            </a:r>
          </a:p>
          <a:p>
            <a:pPr marL="628650" lvl="1" indent="-171450">
              <a:buFont typeface="Arial" panose="020B0604020202020204" pitchFamily="34" charset="0"/>
              <a:buChar char="•"/>
            </a:pPr>
            <a:r>
              <a:rPr lang="en-US" dirty="0" smtClean="0"/>
              <a:t>Function Group State:  bring ARA</a:t>
            </a:r>
            <a:r>
              <a:rPr lang="en-US" baseline="0" dirty="0" smtClean="0"/>
              <a:t> </a:t>
            </a:r>
            <a:r>
              <a:rPr lang="en-US" dirty="0" smtClean="0"/>
              <a:t>into a state</a:t>
            </a:r>
            <a:r>
              <a:rPr lang="en-US" baseline="0" dirty="0" smtClean="0"/>
              <a:t> </a:t>
            </a:r>
            <a:r>
              <a:rPr lang="en-US" dirty="0" smtClean="0"/>
              <a:t>that is safe before applying a software update.</a:t>
            </a:r>
          </a:p>
          <a:p>
            <a:pPr marL="171450" indent="-171450">
              <a:buFont typeface="Arial" panose="020B0604020202020204" pitchFamily="34" charset="0"/>
              <a:buChar char="•"/>
            </a:pPr>
            <a:r>
              <a:rPr lang="en-US" dirty="0" smtClean="0"/>
              <a:t>Registry: provides access the information stored in Manifests.</a:t>
            </a:r>
          </a:p>
          <a:p>
            <a:pPr marL="628650" lvl="1" indent="-171450">
              <a:buFont typeface="Arial" panose="020B0604020202020204" pitchFamily="34" charset="0"/>
              <a:buChar char="•"/>
            </a:pPr>
            <a:r>
              <a:rPr lang="en-US" dirty="0" smtClean="0"/>
              <a:t>Manifest </a:t>
            </a:r>
            <a:r>
              <a:rPr lang="en-US" dirty="0" err="1" smtClean="0"/>
              <a:t>Accessor</a:t>
            </a:r>
            <a:r>
              <a:rPr lang="en-US" dirty="0" smtClean="0"/>
              <a:t>: used to access data stored in Manifests.</a:t>
            </a:r>
          </a:p>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65D0CBE0-E6B9-4AC6-89CC-C9B49A84422C}" type="slidenum">
              <a:rPr lang="en-US" smtClean="0"/>
              <a:t>18</a:t>
            </a:fld>
            <a:endParaRPr lang="en-US"/>
          </a:p>
        </p:txBody>
      </p:sp>
    </p:spTree>
    <p:extLst>
      <p:ext uri="{BB962C8B-B14F-4D97-AF65-F5344CB8AC3E}">
        <p14:creationId xmlns:p14="http://schemas.microsoft.com/office/powerpoint/2010/main" val="1321699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Diagnostic Management is responsible for handling diagnostic events produced by the individual Processes running in an ARA</a:t>
            </a:r>
            <a:r>
              <a:rPr lang="en-US" baseline="0" dirty="0" smtClean="0"/>
              <a:t> &amp; provides access to diagnostic data for external Diagnostic Clients via standardized network protocols.</a:t>
            </a:r>
          </a:p>
          <a:p>
            <a:pPr marL="628650" lvl="1" indent="-171450">
              <a:buFont typeface="Arial" panose="020B0604020202020204" pitchFamily="34" charset="0"/>
              <a:buChar char="•"/>
            </a:pPr>
            <a:r>
              <a:rPr lang="en-US" dirty="0" smtClean="0"/>
              <a:t>Diagnostic Interface:  create diagnostic events and</a:t>
            </a:r>
            <a:r>
              <a:rPr lang="en-US" baseline="0" dirty="0" smtClean="0"/>
              <a:t> </a:t>
            </a:r>
            <a:r>
              <a:rPr lang="en-US" dirty="0" smtClean="0"/>
              <a:t>store them persistently.</a:t>
            </a:r>
          </a:p>
          <a:p>
            <a:pPr marL="628650" lvl="1" indent="-171450">
              <a:buFont typeface="Arial" panose="020B0604020202020204" pitchFamily="34" charset="0"/>
              <a:buChar char="•"/>
            </a:pPr>
            <a:r>
              <a:rPr lang="en-US" dirty="0" smtClean="0"/>
              <a:t>UDS Transport Protocol API: extend the AP with UDS transport layer implementations.</a:t>
            </a:r>
          </a:p>
          <a:p>
            <a:pPr marL="628650" lvl="1" indent="-171450">
              <a:buFont typeface="Arial" panose="020B0604020202020204" pitchFamily="34" charset="0"/>
              <a:buChar char="•"/>
            </a:pPr>
            <a:r>
              <a:rPr lang="en-US" dirty="0" smtClean="0"/>
              <a:t>File Storage: use to store diagnostic data persistently.</a:t>
            </a:r>
          </a:p>
          <a:p>
            <a:pPr marL="628650" lvl="1" indent="-171450">
              <a:buFont typeface="Arial" panose="020B0604020202020204" pitchFamily="34" charset="0"/>
              <a:buChar char="•"/>
            </a:pPr>
            <a:r>
              <a:rPr lang="en-US" dirty="0" smtClean="0"/>
              <a:t>TCP/IP Stack: used to accept and control network connections from external</a:t>
            </a:r>
            <a:r>
              <a:rPr lang="en-US" baseline="0" dirty="0" smtClean="0"/>
              <a:t> </a:t>
            </a:r>
            <a:r>
              <a:rPr lang="en-US" dirty="0" smtClean="0"/>
              <a:t>Diagnostic Clients using the </a:t>
            </a:r>
            <a:r>
              <a:rPr lang="en-US" dirty="0" err="1" smtClean="0"/>
              <a:t>UDSonIP</a:t>
            </a:r>
            <a:r>
              <a:rPr lang="en-US" dirty="0" smtClean="0"/>
              <a:t> protocol.</a:t>
            </a:r>
          </a:p>
          <a:p>
            <a:pPr marL="628650" lvl="1" indent="-171450">
              <a:buFont typeface="Arial" panose="020B0604020202020204" pitchFamily="34" charset="0"/>
              <a:buChar char="•"/>
            </a:pPr>
            <a:r>
              <a:rPr lang="en-US" dirty="0" smtClean="0"/>
              <a:t>Logger: log errors and diagnostic events.</a:t>
            </a:r>
          </a:p>
          <a:p>
            <a:pPr marL="628650" lvl="1" indent="-171450">
              <a:buFont typeface="Arial" panose="020B0604020202020204" pitchFamily="34" charset="0"/>
              <a:buChar char="•"/>
            </a:pPr>
            <a:r>
              <a:rPr lang="en-US" dirty="0" smtClean="0"/>
              <a:t>Policy Decision Point: check access of Diagnostic Clients.</a:t>
            </a:r>
          </a:p>
          <a:p>
            <a:pPr marL="628650" lvl="1" indent="-171450">
              <a:buFont typeface="Arial" panose="020B0604020202020204" pitchFamily="34" charset="0"/>
              <a:buChar char="•"/>
            </a:pPr>
            <a:r>
              <a:rPr lang="en-US" dirty="0" smtClean="0"/>
              <a:t>Crypto Stack: perform authentication of</a:t>
            </a:r>
            <a:r>
              <a:rPr lang="en-US" baseline="0" dirty="0" smtClean="0"/>
              <a:t> </a:t>
            </a:r>
            <a:r>
              <a:rPr lang="en-US" dirty="0" smtClean="0"/>
              <a:t>diagnostic sessions.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5D0CBE0-E6B9-4AC6-89CC-C9B49A84422C}" type="slidenum">
              <a:rPr lang="en-US" smtClean="0"/>
              <a:t>19</a:t>
            </a:fld>
            <a:endParaRPr lang="en-US"/>
          </a:p>
        </p:txBody>
      </p:sp>
    </p:spTree>
    <p:extLst>
      <p:ext uri="{BB962C8B-B14F-4D97-AF65-F5344CB8AC3E}">
        <p14:creationId xmlns:p14="http://schemas.microsoft.com/office/powerpoint/2010/main" val="874161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D0CBE0-E6B9-4AC6-89CC-C9B49A84422C}" type="slidenum">
              <a:rPr lang="en-US" smtClean="0"/>
              <a:t>20</a:t>
            </a:fld>
            <a:endParaRPr lang="en-US"/>
          </a:p>
        </p:txBody>
      </p:sp>
    </p:spTree>
    <p:extLst>
      <p:ext uri="{BB962C8B-B14F-4D97-AF65-F5344CB8AC3E}">
        <p14:creationId xmlns:p14="http://schemas.microsoft.com/office/powerpoint/2010/main" val="2692937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D0CBE0-E6B9-4AC6-89CC-C9B49A84422C}" type="slidenum">
              <a:rPr lang="en-US" smtClean="0"/>
              <a:t>21</a:t>
            </a:fld>
            <a:endParaRPr lang="en-US"/>
          </a:p>
        </p:txBody>
      </p:sp>
    </p:spTree>
    <p:extLst>
      <p:ext uri="{BB962C8B-B14F-4D97-AF65-F5344CB8AC3E}">
        <p14:creationId xmlns:p14="http://schemas.microsoft.com/office/powerpoint/2010/main" val="1204191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D0CBE0-E6B9-4AC6-89CC-C9B49A84422C}" type="slidenum">
              <a:rPr lang="en-US" smtClean="0"/>
              <a:t>22</a:t>
            </a:fld>
            <a:endParaRPr lang="en-US"/>
          </a:p>
        </p:txBody>
      </p:sp>
    </p:spTree>
    <p:extLst>
      <p:ext uri="{BB962C8B-B14F-4D97-AF65-F5344CB8AC3E}">
        <p14:creationId xmlns:p14="http://schemas.microsoft.com/office/powerpoint/2010/main" val="2465996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D0CBE0-E6B9-4AC6-89CC-C9B49A84422C}" type="slidenum">
              <a:rPr lang="en-US" smtClean="0"/>
              <a:t>3</a:t>
            </a:fld>
            <a:endParaRPr lang="en-US"/>
          </a:p>
        </p:txBody>
      </p:sp>
    </p:spTree>
    <p:extLst>
      <p:ext uri="{BB962C8B-B14F-4D97-AF65-F5344CB8AC3E}">
        <p14:creationId xmlns:p14="http://schemas.microsoft.com/office/powerpoint/2010/main" val="8542432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D0CBE0-E6B9-4AC6-89CC-C9B49A84422C}" type="slidenum">
              <a:rPr lang="en-US" smtClean="0"/>
              <a:t>23</a:t>
            </a:fld>
            <a:endParaRPr lang="en-US"/>
          </a:p>
        </p:txBody>
      </p:sp>
    </p:spTree>
    <p:extLst>
      <p:ext uri="{BB962C8B-B14F-4D97-AF65-F5344CB8AC3E}">
        <p14:creationId xmlns:p14="http://schemas.microsoft.com/office/powerpoint/2010/main" val="3994794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D0CBE0-E6B9-4AC6-89CC-C9B49A84422C}" type="slidenum">
              <a:rPr lang="en-US" smtClean="0"/>
              <a:t>24</a:t>
            </a:fld>
            <a:endParaRPr lang="en-US"/>
          </a:p>
        </p:txBody>
      </p:sp>
    </p:spTree>
    <p:extLst>
      <p:ext uri="{BB962C8B-B14F-4D97-AF65-F5344CB8AC3E}">
        <p14:creationId xmlns:p14="http://schemas.microsoft.com/office/powerpoint/2010/main" val="537752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D0CBE0-E6B9-4AC6-89CC-C9B49A84422C}" type="slidenum">
              <a:rPr lang="en-US" smtClean="0"/>
              <a:t>25</a:t>
            </a:fld>
            <a:endParaRPr lang="en-US"/>
          </a:p>
        </p:txBody>
      </p:sp>
    </p:spTree>
    <p:extLst>
      <p:ext uri="{BB962C8B-B14F-4D97-AF65-F5344CB8AC3E}">
        <p14:creationId xmlns:p14="http://schemas.microsoft.com/office/powerpoint/2010/main" val="1035158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AP development workflow</a:t>
            </a:r>
          </a:p>
          <a:p>
            <a:pPr marL="171450" indent="-171450">
              <a:buFont typeface="Arial" panose="020B0604020202020204" pitchFamily="34" charset="0"/>
              <a:buChar char="•"/>
            </a:pPr>
            <a:r>
              <a:rPr lang="en-US" dirty="0" smtClean="0"/>
              <a:t>Methodology involves the standardization of work products for the description of artifacts like services, applications, machines, and their configuration; and the respective tasks to define how these work products shall interact to achieve the exchange of design information for the various activities required for the development of products for the adaptive platform.</a:t>
            </a:r>
          </a:p>
          <a:p>
            <a:pPr marL="171450" indent="-171450">
              <a:buFont typeface="Arial" panose="020B0604020202020204" pitchFamily="34" charset="0"/>
              <a:buChar char="•"/>
            </a:pPr>
            <a:r>
              <a:rPr lang="en-GB" dirty="0" smtClean="0"/>
              <a:t>Execution Manifest : Describes deployment-related information of the application executed on the AUTOSAR AP.</a:t>
            </a:r>
          </a:p>
          <a:p>
            <a:pPr marL="171450" indent="-171450">
              <a:buFont typeface="Arial" panose="020B0604020202020204" pitchFamily="34" charset="0"/>
              <a:buChar char="•"/>
            </a:pPr>
            <a:r>
              <a:rPr lang="en-GB" dirty="0" smtClean="0"/>
              <a:t>Service Instance Manifest : Describes how service oriented communication will be configured (according to transport protocol).</a:t>
            </a:r>
          </a:p>
          <a:p>
            <a:pPr marL="171450" indent="-171450">
              <a:buFont typeface="Arial" panose="020B0604020202020204" pitchFamily="34" charset="0"/>
              <a:buChar char="•"/>
            </a:pPr>
            <a:r>
              <a:rPr lang="en-GB" dirty="0" smtClean="0"/>
              <a:t>Machine Manifest : Describes the configuration information of the machine where AUTOSAR AP is executed</a:t>
            </a:r>
            <a:endParaRPr lang="en-US" dirty="0"/>
          </a:p>
        </p:txBody>
      </p:sp>
      <p:sp>
        <p:nvSpPr>
          <p:cNvPr id="4" name="Slide Number Placeholder 3"/>
          <p:cNvSpPr>
            <a:spLocks noGrp="1"/>
          </p:cNvSpPr>
          <p:nvPr>
            <p:ph type="sldNum" sz="quarter" idx="10"/>
          </p:nvPr>
        </p:nvSpPr>
        <p:spPr/>
        <p:txBody>
          <a:bodyPr/>
          <a:lstStyle/>
          <a:p>
            <a:fld id="{65D0CBE0-E6B9-4AC6-89CC-C9B49A84422C}" type="slidenum">
              <a:rPr lang="en-US" smtClean="0"/>
              <a:t>26</a:t>
            </a:fld>
            <a:endParaRPr lang="en-US"/>
          </a:p>
        </p:txBody>
      </p:sp>
    </p:spTree>
    <p:extLst>
      <p:ext uri="{BB962C8B-B14F-4D97-AF65-F5344CB8AC3E}">
        <p14:creationId xmlns:p14="http://schemas.microsoft.com/office/powerpoint/2010/main" val="3582773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Reuse of SW in multiple HW platform</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a:t>
            </a:r>
            <a:r>
              <a:rPr lang="en-US" dirty="0" smtClean="0"/>
              <a:t>by decoupling the Development Activities for parallel development with different</a:t>
            </a:r>
            <a:r>
              <a:rPr lang="en-US" baseline="0" dirty="0" smtClean="0"/>
              <a:t> </a:t>
            </a:r>
            <a:r>
              <a:rPr lang="en-US" dirty="0" smtClean="0"/>
              <a:t>functional domains: POWER TRAIN, ACTIVE/PASSIVE SAFETY, HUMAN MACHINE INTERFACE, BODY &amp; COMFORT, TELEMATICS, CHASSIS.</a:t>
            </a:r>
            <a:endParaRPr lang="en-US" baseline="0" dirty="0" smtClean="0"/>
          </a:p>
          <a:p>
            <a:pPr marL="171450" indent="-171450">
              <a:buFontTx/>
              <a:buChar char="-"/>
            </a:pPr>
            <a:r>
              <a:rPr lang="en-US" baseline="0" dirty="0" smtClean="0"/>
              <a:t>SW could be portable in vehicles of different manufactures &amp; the electronic component of suppliers</a:t>
            </a:r>
            <a:endParaRPr lang="en-US" dirty="0"/>
          </a:p>
        </p:txBody>
      </p:sp>
      <p:sp>
        <p:nvSpPr>
          <p:cNvPr id="4" name="Slide Number Placeholder 3"/>
          <p:cNvSpPr>
            <a:spLocks noGrp="1"/>
          </p:cNvSpPr>
          <p:nvPr>
            <p:ph type="sldNum" sz="quarter" idx="10"/>
          </p:nvPr>
        </p:nvSpPr>
        <p:spPr/>
        <p:txBody>
          <a:bodyPr/>
          <a:lstStyle/>
          <a:p>
            <a:fld id="{65D0CBE0-E6B9-4AC6-89CC-C9B49A84422C}" type="slidenum">
              <a:rPr lang="en-US" smtClean="0"/>
              <a:t>5</a:t>
            </a:fld>
            <a:endParaRPr lang="en-US"/>
          </a:p>
        </p:txBody>
      </p:sp>
    </p:spTree>
    <p:extLst>
      <p:ext uri="{BB962C8B-B14F-4D97-AF65-F5344CB8AC3E}">
        <p14:creationId xmlns:p14="http://schemas.microsoft.com/office/powerpoint/2010/main" val="373022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smtClean="0"/>
              <a:t>Architecture: Provides a structured platform for HW independent SW application with the help of </a:t>
            </a:r>
            <a:r>
              <a:rPr lang="en-US" dirty="0" err="1" smtClean="0"/>
              <a:t>Autosar</a:t>
            </a:r>
            <a:r>
              <a:rPr lang="en-US" dirty="0" smtClean="0"/>
              <a:t> Basic Software (BSW) Stack or AUTOSAR Runtime for Adaptive Applications (ARA).</a:t>
            </a:r>
          </a:p>
          <a:p>
            <a:pPr marL="171450" lvl="0" indent="-171450">
              <a:buFont typeface="Arial" panose="020B0604020202020204" pitchFamily="34" charset="0"/>
              <a:buChar char="•"/>
            </a:pPr>
            <a:r>
              <a:rPr lang="en-US" dirty="0" smtClean="0"/>
              <a:t>Methodology: Define data exchange formats or description template to enable a seamless configuration process of BSW Stack, ARA.</a:t>
            </a:r>
          </a:p>
          <a:p>
            <a:pPr marL="171450" lvl="0" indent="-171450">
              <a:buFont typeface="Arial" panose="020B0604020202020204" pitchFamily="34" charset="0"/>
              <a:buChar char="•"/>
            </a:pPr>
            <a:r>
              <a:rPr lang="en-US" dirty="0" smtClean="0"/>
              <a:t>Application Interface: Provides standard Specification of Interfaces of Automotive applications from all domains in term of Syntax and Semantics.</a:t>
            </a:r>
          </a:p>
        </p:txBody>
      </p:sp>
      <p:sp>
        <p:nvSpPr>
          <p:cNvPr id="4" name="Slide Number Placeholder 3"/>
          <p:cNvSpPr>
            <a:spLocks noGrp="1"/>
          </p:cNvSpPr>
          <p:nvPr>
            <p:ph type="sldNum" sz="quarter" idx="10"/>
          </p:nvPr>
        </p:nvSpPr>
        <p:spPr/>
        <p:txBody>
          <a:bodyPr/>
          <a:lstStyle/>
          <a:p>
            <a:fld id="{65D0CBE0-E6B9-4AC6-89CC-C9B49A84422C}" type="slidenum">
              <a:rPr lang="en-US" smtClean="0"/>
              <a:t>6</a:t>
            </a:fld>
            <a:endParaRPr lang="en-US"/>
          </a:p>
        </p:txBody>
      </p:sp>
    </p:spTree>
    <p:extLst>
      <p:ext uri="{BB962C8B-B14F-4D97-AF65-F5344CB8AC3E}">
        <p14:creationId xmlns:p14="http://schemas.microsoft.com/office/powerpoint/2010/main" val="162058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D0CBE0-E6B9-4AC6-89CC-C9B49A84422C}" type="slidenum">
              <a:rPr lang="en-US" smtClean="0"/>
              <a:t>7</a:t>
            </a:fld>
            <a:endParaRPr lang="en-US"/>
          </a:p>
        </p:txBody>
      </p:sp>
    </p:spTree>
    <p:extLst>
      <p:ext uri="{BB962C8B-B14F-4D97-AF65-F5344CB8AC3E}">
        <p14:creationId xmlns:p14="http://schemas.microsoft.com/office/powerpoint/2010/main" val="1375448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D0CBE0-E6B9-4AC6-89CC-C9B49A84422C}" type="slidenum">
              <a:rPr lang="en-US" smtClean="0"/>
              <a:t>9</a:t>
            </a:fld>
            <a:endParaRPr lang="en-US"/>
          </a:p>
        </p:txBody>
      </p:sp>
    </p:spTree>
    <p:extLst>
      <p:ext uri="{BB962C8B-B14F-4D97-AF65-F5344CB8AC3E}">
        <p14:creationId xmlns:p14="http://schemas.microsoft.com/office/powerpoint/2010/main" val="1933044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AUTOSAR Adaptive</a:t>
            </a:r>
            <a:r>
              <a:rPr lang="en-US" baseline="0" dirty="0" smtClean="0"/>
              <a:t> </a:t>
            </a:r>
            <a:r>
              <a:rPr lang="en-US" dirty="0" smtClean="0"/>
              <a:t>architecture that can support dynamic communication, a flexible and secure platform, faster data communication and processing, and more.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Adaptive AUTOSAR’s flexible integration environment enhances the capability of the software to be updated and extended with new features.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65D0CBE0-E6B9-4AC6-89CC-C9B49A84422C}" type="slidenum">
              <a:rPr lang="en-US" smtClean="0"/>
              <a:t>10</a:t>
            </a:fld>
            <a:endParaRPr lang="en-US"/>
          </a:p>
        </p:txBody>
      </p:sp>
    </p:spTree>
    <p:extLst>
      <p:ext uri="{BB962C8B-B14F-4D97-AF65-F5344CB8AC3E}">
        <p14:creationId xmlns:p14="http://schemas.microsoft.com/office/powerpoint/2010/main" val="470467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AUTOSAR Adaptive Platform implements the AUTOSAR Runtime for Adaptive Applications (ARA)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ARA</a:t>
            </a:r>
            <a:r>
              <a:rPr lang="en-US" baseline="0" dirty="0" smtClean="0"/>
              <a:t> </a:t>
            </a:r>
            <a:r>
              <a:rPr lang="en-US" dirty="0" smtClean="0"/>
              <a:t>provide services and APIs for AA.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ARA = application interfaces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AA(Adaptive Applications) = run on top of ARA &amp; provide </a:t>
            </a:r>
            <a:r>
              <a:rPr lang="en-US" sz="1200" b="0" i="0" kern="1200" dirty="0" err="1" smtClean="0">
                <a:solidFill>
                  <a:schemeClr val="tx1"/>
                </a:solidFill>
                <a:effectLst/>
                <a:latin typeface="+mn-lt"/>
                <a:ea typeface="+mn-ea"/>
                <a:cs typeface="+mn-cs"/>
              </a:rPr>
              <a:t>nonplatform</a:t>
            </a:r>
            <a:r>
              <a:rPr lang="en-US" sz="1200" b="0" i="0" kern="1200" baseline="0" dirty="0" smtClean="0">
                <a:solidFill>
                  <a:schemeClr val="tx1"/>
                </a:solidFill>
                <a:effectLst/>
                <a:latin typeface="+mn-lt"/>
                <a:ea typeface="+mn-ea"/>
                <a:cs typeface="+mn-cs"/>
              </a:rPr>
              <a:t> service for other AA</a:t>
            </a:r>
            <a:endParaRPr lang="en-US"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Adaptive Platform Foundation = fundamental functionalities of AP</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Adaptive Platform Services = platform standard services of AP</a:t>
            </a:r>
            <a:endParaRPr lang="en-US"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65D0CBE0-E6B9-4AC6-89CC-C9B49A84422C}" type="slidenum">
              <a:rPr lang="en-US" smtClean="0"/>
              <a:t>11</a:t>
            </a:fld>
            <a:endParaRPr lang="en-US"/>
          </a:p>
        </p:txBody>
      </p:sp>
    </p:spTree>
    <p:extLst>
      <p:ext uri="{BB962C8B-B14F-4D97-AF65-F5344CB8AC3E}">
        <p14:creationId xmlns:p14="http://schemas.microsoft.com/office/powerpoint/2010/main" val="1199377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a:t>
            </a:r>
            <a:r>
              <a:rPr lang="en-US" dirty="0" smtClean="0"/>
              <a:t>overview of the static structure of the AUTOSAR Adaptive</a:t>
            </a:r>
            <a:r>
              <a:rPr lang="en-US" baseline="0" dirty="0" smtClean="0"/>
              <a:t> </a:t>
            </a:r>
            <a:r>
              <a:rPr lang="en-US" dirty="0" smtClean="0"/>
              <a:t>Platform by describing the high-level building blocks</a:t>
            </a:r>
            <a:endParaRPr lang="en-US" dirty="0"/>
          </a:p>
        </p:txBody>
      </p:sp>
      <p:sp>
        <p:nvSpPr>
          <p:cNvPr id="4" name="Slide Number Placeholder 3"/>
          <p:cNvSpPr>
            <a:spLocks noGrp="1"/>
          </p:cNvSpPr>
          <p:nvPr>
            <p:ph type="sldNum" sz="quarter" idx="10"/>
          </p:nvPr>
        </p:nvSpPr>
        <p:spPr/>
        <p:txBody>
          <a:bodyPr/>
          <a:lstStyle/>
          <a:p>
            <a:fld id="{65D0CBE0-E6B9-4AC6-89CC-C9B49A84422C}" type="slidenum">
              <a:rPr lang="en-US" smtClean="0"/>
              <a:t>12</a:t>
            </a:fld>
            <a:endParaRPr lang="en-US"/>
          </a:p>
        </p:txBody>
      </p:sp>
    </p:spTree>
    <p:extLst>
      <p:ext uri="{BB962C8B-B14F-4D97-AF65-F5344CB8AC3E}">
        <p14:creationId xmlns:p14="http://schemas.microsoft.com/office/powerpoint/2010/main" val="2726792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5378" y="385762"/>
            <a:ext cx="10476089" cy="1578504"/>
          </a:xfrm>
        </p:spPr>
        <p:txBody>
          <a:bodyPr anchor="b">
            <a:normAutofit/>
          </a:bodyPr>
          <a:lstStyle>
            <a:lvl1pPr algn="ctr">
              <a:defRPr sz="3600">
                <a:ln>
                  <a:noFill/>
                </a:ln>
                <a:latin typeface="Arial Black" panose="020B0A04020102020204" pitchFamily="34" charset="0"/>
              </a:defRPr>
            </a:lvl1pPr>
          </a:lstStyle>
          <a:p>
            <a:r>
              <a:rPr lang="en-US" dirty="0" smtClean="0"/>
              <a:t>Report Title</a:t>
            </a:r>
            <a:endParaRPr lang="en-US" dirty="0"/>
          </a:p>
        </p:txBody>
      </p:sp>
      <p:cxnSp>
        <p:nvCxnSpPr>
          <p:cNvPr id="9" name="Straight Connector 8"/>
          <p:cNvCxnSpPr/>
          <p:nvPr/>
        </p:nvCxnSpPr>
        <p:spPr>
          <a:xfrm>
            <a:off x="2573865" y="1964267"/>
            <a:ext cx="6999112" cy="84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ubtitle 2"/>
          <p:cNvSpPr txBox="1">
            <a:spLocks/>
          </p:cNvSpPr>
          <p:nvPr/>
        </p:nvSpPr>
        <p:spPr>
          <a:xfrm>
            <a:off x="2647243" y="4648202"/>
            <a:ext cx="6999112" cy="39422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dirty="0" smtClean="0">
                <a:latin typeface="Arial" panose="020B0604020202020204" pitchFamily="34" charset="0"/>
                <a:cs typeface="Arial" panose="020B0604020202020204" pitchFamily="34" charset="0"/>
              </a:rPr>
              <a:t>VC IVI</a:t>
            </a:r>
            <a:r>
              <a:rPr lang="en-US" sz="2400" b="1" baseline="0" dirty="0" smtClean="0">
                <a:latin typeface="Arial" panose="020B0604020202020204" pitchFamily="34" charset="0"/>
                <a:cs typeface="Arial" panose="020B0604020202020204" pitchFamily="34" charset="0"/>
              </a:rPr>
              <a:t> Development Center Vietnam</a:t>
            </a:r>
            <a:endParaRPr lang="en-US" sz="2400" b="1" dirty="0">
              <a:latin typeface="Arial" panose="020B0604020202020204" pitchFamily="34" charset="0"/>
              <a:cs typeface="Arial" panose="020B0604020202020204" pitchFamily="34" charset="0"/>
            </a:endParaRPr>
          </a:p>
        </p:txBody>
      </p:sp>
      <p:sp>
        <p:nvSpPr>
          <p:cNvPr id="15" name="Text Placeholder 14"/>
          <p:cNvSpPr>
            <a:spLocks noGrp="1"/>
          </p:cNvSpPr>
          <p:nvPr>
            <p:ph type="body" sz="quarter" idx="10" hasCustomPrompt="1"/>
          </p:nvPr>
        </p:nvSpPr>
        <p:spPr>
          <a:xfrm>
            <a:off x="3375026" y="2709070"/>
            <a:ext cx="5543549" cy="1666875"/>
          </a:xfrm>
        </p:spPr>
        <p:txBody>
          <a:bodyPr/>
          <a:lstStyle>
            <a:lvl1pPr marL="514350" indent="-514350">
              <a:buFont typeface="+mj-lt"/>
              <a:buAutoNum type="arabicPeriod"/>
              <a:defRPr sz="2200"/>
            </a:lvl1pPr>
            <a:lvl2pPr>
              <a:defRPr sz="2000"/>
            </a:lvl2pPr>
            <a:lvl3pPr>
              <a:defRPr sz="1800"/>
            </a:lvl3pPr>
          </a:lstStyle>
          <a:p>
            <a:pPr lvl="0"/>
            <a:r>
              <a:rPr lang="en-US" dirty="0" smtClean="0"/>
              <a:t>Content 1</a:t>
            </a:r>
          </a:p>
          <a:p>
            <a:pPr lvl="1"/>
            <a:r>
              <a:rPr lang="en-US" dirty="0" smtClean="0"/>
              <a:t>Second level</a:t>
            </a:r>
          </a:p>
          <a:p>
            <a:pPr lvl="2"/>
            <a:r>
              <a:rPr lang="en-US" dirty="0" smtClean="0"/>
              <a:t>Third level</a:t>
            </a:r>
          </a:p>
        </p:txBody>
      </p:sp>
      <p:sp>
        <p:nvSpPr>
          <p:cNvPr id="16" name="Subtitle 2"/>
          <p:cNvSpPr txBox="1">
            <a:spLocks/>
          </p:cNvSpPr>
          <p:nvPr/>
        </p:nvSpPr>
        <p:spPr>
          <a:xfrm>
            <a:off x="2573865" y="2239169"/>
            <a:ext cx="6999112" cy="39422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dirty="0" smtClean="0">
                <a:latin typeface="Arial" panose="020B0604020202020204" pitchFamily="34" charset="0"/>
                <a:cs typeface="Arial" panose="020B0604020202020204" pitchFamily="34" charset="0"/>
              </a:rPr>
              <a:t>Contents</a:t>
            </a:r>
            <a:endParaRPr lang="en-US" sz="2400" dirty="0">
              <a:latin typeface="Arial" panose="020B0604020202020204" pitchFamily="34" charset="0"/>
              <a:cs typeface="Arial" panose="020B0604020202020204" pitchFamily="34" charset="0"/>
            </a:endParaRPr>
          </a:p>
        </p:txBody>
      </p:sp>
      <p:sp>
        <p:nvSpPr>
          <p:cNvPr id="18" name="Text Placeholder 17"/>
          <p:cNvSpPr>
            <a:spLocks noGrp="1"/>
          </p:cNvSpPr>
          <p:nvPr>
            <p:ph type="body" sz="quarter" idx="11" hasCustomPrompt="1"/>
          </p:nvPr>
        </p:nvSpPr>
        <p:spPr>
          <a:xfrm>
            <a:off x="2610555" y="5088732"/>
            <a:ext cx="6925732" cy="457200"/>
          </a:xfrm>
        </p:spPr>
        <p:txBody>
          <a:bodyPr>
            <a:normAutofit/>
          </a:bodyPr>
          <a:lstStyle>
            <a:lvl1pPr marL="0" indent="0" algn="ctr">
              <a:buNone/>
              <a:defRPr sz="2000" b="0" i="1"/>
            </a:lvl1pPr>
          </a:lstStyle>
          <a:p>
            <a:pPr lvl="0"/>
            <a:r>
              <a:rPr lang="en-US" dirty="0" smtClean="0"/>
              <a:t>Location, Month Year</a:t>
            </a:r>
          </a:p>
        </p:txBody>
      </p:sp>
    </p:spTree>
    <p:extLst>
      <p:ext uri="{BB962C8B-B14F-4D97-AF65-F5344CB8AC3E}">
        <p14:creationId xmlns:p14="http://schemas.microsoft.com/office/powerpoint/2010/main" val="601332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p:nvCxnSpPr>
        <p:spPr>
          <a:xfrm>
            <a:off x="428978" y="745068"/>
            <a:ext cx="114046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945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4106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74BCD76-1FE7-4DD7-884E-7C43DEA36674}" type="datetimeFigureOut">
              <a:rPr lang="en-US" smtClean="0"/>
              <a:t>6/20/2022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9D34F4C-6B37-47DC-9968-3E4A2159DBC6}" type="slidenum">
              <a:rPr lang="en-US" smtClean="0"/>
              <a:t>‹#›</a:t>
            </a:fld>
            <a:endParaRPr lang="en-US"/>
          </a:p>
        </p:txBody>
      </p:sp>
    </p:spTree>
    <p:extLst>
      <p:ext uri="{BB962C8B-B14F-4D97-AF65-F5344CB8AC3E}">
        <p14:creationId xmlns:p14="http://schemas.microsoft.com/office/powerpoint/2010/main" val="3269335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977" y="0"/>
            <a:ext cx="11404601" cy="590252"/>
          </a:xfrm>
        </p:spPr>
        <p:txBody>
          <a:bodyPr>
            <a:normAutofit/>
          </a:bodyPr>
          <a:lstStyle>
            <a:lvl1pPr>
              <a:defRPr sz="2000">
                <a:latin typeface="Arial Narrow" panose="020B060602020203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p:nvCxnSpPr>
        <p:spPr>
          <a:xfrm>
            <a:off x="428977" y="516469"/>
            <a:ext cx="114046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270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840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28978" y="930807"/>
            <a:ext cx="5590823" cy="5342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930807"/>
            <a:ext cx="5661379" cy="53429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p:nvCxnSpPr>
        <p:spPr>
          <a:xfrm>
            <a:off x="428978" y="745068"/>
            <a:ext cx="114046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72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799" y="1"/>
            <a:ext cx="11537244" cy="6858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4800" y="749829"/>
            <a:ext cx="56927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637769"/>
            <a:ext cx="5692777" cy="4627564"/>
          </a:xfrm>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749821"/>
            <a:ext cx="566984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1637753"/>
            <a:ext cx="5669843" cy="4627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p:nvCxnSpPr>
        <p:spPr>
          <a:xfrm flipV="1">
            <a:off x="304799" y="702734"/>
            <a:ext cx="11528780" cy="4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67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cxnSp>
        <p:nvCxnSpPr>
          <p:cNvPr id="3" name="Straight Connector 2"/>
          <p:cNvCxnSpPr/>
          <p:nvPr/>
        </p:nvCxnSpPr>
        <p:spPr>
          <a:xfrm>
            <a:off x="428978" y="745068"/>
            <a:ext cx="114046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93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434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78775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55902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5000">
              <a:srgbClr val="EEEEEE"/>
            </a:gs>
            <a:gs pos="0">
              <a:schemeClr val="bg1"/>
            </a:gs>
            <a:gs pos="0">
              <a:schemeClr val="accent2">
                <a:lumMod val="0"/>
                <a:lumOff val="100000"/>
              </a:schemeClr>
            </a:gs>
            <a:gs pos="100000">
              <a:schemeClr val="bg1">
                <a:lumMod val="95000"/>
              </a:schemeClr>
            </a:gs>
          </a:gsLst>
          <a:path path="rect">
            <a:fillToRect l="100000" t="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8978" y="76202"/>
            <a:ext cx="11404601" cy="6688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28978" y="812802"/>
            <a:ext cx="11404601" cy="52937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p:nvSpPr>
        <p:spPr>
          <a:xfrm>
            <a:off x="9719733" y="85715"/>
            <a:ext cx="2113847" cy="215444"/>
          </a:xfrm>
          <a:prstGeom prst="rect">
            <a:avLst/>
          </a:prstGeom>
          <a:noFill/>
        </p:spPr>
        <p:txBody>
          <a:bodyPr wrap="square" lIns="0" tIns="0" rIns="0" bIns="0" rtlCol="0">
            <a:spAutoFit/>
          </a:bodyPr>
          <a:lstStyle/>
          <a:p>
            <a:pPr algn="r"/>
            <a:r>
              <a:rPr lang="en-US" sz="1400" dirty="0" smtClean="0">
                <a:solidFill>
                  <a:schemeClr val="bg1">
                    <a:lumMod val="50000"/>
                  </a:schemeClr>
                </a:solidFill>
                <a:latin typeface="Arial" panose="020B0604020202020204" pitchFamily="34" charset="0"/>
                <a:cs typeface="Arial" panose="020B0604020202020204" pitchFamily="34" charset="0"/>
              </a:rPr>
              <a:t>Internal</a:t>
            </a:r>
            <a:r>
              <a:rPr lang="en-US" sz="1400" baseline="0" dirty="0" smtClean="0">
                <a:solidFill>
                  <a:schemeClr val="bg1">
                    <a:lumMod val="50000"/>
                  </a:schemeClr>
                </a:solidFill>
                <a:latin typeface="Arial" panose="020B0604020202020204" pitchFamily="34" charset="0"/>
                <a:cs typeface="Arial" panose="020B0604020202020204" pitchFamily="34" charset="0"/>
              </a:rPr>
              <a:t>-used only</a:t>
            </a:r>
            <a:endParaRPr lang="en-US" sz="1400" dirty="0">
              <a:solidFill>
                <a:schemeClr val="bg1">
                  <a:lumMod val="50000"/>
                </a:schemeClr>
              </a:solidFill>
              <a:latin typeface="Arial" panose="020B0604020202020204" pitchFamily="34" charset="0"/>
              <a:cs typeface="Arial" panose="020B0604020202020204" pitchFamily="34" charset="0"/>
            </a:endParaRPr>
          </a:p>
        </p:txBody>
      </p:sp>
      <p:grpSp>
        <p:nvGrpSpPr>
          <p:cNvPr id="5" name="Group 4"/>
          <p:cNvGrpSpPr/>
          <p:nvPr/>
        </p:nvGrpSpPr>
        <p:grpSpPr>
          <a:xfrm>
            <a:off x="543276" y="6106580"/>
            <a:ext cx="11290303" cy="736600"/>
            <a:chOff x="407457" y="6225118"/>
            <a:chExt cx="8467727" cy="736600"/>
          </a:xfrm>
        </p:grpSpPr>
        <p:pic>
          <p:nvPicPr>
            <p:cNvPr id="7" name="Picture 15" descr="C:\Users\Administrator\Desktop\BCG\BCG 3.0\로고\LG_CI_3D_RGB_Standard.png"/>
            <p:cNvPicPr>
              <a:picLocks noChangeAspect="1" noChangeArrowheads="1"/>
            </p:cNvPicPr>
            <p:nvPr/>
          </p:nvPicPr>
          <p:blipFill>
            <a:blip r:embed="rId14" cstate="print"/>
            <a:srcRect/>
            <a:stretch>
              <a:fillRect/>
            </a:stretch>
          </p:blipFill>
          <p:spPr bwMode="auto">
            <a:xfrm>
              <a:off x="7833784" y="6225118"/>
              <a:ext cx="1041400" cy="736600"/>
            </a:xfrm>
            <a:prstGeom prst="rect">
              <a:avLst/>
            </a:prstGeom>
            <a:noFill/>
            <a:ln w="9525">
              <a:noFill/>
              <a:miter lim="800000"/>
              <a:headEnd/>
              <a:tailEnd/>
            </a:ln>
          </p:spPr>
        </p:pic>
        <p:sp>
          <p:nvSpPr>
            <p:cNvPr id="9" name="TextBox 8"/>
            <p:cNvSpPr txBox="1"/>
            <p:nvPr/>
          </p:nvSpPr>
          <p:spPr>
            <a:xfrm>
              <a:off x="407457" y="6482821"/>
              <a:ext cx="2446868" cy="221193"/>
            </a:xfrm>
            <a:prstGeom prst="rect">
              <a:avLst/>
            </a:prstGeom>
            <a:noFill/>
          </p:spPr>
          <p:txBody>
            <a:bodyPr wrap="square" rtlCol="0" anchor="ctr" anchorCtr="0">
              <a:noAutofit/>
              <a:scene3d>
                <a:camera prst="orthographicFront"/>
                <a:lightRig rig="soft" dir="t">
                  <a:rot lat="0" lon="0" rev="15600000"/>
                </a:lightRig>
              </a:scene3d>
              <a:sp3d extrusionH="57150" prstMaterial="softEdge">
                <a:bevelT w="25400" h="38100"/>
              </a:sp3d>
            </a:bodyPr>
            <a:lstStyle/>
            <a:p>
              <a:pPr algn="l"/>
              <a:r>
                <a:rPr lang="en-US" sz="1800" b="1" cap="none" spc="0" dirty="0" smtClean="0">
                  <a:ln>
                    <a:solidFill>
                      <a:srgbClr val="FF0000"/>
                    </a:solidFill>
                  </a:ln>
                  <a:solidFill>
                    <a:srgbClr val="FF0000"/>
                  </a:solidFill>
                  <a:effectLst/>
                  <a:latin typeface="Freestyle Script" panose="030804020302050B0404" pitchFamily="66" charset="0"/>
                  <a:ea typeface="MS Gothic" panose="020B0609070205080204" pitchFamily="49" charset="-128"/>
                </a:rPr>
                <a:t>Be First, Do It Right, Work Smart</a:t>
              </a:r>
              <a:endParaRPr lang="en-US" sz="1800" b="1" cap="none" spc="0" dirty="0">
                <a:ln>
                  <a:solidFill>
                    <a:srgbClr val="FF0000"/>
                  </a:solidFill>
                </a:ln>
                <a:solidFill>
                  <a:srgbClr val="FF0000"/>
                </a:solidFill>
                <a:effectLst/>
                <a:latin typeface="Freestyle Script" panose="030804020302050B0404" pitchFamily="66" charset="0"/>
                <a:ea typeface="MS Gothic" panose="020B0609070205080204" pitchFamily="49" charset="-128"/>
              </a:endParaRPr>
            </a:p>
          </p:txBody>
        </p:sp>
      </p:grpSp>
    </p:spTree>
    <p:extLst>
      <p:ext uri="{BB962C8B-B14F-4D97-AF65-F5344CB8AC3E}">
        <p14:creationId xmlns:p14="http://schemas.microsoft.com/office/powerpoint/2010/main" val="299580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600"/>
        </a:spcBef>
        <a:buFont typeface="Calibri" panose="020F050202020403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600"/>
        </a:spcBef>
        <a:buFont typeface="Calibri" panose="020F050202020403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AUTOSAR </a:t>
            </a:r>
            <a:r>
              <a:rPr lang="en-GB" dirty="0"/>
              <a:t>Adaptive</a:t>
            </a:r>
            <a:r>
              <a:rPr lang="en-GB" dirty="0" smtClean="0"/>
              <a:t> </a:t>
            </a:r>
            <a:r>
              <a:rPr lang="en-GB" dirty="0"/>
              <a:t>P</a:t>
            </a:r>
            <a:r>
              <a:rPr lang="en-GB" dirty="0" smtClean="0"/>
              <a:t>latform</a:t>
            </a:r>
            <a:endParaRPr lang="en-US" dirty="0"/>
          </a:p>
        </p:txBody>
      </p:sp>
      <p:sp>
        <p:nvSpPr>
          <p:cNvPr id="3" name="Subtitle 2"/>
          <p:cNvSpPr>
            <a:spLocks noGrp="1"/>
          </p:cNvSpPr>
          <p:nvPr>
            <p:ph type="subTitle" idx="1"/>
          </p:nvPr>
        </p:nvSpPr>
        <p:spPr/>
        <p:txBody>
          <a:bodyPr/>
          <a:lstStyle/>
          <a:p>
            <a:r>
              <a:rPr lang="en-GB" dirty="0" smtClean="0"/>
              <a:t>							by chinh.nguyen</a:t>
            </a:r>
            <a:endParaRPr lang="en-US" dirty="0"/>
          </a:p>
        </p:txBody>
      </p:sp>
    </p:spTree>
    <p:extLst>
      <p:ext uri="{BB962C8B-B14F-4D97-AF65-F5344CB8AC3E}">
        <p14:creationId xmlns:p14="http://schemas.microsoft.com/office/powerpoint/2010/main" val="3376171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3</a:t>
            </a:r>
            <a:r>
              <a:rPr lang="en-GB" dirty="0" smtClean="0"/>
              <a:t>. </a:t>
            </a:r>
            <a:r>
              <a:rPr lang="en-GB" dirty="0" err="1" smtClean="0"/>
              <a:t>Autosar</a:t>
            </a:r>
            <a:r>
              <a:rPr lang="en-GB" dirty="0" smtClean="0"/>
              <a:t> Adaptive platform</a:t>
            </a:r>
            <a:endParaRPr lang="en-US" dirty="0"/>
          </a:p>
        </p:txBody>
      </p:sp>
      <p:sp>
        <p:nvSpPr>
          <p:cNvPr id="5" name="Content Placeholder 4"/>
          <p:cNvSpPr>
            <a:spLocks noGrp="1"/>
          </p:cNvSpPr>
          <p:nvPr>
            <p:ph idx="1"/>
          </p:nvPr>
        </p:nvSpPr>
        <p:spPr/>
        <p:txBody>
          <a:bodyPr/>
          <a:lstStyle/>
          <a:p>
            <a:r>
              <a:rPr lang="en-US" dirty="0"/>
              <a:t>The Adaptive Platform is a distributed computing and service-oriented architecture (SOA). </a:t>
            </a:r>
            <a:endParaRPr lang="en-US" dirty="0" smtClean="0"/>
          </a:p>
          <a:p>
            <a:endParaRPr lang="en-US" dirty="0"/>
          </a:p>
          <a:p>
            <a:r>
              <a:rPr lang="en-US" dirty="0" smtClean="0"/>
              <a:t>The </a:t>
            </a:r>
            <a:r>
              <a:rPr lang="en-US" dirty="0"/>
              <a:t>platform provides high-performance computing, message-based communication mechanisms, and flexible software configuration for supporting applications, such as automated driving and infotainment </a:t>
            </a:r>
            <a:r>
              <a:rPr lang="en-US" dirty="0" smtClean="0"/>
              <a:t>systems.</a:t>
            </a:r>
          </a:p>
          <a:p>
            <a:endParaRPr lang="en-US" dirty="0"/>
          </a:p>
        </p:txBody>
      </p:sp>
    </p:spTree>
    <p:extLst>
      <p:ext uri="{BB962C8B-B14F-4D97-AF65-F5344CB8AC3E}">
        <p14:creationId xmlns:p14="http://schemas.microsoft.com/office/powerpoint/2010/main" val="846977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3</a:t>
            </a:r>
            <a:r>
              <a:rPr lang="en-GB" dirty="0" smtClean="0"/>
              <a:t>. </a:t>
            </a:r>
            <a:r>
              <a:rPr lang="en-GB" dirty="0" err="1" smtClean="0"/>
              <a:t>Autosar</a:t>
            </a:r>
            <a:r>
              <a:rPr lang="en-GB" dirty="0" smtClean="0"/>
              <a:t> Adaptive platform - Architecture &amp; Interface</a:t>
            </a:r>
            <a:r>
              <a:rPr lang="en-GB" dirty="0"/>
              <a:t> -</a:t>
            </a:r>
            <a:r>
              <a:rPr lang="en-GB" dirty="0" smtClean="0"/>
              <a:t> </a:t>
            </a:r>
            <a:r>
              <a:rPr lang="en-US" dirty="0" smtClean="0"/>
              <a:t>Logical </a:t>
            </a:r>
            <a:r>
              <a:rPr lang="en-US" dirty="0"/>
              <a:t>view</a:t>
            </a:r>
          </a:p>
        </p:txBody>
      </p:sp>
      <p:pic>
        <p:nvPicPr>
          <p:cNvPr id="4" name="Content Placeholder 3"/>
          <p:cNvPicPr>
            <a:picLocks noGrp="1" noChangeAspect="1"/>
          </p:cNvPicPr>
          <p:nvPr>
            <p:ph idx="1"/>
          </p:nvPr>
        </p:nvPicPr>
        <p:blipFill>
          <a:blip r:embed="rId3"/>
          <a:stretch>
            <a:fillRect/>
          </a:stretch>
        </p:blipFill>
        <p:spPr>
          <a:xfrm>
            <a:off x="583209" y="812800"/>
            <a:ext cx="11095432" cy="5294313"/>
          </a:xfrm>
          <a:prstGeom prst="rect">
            <a:avLst/>
          </a:prstGeom>
        </p:spPr>
      </p:pic>
    </p:spTree>
    <p:extLst>
      <p:ext uri="{BB962C8B-B14F-4D97-AF65-F5344CB8AC3E}">
        <p14:creationId xmlns:p14="http://schemas.microsoft.com/office/powerpoint/2010/main" val="634203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a:t>
            </a:r>
            <a:r>
              <a:rPr lang="en-GB" dirty="0" smtClean="0"/>
              <a:t>. </a:t>
            </a:r>
            <a:r>
              <a:rPr lang="en-GB" dirty="0" err="1" smtClean="0"/>
              <a:t>Autosar</a:t>
            </a:r>
            <a:r>
              <a:rPr lang="en-GB" dirty="0" smtClean="0"/>
              <a:t> Adaptive platform </a:t>
            </a:r>
            <a:r>
              <a:rPr lang="en-GB" dirty="0"/>
              <a:t>- Architecture &amp; </a:t>
            </a:r>
            <a:r>
              <a:rPr lang="en-GB" dirty="0" smtClean="0"/>
              <a:t>Interface - Building block view</a:t>
            </a:r>
            <a:endParaRPr lang="en-US" dirty="0"/>
          </a:p>
        </p:txBody>
      </p:sp>
      <p:pic>
        <p:nvPicPr>
          <p:cNvPr id="6" name="Content Placeholder 5"/>
          <p:cNvPicPr>
            <a:picLocks noGrp="1" noChangeAspect="1"/>
          </p:cNvPicPr>
          <p:nvPr>
            <p:ph idx="1"/>
          </p:nvPr>
        </p:nvPicPr>
        <p:blipFill>
          <a:blip r:embed="rId3"/>
          <a:stretch>
            <a:fillRect/>
          </a:stretch>
        </p:blipFill>
        <p:spPr>
          <a:xfrm>
            <a:off x="2673213" y="923524"/>
            <a:ext cx="6916127" cy="4568345"/>
          </a:xfrm>
          <a:prstGeom prst="rect">
            <a:avLst/>
          </a:prstGeom>
        </p:spPr>
      </p:pic>
    </p:spTree>
    <p:extLst>
      <p:ext uri="{BB962C8B-B14F-4D97-AF65-F5344CB8AC3E}">
        <p14:creationId xmlns:p14="http://schemas.microsoft.com/office/powerpoint/2010/main" val="1652063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 </a:t>
            </a:r>
            <a:r>
              <a:rPr lang="en-GB" dirty="0" err="1"/>
              <a:t>Autosar</a:t>
            </a:r>
            <a:r>
              <a:rPr lang="en-GB" dirty="0"/>
              <a:t> Adaptive platform - Architecture &amp; Interface - Building block </a:t>
            </a:r>
            <a:r>
              <a:rPr lang="en-GB" dirty="0" smtClean="0"/>
              <a:t>view </a:t>
            </a:r>
            <a:r>
              <a:rPr lang="en-US" dirty="0" smtClean="0"/>
              <a:t>- Runtime</a:t>
            </a:r>
            <a:endParaRPr lang="en-US" dirty="0"/>
          </a:p>
        </p:txBody>
      </p:sp>
      <p:pic>
        <p:nvPicPr>
          <p:cNvPr id="4" name="Content Placeholder 3"/>
          <p:cNvPicPr>
            <a:picLocks noGrp="1" noChangeAspect="1"/>
          </p:cNvPicPr>
          <p:nvPr>
            <p:ph idx="1"/>
          </p:nvPr>
        </p:nvPicPr>
        <p:blipFill>
          <a:blip r:embed="rId3"/>
          <a:stretch>
            <a:fillRect/>
          </a:stretch>
        </p:blipFill>
        <p:spPr>
          <a:xfrm>
            <a:off x="2158119" y="812800"/>
            <a:ext cx="7945612" cy="5294313"/>
          </a:xfrm>
          <a:prstGeom prst="rect">
            <a:avLst/>
          </a:prstGeom>
        </p:spPr>
      </p:pic>
    </p:spTree>
    <p:extLst>
      <p:ext uri="{BB962C8B-B14F-4D97-AF65-F5344CB8AC3E}">
        <p14:creationId xmlns:p14="http://schemas.microsoft.com/office/powerpoint/2010/main" val="3289376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 </a:t>
            </a:r>
            <a:r>
              <a:rPr lang="en-GB" dirty="0" err="1"/>
              <a:t>Autosar</a:t>
            </a:r>
            <a:r>
              <a:rPr lang="en-GB" dirty="0"/>
              <a:t> Adaptive platform - Architecture &amp; Interface - Building block </a:t>
            </a:r>
            <a:r>
              <a:rPr lang="en-GB" dirty="0" smtClean="0"/>
              <a:t>view </a:t>
            </a:r>
            <a:r>
              <a:rPr lang="en-US" dirty="0" smtClean="0"/>
              <a:t>- </a:t>
            </a:r>
            <a:r>
              <a:rPr lang="en-US" dirty="0"/>
              <a:t>Communication</a:t>
            </a:r>
          </a:p>
        </p:txBody>
      </p:sp>
      <p:pic>
        <p:nvPicPr>
          <p:cNvPr id="4" name="Content Placeholder 3"/>
          <p:cNvPicPr>
            <a:picLocks noGrp="1" noChangeAspect="1"/>
          </p:cNvPicPr>
          <p:nvPr>
            <p:ph idx="1"/>
          </p:nvPr>
        </p:nvPicPr>
        <p:blipFill>
          <a:blip r:embed="rId3"/>
          <a:stretch>
            <a:fillRect/>
          </a:stretch>
        </p:blipFill>
        <p:spPr>
          <a:xfrm>
            <a:off x="1428382" y="812800"/>
            <a:ext cx="9405085" cy="5294313"/>
          </a:xfrm>
          <a:prstGeom prst="rect">
            <a:avLst/>
          </a:prstGeom>
        </p:spPr>
      </p:pic>
    </p:spTree>
    <p:extLst>
      <p:ext uri="{BB962C8B-B14F-4D97-AF65-F5344CB8AC3E}">
        <p14:creationId xmlns:p14="http://schemas.microsoft.com/office/powerpoint/2010/main" val="26745185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 </a:t>
            </a:r>
            <a:r>
              <a:rPr lang="en-GB" dirty="0" err="1"/>
              <a:t>Autosar</a:t>
            </a:r>
            <a:r>
              <a:rPr lang="en-GB" dirty="0"/>
              <a:t> Adaptive platform - Architecture &amp; Interface - Building block view </a:t>
            </a:r>
            <a:r>
              <a:rPr lang="en-US" dirty="0" smtClean="0"/>
              <a:t>- Storage</a:t>
            </a:r>
            <a:endParaRPr lang="en-US" dirty="0"/>
          </a:p>
        </p:txBody>
      </p:sp>
      <p:pic>
        <p:nvPicPr>
          <p:cNvPr id="4" name="Content Placeholder 3"/>
          <p:cNvPicPr>
            <a:picLocks noGrp="1" noChangeAspect="1"/>
          </p:cNvPicPr>
          <p:nvPr>
            <p:ph idx="1"/>
          </p:nvPr>
        </p:nvPicPr>
        <p:blipFill>
          <a:blip r:embed="rId3"/>
          <a:stretch>
            <a:fillRect/>
          </a:stretch>
        </p:blipFill>
        <p:spPr>
          <a:xfrm>
            <a:off x="3235325" y="983456"/>
            <a:ext cx="5791200" cy="4953000"/>
          </a:xfrm>
          <a:prstGeom prst="rect">
            <a:avLst/>
          </a:prstGeom>
        </p:spPr>
      </p:pic>
    </p:spTree>
    <p:extLst>
      <p:ext uri="{BB962C8B-B14F-4D97-AF65-F5344CB8AC3E}">
        <p14:creationId xmlns:p14="http://schemas.microsoft.com/office/powerpoint/2010/main" val="1897979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3. </a:t>
            </a:r>
            <a:r>
              <a:rPr lang="en-GB" dirty="0" err="1"/>
              <a:t>Autosar</a:t>
            </a:r>
            <a:r>
              <a:rPr lang="en-GB" dirty="0"/>
              <a:t> Adaptive platform - Architecture &amp; Interface - Building block view </a:t>
            </a:r>
            <a:r>
              <a:rPr lang="en-US" dirty="0" smtClean="0"/>
              <a:t>- </a:t>
            </a:r>
            <a:r>
              <a:rPr lang="en-US" dirty="0"/>
              <a:t>Security</a:t>
            </a:r>
          </a:p>
        </p:txBody>
      </p:sp>
      <p:pic>
        <p:nvPicPr>
          <p:cNvPr id="7" name="Content Placeholder 6"/>
          <p:cNvPicPr>
            <a:picLocks noGrp="1" noChangeAspect="1"/>
          </p:cNvPicPr>
          <p:nvPr>
            <p:ph idx="1"/>
          </p:nvPr>
        </p:nvPicPr>
        <p:blipFill>
          <a:blip r:embed="rId3"/>
          <a:stretch>
            <a:fillRect/>
          </a:stretch>
        </p:blipFill>
        <p:spPr>
          <a:xfrm>
            <a:off x="3090720" y="812800"/>
            <a:ext cx="6080409" cy="5294313"/>
          </a:xfrm>
          <a:prstGeom prst="rect">
            <a:avLst/>
          </a:prstGeom>
        </p:spPr>
      </p:pic>
    </p:spTree>
    <p:extLst>
      <p:ext uri="{BB962C8B-B14F-4D97-AF65-F5344CB8AC3E}">
        <p14:creationId xmlns:p14="http://schemas.microsoft.com/office/powerpoint/2010/main" val="4567133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3. </a:t>
            </a:r>
            <a:r>
              <a:rPr lang="en-GB" dirty="0" err="1"/>
              <a:t>Autosar</a:t>
            </a:r>
            <a:r>
              <a:rPr lang="en-GB" dirty="0"/>
              <a:t> Adaptive platform - Architecture &amp; Interface - Building block view </a:t>
            </a:r>
            <a:r>
              <a:rPr lang="en-US" dirty="0" smtClean="0"/>
              <a:t>- Safety</a:t>
            </a:r>
            <a:endParaRPr lang="en-US" dirty="0"/>
          </a:p>
        </p:txBody>
      </p:sp>
      <p:pic>
        <p:nvPicPr>
          <p:cNvPr id="4" name="Content Placeholder 3"/>
          <p:cNvPicPr>
            <a:picLocks noGrp="1" noChangeAspect="1"/>
          </p:cNvPicPr>
          <p:nvPr>
            <p:ph idx="1"/>
          </p:nvPr>
        </p:nvPicPr>
        <p:blipFill>
          <a:blip r:embed="rId3"/>
          <a:stretch>
            <a:fillRect/>
          </a:stretch>
        </p:blipFill>
        <p:spPr>
          <a:xfrm>
            <a:off x="3368675" y="1412081"/>
            <a:ext cx="5524500" cy="4095750"/>
          </a:xfrm>
          <a:prstGeom prst="rect">
            <a:avLst/>
          </a:prstGeom>
        </p:spPr>
      </p:pic>
    </p:spTree>
    <p:extLst>
      <p:ext uri="{BB962C8B-B14F-4D97-AF65-F5344CB8AC3E}">
        <p14:creationId xmlns:p14="http://schemas.microsoft.com/office/powerpoint/2010/main" val="1388193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3. </a:t>
            </a:r>
            <a:r>
              <a:rPr lang="en-GB" dirty="0" err="1"/>
              <a:t>Autosar</a:t>
            </a:r>
            <a:r>
              <a:rPr lang="en-GB" dirty="0"/>
              <a:t> Adaptive platform - Architecture &amp; Interface - Building block view </a:t>
            </a:r>
            <a:r>
              <a:rPr lang="en-US" dirty="0" smtClean="0"/>
              <a:t>- Configuration</a:t>
            </a:r>
            <a:endParaRPr lang="en-US" dirty="0"/>
          </a:p>
        </p:txBody>
      </p:sp>
      <p:pic>
        <p:nvPicPr>
          <p:cNvPr id="4" name="Content Placeholder 3"/>
          <p:cNvPicPr>
            <a:picLocks noGrp="1" noChangeAspect="1"/>
          </p:cNvPicPr>
          <p:nvPr>
            <p:ph idx="1"/>
          </p:nvPr>
        </p:nvPicPr>
        <p:blipFill>
          <a:blip r:embed="rId3"/>
          <a:stretch>
            <a:fillRect/>
          </a:stretch>
        </p:blipFill>
        <p:spPr>
          <a:xfrm>
            <a:off x="2911475" y="1321594"/>
            <a:ext cx="6438900" cy="4276725"/>
          </a:xfrm>
          <a:prstGeom prst="rect">
            <a:avLst/>
          </a:prstGeom>
        </p:spPr>
      </p:pic>
    </p:spTree>
    <p:extLst>
      <p:ext uri="{BB962C8B-B14F-4D97-AF65-F5344CB8AC3E}">
        <p14:creationId xmlns:p14="http://schemas.microsoft.com/office/powerpoint/2010/main" val="2217770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3. </a:t>
            </a:r>
            <a:r>
              <a:rPr lang="en-GB" dirty="0" err="1"/>
              <a:t>Autosar</a:t>
            </a:r>
            <a:r>
              <a:rPr lang="en-GB" dirty="0"/>
              <a:t> Adaptive platform - Architecture &amp; Interface - Building block view </a:t>
            </a:r>
            <a:r>
              <a:rPr lang="en-US" dirty="0" smtClean="0"/>
              <a:t>- Diagnostics</a:t>
            </a:r>
            <a:endParaRPr lang="en-US" dirty="0"/>
          </a:p>
        </p:txBody>
      </p:sp>
      <p:pic>
        <p:nvPicPr>
          <p:cNvPr id="4" name="Content Placeholder 3"/>
          <p:cNvPicPr>
            <a:picLocks noGrp="1" noChangeAspect="1"/>
          </p:cNvPicPr>
          <p:nvPr>
            <p:ph idx="1"/>
          </p:nvPr>
        </p:nvPicPr>
        <p:blipFill>
          <a:blip r:embed="rId3"/>
          <a:stretch>
            <a:fillRect/>
          </a:stretch>
        </p:blipFill>
        <p:spPr>
          <a:xfrm>
            <a:off x="1992312" y="1635919"/>
            <a:ext cx="8277225" cy="3648075"/>
          </a:xfrm>
          <a:prstGeom prst="rect">
            <a:avLst/>
          </a:prstGeom>
        </p:spPr>
      </p:pic>
    </p:spTree>
    <p:extLst>
      <p:ext uri="{BB962C8B-B14F-4D97-AF65-F5344CB8AC3E}">
        <p14:creationId xmlns:p14="http://schemas.microsoft.com/office/powerpoint/2010/main" val="2248559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Contents</a:t>
            </a:r>
            <a:endParaRPr lang="en-US" dirty="0"/>
          </a:p>
        </p:txBody>
      </p:sp>
      <p:sp>
        <p:nvSpPr>
          <p:cNvPr id="5" name="Content Placeholder 4"/>
          <p:cNvSpPr>
            <a:spLocks noGrp="1"/>
          </p:cNvSpPr>
          <p:nvPr>
            <p:ph idx="1"/>
          </p:nvPr>
        </p:nvSpPr>
        <p:spPr/>
        <p:txBody>
          <a:bodyPr/>
          <a:lstStyle/>
          <a:p>
            <a:pPr marL="457200" indent="-457200">
              <a:buFont typeface="+mj-lt"/>
              <a:buAutoNum type="arabicPeriod"/>
            </a:pPr>
            <a:r>
              <a:rPr lang="en-US" dirty="0" smtClean="0"/>
              <a:t>What is AUTOSAR?</a:t>
            </a:r>
          </a:p>
          <a:p>
            <a:pPr marL="457200" indent="-457200">
              <a:buFont typeface="+mj-lt"/>
              <a:buAutoNum type="arabicPeriod"/>
            </a:pPr>
            <a:r>
              <a:rPr lang="en-GB" dirty="0" smtClean="0"/>
              <a:t>AUTOSAR in Vehicle Network</a:t>
            </a:r>
            <a:endParaRPr lang="en-US" dirty="0" smtClean="0"/>
          </a:p>
          <a:p>
            <a:pPr marL="457200" indent="-457200">
              <a:buFont typeface="+mj-lt"/>
              <a:buAutoNum type="arabicPeriod"/>
            </a:pPr>
            <a:r>
              <a:rPr lang="en-US" dirty="0"/>
              <a:t>AUTOSAR Adaptive platform</a:t>
            </a:r>
            <a:endParaRPr lang="en-US" dirty="0" smtClean="0"/>
          </a:p>
          <a:p>
            <a:pPr marL="971550" lvl="1" indent="-514350">
              <a:buFont typeface="+mj-lt"/>
              <a:buAutoNum type="romanLcPeriod"/>
            </a:pPr>
            <a:r>
              <a:rPr lang="en-GB" dirty="0" smtClean="0"/>
              <a:t>Architecture &amp; Interface</a:t>
            </a:r>
          </a:p>
          <a:p>
            <a:pPr marL="971550" lvl="1" indent="-514350">
              <a:buFont typeface="+mj-lt"/>
              <a:buAutoNum type="romanLcPeriod"/>
            </a:pPr>
            <a:r>
              <a:rPr lang="en-US" dirty="0" smtClean="0"/>
              <a:t>Methodology</a:t>
            </a:r>
            <a:endParaRPr lang="en-US" dirty="0"/>
          </a:p>
        </p:txBody>
      </p:sp>
    </p:spTree>
    <p:extLst>
      <p:ext uri="{BB962C8B-B14F-4D97-AF65-F5344CB8AC3E}">
        <p14:creationId xmlns:p14="http://schemas.microsoft.com/office/powerpoint/2010/main" val="28063919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3. </a:t>
            </a:r>
            <a:r>
              <a:rPr lang="en-GB" dirty="0" err="1"/>
              <a:t>Autosar</a:t>
            </a:r>
            <a:r>
              <a:rPr lang="en-GB" dirty="0"/>
              <a:t> Adaptive platform - Architecture &amp; Interface - </a:t>
            </a:r>
            <a:r>
              <a:rPr lang="en-GB" dirty="0" smtClean="0"/>
              <a:t>Runtime view - Adaptive Applications lifecycle</a:t>
            </a:r>
            <a:endParaRPr lang="en-US" dirty="0"/>
          </a:p>
        </p:txBody>
      </p:sp>
      <p:pic>
        <p:nvPicPr>
          <p:cNvPr id="8" name="Content Placeholder 7"/>
          <p:cNvPicPr>
            <a:picLocks noGrp="1" noChangeAspect="1"/>
          </p:cNvPicPr>
          <p:nvPr>
            <p:ph idx="1"/>
          </p:nvPr>
        </p:nvPicPr>
        <p:blipFill>
          <a:blip r:embed="rId3"/>
          <a:stretch>
            <a:fillRect/>
          </a:stretch>
        </p:blipFill>
        <p:spPr>
          <a:xfrm>
            <a:off x="3632977" y="590252"/>
            <a:ext cx="4996600" cy="6070835"/>
          </a:xfrm>
          <a:prstGeom prst="rect">
            <a:avLst/>
          </a:prstGeom>
        </p:spPr>
      </p:pic>
    </p:spTree>
    <p:extLst>
      <p:ext uri="{BB962C8B-B14F-4D97-AF65-F5344CB8AC3E}">
        <p14:creationId xmlns:p14="http://schemas.microsoft.com/office/powerpoint/2010/main" val="6127781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3. </a:t>
            </a:r>
            <a:r>
              <a:rPr lang="en-GB" dirty="0" err="1"/>
              <a:t>Autosar</a:t>
            </a:r>
            <a:r>
              <a:rPr lang="en-GB" dirty="0"/>
              <a:t> Adaptive platform - Architecture &amp; Interface - </a:t>
            </a:r>
            <a:r>
              <a:rPr lang="en-GB" dirty="0" smtClean="0"/>
              <a:t>Runtime view - Adaptive Applications lifecycle</a:t>
            </a:r>
            <a:endParaRPr lang="en-US" dirty="0"/>
          </a:p>
        </p:txBody>
      </p:sp>
      <p:pic>
        <p:nvPicPr>
          <p:cNvPr id="4" name="Content Placeholder 3"/>
          <p:cNvPicPr>
            <a:picLocks noGrp="1" noChangeAspect="1"/>
          </p:cNvPicPr>
          <p:nvPr>
            <p:ph idx="1"/>
          </p:nvPr>
        </p:nvPicPr>
        <p:blipFill>
          <a:blip r:embed="rId3"/>
          <a:stretch>
            <a:fillRect/>
          </a:stretch>
        </p:blipFill>
        <p:spPr>
          <a:xfrm>
            <a:off x="2749550" y="845344"/>
            <a:ext cx="6762750" cy="5229225"/>
          </a:xfrm>
          <a:prstGeom prst="rect">
            <a:avLst/>
          </a:prstGeom>
        </p:spPr>
      </p:pic>
    </p:spTree>
    <p:extLst>
      <p:ext uri="{BB962C8B-B14F-4D97-AF65-F5344CB8AC3E}">
        <p14:creationId xmlns:p14="http://schemas.microsoft.com/office/powerpoint/2010/main" val="1108753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 </a:t>
            </a:r>
            <a:r>
              <a:rPr lang="en-GB" dirty="0" err="1"/>
              <a:t>Autosar</a:t>
            </a:r>
            <a:r>
              <a:rPr lang="en-GB" dirty="0"/>
              <a:t> Adaptive platform - Architecture &amp; Interface - Runtime view </a:t>
            </a:r>
            <a:r>
              <a:rPr lang="en-GB" dirty="0" smtClean="0"/>
              <a:t>- Adaptive Applications lifecycle</a:t>
            </a:r>
            <a:endParaRPr lang="en-US" dirty="0"/>
          </a:p>
        </p:txBody>
      </p:sp>
      <p:pic>
        <p:nvPicPr>
          <p:cNvPr id="5" name="Content Placeholder 4"/>
          <p:cNvPicPr>
            <a:picLocks noGrp="1" noChangeAspect="1"/>
          </p:cNvPicPr>
          <p:nvPr>
            <p:ph idx="1"/>
          </p:nvPr>
        </p:nvPicPr>
        <p:blipFill>
          <a:blip r:embed="rId3"/>
          <a:stretch>
            <a:fillRect/>
          </a:stretch>
        </p:blipFill>
        <p:spPr>
          <a:xfrm>
            <a:off x="3546420" y="705223"/>
            <a:ext cx="5169714" cy="5830047"/>
          </a:xfrm>
          <a:prstGeom prst="rect">
            <a:avLst/>
          </a:prstGeom>
        </p:spPr>
      </p:pic>
    </p:spTree>
    <p:extLst>
      <p:ext uri="{BB962C8B-B14F-4D97-AF65-F5344CB8AC3E}">
        <p14:creationId xmlns:p14="http://schemas.microsoft.com/office/powerpoint/2010/main" val="30155394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 </a:t>
            </a:r>
            <a:r>
              <a:rPr lang="en-GB" dirty="0" err="1"/>
              <a:t>Autosar</a:t>
            </a:r>
            <a:r>
              <a:rPr lang="en-GB" dirty="0"/>
              <a:t> Adaptive platform - Architecture &amp; Interface - Runtime view </a:t>
            </a:r>
            <a:r>
              <a:rPr lang="en-GB" dirty="0" smtClean="0"/>
              <a:t>- Adaptive Applications lifecycle</a:t>
            </a:r>
            <a:endParaRPr lang="en-US" dirty="0"/>
          </a:p>
        </p:txBody>
      </p:sp>
      <p:pic>
        <p:nvPicPr>
          <p:cNvPr id="4" name="Content Placeholder 3"/>
          <p:cNvPicPr>
            <a:picLocks noGrp="1" noChangeAspect="1"/>
          </p:cNvPicPr>
          <p:nvPr>
            <p:ph idx="1"/>
          </p:nvPr>
        </p:nvPicPr>
        <p:blipFill>
          <a:blip r:embed="rId3"/>
          <a:stretch>
            <a:fillRect/>
          </a:stretch>
        </p:blipFill>
        <p:spPr>
          <a:xfrm>
            <a:off x="2595447" y="1160022"/>
            <a:ext cx="7071659" cy="4174959"/>
          </a:xfrm>
          <a:prstGeom prst="rect">
            <a:avLst/>
          </a:prstGeom>
        </p:spPr>
      </p:pic>
    </p:spTree>
    <p:extLst>
      <p:ext uri="{BB962C8B-B14F-4D97-AF65-F5344CB8AC3E}">
        <p14:creationId xmlns:p14="http://schemas.microsoft.com/office/powerpoint/2010/main" val="36356025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 </a:t>
            </a:r>
            <a:r>
              <a:rPr lang="en-GB" dirty="0" err="1"/>
              <a:t>Autosar</a:t>
            </a:r>
            <a:r>
              <a:rPr lang="en-GB" dirty="0"/>
              <a:t> Adaptive platform - Architecture &amp; Interface - Runtime view - </a:t>
            </a:r>
            <a:r>
              <a:rPr lang="en-GB" dirty="0" smtClean="0"/>
              <a:t>Communication</a:t>
            </a:r>
            <a:endParaRPr lang="en-US" dirty="0"/>
          </a:p>
        </p:txBody>
      </p:sp>
      <p:pic>
        <p:nvPicPr>
          <p:cNvPr id="5" name="Content Placeholder 4"/>
          <p:cNvPicPr>
            <a:picLocks noGrp="1" noChangeAspect="1"/>
          </p:cNvPicPr>
          <p:nvPr>
            <p:ph idx="1"/>
          </p:nvPr>
        </p:nvPicPr>
        <p:blipFill>
          <a:blip r:embed="rId3"/>
          <a:stretch>
            <a:fillRect/>
          </a:stretch>
        </p:blipFill>
        <p:spPr>
          <a:xfrm>
            <a:off x="2342488" y="1183341"/>
            <a:ext cx="7577578" cy="4356847"/>
          </a:xfrm>
          <a:prstGeom prst="rect">
            <a:avLst/>
          </a:prstGeom>
        </p:spPr>
      </p:pic>
    </p:spTree>
    <p:extLst>
      <p:ext uri="{BB962C8B-B14F-4D97-AF65-F5344CB8AC3E}">
        <p14:creationId xmlns:p14="http://schemas.microsoft.com/office/powerpoint/2010/main" val="25804227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 </a:t>
            </a:r>
            <a:r>
              <a:rPr lang="en-GB" dirty="0" err="1"/>
              <a:t>Autosar</a:t>
            </a:r>
            <a:r>
              <a:rPr lang="en-GB" dirty="0"/>
              <a:t> Adaptive platform - Architecture &amp; Interface - Runtime view - </a:t>
            </a:r>
            <a:r>
              <a:rPr lang="en-GB" dirty="0" smtClean="0"/>
              <a:t>UCM</a:t>
            </a:r>
            <a:endParaRPr lang="en-US" dirty="0"/>
          </a:p>
        </p:txBody>
      </p:sp>
      <p:pic>
        <p:nvPicPr>
          <p:cNvPr id="5" name="Content Placeholder 4"/>
          <p:cNvPicPr>
            <a:picLocks noGrp="1" noChangeAspect="1"/>
          </p:cNvPicPr>
          <p:nvPr>
            <p:ph idx="1"/>
          </p:nvPr>
        </p:nvPicPr>
        <p:blipFill>
          <a:blip r:embed="rId3"/>
          <a:stretch>
            <a:fillRect/>
          </a:stretch>
        </p:blipFill>
        <p:spPr>
          <a:xfrm>
            <a:off x="2590591" y="748579"/>
            <a:ext cx="7081371" cy="5316044"/>
          </a:xfrm>
          <a:prstGeom prst="rect">
            <a:avLst/>
          </a:prstGeom>
        </p:spPr>
      </p:pic>
    </p:spTree>
    <p:extLst>
      <p:ext uri="{BB962C8B-B14F-4D97-AF65-F5344CB8AC3E}">
        <p14:creationId xmlns:p14="http://schemas.microsoft.com/office/powerpoint/2010/main" val="34861688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 </a:t>
            </a:r>
            <a:r>
              <a:rPr lang="en-GB" dirty="0" err="1"/>
              <a:t>Autosar</a:t>
            </a:r>
            <a:r>
              <a:rPr lang="en-GB" dirty="0"/>
              <a:t> Adaptive platform - </a:t>
            </a:r>
            <a:r>
              <a:rPr lang="en-US" dirty="0" smtClean="0"/>
              <a:t>Methodology</a:t>
            </a:r>
            <a:endParaRPr lang="en-US" dirty="0"/>
          </a:p>
        </p:txBody>
      </p:sp>
      <p:pic>
        <p:nvPicPr>
          <p:cNvPr id="4" name="Content Placeholder 3"/>
          <p:cNvPicPr>
            <a:picLocks noGrp="1" noChangeAspect="1"/>
          </p:cNvPicPr>
          <p:nvPr>
            <p:ph idx="1"/>
          </p:nvPr>
        </p:nvPicPr>
        <p:blipFill>
          <a:blip r:embed="rId3"/>
          <a:stretch>
            <a:fillRect/>
          </a:stretch>
        </p:blipFill>
        <p:spPr>
          <a:xfrm>
            <a:off x="2573050" y="812800"/>
            <a:ext cx="7115750" cy="5294313"/>
          </a:xfrm>
          <a:prstGeom prst="rect">
            <a:avLst/>
          </a:prstGeom>
        </p:spPr>
      </p:pic>
    </p:spTree>
    <p:extLst>
      <p:ext uri="{BB962C8B-B14F-4D97-AF65-F5344CB8AC3E}">
        <p14:creationId xmlns:p14="http://schemas.microsoft.com/office/powerpoint/2010/main" val="39063263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GB" sz="4000" dirty="0" smtClean="0"/>
              <a:t>Thank you for attending!</a:t>
            </a:r>
            <a:endParaRPr lang="en-US" sz="4000" dirty="0"/>
          </a:p>
        </p:txBody>
      </p:sp>
    </p:spTree>
    <p:extLst>
      <p:ext uri="{BB962C8B-B14F-4D97-AF65-F5344CB8AC3E}">
        <p14:creationId xmlns:p14="http://schemas.microsoft.com/office/powerpoint/2010/main" val="1699063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What is AUTOSAR?</a:t>
            </a:r>
            <a:endParaRPr lang="en-US" dirty="0"/>
          </a:p>
        </p:txBody>
      </p:sp>
      <p:sp>
        <p:nvSpPr>
          <p:cNvPr id="3" name="Content Placeholder 2"/>
          <p:cNvSpPr>
            <a:spLocks noGrp="1"/>
          </p:cNvSpPr>
          <p:nvPr>
            <p:ph idx="1"/>
          </p:nvPr>
        </p:nvSpPr>
        <p:spPr/>
        <p:txBody>
          <a:bodyPr/>
          <a:lstStyle/>
          <a:p>
            <a:r>
              <a:rPr lang="en-US" b="1" dirty="0" smtClean="0"/>
              <a:t>AUTOSAR</a:t>
            </a:r>
            <a:r>
              <a:rPr lang="en-US" dirty="0" smtClean="0"/>
              <a:t>: </a:t>
            </a:r>
            <a:r>
              <a:rPr lang="en-US" b="1" dirty="0" err="1" smtClean="0"/>
              <a:t>AUT</a:t>
            </a:r>
            <a:r>
              <a:rPr lang="en-US" dirty="0" err="1" smtClean="0"/>
              <a:t>omotive</a:t>
            </a:r>
            <a:r>
              <a:rPr lang="en-US" dirty="0" smtClean="0"/>
              <a:t> </a:t>
            </a:r>
            <a:r>
              <a:rPr lang="en-US" b="1" dirty="0" smtClean="0"/>
              <a:t>O</a:t>
            </a:r>
            <a:r>
              <a:rPr lang="en-US" dirty="0" smtClean="0"/>
              <a:t>pen </a:t>
            </a:r>
            <a:r>
              <a:rPr lang="en-US" b="1" dirty="0" smtClean="0"/>
              <a:t>S</a:t>
            </a:r>
            <a:r>
              <a:rPr lang="en-US" dirty="0" smtClean="0"/>
              <a:t>ystem </a:t>
            </a:r>
            <a:r>
              <a:rPr lang="en-US" b="1" dirty="0" smtClean="0"/>
              <a:t>Ar</a:t>
            </a:r>
            <a:r>
              <a:rPr lang="en-US" dirty="0" smtClean="0"/>
              <a:t>chitecture</a:t>
            </a:r>
          </a:p>
          <a:p>
            <a:endParaRPr lang="en-US" dirty="0" smtClean="0"/>
          </a:p>
          <a:p>
            <a:pPr>
              <a:buFont typeface="Wingdings" panose="05000000000000000000" pitchFamily="2" charset="2"/>
              <a:buChar char="Ø"/>
            </a:pPr>
            <a:r>
              <a:rPr lang="en-US" b="1" dirty="0" smtClean="0"/>
              <a:t>Mission</a:t>
            </a:r>
            <a:r>
              <a:rPr lang="en-US" dirty="0" smtClean="0"/>
              <a:t>: AUTOSAR </a:t>
            </a:r>
            <a:r>
              <a:rPr lang="en-US" dirty="0"/>
              <a:t>is a global partnership of leading companies in the automotive and software industry to develop and establish the standardized software framework and open E/E system architecture for intelligent mobility.</a:t>
            </a:r>
            <a:endParaRPr lang="en-US" dirty="0" smtClean="0"/>
          </a:p>
          <a:p>
            <a:endParaRPr lang="en-US" dirty="0" smtClean="0"/>
          </a:p>
          <a:p>
            <a:pPr>
              <a:buFont typeface="Wingdings" panose="05000000000000000000" pitchFamily="2" charset="2"/>
              <a:buChar char="Ø"/>
            </a:pPr>
            <a:r>
              <a:rPr lang="en-US" b="1" dirty="0" smtClean="0"/>
              <a:t>Vision</a:t>
            </a:r>
            <a:r>
              <a:rPr lang="en-US" dirty="0" smtClean="0"/>
              <a:t>: AUTOSAR </a:t>
            </a:r>
            <a:r>
              <a:rPr lang="en-US" dirty="0"/>
              <a:t>will be the global established standard for software and methodology enabling open E/E system architectures for future intelligent </a:t>
            </a:r>
            <a:r>
              <a:rPr lang="en-US" dirty="0" smtClean="0"/>
              <a:t>mobility </a:t>
            </a:r>
            <a:r>
              <a:rPr lang="en-US" dirty="0"/>
              <a:t>supporting high levels of dependability, especially safety and security</a:t>
            </a:r>
            <a:r>
              <a:rPr lang="en-US" dirty="0" smtClean="0"/>
              <a:t>.</a:t>
            </a:r>
          </a:p>
          <a:p>
            <a:pPr marL="0" indent="0">
              <a:buNone/>
            </a:pPr>
            <a:endParaRPr lang="en-GB" dirty="0"/>
          </a:p>
        </p:txBody>
      </p:sp>
    </p:spTree>
    <p:extLst>
      <p:ext uri="{BB962C8B-B14F-4D97-AF65-F5344CB8AC3E}">
        <p14:creationId xmlns:p14="http://schemas.microsoft.com/office/powerpoint/2010/main" val="1056021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 What is AUTOSAR</a:t>
            </a:r>
            <a:r>
              <a:rPr lang="en-US" dirty="0" smtClean="0"/>
              <a:t>? - </a:t>
            </a:r>
            <a:r>
              <a:rPr lang="en-GB" dirty="0" smtClean="0"/>
              <a:t>Partnership</a:t>
            </a:r>
            <a:endParaRPr lang="en-US" dirty="0"/>
          </a:p>
        </p:txBody>
      </p:sp>
      <p:pic>
        <p:nvPicPr>
          <p:cNvPr id="5" name="Content Placeholder 4"/>
          <p:cNvPicPr>
            <a:picLocks noGrp="1" noChangeAspect="1"/>
          </p:cNvPicPr>
          <p:nvPr>
            <p:ph idx="1"/>
          </p:nvPr>
        </p:nvPicPr>
        <p:blipFill>
          <a:blip r:embed="rId2"/>
          <a:stretch>
            <a:fillRect/>
          </a:stretch>
        </p:blipFill>
        <p:spPr>
          <a:xfrm>
            <a:off x="739775" y="892969"/>
            <a:ext cx="10782300" cy="5133975"/>
          </a:xfrm>
          <a:prstGeom prst="rect">
            <a:avLst/>
          </a:prstGeom>
        </p:spPr>
      </p:pic>
    </p:spTree>
    <p:extLst>
      <p:ext uri="{BB962C8B-B14F-4D97-AF65-F5344CB8AC3E}">
        <p14:creationId xmlns:p14="http://schemas.microsoft.com/office/powerpoint/2010/main" val="3712414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What is AUTOSAR? </a:t>
            </a:r>
            <a:r>
              <a:rPr lang="en-US" dirty="0"/>
              <a:t>- Main goals</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Creation of Software that are widely Independent of Hardware, that allows reusability.</a:t>
            </a:r>
          </a:p>
          <a:p>
            <a:pPr lvl="1"/>
            <a:endParaRPr lang="en-US" dirty="0" smtClean="0"/>
          </a:p>
          <a:p>
            <a:pPr>
              <a:buFont typeface="Wingdings" panose="05000000000000000000" pitchFamily="2" charset="2"/>
              <a:buChar char="ü"/>
            </a:pPr>
            <a:r>
              <a:rPr lang="en-US" dirty="0" smtClean="0"/>
              <a:t>Reduce the Development time and the time to Market.</a:t>
            </a:r>
          </a:p>
          <a:p>
            <a:pPr lvl="1"/>
            <a:endParaRPr lang="en-US" dirty="0"/>
          </a:p>
          <a:p>
            <a:pPr>
              <a:buFont typeface="Wingdings" panose="05000000000000000000" pitchFamily="2" charset="2"/>
              <a:buChar char="ü"/>
            </a:pPr>
            <a:r>
              <a:rPr lang="en-US" dirty="0" smtClean="0"/>
              <a:t>Reuse of the software to enhance the quality and the efficiency of the software.</a:t>
            </a:r>
            <a:endParaRPr lang="en-US" dirty="0"/>
          </a:p>
        </p:txBody>
      </p:sp>
    </p:spTree>
    <p:extLst>
      <p:ext uri="{BB962C8B-B14F-4D97-AF65-F5344CB8AC3E}">
        <p14:creationId xmlns:p14="http://schemas.microsoft.com/office/powerpoint/2010/main" val="1037434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What is </a:t>
            </a:r>
            <a:r>
              <a:rPr lang="en-US" dirty="0" smtClean="0"/>
              <a:t>AUTOSAR? - </a:t>
            </a:r>
            <a:r>
              <a:rPr lang="en-US" dirty="0">
                <a:latin typeface="Arial" panose="020B0604020202020204" pitchFamily="34" charset="0"/>
              </a:rPr>
              <a:t>Main working topics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3902860"/>
              </p:ext>
            </p:extLst>
          </p:nvPr>
        </p:nvGraphicFramePr>
        <p:xfrm>
          <a:off x="428625" y="812800"/>
          <a:ext cx="11404600" cy="5294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8715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a:t>
            </a:r>
            <a:r>
              <a:rPr lang="en-GB" dirty="0" smtClean="0"/>
              <a:t>. </a:t>
            </a:r>
            <a:r>
              <a:rPr lang="en-GB" dirty="0" err="1" smtClean="0"/>
              <a:t>Autosar</a:t>
            </a:r>
            <a:r>
              <a:rPr lang="en-GB" dirty="0" smtClean="0"/>
              <a:t> in Vehicle Network</a:t>
            </a:r>
            <a:endParaRPr lang="en-US" dirty="0"/>
          </a:p>
        </p:txBody>
      </p:sp>
      <p:pic>
        <p:nvPicPr>
          <p:cNvPr id="4" name="Content Placeholder 3"/>
          <p:cNvPicPr>
            <a:picLocks noGrp="1" noChangeAspect="1"/>
          </p:cNvPicPr>
          <p:nvPr>
            <p:ph idx="1"/>
          </p:nvPr>
        </p:nvPicPr>
        <p:blipFill>
          <a:blip r:embed="rId3"/>
          <a:stretch>
            <a:fillRect/>
          </a:stretch>
        </p:blipFill>
        <p:spPr>
          <a:xfrm>
            <a:off x="428625" y="1227473"/>
            <a:ext cx="11404600" cy="4464966"/>
          </a:xfrm>
          <a:prstGeom prst="rect">
            <a:avLst/>
          </a:prstGeom>
        </p:spPr>
      </p:pic>
    </p:spTree>
    <p:extLst>
      <p:ext uri="{BB962C8B-B14F-4D97-AF65-F5344CB8AC3E}">
        <p14:creationId xmlns:p14="http://schemas.microsoft.com/office/powerpoint/2010/main" val="2013546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a:t>
            </a:r>
            <a:r>
              <a:rPr lang="en-GB" dirty="0" err="1" smtClean="0"/>
              <a:t>Autosar</a:t>
            </a:r>
            <a:r>
              <a:rPr lang="en-GB" dirty="0" smtClean="0"/>
              <a:t> </a:t>
            </a:r>
            <a:r>
              <a:rPr lang="en-GB" dirty="0"/>
              <a:t>in Vehicle Network</a:t>
            </a:r>
            <a:endParaRPr lang="en-US" dirty="0"/>
          </a:p>
        </p:txBody>
      </p:sp>
      <p:pic>
        <p:nvPicPr>
          <p:cNvPr id="4" name="Content Placeholder 3"/>
          <p:cNvPicPr>
            <a:picLocks noGrp="1" noChangeAspect="1"/>
          </p:cNvPicPr>
          <p:nvPr>
            <p:ph idx="1"/>
          </p:nvPr>
        </p:nvPicPr>
        <p:blipFill>
          <a:blip r:embed="rId2"/>
          <a:stretch>
            <a:fillRect/>
          </a:stretch>
        </p:blipFill>
        <p:spPr>
          <a:xfrm>
            <a:off x="1780843" y="988679"/>
            <a:ext cx="8700868" cy="4925698"/>
          </a:xfrm>
          <a:prstGeom prst="rect">
            <a:avLst/>
          </a:prstGeom>
        </p:spPr>
      </p:pic>
    </p:spTree>
    <p:extLst>
      <p:ext uri="{BB962C8B-B14F-4D97-AF65-F5344CB8AC3E}">
        <p14:creationId xmlns:p14="http://schemas.microsoft.com/office/powerpoint/2010/main" val="1768948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2. </a:t>
            </a:r>
            <a:r>
              <a:rPr lang="en-GB" dirty="0" err="1"/>
              <a:t>Autosar</a:t>
            </a:r>
            <a:r>
              <a:rPr lang="en-GB" dirty="0"/>
              <a:t> in Vehicle </a:t>
            </a:r>
            <a:r>
              <a:rPr lang="en-GB" dirty="0" smtClean="0"/>
              <a:t>Network - </a:t>
            </a:r>
            <a:r>
              <a:rPr lang="en-US" dirty="0"/>
              <a:t>AUTOSAR Platform </a:t>
            </a:r>
            <a:r>
              <a:rPr lang="en-US" dirty="0" smtClean="0"/>
              <a:t>Comparison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39336984"/>
              </p:ext>
            </p:extLst>
          </p:nvPr>
        </p:nvGraphicFramePr>
        <p:xfrm>
          <a:off x="625231" y="920633"/>
          <a:ext cx="10910277" cy="5430520"/>
        </p:xfrm>
        <a:graphic>
          <a:graphicData uri="http://schemas.openxmlformats.org/drawingml/2006/table">
            <a:tbl>
              <a:tblPr firstRow="1" bandRow="1">
                <a:tableStyleId>{5C22544A-7EE6-4342-B048-85BDC9FD1C3A}</a:tableStyleId>
              </a:tblPr>
              <a:tblGrid>
                <a:gridCol w="2709333"/>
                <a:gridCol w="2709333"/>
                <a:gridCol w="5491611"/>
              </a:tblGrid>
              <a:tr h="370840">
                <a:tc>
                  <a:txBody>
                    <a:bodyPr/>
                    <a:lstStyle/>
                    <a:p>
                      <a:r>
                        <a:rPr lang="en-US" dirty="0" smtClean="0"/>
                        <a:t>Goal or Feature</a:t>
                      </a:r>
                      <a:endParaRPr lang="en-US" dirty="0"/>
                    </a:p>
                  </a:txBody>
                  <a:tcPr/>
                </a:tc>
                <a:tc>
                  <a:txBody>
                    <a:bodyPr/>
                    <a:lstStyle/>
                    <a:p>
                      <a:r>
                        <a:rPr lang="en-US" dirty="0" smtClean="0"/>
                        <a:t>Classic Platform</a:t>
                      </a:r>
                      <a:endParaRPr lang="en-US" dirty="0"/>
                    </a:p>
                  </a:txBody>
                  <a:tcPr/>
                </a:tc>
                <a:tc>
                  <a:txBody>
                    <a:bodyPr/>
                    <a:lstStyle/>
                    <a:p>
                      <a:r>
                        <a:rPr lang="en-US" dirty="0" smtClean="0"/>
                        <a:t>Adaptive Platform</a:t>
                      </a:r>
                      <a:endParaRPr lang="en-US" dirty="0"/>
                    </a:p>
                  </a:txBody>
                  <a:tcPr/>
                </a:tc>
              </a:tr>
              <a:tr h="370840">
                <a:tc>
                  <a:txBody>
                    <a:bodyPr/>
                    <a:lstStyle/>
                    <a:p>
                      <a:r>
                        <a:rPr lang="en-US" dirty="0" smtClean="0"/>
                        <a:t>Use cases</a:t>
                      </a:r>
                    </a:p>
                  </a:txBody>
                  <a:tcPr/>
                </a:tc>
                <a:tc>
                  <a:txBody>
                    <a:bodyPr/>
                    <a:lstStyle/>
                    <a:p>
                      <a:r>
                        <a:rPr lang="en-US" dirty="0" smtClean="0"/>
                        <a:t>Embedded systems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High performance computing, communication with external resources, and flexible deployment</a:t>
                      </a:r>
                    </a:p>
                  </a:txBody>
                  <a:tcPr/>
                </a:tc>
              </a:tr>
              <a:tr h="370840">
                <a:tc>
                  <a:txBody>
                    <a:bodyPr/>
                    <a:lstStyle/>
                    <a:p>
                      <a:r>
                        <a:rPr lang="en-US" dirty="0" smtClean="0"/>
                        <a:t>Programming language</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r h="370840">
                <a:tc>
                  <a:txBody>
                    <a:bodyPr/>
                    <a:lstStyle/>
                    <a:p>
                      <a:r>
                        <a:rPr lang="en-US" dirty="0" smtClean="0"/>
                        <a:t>Operating system</a:t>
                      </a:r>
                      <a:endParaRPr lang="en-US" dirty="0"/>
                    </a:p>
                  </a:txBody>
                  <a:tcPr/>
                </a:tc>
                <a:tc>
                  <a:txBody>
                    <a:bodyPr/>
                    <a:lstStyle/>
                    <a:p>
                      <a:r>
                        <a:rPr lang="en-US" sz="1800" b="0" i="0" kern="1200" dirty="0" smtClean="0">
                          <a:solidFill>
                            <a:schemeClr val="dk1"/>
                          </a:solidFill>
                          <a:effectLst/>
                          <a:latin typeface="+mn-lt"/>
                          <a:ea typeface="+mn-ea"/>
                          <a:cs typeface="+mn-cs"/>
                        </a:rPr>
                        <a:t>based on OSEK</a:t>
                      </a:r>
                      <a:endParaRPr lang="en-US" dirty="0"/>
                    </a:p>
                  </a:txBody>
                  <a:tcPr/>
                </a:tc>
                <a:tc>
                  <a:txBody>
                    <a:bodyPr/>
                    <a:lstStyle/>
                    <a:p>
                      <a:r>
                        <a:rPr lang="en-US" sz="1800" b="0" i="0" kern="1200" dirty="0" smtClean="0">
                          <a:solidFill>
                            <a:schemeClr val="dk1"/>
                          </a:solidFill>
                          <a:effectLst/>
                          <a:latin typeface="+mn-lt"/>
                          <a:ea typeface="+mn-ea"/>
                          <a:cs typeface="+mn-cs"/>
                        </a:rPr>
                        <a:t>based on </a:t>
                      </a:r>
                      <a:r>
                        <a:rPr lang="en-US" dirty="0" smtClean="0"/>
                        <a:t>POSIX</a:t>
                      </a:r>
                      <a:endParaRPr lang="en-US" dirty="0"/>
                    </a:p>
                  </a:txBody>
                  <a:tcPr/>
                </a:tc>
              </a:tr>
              <a:tr h="370840">
                <a:tc>
                  <a:txBody>
                    <a:bodyPr/>
                    <a:lstStyle/>
                    <a:p>
                      <a:r>
                        <a:rPr lang="en-US" dirty="0" smtClean="0"/>
                        <a:t>Real-time requirements</a:t>
                      </a:r>
                      <a:endParaRPr lang="en-US" dirty="0"/>
                    </a:p>
                  </a:txBody>
                  <a:tcPr/>
                </a:tc>
                <a:tc>
                  <a:txBody>
                    <a:bodyPr/>
                    <a:lstStyle/>
                    <a:p>
                      <a:r>
                        <a:rPr lang="en-US" dirty="0" smtClean="0"/>
                        <a:t>Hard(µ</a:t>
                      </a:r>
                      <a:r>
                        <a:rPr lang="en-US" baseline="0" dirty="0" smtClean="0"/>
                        <a:t>S)</a:t>
                      </a:r>
                      <a:endParaRPr lang="en-US" dirty="0"/>
                    </a:p>
                  </a:txBody>
                  <a:tcPr/>
                </a:tc>
                <a:tc>
                  <a:txBody>
                    <a:bodyPr/>
                    <a:lstStyle/>
                    <a:p>
                      <a:r>
                        <a:rPr lang="en-US" dirty="0" smtClean="0"/>
                        <a:t>Soft(</a:t>
                      </a:r>
                      <a:r>
                        <a:rPr lang="en-US" dirty="0" err="1" smtClean="0"/>
                        <a:t>m</a:t>
                      </a:r>
                      <a:r>
                        <a:rPr lang="en-US" baseline="0" dirty="0" err="1" smtClean="0"/>
                        <a:t>S</a:t>
                      </a:r>
                      <a:r>
                        <a:rPr lang="en-US" baseline="0" dirty="0" smtClean="0"/>
                        <a:t>)</a:t>
                      </a:r>
                      <a:endParaRPr lang="en-US" dirty="0"/>
                    </a:p>
                  </a:txBody>
                  <a:tcPr/>
                </a:tc>
              </a:tr>
              <a:tr h="370840">
                <a:tc>
                  <a:txBody>
                    <a:bodyPr/>
                    <a:lstStyle/>
                    <a:p>
                      <a:r>
                        <a:rPr lang="en-US" dirty="0" smtClean="0"/>
                        <a:t>Computing power</a:t>
                      </a:r>
                      <a:endParaRPr lang="en-US" dirty="0"/>
                    </a:p>
                  </a:txBody>
                  <a:tcPr/>
                </a:tc>
                <a:tc>
                  <a:txBody>
                    <a:bodyPr/>
                    <a:lstStyle/>
                    <a:p>
                      <a:r>
                        <a:rPr lang="en-US" dirty="0" smtClean="0"/>
                        <a:t>Low</a:t>
                      </a:r>
                      <a:endParaRPr lang="en-US" dirty="0"/>
                    </a:p>
                  </a:txBody>
                  <a:tcPr/>
                </a:tc>
                <a:tc>
                  <a:txBody>
                    <a:bodyPr/>
                    <a:lstStyle/>
                    <a:p>
                      <a:r>
                        <a:rPr lang="en-US" dirty="0" smtClean="0"/>
                        <a:t>High</a:t>
                      </a:r>
                      <a:endParaRPr lang="en-US" dirty="0"/>
                    </a:p>
                  </a:txBody>
                  <a:tcPr/>
                </a:tc>
              </a:tr>
              <a:tr h="370840">
                <a:tc>
                  <a:txBody>
                    <a:bodyPr/>
                    <a:lstStyle/>
                    <a:p>
                      <a:r>
                        <a:rPr lang="en-US" dirty="0" smtClean="0"/>
                        <a:t>Communication</a:t>
                      </a:r>
                      <a:endParaRPr lang="en-US" dirty="0"/>
                    </a:p>
                  </a:txBody>
                  <a:tcPr/>
                </a:tc>
                <a:tc>
                  <a:txBody>
                    <a:bodyPr/>
                    <a:lstStyle/>
                    <a:p>
                      <a:r>
                        <a:rPr lang="en-US" dirty="0" smtClean="0"/>
                        <a:t>Signal-based</a:t>
                      </a:r>
                    </a:p>
                    <a:p>
                      <a:r>
                        <a:rPr lang="en-US" dirty="0" smtClean="0"/>
                        <a:t>BUS network: CAN, LIN, etc.</a:t>
                      </a:r>
                      <a:endParaRPr lang="en-US" dirty="0"/>
                    </a:p>
                  </a:txBody>
                  <a:tcPr/>
                </a:tc>
                <a:tc>
                  <a:txBody>
                    <a:bodyPr/>
                    <a:lstStyle/>
                    <a:p>
                      <a:r>
                        <a:rPr lang="en-US" dirty="0" smtClean="0"/>
                        <a:t>Event-based, service-oriented</a:t>
                      </a:r>
                    </a:p>
                    <a:p>
                      <a:r>
                        <a:rPr lang="en-US" dirty="0" smtClean="0"/>
                        <a:t>Ethernet and SOME/IP</a:t>
                      </a:r>
                      <a:endParaRPr lang="en-US" dirty="0"/>
                    </a:p>
                  </a:txBody>
                  <a:tcPr/>
                </a:tc>
              </a:tr>
              <a:tr h="370840">
                <a:tc>
                  <a:txBody>
                    <a:bodyPr/>
                    <a:lstStyle/>
                    <a:p>
                      <a:r>
                        <a:rPr lang="en-US" dirty="0" smtClean="0"/>
                        <a:t>Safety and security</a:t>
                      </a:r>
                      <a:endParaRPr lang="en-US" dirty="0"/>
                    </a:p>
                  </a:txBody>
                  <a:tcPr/>
                </a:tc>
                <a:tc>
                  <a:txBody>
                    <a:bodyPr/>
                    <a:lstStyle/>
                    <a:p>
                      <a:r>
                        <a:rPr lang="en-US" dirty="0" smtClean="0"/>
                        <a:t>Supported ASIL-D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Supported ASIL-B</a:t>
                      </a:r>
                    </a:p>
                  </a:txBody>
                  <a:tcPr/>
                </a:tc>
              </a:tr>
              <a:tr h="370840">
                <a:tc>
                  <a:txBody>
                    <a:bodyPr/>
                    <a:lstStyle/>
                    <a:p>
                      <a:r>
                        <a:rPr lang="en-US" dirty="0" smtClean="0"/>
                        <a:t>Dynamic updating</a:t>
                      </a:r>
                      <a:endParaRPr lang="en-US" dirty="0"/>
                    </a:p>
                  </a:txBody>
                  <a:tcPr/>
                </a:tc>
                <a:tc>
                  <a:txBody>
                    <a:bodyPr/>
                    <a:lstStyle/>
                    <a:p>
                      <a:r>
                        <a:rPr lang="en-US" dirty="0" smtClean="0"/>
                        <a:t>Not</a:t>
                      </a:r>
                      <a:r>
                        <a:rPr lang="en-US" baseline="0" dirty="0" smtClean="0"/>
                        <a:t> available</a:t>
                      </a:r>
                      <a:endParaRPr lang="en-US" dirty="0"/>
                    </a:p>
                  </a:txBody>
                  <a:tcPr/>
                </a:tc>
                <a:tc>
                  <a:txBody>
                    <a:bodyPr/>
                    <a:lstStyle/>
                    <a:p>
                      <a:r>
                        <a:rPr lang="en-US" dirty="0" smtClean="0"/>
                        <a:t>Incremental deployment and run-time configuration changes</a:t>
                      </a:r>
                      <a:endParaRPr lang="en-US" dirty="0"/>
                    </a:p>
                  </a:txBody>
                  <a:tcPr/>
                </a:tc>
              </a:tr>
              <a:tr h="370840">
                <a:tc>
                  <a:txBody>
                    <a:bodyPr/>
                    <a:lstStyle/>
                    <a:p>
                      <a:r>
                        <a:rPr lang="en-US" dirty="0" smtClean="0"/>
                        <a:t>Level of standardization</a:t>
                      </a:r>
                      <a:endParaRPr lang="en-US" dirty="0"/>
                    </a:p>
                  </a:txBody>
                  <a:tcPr/>
                </a:tc>
                <a:tc>
                  <a:txBody>
                    <a:bodyPr/>
                    <a:lstStyle/>
                    <a:p>
                      <a:r>
                        <a:rPr lang="en-US" dirty="0" smtClean="0"/>
                        <a:t>High-detailed specifications</a:t>
                      </a:r>
                      <a:endParaRPr lang="en-US" dirty="0"/>
                    </a:p>
                  </a:txBody>
                  <a:tcPr/>
                </a:tc>
                <a:tc>
                  <a:txBody>
                    <a:bodyPr/>
                    <a:lstStyle/>
                    <a:p>
                      <a:r>
                        <a:rPr lang="en-US" dirty="0" smtClean="0"/>
                        <a:t>Low-APIs and semantics</a:t>
                      </a:r>
                      <a:endParaRPr lang="en-US" dirty="0"/>
                    </a:p>
                  </a:txBody>
                  <a:tcPr/>
                </a:tc>
              </a:tr>
              <a:tr h="370840">
                <a:tc>
                  <a:txBody>
                    <a:bodyPr/>
                    <a:lstStyle/>
                    <a:p>
                      <a:r>
                        <a:rPr lang="en-US" dirty="0" smtClean="0"/>
                        <a:t>Agile development</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bl>
          </a:graphicData>
        </a:graphic>
      </p:graphicFrame>
    </p:spTree>
    <p:extLst>
      <p:ext uri="{BB962C8B-B14F-4D97-AF65-F5344CB8AC3E}">
        <p14:creationId xmlns:p14="http://schemas.microsoft.com/office/powerpoint/2010/main" val="3929192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LG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GE" id="{6153794D-E894-4133-8C9E-CD67E8516F88}" vid="{4E44FC6C-AFF5-4501-8866-7C694267C7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LGE</Template>
  <TotalTime>5076</TotalTime>
  <Words>1989</Words>
  <Application>Microsoft Office PowerPoint</Application>
  <PresentationFormat>Widescreen</PresentationFormat>
  <Paragraphs>197</Paragraphs>
  <Slides>27</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MS Gothic</vt:lpstr>
      <vt:lpstr>Arial</vt:lpstr>
      <vt:lpstr>Arial Black</vt:lpstr>
      <vt:lpstr>Arial Narrow</vt:lpstr>
      <vt:lpstr>Calibri</vt:lpstr>
      <vt:lpstr>Freestyle Script</vt:lpstr>
      <vt:lpstr>Wingdings</vt:lpstr>
      <vt:lpstr>LGE</vt:lpstr>
      <vt:lpstr>AUTOSAR Adaptive Platform</vt:lpstr>
      <vt:lpstr>Contents</vt:lpstr>
      <vt:lpstr>1. What is AUTOSAR?</vt:lpstr>
      <vt:lpstr>1. What is AUTOSAR? - Partnership</vt:lpstr>
      <vt:lpstr>1. What is AUTOSAR? - Main goals</vt:lpstr>
      <vt:lpstr>1. What is AUTOSAR? - Main working topics</vt:lpstr>
      <vt:lpstr>2. Autosar in Vehicle Network</vt:lpstr>
      <vt:lpstr>2. Autosar in Vehicle Network</vt:lpstr>
      <vt:lpstr>2. Autosar in Vehicle Network - AUTOSAR Platform Comparison</vt:lpstr>
      <vt:lpstr>3. Autosar Adaptive platform</vt:lpstr>
      <vt:lpstr>3. Autosar Adaptive platform - Architecture &amp; Interface - Logical view</vt:lpstr>
      <vt:lpstr>3. Autosar Adaptive platform - Architecture &amp; Interface - Building block view</vt:lpstr>
      <vt:lpstr>3. Autosar Adaptive platform - Architecture &amp; Interface - Building block view - Runtime</vt:lpstr>
      <vt:lpstr>3. Autosar Adaptive platform - Architecture &amp; Interface - Building block view - Communication</vt:lpstr>
      <vt:lpstr>3. Autosar Adaptive platform - Architecture &amp; Interface - Building block view - Storage</vt:lpstr>
      <vt:lpstr>3. Autosar Adaptive platform - Architecture &amp; Interface - Building block view - Security</vt:lpstr>
      <vt:lpstr>3. Autosar Adaptive platform - Architecture &amp; Interface - Building block view - Safety</vt:lpstr>
      <vt:lpstr>3. Autosar Adaptive platform - Architecture &amp; Interface - Building block view - Configuration</vt:lpstr>
      <vt:lpstr>3. Autosar Adaptive platform - Architecture &amp; Interface - Building block view - Diagnostics</vt:lpstr>
      <vt:lpstr>3. Autosar Adaptive platform - Architecture &amp; Interface - Runtime view - Adaptive Applications lifecycle</vt:lpstr>
      <vt:lpstr>3. Autosar Adaptive platform - Architecture &amp; Interface - Runtime view - Adaptive Applications lifecycle</vt:lpstr>
      <vt:lpstr>3. Autosar Adaptive platform - Architecture &amp; Interface - Runtime view - Adaptive Applications lifecycle</vt:lpstr>
      <vt:lpstr>3. Autosar Adaptive platform - Architecture &amp; Interface - Runtime view - Adaptive Applications lifecycle</vt:lpstr>
      <vt:lpstr>3. Autosar Adaptive platform - Architecture &amp; Interface - Runtime view - Communication</vt:lpstr>
      <vt:lpstr>3. Autosar Adaptive platform - Architecture &amp; Interface - Runtime view - UCM</vt:lpstr>
      <vt:lpstr>3. Autosar Adaptive platform - Methodology</vt:lpstr>
      <vt:lpstr>Thank you for attending!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CHINH VAN NGUYEN/LGEVH VS FUNCTIONAL TECHNOLOGY 1(chinh.nguyen@lge.com)</dc:creator>
  <cp:lastModifiedBy>MINH NGOC PHAM/LGEVH VS FUNCTIONAL TECHNOLOGY 1(minh.pham@lge.com)</cp:lastModifiedBy>
  <cp:revision>255</cp:revision>
  <dcterms:created xsi:type="dcterms:W3CDTF">2022-03-10T04:55:20Z</dcterms:created>
  <dcterms:modified xsi:type="dcterms:W3CDTF">2022-06-20T03:55:39Z</dcterms:modified>
</cp:coreProperties>
</file>