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9" r:id="rId11"/>
    <p:sldId id="282" r:id="rId12"/>
    <p:sldId id="281" r:id="rId13"/>
    <p:sldId id="283" r:id="rId14"/>
    <p:sldId id="284" r:id="rId15"/>
    <p:sldId id="286" r:id="rId16"/>
    <p:sldId id="287" r:id="rId17"/>
    <p:sldId id="288" r:id="rId18"/>
    <p:sldId id="289" r:id="rId19"/>
    <p:sldId id="280" r:id="rId20"/>
    <p:sldId id="266" r:id="rId21"/>
    <p:sldId id="265" r:id="rId22"/>
    <p:sldId id="267" r:id="rId23"/>
    <p:sldId id="268" r:id="rId24"/>
    <p:sldId id="270" r:id="rId25"/>
    <p:sldId id="269" r:id="rId26"/>
    <p:sldId id="273" r:id="rId27"/>
    <p:sldId id="274" r:id="rId28"/>
    <p:sldId id="272" r:id="rId29"/>
    <p:sldId id="276" r:id="rId30"/>
    <p:sldId id="271" r:id="rId31"/>
    <p:sldId id="291" r:id="rId32"/>
    <p:sldId id="278" r:id="rId33"/>
    <p:sldId id="275" r:id="rId34"/>
    <p:sldId id="290" r:id="rId35"/>
    <p:sldId id="277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1" autoAdjust="0"/>
    <p:restoredTop sz="94436" autoAdjust="0"/>
  </p:normalViewPr>
  <p:slideViewPr>
    <p:cSldViewPr snapToGrid="0">
      <p:cViewPr varScale="1">
        <p:scale>
          <a:sx n="110" d="100"/>
          <a:sy n="11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8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8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5825"/>
            <a:ext cx="12192000" cy="551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0CB0-AE6B-4011-A691-3074E79E70E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CB6F5-295F-4EB4-A39B-D6022BF6A9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74923" y="6092826"/>
            <a:ext cx="1417077" cy="7651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52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SMS-Service in Telephony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Pham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 </a:t>
            </a:r>
            <a:r>
              <a:rPr lang="en-US" dirty="0" err="1" smtClean="0"/>
              <a:t>sendMultiPartPDU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89491"/>
              </p:ext>
            </p:extLst>
          </p:nvPr>
        </p:nvGraphicFramePr>
        <p:xfrm>
          <a:off x="0" y="2508792"/>
          <a:ext cx="12192000" cy="3657600"/>
        </p:xfrm>
        <a:graphic>
          <a:graphicData uri="http://schemas.openxmlformats.org/drawingml/2006/table">
            <a:tbl>
              <a:tblPr/>
              <a:tblGrid>
                <a:gridCol w="1338580"/>
                <a:gridCol w="10853420"/>
              </a:tblGrid>
              <a:tr h="49053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/>
                      </a:r>
                      <a:b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</a:br>
                      <a:endParaRPr 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string 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destAddr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                                   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  :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destination Number </a:t>
                      </a:r>
                      <a:endParaRPr lang="en-US" sz="1800" dirty="0"/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string 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scAddr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int32_t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destPort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           : source Number</a:t>
                      </a:r>
                      <a:endParaRPr lang="en-US" sz="1800" dirty="0"/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shared_ptr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ByteArray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&gt; &amp;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byteArr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            :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sms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message data</a:t>
                      </a:r>
                      <a:endParaRPr lang="en-US" sz="1800" dirty="0"/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int32_t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msgId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                                                 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   :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message ID</a:t>
                      </a:r>
                      <a:endParaRPr lang="en-US" sz="1800" dirty="0"/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int32_t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retryNum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                                   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 :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number of retry if send fail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UDH field</a:t>
                      </a:r>
                      <a:r>
                        <a:rPr lang="en-US" sz="1800" dirty="0"/>
                        <a:t>: (User Data Header) included reference Number, sequence Number, message count and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00"/>
                          </a:solidFill>
                          <a:effectLst/>
                        </a:rPr>
                        <a:t>boolean</a:t>
                      </a:r>
                      <a:r>
                        <a:rPr lang="en-US" sz="1800" i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FF0000"/>
                          </a:solidFill>
                          <a:effectLst/>
                        </a:rPr>
                        <a:t>isEightBits</a:t>
                      </a:r>
                      <a:endParaRPr lang="en-US" sz="1800" dirty="0"/>
                    </a:p>
                    <a:p>
                      <a:r>
                        <a:rPr lang="en-US" sz="1800" b="1" dirty="0"/>
                        <a:t>Segmented SMS data message: </a:t>
                      </a:r>
                      <a:r>
                        <a:rPr lang="en-US" sz="1800" dirty="0"/>
                        <a:t>has only 137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destination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call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GsmSmsMessage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::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getSubmitPdu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scAddr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destAddr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/*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destPort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,*/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segData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-&gt;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getBytes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(),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static_cast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&lt;uint32_t&gt;(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segData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-&gt;size()),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udh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udhLen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false);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8094" y="204973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6:  </a:t>
            </a:r>
            <a:r>
              <a:rPr lang="en-US" sz="1600" dirty="0" err="1" smtClean="0"/>
              <a:t>sendMultiPartPDU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960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Notes: </a:t>
            </a:r>
          </a:p>
          <a:p>
            <a:pPr>
              <a:buClr>
                <a:srgbClr val="C00000"/>
              </a:buClr>
            </a:pPr>
            <a:r>
              <a:rPr lang="en-US" sz="1600" b="1" dirty="0" smtClean="0"/>
              <a:t>Input </a:t>
            </a:r>
            <a:r>
              <a:rPr lang="en-US" sz="1600" dirty="0" smtClean="0"/>
              <a:t>means the arguments that this function takes and processes.</a:t>
            </a:r>
          </a:p>
          <a:p>
            <a:pPr>
              <a:buClr>
                <a:srgbClr val="C00000"/>
              </a:buClr>
            </a:pPr>
            <a:r>
              <a:rPr lang="en-US" sz="1600" b="1" dirty="0" smtClean="0"/>
              <a:t>Destination </a:t>
            </a:r>
            <a:r>
              <a:rPr lang="en-US" sz="1600" dirty="0" smtClean="0"/>
              <a:t>means the next module and API that this function will call.</a:t>
            </a:r>
          </a:p>
          <a:p>
            <a:pPr>
              <a:buClr>
                <a:srgbClr val="C00000"/>
              </a:buClr>
            </a:pPr>
            <a:r>
              <a:rPr lang="en-US" sz="1600" b="1" dirty="0" smtClean="0"/>
              <a:t>Output </a:t>
            </a:r>
            <a:r>
              <a:rPr lang="en-US" sz="1600" dirty="0" smtClean="0"/>
              <a:t>means the parameter that this API will pass to the next function/modules.</a:t>
            </a:r>
          </a:p>
          <a:p>
            <a:pPr>
              <a:buClr>
                <a:srgbClr val="C00000"/>
              </a:buClr>
            </a:pPr>
            <a:r>
              <a:rPr lang="en-US" sz="1600" b="1" dirty="0" smtClean="0"/>
              <a:t>Return </a:t>
            </a:r>
            <a:r>
              <a:rPr lang="en-US" sz="1600" dirty="0" smtClean="0"/>
              <a:t>means the callback, returns by pointer/reference or direct return by value of this function</a:t>
            </a:r>
          </a:p>
          <a:p>
            <a:pPr>
              <a:buClr>
                <a:srgbClr val="C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3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 </a:t>
            </a:r>
            <a:r>
              <a:rPr lang="en-US" dirty="0" err="1" smtClean="0"/>
              <a:t>sendMultiPartPDU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6:  </a:t>
            </a:r>
            <a:r>
              <a:rPr lang="en-US" sz="1600" dirty="0" err="1" smtClean="0"/>
              <a:t>sendMultiPartPDU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32217"/>
            <a:ext cx="8411749" cy="2972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3" y="3193401"/>
            <a:ext cx="6172200" cy="293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6493" y="2696901"/>
            <a:ext cx="466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UDH field: 6 bytes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88" y="798867"/>
            <a:ext cx="7200900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64394" y="1101494"/>
            <a:ext cx="224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UD field: 134 bytes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2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Functions </a:t>
            </a:r>
            <a:r>
              <a:rPr lang="en-US" dirty="0" err="1"/>
              <a:t>getSubmitPduHead</a:t>
            </a:r>
            <a:r>
              <a:rPr lang="en-US" dirty="0"/>
              <a:t>()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85819"/>
              </p:ext>
            </p:extLst>
          </p:nvPr>
        </p:nvGraphicFramePr>
        <p:xfrm>
          <a:off x="0" y="944257"/>
          <a:ext cx="12192000" cy="5488829"/>
        </p:xfrm>
        <a:graphic>
          <a:graphicData uri="http://schemas.openxmlformats.org/drawingml/2006/table">
            <a:tbl>
              <a:tblPr/>
              <a:tblGrid>
                <a:gridCol w="1338580"/>
                <a:gridCol w="10853420"/>
              </a:tblGrid>
              <a:tr h="7249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/>
                      </a:r>
                      <a:b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</a:br>
                      <a:endParaRPr 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57005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 &amp;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scAddress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 &amp;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destinationAddress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uint8_t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mtiByte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statusReportRequested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GsmSmsMessage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SubmitPdu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ret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382">
                <a:tc>
                  <a:txBody>
                    <a:bodyPr/>
                    <a:lstStyle/>
                    <a:p>
                      <a:r>
                        <a:rPr lang="en-US" sz="180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[(MAX_USER_DATA_BYTES + 40)] that has the following information: 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UDHI = 1 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message was segmented and delivered via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multiPDU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MTI = 1 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(SMS-SUBMIT, sending message)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TP-Status-Report-Request bit = 1 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TP-Status-Report-Request 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Ref = 0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Address in BCD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Protocal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Identifier (PID) = 0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51">
                <a:tc>
                  <a:txBody>
                    <a:bodyPr/>
                    <a:lstStyle/>
                    <a:p>
                      <a:r>
                        <a:rPr lang="en-US" sz="1800"/>
                        <a:t>destination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variable for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GsmSmsMessage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getSubmitPdu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[(MAX_USER_DATA_BYTES + 40)]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8:  </a:t>
            </a:r>
            <a:r>
              <a:rPr lang="en-US" sz="1600" dirty="0" err="1" smtClean="0"/>
              <a:t>getSubmitPduHead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22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Functions: </a:t>
            </a:r>
            <a:r>
              <a:rPr lang="en-US" dirty="0" err="1" smtClean="0"/>
              <a:t>getSubmitPduHead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8:  </a:t>
            </a:r>
            <a:r>
              <a:rPr lang="en-US" sz="1600" dirty="0" err="1" smtClean="0"/>
              <a:t>getSubmitPduHead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2988"/>
            <a:ext cx="841174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Functions: </a:t>
            </a:r>
            <a:r>
              <a:rPr lang="en-US" dirty="0" err="1" smtClean="0"/>
              <a:t>getSubmitPduHead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8:  </a:t>
            </a:r>
            <a:r>
              <a:rPr lang="en-US" sz="1600" dirty="0" err="1" smtClean="0"/>
              <a:t>getSubmitPduHead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38" y="593663"/>
            <a:ext cx="7693320" cy="5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Functions </a:t>
            </a:r>
            <a:r>
              <a:rPr lang="en-US" dirty="0" err="1" smtClean="0"/>
              <a:t>getSubmitPDU</a:t>
            </a:r>
            <a:r>
              <a:rPr lang="en-US" dirty="0" smtClean="0"/>
              <a:t> ()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8736"/>
              </p:ext>
            </p:extLst>
          </p:nvPr>
        </p:nvGraphicFramePr>
        <p:xfrm>
          <a:off x="0" y="944257"/>
          <a:ext cx="12192000" cy="3773339"/>
        </p:xfrm>
        <a:graphic>
          <a:graphicData uri="http://schemas.openxmlformats.org/drawingml/2006/table">
            <a:tbl>
              <a:tblPr/>
              <a:tblGrid>
                <a:gridCol w="1338580"/>
                <a:gridCol w="10853420"/>
              </a:tblGrid>
              <a:tr h="7249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/>
                      </a:r>
                      <a:br>
                        <a:rPr 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</a:br>
                      <a:endParaRPr 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657005">
                <a:tc>
                  <a:txBody>
                    <a:bodyPr/>
                    <a:lstStyle/>
                    <a:p>
                      <a:r>
                        <a:rPr lang="en-US" sz="1800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 &amp;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scAddress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 &amp;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destinationAddress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::string &amp;message,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statusReportRequested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uint8_t *header, uint32_t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headerLen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int32_t encoding,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languageTable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int32_t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languageShiftTable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537">
                <a:tc>
                  <a:txBody>
                    <a:bodyPr/>
                    <a:lstStyle/>
                    <a:p>
                      <a:r>
                        <a:rPr lang="en-US" sz="180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GsmSmsMessage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SubmitPdu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51">
                <a:tc>
                  <a:txBody>
                    <a:bodyPr/>
                    <a:lstStyle/>
                    <a:p>
                      <a:r>
                        <a:rPr lang="en-US" sz="1800"/>
                        <a:t>destination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SmsDispatcher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SmsDispatcher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sendSms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shared_ptr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GsmSmsMessage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SubmitPdu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7:  </a:t>
            </a:r>
            <a:r>
              <a:rPr lang="en-US" sz="1600" dirty="0" err="1" smtClean="0"/>
              <a:t>getSubmitPDU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3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Functions </a:t>
            </a:r>
            <a:r>
              <a:rPr lang="en-US" dirty="0" err="1" smtClean="0"/>
              <a:t>getSubmitPDU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7:  </a:t>
            </a:r>
            <a:r>
              <a:rPr lang="en-US" sz="1600" dirty="0" err="1" smtClean="0"/>
              <a:t>getSubmitPDU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69" y="1042988"/>
            <a:ext cx="856417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Functions </a:t>
            </a:r>
            <a:r>
              <a:rPr lang="en-US" dirty="0" err="1" smtClean="0"/>
              <a:t>getSubmitPDU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7:  </a:t>
            </a:r>
            <a:r>
              <a:rPr lang="en-US" sz="1600" dirty="0" err="1" smtClean="0"/>
              <a:t>getSubmitPDU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9" y="593663"/>
            <a:ext cx="8381589" cy="62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</a:t>
            </a:r>
            <a:r>
              <a:rPr lang="en-US" dirty="0"/>
              <a:t>Functions </a:t>
            </a:r>
            <a:r>
              <a:rPr lang="en-US" dirty="0" err="1" smtClean="0"/>
              <a:t>getSubmitPDU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4" name="AutoShape 1" descr="http://collab.lge.com/main/download/attachments/1515179936/image2022-1-11_15-11-51.png?version=1&amp;modificationDate=1641888712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://collab.lge.com/main/download/attachments/1515179936/image2022-1-11_15-11-21.png?version=1&amp;modificationDate=1641888681000&amp;api=v2"/>
          <p:cNvSpPr>
            <a:spLocks noChangeAspect="1" noChangeArrowheads="1"/>
          </p:cNvSpPr>
          <p:nvPr/>
        </p:nvSpPr>
        <p:spPr bwMode="auto">
          <a:xfrm>
            <a:off x="0" y="1042988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366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7:  </a:t>
            </a:r>
            <a:r>
              <a:rPr lang="en-US" sz="1600" dirty="0" err="1" smtClean="0"/>
              <a:t>getSubmitPDU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03" y="932217"/>
            <a:ext cx="10058400" cy="53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Telephony Log Reading (data/logger/radio.log)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7512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 smtClean="0"/>
              <a:t>Step 1-20:  </a:t>
            </a:r>
            <a:r>
              <a:rPr lang="en-US" sz="1600" dirty="0" smtClean="0"/>
              <a:t>Telephony Receives request from </a:t>
            </a:r>
            <a:r>
              <a:rPr lang="en-US" sz="1600" dirty="0" err="1" smtClean="0"/>
              <a:t>Sms_Mgr</a:t>
            </a:r>
            <a:r>
              <a:rPr lang="en-US" sz="1600" dirty="0" smtClean="0"/>
              <a:t> (Wave, Toyota project)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3" y="813683"/>
            <a:ext cx="6791325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57568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If sending is fail due to No Service: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" y="1914237"/>
            <a:ext cx="6591300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0001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Step 1-20: </a:t>
            </a:r>
            <a:r>
              <a:rPr lang="en-US" sz="1600" dirty="0" smtClean="0"/>
              <a:t>Telephony </a:t>
            </a:r>
            <a:r>
              <a:rPr lang="en-US" sz="1600" dirty="0"/>
              <a:t>Receives request from </a:t>
            </a:r>
            <a:r>
              <a:rPr lang="en-US" sz="1600" dirty="0" err="1"/>
              <a:t>Sms_Mgr</a:t>
            </a:r>
            <a:r>
              <a:rPr lang="en-US" sz="1600" dirty="0"/>
              <a:t> </a:t>
            </a:r>
            <a:r>
              <a:rPr lang="en-US" sz="1600" dirty="0" smtClean="0"/>
              <a:t>(Gen12 project)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" y="2738566"/>
            <a:ext cx="10317015" cy="2772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3" y="5934253"/>
            <a:ext cx="3924300" cy="819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5595699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Step </a:t>
            </a:r>
            <a:r>
              <a:rPr lang="en-US" sz="1600" b="1" dirty="0" smtClean="0"/>
              <a:t>23: </a:t>
            </a:r>
            <a:r>
              <a:rPr lang="en-US" sz="1600" dirty="0"/>
              <a:t>EVENT_SEND_SMS_COMPLETE</a:t>
            </a:r>
          </a:p>
        </p:txBody>
      </p:sp>
    </p:spTree>
    <p:extLst>
      <p:ext uri="{BB962C8B-B14F-4D97-AF65-F5344CB8AC3E}">
        <p14:creationId xmlns:p14="http://schemas.microsoft.com/office/powerpoint/2010/main" val="3521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Telephony Forwarding SMS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HLD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Explaining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Log reading</a:t>
            </a:r>
          </a:p>
          <a:p>
            <a:r>
              <a:rPr lang="en-US" dirty="0" smtClean="0"/>
              <a:t>RIL Forwarding SMS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HLD sequence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Explaining </a:t>
            </a:r>
            <a:r>
              <a:rPr lang="en-US" dirty="0" smtClean="0"/>
              <a:t>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Log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RIL forwarding SMS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http://collab.lge.com/main/display/~minh.pham/2.1+RIL+procedure+with+MARSHAL+RIL+FRAMEWORK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9" y="1346715"/>
            <a:ext cx="11137602" cy="31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Ril</a:t>
            </a:r>
            <a:r>
              <a:rPr lang="en-US" dirty="0" smtClean="0"/>
              <a:t> Marshal library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Ril</a:t>
            </a:r>
            <a:r>
              <a:rPr lang="en-US" dirty="0" smtClean="0"/>
              <a:t> Daemon </a:t>
            </a:r>
            <a:r>
              <a:rPr lang="en-US" dirty="0" err="1" smtClean="0"/>
              <a:t>vs</a:t>
            </a:r>
            <a:r>
              <a:rPr lang="en-US" dirty="0" smtClean="0"/>
              <a:t> Vendor </a:t>
            </a:r>
            <a:r>
              <a:rPr lang="en-US" dirty="0" err="1" smtClean="0"/>
              <a:t>Ril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751"/>
            <a:ext cx="5544324" cy="29722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47746"/>
              </p:ext>
            </p:extLst>
          </p:nvPr>
        </p:nvGraphicFramePr>
        <p:xfrm>
          <a:off x="5827058" y="1021976"/>
          <a:ext cx="6364941" cy="4541520"/>
        </p:xfrm>
        <a:graphic>
          <a:graphicData uri="http://schemas.openxmlformats.org/drawingml/2006/table">
            <a:tbl>
              <a:tblPr/>
              <a:tblGrid>
                <a:gridCol w="2121647"/>
                <a:gridCol w="2121647"/>
                <a:gridCol w="2121647"/>
              </a:tblGrid>
              <a:tr h="372212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Solicited </a:t>
                      </a:r>
                      <a:r>
                        <a:rPr lang="en-US" dirty="0" err="1" smtClean="0"/>
                        <a:t>cmds</a:t>
                      </a:r>
                      <a:endParaRPr lang="en-US" dirty="0"/>
                    </a:p>
                  </a:txBody>
                  <a:tcPr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Unsolicited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cmds</a:t>
                      </a:r>
                      <a:endParaRPr lang="en-US" dirty="0"/>
                    </a:p>
                  </a:txBody>
                  <a:tcPr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0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How it is delivered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associated with TokenId or RequestId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associated with events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4815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What QRIL will do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QRIL calls API to execute operation or dispatch internal commands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QRIL calls </a:t>
                      </a:r>
                      <a:r>
                        <a:rPr lang="en-US" i="1">
                          <a:solidFill>
                            <a:srgbClr val="0000FF"/>
                          </a:solidFill>
                          <a:effectLst/>
                        </a:rPr>
                        <a:t>sendResponse</a:t>
                      </a:r>
                      <a:r>
                        <a:rPr lang="en-US">
                          <a:effectLst/>
                        </a:rPr>
                        <a:t>() when operation is finished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Qril sends unsolicitedResponse() when finished. 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7618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QRIL APIs</a:t>
                      </a: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dispatchDial</a:t>
                      </a:r>
                      <a:endParaRPr lang="en-US"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solidFill>
                            <a:srgbClr val="0000FF"/>
                          </a:solidFill>
                          <a:effectLst/>
                        </a:rPr>
                        <a:t>dispatchSendSms</a:t>
                      </a:r>
                      <a:endParaRPr lang="en-US">
                        <a:effectLst/>
                      </a:endParaRPr>
                    </a:p>
                    <a:p>
                      <a:pPr algn="l" fontAlgn="t"/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</a:rPr>
                        <a:t>notifyClientServerIsReady</a:t>
                      </a:r>
                      <a:endParaRPr lang="en-US" dirty="0"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53340" marB="53340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0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include Marshal Rill Framework library in Telephony build: 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524907"/>
            <a:ext cx="121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72B4D"/>
                </a:solidFill>
                <a:effectLst/>
                <a:latin typeface="-apple-system"/>
              </a:rPr>
              <a:t>usage of Marshal </a:t>
            </a:r>
            <a:r>
              <a:rPr lang="en-US" b="0" i="0" dirty="0" err="1" smtClean="0">
                <a:solidFill>
                  <a:srgbClr val="172B4D"/>
                </a:solidFill>
                <a:effectLst/>
                <a:latin typeface="-apple-system"/>
              </a:rPr>
              <a:t>Ril</a:t>
            </a:r>
            <a:r>
              <a:rPr lang="en-US" b="0" i="0" dirty="0" smtClean="0">
                <a:solidFill>
                  <a:srgbClr val="172B4D"/>
                </a:solidFill>
                <a:effectLst/>
                <a:latin typeface="-apple-system"/>
              </a:rPr>
              <a:t> Framework is defined by build option: FEATURE_MARSHAL_RIL_FRAMEWORK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72B4D"/>
                </a:solidFill>
                <a:effectLst/>
                <a:latin typeface="-apple-system"/>
              </a:rPr>
              <a:t>Build option in Makefile.am list the  files to be included in build: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" y="1538791"/>
            <a:ext cx="4362450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169459"/>
            <a:ext cx="3166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smtClean="0">
                <a:solidFill>
                  <a:srgbClr val="0000FF"/>
                </a:solidFill>
                <a:effectLst/>
                <a:latin typeface="-apple-system"/>
              </a:rPr>
              <a:t>Include directory to Qualcomm QRIL library: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12066" y="1169459"/>
            <a:ext cx="2238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Included </a:t>
            </a:r>
            <a:r>
              <a:rPr lang="en-US" sz="1200" b="0" i="1" dirty="0" smtClean="0">
                <a:solidFill>
                  <a:srgbClr val="0000FF"/>
                </a:solidFill>
                <a:effectLst/>
                <a:latin typeface="-apple-system"/>
              </a:rPr>
              <a:t>built</a:t>
            </a:r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 </a:t>
            </a:r>
            <a:r>
              <a:rPr lang="en-US" sz="1200" b="0" i="0" dirty="0" err="1" smtClean="0">
                <a:solidFill>
                  <a:srgbClr val="0000FF"/>
                </a:solidFill>
                <a:effectLst/>
                <a:latin typeface="-apple-system"/>
              </a:rPr>
              <a:t>qril</a:t>
            </a:r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 client library: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3" y="1538791"/>
            <a:ext cx="3162300" cy="1257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61692" y="1169458"/>
            <a:ext cx="2238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Included </a:t>
            </a:r>
            <a:r>
              <a:rPr lang="en-US" sz="1200" b="0" i="1" dirty="0" smtClean="0">
                <a:solidFill>
                  <a:srgbClr val="0000FF"/>
                </a:solidFill>
                <a:effectLst/>
                <a:latin typeface="-apple-system"/>
              </a:rPr>
              <a:t>built</a:t>
            </a:r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 </a:t>
            </a:r>
            <a:r>
              <a:rPr lang="en-US" sz="1200" b="0" i="0" dirty="0" err="1" smtClean="0">
                <a:solidFill>
                  <a:srgbClr val="0000FF"/>
                </a:solidFill>
                <a:effectLst/>
                <a:latin typeface="-apple-system"/>
              </a:rPr>
              <a:t>qril</a:t>
            </a:r>
            <a:r>
              <a:rPr lang="en-US" sz="1200" b="0" i="0" dirty="0" smtClean="0">
                <a:solidFill>
                  <a:srgbClr val="0000FF"/>
                </a:solidFill>
                <a:effectLst/>
                <a:latin typeface="-apple-system"/>
              </a:rPr>
              <a:t> client library: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19" y="1548316"/>
            <a:ext cx="2295525" cy="619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755324"/>
            <a:ext cx="4634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72B4D"/>
                </a:solidFill>
                <a:effectLst/>
                <a:latin typeface="-apple-system"/>
              </a:rPr>
              <a:t>Build option defined the features FEATURE_MARSHAL_RIL_FRAMEWORK is in </a:t>
            </a:r>
            <a:r>
              <a:rPr lang="en-US" b="0" i="0" dirty="0" err="1" smtClean="0">
                <a:solidFill>
                  <a:srgbClr val="172B4D"/>
                </a:solidFill>
                <a:effectLst/>
                <a:latin typeface="-apple-system"/>
              </a:rPr>
              <a:t>configureac.add</a:t>
            </a:r>
            <a:r>
              <a:rPr lang="en-US" b="0" i="0" dirty="0" smtClean="0">
                <a:solidFill>
                  <a:srgbClr val="172B4D"/>
                </a:solidFill>
                <a:effectLst/>
                <a:latin typeface="-apple-system"/>
              </a:rPr>
              <a:t>: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77" y="3163644"/>
            <a:ext cx="7397623" cy="36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Flow Marshal </a:t>
            </a:r>
            <a:r>
              <a:rPr lang="en-US" dirty="0" err="1" smtClean="0"/>
              <a:t>Ril</a:t>
            </a:r>
            <a:r>
              <a:rPr lang="en-US" dirty="0" smtClean="0"/>
              <a:t> Library &lt;-&gt; QCRIL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889574"/>
            <a:ext cx="9372600" cy="3876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72286"/>
            <a:ext cx="99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flow represents the input arguments for main API that were called at each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HLD sequence Telephony -&gt; RIL Marshal Lib -&gt; QCRIL client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48" y="985502"/>
            <a:ext cx="6705977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44644"/>
              </p:ext>
            </p:extLst>
          </p:nvPr>
        </p:nvGraphicFramePr>
        <p:xfrm>
          <a:off x="4158488" y="508000"/>
          <a:ext cx="7508732" cy="2849268"/>
        </p:xfrm>
        <a:graphic>
          <a:graphicData uri="http://schemas.openxmlformats.org/drawingml/2006/table">
            <a:tbl>
              <a:tblPr/>
              <a:tblGrid>
                <a:gridCol w="898128"/>
                <a:gridCol w="6610604"/>
              </a:tblGrid>
              <a:tr h="27591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51130" marR="76695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51130" marR="76695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79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input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const string &amp;smscPDU , const string &amp;pdu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35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output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const</a:t>
                      </a:r>
                      <a:r>
                        <a:rPr lang="en-US" sz="1200" dirty="0">
                          <a:effectLst/>
                        </a:rPr>
                        <a:t> string &amp;</a:t>
                      </a:r>
                      <a:r>
                        <a:rPr lang="en-US" sz="1200" dirty="0" err="1">
                          <a:effectLst/>
                        </a:rPr>
                        <a:t>smscPDU</a:t>
                      </a:r>
                      <a:r>
                        <a:rPr lang="en-US" sz="1200" dirty="0">
                          <a:effectLst/>
                        </a:rPr>
                        <a:t> , </a:t>
                      </a:r>
                      <a:r>
                        <a:rPr lang="en-US" sz="1200" dirty="0" err="1">
                          <a:effectLst/>
                        </a:rPr>
                        <a:t>const</a:t>
                      </a:r>
                      <a:r>
                        <a:rPr lang="en-US" sz="1200" dirty="0">
                          <a:effectLst/>
                        </a:rPr>
                        <a:t> string &amp;</a:t>
                      </a:r>
                      <a:r>
                        <a:rPr lang="en-US" sz="1200" dirty="0" err="1">
                          <a:effectLst/>
                        </a:rPr>
                        <a:t>pdu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bool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expectMore</a:t>
                      </a:r>
                      <a:r>
                        <a:rPr lang="en-US" sz="1200" dirty="0">
                          <a:effectLst/>
                        </a:rPr>
                        <a:t> = false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destination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invoke </a:t>
                      </a:r>
                      <a:r>
                        <a:rPr lang="en-US" sz="1200" dirty="0" err="1">
                          <a:effectLst/>
                        </a:rPr>
                        <a:t>RilApiSession</a:t>
                      </a:r>
                      <a:r>
                        <a:rPr lang="en-US" sz="1200" dirty="0">
                          <a:effectLst/>
                        </a:rPr>
                        <a:t>::</a:t>
                      </a:r>
                      <a:r>
                        <a:rPr lang="en-US" sz="1200" dirty="0" err="1">
                          <a:effectLst/>
                        </a:rPr>
                        <a:t>sendSms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smscPDU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pdu</a:t>
                      </a:r>
                      <a:r>
                        <a:rPr lang="en-US" sz="1200" dirty="0">
                          <a:effectLst/>
                        </a:rPr>
                        <a:t>, result)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5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void function. 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return is via </a:t>
                      </a:r>
                      <a:r>
                        <a:rPr lang="en-US" sz="1200" dirty="0" err="1">
                          <a:effectLst/>
                        </a:rPr>
                        <a:t>AsyncResult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RilRequest</a:t>
                      </a:r>
                      <a:r>
                        <a:rPr lang="en-US" sz="1200" dirty="0">
                          <a:effectLst/>
                        </a:rPr>
                        <a:t>::</a:t>
                      </a:r>
                      <a:r>
                        <a:rPr lang="en-US" sz="1200" dirty="0" err="1">
                          <a:effectLst/>
                        </a:rPr>
                        <a:t>onResponse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RilRequest</a:t>
                      </a:r>
                      <a:r>
                        <a:rPr lang="en-US" sz="1200" dirty="0">
                          <a:effectLst/>
                        </a:rPr>
                        <a:t>::</a:t>
                      </a:r>
                      <a:r>
                        <a:rPr lang="en-US" sz="1200" dirty="0" err="1">
                          <a:effectLst/>
                        </a:rPr>
                        <a:t>onResponse</a:t>
                      </a:r>
                      <a:r>
                        <a:rPr lang="en-US" sz="1200" dirty="0">
                          <a:effectLst/>
                        </a:rPr>
                        <a:t>() is invoked via: </a:t>
                      </a: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           1. return status of </a:t>
                      </a:r>
                      <a:r>
                        <a:rPr lang="en-US" sz="1200" dirty="0" err="1">
                          <a:effectLst/>
                        </a:rPr>
                        <a:t>RilApiSession</a:t>
                      </a:r>
                      <a:r>
                        <a:rPr lang="en-US" sz="1200" dirty="0">
                          <a:effectLst/>
                        </a:rPr>
                        <a:t>::</a:t>
                      </a:r>
                      <a:r>
                        <a:rPr lang="en-US" sz="1200" dirty="0" err="1">
                          <a:effectLst/>
                        </a:rPr>
                        <a:t>sendSms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pdu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smscPDU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expectmore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SendSmsCallback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           2.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SendSmsCallback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RIL_Errno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err,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const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RIL_SMS_Response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&amp;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rilSmsResp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) 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RilRequest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onResponse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() delivered Error and invoked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Looper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that controls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GsmSmsDispatcher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hander to process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messageId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 =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/>
                        </a:rPr>
                        <a:t> EVENT_SEND_SMS_COMPLETE</a:t>
                      </a:r>
                      <a:endParaRPr lang="en-US" sz="1200" dirty="0">
                        <a:effectLst/>
                      </a:endParaRP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3556" y="593663"/>
            <a:ext cx="3585409" cy="248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Step 2: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SmsRil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::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sendSms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mscPDU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pdu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result)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35104"/>
              </p:ext>
            </p:extLst>
          </p:nvPr>
        </p:nvGraphicFramePr>
        <p:xfrm>
          <a:off x="4148328" y="3615650"/>
          <a:ext cx="7515352" cy="3243390"/>
        </p:xfrm>
        <a:graphic>
          <a:graphicData uri="http://schemas.openxmlformats.org/drawingml/2006/table">
            <a:tbl>
              <a:tblPr/>
              <a:tblGrid>
                <a:gridCol w="933641"/>
                <a:gridCol w="6581711"/>
              </a:tblGrid>
              <a:tr h="44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69770" marR="104654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69770" marR="104654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input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const string &amp;smscPDU , const string &amp;pdu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output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int32 RequestId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unique_ptr&lt;Marshal&gt; msg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destination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invoke RequestManager::issueRequest()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89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void function. 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return is </a:t>
                      </a:r>
                      <a:r>
                        <a:rPr lang="en-US" sz="1200" dirty="0" err="1">
                          <a:effectLst/>
                        </a:rPr>
                        <a:t>SendSmsCallback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RIL_Errno</a:t>
                      </a:r>
                      <a:r>
                        <a:rPr lang="en-US" sz="1200" dirty="0">
                          <a:effectLst/>
                        </a:rPr>
                        <a:t> err, </a:t>
                      </a:r>
                      <a:r>
                        <a:rPr lang="en-US" sz="1200" dirty="0" err="1">
                          <a:effectLst/>
                        </a:rPr>
                        <a:t>const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RIL_SMS_Response</a:t>
                      </a:r>
                      <a:r>
                        <a:rPr lang="en-US" sz="1200" dirty="0">
                          <a:effectLst/>
                        </a:rPr>
                        <a:t> &amp;</a:t>
                      </a:r>
                      <a:r>
                        <a:rPr lang="en-US" sz="1200" dirty="0" err="1">
                          <a:effectLst/>
                        </a:rPr>
                        <a:t>rilSmsResp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or </a:t>
                      </a:r>
                      <a:r>
                        <a:rPr lang="en-US" sz="1200" dirty="0" err="1">
                          <a:effectLst/>
                        </a:rPr>
                        <a:t>enum</a:t>
                      </a:r>
                      <a:r>
                        <a:rPr lang="en-US" sz="1200" dirty="0">
                          <a:effectLst/>
                        </a:rPr>
                        <a:t> Status</a:t>
                      </a: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enum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class Status {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SUCCESS = 0,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FAILURE,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SOCKET_FAILURE,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SOCKET_WRITE_FAILURE,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};</a:t>
                      </a:r>
                      <a:endParaRPr lang="en-US" sz="1200" dirty="0">
                        <a:effectLst/>
                      </a:endParaRP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3556" y="3606427"/>
            <a:ext cx="358540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Step 3: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RilApiSession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::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sendSms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mscPDU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pdu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, result)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Explaning</a:t>
            </a:r>
            <a:r>
              <a:rPr lang="en-US" dirty="0" smtClean="0"/>
              <a:t> functions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13264"/>
              </p:ext>
            </p:extLst>
          </p:nvPr>
        </p:nvGraphicFramePr>
        <p:xfrm>
          <a:off x="152019" y="894656"/>
          <a:ext cx="10281920" cy="5428927"/>
        </p:xfrm>
        <a:graphic>
          <a:graphicData uri="http://schemas.openxmlformats.org/drawingml/2006/table">
            <a:tbl>
              <a:tblPr/>
              <a:tblGrid>
                <a:gridCol w="1355733"/>
                <a:gridCol w="8926187"/>
              </a:tblGrid>
              <a:tr h="40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31281" marR="46922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31281" marR="46922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149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input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int32 </a:t>
                      </a:r>
                      <a:r>
                        <a:rPr lang="en-US" sz="1200" dirty="0" err="1">
                          <a:effectLst/>
                        </a:rPr>
                        <a:t>RequestId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</a:rPr>
                        <a:t>unique_ptr</a:t>
                      </a:r>
                      <a:r>
                        <a:rPr lang="en-US" sz="1200" dirty="0">
                          <a:effectLst/>
                        </a:rPr>
                        <a:t>&lt;Marshal&gt; </a:t>
                      </a:r>
                      <a:r>
                        <a:rPr lang="en-US" sz="1200" dirty="0" err="1">
                          <a:effectLst/>
                        </a:rPr>
                        <a:t>msg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      - Marshal wraps msg. </a:t>
                      </a: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      - </a:t>
                      </a:r>
                      <a:r>
                        <a:rPr lang="en-US" sz="1200" dirty="0" err="1">
                          <a:effectLst/>
                        </a:rPr>
                        <a:t>msg</a:t>
                      </a:r>
                      <a:r>
                        <a:rPr lang="en-US" sz="1200" dirty="0">
                          <a:effectLst/>
                        </a:rPr>
                        <a:t> has a </a:t>
                      </a:r>
                      <a:r>
                        <a:rPr lang="en-US" sz="1200" dirty="0" err="1">
                          <a:effectLst/>
                        </a:rPr>
                        <a:t>RIL_GsmSmsMessage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typedef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{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char *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smscPdu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         </a:t>
                      </a:r>
                      <a:r>
                        <a:rPr lang="en-US" sz="1200" dirty="0" smtClean="0">
                          <a:solidFill>
                            <a:srgbClr val="7A869A"/>
                          </a:solidFill>
                          <a:effectLst/>
                        </a:rPr>
                        <a:t>// 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SMSC address in GSM BCD format prefixed by a length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                 // byte (as expected by TS 27.005) or empty string for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                 // default SMSC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char *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pdu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                           // SMS in PDU format as an ASCII hex string less the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                 // SMSC address. TP-Layer-Length is be "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strlen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pdu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)/2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}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RIL_GsmSmsMessage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</a:t>
                      </a:r>
                      <a:endParaRPr lang="en-US" sz="1200" dirty="0">
                        <a:effectLst/>
                      </a:endParaRP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output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send Ril Request to Server side of local socket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destination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</a:rPr>
                        <a:t>local socket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</a:t>
                      </a: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</a:rPr>
                        <a:t>GenericResponseCallback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</a:rPr>
                        <a:t>RIL_Errno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</a:rPr>
                        <a:t>std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::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</a:rPr>
                        <a:t>shared_ptr</a:t>
                      </a:r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&lt;Marshal&gt;)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333333"/>
                          </a:solidFill>
                          <a:effectLst/>
                        </a:rPr>
                        <a:t>Marshal wraps up </a:t>
                      </a:r>
                      <a:r>
                        <a:rPr lang="en-US" sz="1200" dirty="0" err="1">
                          <a:solidFill>
                            <a:srgbClr val="333333"/>
                          </a:solidFill>
                          <a:effectLst/>
                        </a:rPr>
                        <a:t>RIL_SMS_Response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typedef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struct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{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messageRef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   /* TP-Message-Reference for GSM,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and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BearerData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MessageId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for CDMA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(See 3GPP2 C.S0015-B, v2.0, table 4.5-1). */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char *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ackPDU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     /* or NULL if n/a */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errorCode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    /* See 3GPP 27.005, 3.2.5 for GSM/UMTS,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3GPP2 N.S0005 (IS-41C) Table 171 for CDMA,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                         -1 if unknown or not applicable*/</a:t>
                      </a: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} </a:t>
                      </a:r>
                      <a:r>
                        <a:rPr lang="en-US" sz="1200" dirty="0" err="1">
                          <a:solidFill>
                            <a:srgbClr val="7A869A"/>
                          </a:solidFill>
                          <a:effectLst/>
                        </a:rPr>
                        <a:t>RIL_SMS_Response</a:t>
                      </a:r>
                      <a:r>
                        <a:rPr lang="en-US" sz="1200" dirty="0">
                          <a:solidFill>
                            <a:srgbClr val="7A869A"/>
                          </a:solidFill>
                          <a:effectLst/>
                        </a:rPr>
                        <a:t>;</a:t>
                      </a:r>
                      <a:endParaRPr lang="en-US" sz="1200" dirty="0">
                        <a:effectLst/>
                      </a:endParaRPr>
                    </a:p>
                  </a:txBody>
                  <a:tcPr marL="31281" marR="31281" marT="21897" marB="21897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539" y="593663"/>
            <a:ext cx="915475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Step 4: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RequestManager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issueRequest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(int32_t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requestId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std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::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unique_ptr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&lt;Marshal&gt; p,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const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GenericResponseCallback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&amp;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cb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4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QCRIL Client </a:t>
            </a:r>
            <a:r>
              <a:rPr lang="en-US" dirty="0" err="1" smtClean="0"/>
              <a:t>vs</a:t>
            </a:r>
            <a:r>
              <a:rPr lang="en-US" dirty="0" smtClean="0"/>
              <a:t> QCRILD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76" y="0"/>
            <a:ext cx="285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Flow QCRILD  &lt;-&gt; QCRIL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548"/>
            <a:ext cx="12192000" cy="2709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54275"/>
            <a:ext cx="99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flow represents the input arguments for main API that were called at each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http://collab.lge.com/main/display/~minh.pham/1.+Overview+of+Telephony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Sequence  QCRIL Client → </a:t>
            </a:r>
            <a:r>
              <a:rPr lang="en-US" sz="2800" b="1" dirty="0" err="1"/>
              <a:t>Ril</a:t>
            </a:r>
            <a:r>
              <a:rPr lang="en-US" sz="2800" b="1" dirty="0"/>
              <a:t> Daemon (RILD) → </a:t>
            </a:r>
            <a:r>
              <a:rPr lang="en-US" sz="2800" b="1" dirty="0" err="1"/>
              <a:t>Ril</a:t>
            </a:r>
            <a:r>
              <a:rPr lang="en-US" sz="2800" b="1" dirty="0"/>
              <a:t> Vendor (QCRIL)→ Modern (NAD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3" y="593663"/>
            <a:ext cx="9282026" cy="60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Explaining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96170"/>
              </p:ext>
            </p:extLst>
          </p:nvPr>
        </p:nvGraphicFramePr>
        <p:xfrm>
          <a:off x="4158488" y="508000"/>
          <a:ext cx="7508732" cy="2585396"/>
        </p:xfrm>
        <a:graphic>
          <a:graphicData uri="http://schemas.openxmlformats.org/drawingml/2006/table">
            <a:tbl>
              <a:tblPr/>
              <a:tblGrid>
                <a:gridCol w="898128"/>
                <a:gridCol w="6610604"/>
              </a:tblGrid>
              <a:tr h="3275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51130" marR="76695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51130" marR="76695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601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input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void *buffer,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size_t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buflen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RIL_SOCKET_ID </a:t>
                      </a:r>
                      <a:r>
                        <a:rPr lang="en-US" sz="1200" dirty="0" err="1" smtClean="0">
                          <a:effectLst/>
                        </a:rPr>
                        <a:t>socket_id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</a:rPr>
                        <a:t>bool</a:t>
                      </a:r>
                      <a:r>
                        <a:rPr lang="en-US" sz="1200" dirty="0" smtClean="0">
                          <a:effectLst/>
                        </a:rPr>
                        <a:t>&amp; </a:t>
                      </a:r>
                      <a:r>
                        <a:rPr lang="en-US" sz="1200" dirty="0" err="1" smtClean="0">
                          <a:effectLst/>
                        </a:rPr>
                        <a:t>isDisconnectionRequest</a:t>
                      </a:r>
                      <a:endParaRPr lang="en-US" sz="1200" dirty="0">
                        <a:effectLst/>
                      </a:endParaRP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4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output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>
                          <a:effectLst/>
                        </a:rPr>
                        <a:t>requestID</a:t>
                      </a:r>
                      <a:r>
                        <a:rPr lang="en-US" sz="1200" dirty="0" smtClean="0">
                          <a:effectLst/>
                        </a:rPr>
                        <a:t> =  *(</a:t>
                      </a:r>
                      <a:r>
                        <a:rPr lang="en-US" sz="1200" dirty="0" err="1" smtClean="0">
                          <a:effectLst/>
                        </a:rPr>
                        <a:t>reinterpret_cast</a:t>
                      </a:r>
                      <a:r>
                        <a:rPr lang="en-US" sz="1200" dirty="0" smtClean="0">
                          <a:effectLst/>
                        </a:rPr>
                        <a:t>&lt;int32_t*&gt;(buffer));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Marshal packet = 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 smtClean="0">
                          <a:effectLst/>
                        </a:rPr>
                        <a:t>setData</a:t>
                      </a:r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std</a:t>
                      </a:r>
                      <a:r>
                        <a:rPr lang="en-US" sz="1200" dirty="0" smtClean="0">
                          <a:effectLst/>
                        </a:rPr>
                        <a:t>::string(</a:t>
                      </a:r>
                      <a:r>
                        <a:rPr lang="en-US" sz="1200" dirty="0" err="1" smtClean="0">
                          <a:effectLst/>
                        </a:rPr>
                        <a:t>reinterpret_cast</a:t>
                      </a:r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dirty="0" err="1" smtClean="0">
                          <a:effectLst/>
                        </a:rPr>
                        <a:t>const</a:t>
                      </a:r>
                      <a:r>
                        <a:rPr lang="en-US" sz="1200" dirty="0" smtClean="0">
                          <a:effectLst/>
                        </a:rPr>
                        <a:t> char*&gt;(buffer) + </a:t>
                      </a:r>
                      <a:r>
                        <a:rPr lang="en-US" sz="1200" dirty="0" err="1" smtClean="0">
                          <a:effectLst/>
                        </a:rPr>
                        <a:t>requestParameterParcelOffset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>
                          <a:effectLst/>
                        </a:rPr>
                        <a:t>                        </a:t>
                      </a:r>
                      <a:r>
                        <a:rPr lang="en-US" sz="1200" dirty="0" err="1" smtClean="0">
                          <a:effectLst/>
                        </a:rPr>
                        <a:t>buflen</a:t>
                      </a:r>
                      <a:r>
                        <a:rPr lang="en-US" sz="1200" dirty="0" smtClean="0">
                          <a:effectLst/>
                        </a:rPr>
                        <a:t> - </a:t>
                      </a:r>
                      <a:r>
                        <a:rPr lang="en-US" sz="1200" dirty="0" err="1" smtClean="0">
                          <a:effectLst/>
                        </a:rPr>
                        <a:t>requestParameterParcelOffset</a:t>
                      </a:r>
                      <a:r>
                        <a:rPr lang="en-US" sz="1200" dirty="0" smtClean="0">
                          <a:effectLst/>
                        </a:rPr>
                        <a:t>));</a:t>
                      </a:r>
                      <a:endParaRPr lang="en-US" sz="1200" dirty="0">
                        <a:effectLst/>
                      </a:endParaRP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destination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call </a:t>
                      </a:r>
                      <a:r>
                        <a:rPr lang="en-US" sz="1200" dirty="0" err="1" smtClean="0">
                          <a:effectLst/>
                        </a:rPr>
                        <a:t>ril</a:t>
                      </a:r>
                      <a:r>
                        <a:rPr lang="en-US" sz="1200" dirty="0" smtClean="0">
                          <a:effectLst/>
                        </a:rPr>
                        <a:t>::socket::</a:t>
                      </a:r>
                      <a:r>
                        <a:rPr lang="en-US" sz="1200" dirty="0" err="1" smtClean="0">
                          <a:effectLst/>
                        </a:rPr>
                        <a:t>api</a:t>
                      </a:r>
                      <a:r>
                        <a:rPr lang="en-US" sz="1200" dirty="0" smtClean="0">
                          <a:effectLst/>
                        </a:rPr>
                        <a:t>::</a:t>
                      </a:r>
                      <a:r>
                        <a:rPr lang="en-US" sz="1200" dirty="0" err="1" smtClean="0">
                          <a:effectLst/>
                        </a:rPr>
                        <a:t>dispatchSendSms</a:t>
                      </a:r>
                      <a:r>
                        <a:rPr lang="en-US" sz="1200" dirty="0" smtClean="0">
                          <a:effectLst/>
                        </a:rPr>
                        <a:t>(context, p);</a:t>
                      </a:r>
                      <a:endParaRPr lang="en-US" sz="1200" dirty="0">
                        <a:effectLst/>
                      </a:endParaRP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</a:t>
                      </a: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  </a:t>
                      </a:r>
                      <a:r>
                        <a:rPr lang="en-US" sz="1200" dirty="0" smtClean="0">
                          <a:effectLst/>
                        </a:rPr>
                        <a:t>0 always</a:t>
                      </a:r>
                      <a:endParaRPr lang="en-US" sz="1200" dirty="0">
                        <a:effectLst/>
                      </a:endParaRPr>
                    </a:p>
                  </a:txBody>
                  <a:tcPr marL="51130" marR="51130" marT="35791" marB="35791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3556" y="593663"/>
            <a:ext cx="3585409" cy="248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Step 5: ril.cpp::</a:t>
            </a:r>
            <a:r>
              <a:rPr lang="en-US" sz="1200" b="1" dirty="0" err="1" smtClean="0"/>
              <a:t>processCommandBuffer</a:t>
            </a:r>
            <a:r>
              <a:rPr lang="en-US" sz="1200" b="1" dirty="0"/>
              <a:t>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21697"/>
              </p:ext>
            </p:extLst>
          </p:nvPr>
        </p:nvGraphicFramePr>
        <p:xfrm>
          <a:off x="4109417" y="3391915"/>
          <a:ext cx="7515352" cy="2376587"/>
        </p:xfrm>
        <a:graphic>
          <a:graphicData uri="http://schemas.openxmlformats.org/drawingml/2006/table">
            <a:tbl>
              <a:tblPr/>
              <a:tblGrid>
                <a:gridCol w="933641"/>
                <a:gridCol w="6581711"/>
              </a:tblGrid>
              <a:tr h="44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69770" marR="104654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descriptions</a:t>
                      </a:r>
                    </a:p>
                  </a:txBody>
                  <a:tcPr marL="69770" marR="104654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8745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input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>
                          <a:effectLst/>
                        </a:rPr>
                        <a:t>std</a:t>
                      </a:r>
                      <a:r>
                        <a:rPr lang="en-US" sz="1200" dirty="0" smtClean="0">
                          <a:effectLst/>
                        </a:rPr>
                        <a:t>::</a:t>
                      </a:r>
                      <a:r>
                        <a:rPr lang="en-US" sz="1200" dirty="0" err="1" smtClean="0">
                          <a:effectLst/>
                        </a:rPr>
                        <a:t>shared_ptr</a:t>
                      </a:r>
                      <a:r>
                        <a:rPr lang="en-US" sz="1200" dirty="0" smtClean="0">
                          <a:effectLst/>
                        </a:rPr>
                        <a:t>&lt;</a:t>
                      </a:r>
                      <a:r>
                        <a:rPr lang="en-US" sz="1200" dirty="0" err="1" smtClean="0">
                          <a:effectLst/>
                        </a:rPr>
                        <a:t>RilRequestSendSmsMessage</a:t>
                      </a:r>
                      <a:r>
                        <a:rPr lang="en-US" sz="1200" dirty="0" smtClean="0">
                          <a:effectLst/>
                        </a:rPr>
                        <a:t>&gt; </a:t>
                      </a:r>
                      <a:r>
                        <a:rPr lang="en-US" sz="1200" dirty="0" err="1" smtClean="0">
                          <a:effectLst/>
                        </a:rPr>
                        <a:t>msg</a:t>
                      </a:r>
                      <a:endParaRPr lang="en-US" sz="1200" dirty="0">
                        <a:effectLst/>
                      </a:endParaRP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output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QMI request message: wms_raw_send_req_msg_v01 that has the following fields: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 smtClean="0">
                          <a:effectLst/>
                        </a:rPr>
                        <a:t>smsc</a:t>
                      </a:r>
                      <a:r>
                        <a:rPr lang="en-US" sz="1200" dirty="0" smtClean="0">
                          <a:effectLst/>
                        </a:rPr>
                        <a:t>-Address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length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message format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raw message[]</a:t>
                      </a:r>
                      <a:endParaRPr lang="en-US" sz="1200" dirty="0">
                        <a:effectLst/>
                      </a:endParaRP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destination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effectLst/>
                        </a:rPr>
                        <a:t>NAD</a:t>
                      </a:r>
                      <a:endParaRPr lang="en-US" sz="1200" dirty="0">
                        <a:effectLst/>
                      </a:endParaRP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15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void function. </a:t>
                      </a:r>
                    </a:p>
                  </a:txBody>
                  <a:tcPr marL="69770" marR="69770" marT="48839" marB="48839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3556" y="3698760"/>
            <a:ext cx="35854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200" b="1" dirty="0" smtClean="0">
                <a:solidFill>
                  <a:srgbClr val="172B4D"/>
                </a:solidFill>
                <a:latin typeface="-apple-system"/>
              </a:rPr>
              <a:t>Step 7: </a:t>
            </a:r>
            <a:r>
              <a:rPr lang="en-US" sz="1200" b="1" dirty="0" err="1" smtClean="0">
                <a:solidFill>
                  <a:srgbClr val="172B4D"/>
                </a:solidFill>
                <a:latin typeface="-apple-system"/>
              </a:rPr>
              <a:t>qcril_sms_request_send_gw_sms</a:t>
            </a:r>
            <a:r>
              <a:rPr lang="en-US" sz="1200" b="1" dirty="0">
                <a:solidFill>
                  <a:srgbClr val="172B4D"/>
                </a:solidFill>
                <a:latin typeface="-apple-system"/>
              </a:rPr>
              <a:t>(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RIL Log Reading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5765"/>
            <a:ext cx="12264463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Telephony Log Reading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2981149"/>
            <a:ext cx="11345858" cy="914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16" y="2454088"/>
            <a:ext cx="1014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RIL returns response, Telephony processes the remaining SMS message in queue to send out: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" y="1547217"/>
            <a:ext cx="10058400" cy="480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16" y="973007"/>
            <a:ext cx="1014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QCRIL sends QMI message to 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QMI Messages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94" y="173620"/>
            <a:ext cx="7678747" cy="6366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3887434"/>
            <a:ext cx="10058400" cy="480378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5400000">
            <a:off x="1434354" y="1613647"/>
            <a:ext cx="2707341" cy="148814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1843916" y="4479156"/>
            <a:ext cx="1799524" cy="15768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NAD Log reading – </a:t>
            </a:r>
            <a:r>
              <a:rPr lang="en-US" smtClean="0"/>
              <a:t>QXDM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" y="1600199"/>
            <a:ext cx="5053443" cy="3633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829" y="3417016"/>
            <a:ext cx="2403987" cy="26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589639" y="538315"/>
            <a:ext cx="243348" cy="5229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V="1">
            <a:off x="2610825" y="3152928"/>
            <a:ext cx="2978815" cy="3968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88" y="538316"/>
            <a:ext cx="4143375" cy="5229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2955" y="6319684"/>
            <a:ext cx="745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QMI messages are defined by: Qualcomm document </a:t>
            </a:r>
            <a:r>
              <a:rPr lang="en-US" dirty="0"/>
              <a:t>80-PT830-9 Rev. D</a:t>
            </a:r>
          </a:p>
        </p:txBody>
      </p:sp>
    </p:spTree>
    <p:extLst>
      <p:ext uri="{BB962C8B-B14F-4D97-AF65-F5344CB8AC3E}">
        <p14:creationId xmlns:p14="http://schemas.microsoft.com/office/powerpoint/2010/main" val="21455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NAD Log reading – QXDM (T.B.D)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75" y="591187"/>
            <a:ext cx="6363226" cy="6266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" y="1600199"/>
            <a:ext cx="5053443" cy="36336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987" y="3819832"/>
            <a:ext cx="2403987" cy="26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589639" y="538316"/>
            <a:ext cx="243348" cy="63196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V="1">
            <a:off x="4807975" y="3698158"/>
            <a:ext cx="781665" cy="247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High Level view of SA515 System with External AP and ECUs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38" y="1051014"/>
            <a:ext cx="10058400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View of Telephony and QCRIL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" y="544606"/>
            <a:ext cx="3620218" cy="4657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47" y="481853"/>
            <a:ext cx="7199841" cy="4511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294" y="5201771"/>
            <a:ext cx="11080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172B4D"/>
                </a:solidFill>
                <a:effectLst/>
              </a:rPr>
              <a:t>Telephony Framework (Telephony Manager + Internal Telephony Package): 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Telephony Framework provides telephony services such as voice calls, short message (SMS), data services, and network services.</a:t>
            </a:r>
            <a:endParaRPr lang="en-US" b="0" i="0" dirty="0" smtClean="0">
              <a:solidFill>
                <a:srgbClr val="172B4D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172B4D"/>
                </a:solidFill>
                <a:effectLst/>
              </a:rPr>
              <a:t>RIL Daemon</a:t>
            </a:r>
            <a:r>
              <a:rPr lang="en-US" b="0" i="0" dirty="0" smtClean="0">
                <a:solidFill>
                  <a:srgbClr val="172B4D"/>
                </a:solidFill>
                <a:effectLst/>
              </a:rPr>
              <a:t>: 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processes all requests from the Telephony Framework and handles over to Vendor RIL</a:t>
            </a:r>
            <a:endParaRPr lang="en-US" b="0" i="0" dirty="0" smtClean="0">
              <a:solidFill>
                <a:srgbClr val="172B4D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smtClean="0">
                <a:solidFill>
                  <a:srgbClr val="172B4D"/>
                </a:solidFill>
                <a:effectLst/>
              </a:rPr>
              <a:t>Vendor RIL (or Qualcomm RIL QRILD)</a:t>
            </a:r>
            <a:r>
              <a:rPr lang="en-US" b="0" i="0" dirty="0" smtClean="0">
                <a:solidFill>
                  <a:srgbClr val="172B4D"/>
                </a:solidFill>
                <a:effectLst/>
              </a:rPr>
              <a:t>: 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sends information such as a response to a request from the Telephony Framework or Network Status.</a:t>
            </a:r>
            <a:endParaRPr lang="en-US" b="0" i="0" dirty="0">
              <a:solidFill>
                <a:srgbClr val="172B4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55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Telephony Forwarding SMS messages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http://collab.lge.com/main/display/~minh.pham/2.+Telephony+forwarding+SMS+messages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1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92" y="0"/>
            <a:ext cx="823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" y="2069840"/>
            <a:ext cx="11571359" cy="2358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11" y="593663"/>
            <a:ext cx="99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flow represents the input arguments for main API that were called at each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HLD sequence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5" y="0"/>
            <a:ext cx="6532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902</Words>
  <Application>Microsoft Office PowerPoint</Application>
  <PresentationFormat>Widescreen</PresentationFormat>
  <Paragraphs>233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Wingdings</vt:lpstr>
      <vt:lpstr>Office Theme</vt:lpstr>
      <vt:lpstr>SMS-Service in Telephony</vt:lpstr>
      <vt:lpstr>Agenda</vt:lpstr>
      <vt:lpstr>Overview</vt:lpstr>
      <vt:lpstr>High Level view of SA515 System with External AP and ECUs:</vt:lpstr>
      <vt:lpstr>High Level View of Telephony and QCRIL:</vt:lpstr>
      <vt:lpstr>Telephony Forwarding SMS messages</vt:lpstr>
      <vt:lpstr>Architecture</vt:lpstr>
      <vt:lpstr>Data Flow</vt:lpstr>
      <vt:lpstr>HLD sequence</vt:lpstr>
      <vt:lpstr>Explaining Functions sendMultiPartPDU()</vt:lpstr>
      <vt:lpstr>Explaining Functions sendMultiPartPDU()</vt:lpstr>
      <vt:lpstr>Explaining Functions getSubmitPduHead()</vt:lpstr>
      <vt:lpstr>Explaining Functions: getSubmitPduHead()</vt:lpstr>
      <vt:lpstr>Explaining Functions: getSubmitPduHead()</vt:lpstr>
      <vt:lpstr>Explaining Functions getSubmitPDU ()</vt:lpstr>
      <vt:lpstr>Explaining Functions getSubmitPDU ()</vt:lpstr>
      <vt:lpstr>Explaining Functions getSubmitPDU ()</vt:lpstr>
      <vt:lpstr>Explaining Functions getSubmitPDU ()</vt:lpstr>
      <vt:lpstr>Telephony Log Reading (data/logger/radio.log)</vt:lpstr>
      <vt:lpstr>RIL forwarding SMS messages</vt:lpstr>
      <vt:lpstr>Architecture</vt:lpstr>
      <vt:lpstr>Ril Marshal library vs Ril Daemon vs Vendor Ril</vt:lpstr>
      <vt:lpstr>How to include Marshal Rill Framework library in Telephony build: </vt:lpstr>
      <vt:lpstr>Data Flow Marshal Ril Library &lt;-&gt; QCRIL Client</vt:lpstr>
      <vt:lpstr>HLD sequence Telephony -&gt; RIL Marshal Lib -&gt; QCRIL client</vt:lpstr>
      <vt:lpstr>Explaining functions</vt:lpstr>
      <vt:lpstr>Explaning functions</vt:lpstr>
      <vt:lpstr>QCRIL Client vs QCRILD</vt:lpstr>
      <vt:lpstr>Data Flow QCRILD  &lt;-&gt; QCRIL</vt:lpstr>
      <vt:lpstr>Sequence  QCRIL Client → Ril Daemon (RILD) → Ril Vendor (QCRIL)→ Modern (NAD)</vt:lpstr>
      <vt:lpstr>Explaining functions</vt:lpstr>
      <vt:lpstr>RIL Log Reading</vt:lpstr>
      <vt:lpstr>Telephony Log Reading </vt:lpstr>
      <vt:lpstr>QMI Messages</vt:lpstr>
      <vt:lpstr>NAD Log reading – QXDM </vt:lpstr>
      <vt:lpstr>NAD Log reading – QXDM (T.B.D)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SMS-Service in Telephony</dc:title>
  <dc:creator>MINH NGOC PHAM/LGEVH VS FUNCTIONAL TECHNOLOGY 1(minh.pham@lge.com)</dc:creator>
  <cp:lastModifiedBy>MINH NGOC PHAM/LGEVH VS FUNCTIONAL TECHNOLOGY 3(minh.pham@lge.com)</cp:lastModifiedBy>
  <cp:revision>42</cp:revision>
  <dcterms:created xsi:type="dcterms:W3CDTF">2022-01-07T11:01:44Z</dcterms:created>
  <dcterms:modified xsi:type="dcterms:W3CDTF">2022-01-25T06:47:33Z</dcterms:modified>
</cp:coreProperties>
</file>