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81" r:id="rId3"/>
    <p:sldId id="259" r:id="rId4"/>
    <p:sldId id="260" r:id="rId5"/>
    <p:sldId id="285" r:id="rId6"/>
    <p:sldId id="291" r:id="rId7"/>
    <p:sldId id="289" r:id="rId8"/>
    <p:sldId id="282" r:id="rId9"/>
    <p:sldId id="263" r:id="rId10"/>
    <p:sldId id="283" r:id="rId11"/>
    <p:sldId id="284" r:id="rId12"/>
    <p:sldId id="265" r:id="rId13"/>
    <p:sldId id="266" r:id="rId14"/>
    <p:sldId id="267" r:id="rId15"/>
    <p:sldId id="287" r:id="rId16"/>
    <p:sldId id="278" r:id="rId17"/>
    <p:sldId id="273" r:id="rId18"/>
    <p:sldId id="290" r:id="rId19"/>
    <p:sldId id="288" r:id="rId20"/>
    <p:sldId id="27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EFA7B-6B10-434E-A6BF-B7BFC0353F46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2A533-4ADF-4EE8-A772-D958580C5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2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2A533-4ADF-4EE8-A772-D958580C56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98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03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76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4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58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72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178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49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5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30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59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5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2A533-4ADF-4EE8-A772-D958580C56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1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72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9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908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B7137-448F-4F48-9090-F5E0889B41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2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35378" y="385762"/>
            <a:ext cx="10476089" cy="1578504"/>
          </a:xfrm>
        </p:spPr>
        <p:txBody>
          <a:bodyPr anchor="b">
            <a:normAutofit/>
          </a:bodyPr>
          <a:lstStyle>
            <a:lvl1pPr algn="ctr">
              <a:defRPr sz="3600">
                <a:ln>
                  <a:noFill/>
                </a:ln>
                <a:latin typeface="Arial Black" panose="020B0A04020102020204" pitchFamily="34" charset="0"/>
              </a:defRPr>
            </a:lvl1pPr>
          </a:lstStyle>
          <a:p>
            <a:r>
              <a:rPr lang="en-US" dirty="0" smtClean="0"/>
              <a:t>Linux Daemon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573865" y="1964267"/>
            <a:ext cx="6999112" cy="8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/>
          <p:cNvSpPr txBox="1">
            <a:spLocks/>
          </p:cNvSpPr>
          <p:nvPr/>
        </p:nvSpPr>
        <p:spPr>
          <a:xfrm>
            <a:off x="2647243" y="4648202"/>
            <a:ext cx="6999112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VC IVI</a:t>
            </a:r>
            <a:r>
              <a:rPr lang="en-US" sz="2400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Center Vietnam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375026" y="2709070"/>
            <a:ext cx="5543549" cy="1666875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 smtClean="0"/>
              <a:t>Content 1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573865" y="2239169"/>
            <a:ext cx="6999112" cy="3942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+mj-lt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2610555" y="5088732"/>
            <a:ext cx="6925732" cy="457200"/>
          </a:xfrm>
        </p:spPr>
        <p:txBody>
          <a:bodyPr>
            <a:normAutofit/>
          </a:bodyPr>
          <a:lstStyle>
            <a:lvl1pPr marL="0" indent="0" algn="ctr">
              <a:buNone/>
              <a:defRPr sz="2000" b="0" i="1"/>
            </a:lvl1pPr>
          </a:lstStyle>
          <a:p>
            <a:pPr lvl="0"/>
            <a:r>
              <a:rPr lang="en-US" dirty="0" smtClean="0"/>
              <a:t>Location, Month Year</a:t>
            </a:r>
          </a:p>
        </p:txBody>
      </p:sp>
    </p:spTree>
    <p:extLst>
      <p:ext uri="{BB962C8B-B14F-4D97-AF65-F5344CB8AC3E}">
        <p14:creationId xmlns:p14="http://schemas.microsoft.com/office/powerpoint/2010/main" val="165397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058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615043" cy="3651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0000"/>
                </a:solidFill>
              </a:defRPr>
            </a:lvl1pPr>
          </a:lstStyle>
          <a:p>
            <a:fld id="{10044E1C-95C5-46F6-843A-7D3712C145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Arial Black" panose="020B0A040201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8978" y="745068"/>
            <a:ext cx="1140460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67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978" y="930807"/>
            <a:ext cx="5590823" cy="53429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30807"/>
            <a:ext cx="5661379" cy="53429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28978" y="745068"/>
            <a:ext cx="114046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598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1"/>
            <a:ext cx="11537244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749829"/>
            <a:ext cx="56927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7769"/>
            <a:ext cx="5692777" cy="4627564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9821"/>
            <a:ext cx="5669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637753"/>
            <a:ext cx="5669843" cy="4627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04799" y="702734"/>
            <a:ext cx="11528780" cy="47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206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28978" y="745068"/>
            <a:ext cx="114046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4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585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70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246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28978" y="745068"/>
            <a:ext cx="114046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35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8978" y="76202"/>
            <a:ext cx="11404601" cy="66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978" y="812802"/>
            <a:ext cx="11404601" cy="529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9733" y="85715"/>
            <a:ext cx="211384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en-US" sz="1400" baseline="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-used only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43276" y="6106580"/>
            <a:ext cx="11290303" cy="736600"/>
            <a:chOff x="407457" y="6225118"/>
            <a:chExt cx="8467727" cy="736600"/>
          </a:xfrm>
        </p:grpSpPr>
        <p:pic>
          <p:nvPicPr>
            <p:cNvPr id="7" name="Picture 15" descr="C:\Users\Administrator\Desktop\BCG\BCG 3.0\로고\LG_CI_3D_RGB_Standard.png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7833784" y="6225118"/>
              <a:ext cx="1041400" cy="736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407457" y="6482821"/>
              <a:ext cx="2446868" cy="221193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l"/>
              <a:r>
                <a:rPr lang="en-US" sz="1800" b="1" cap="none" spc="0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/>
                  <a:latin typeface="Freestyle Script" panose="030804020302050B0404" pitchFamily="66" charset="0"/>
                  <a:ea typeface="MS Gothic" panose="020B0609070205080204" pitchFamily="49" charset="-128"/>
                </a:rPr>
                <a:t>Be First, Do It Right, Work Smart</a:t>
              </a:r>
              <a:endParaRPr lang="en-US" sz="1800" b="1" cap="none" spc="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effectLst/>
                <a:latin typeface="Freestyle Script" panose="030804020302050B0404" pitchFamily="66" charset="0"/>
                <a:ea typeface="MS Gothic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66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Calibri" panose="020F0502020204030204" pitchFamily="34" charset="0"/>
        <a:buChar char="‒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on.tong@lg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hung6.nguyen@lge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840" y="563880"/>
            <a:ext cx="10988040" cy="3427006"/>
          </a:xfrm>
        </p:spPr>
        <p:txBody>
          <a:bodyPr>
            <a:normAutofit/>
          </a:bodyPr>
          <a:lstStyle/>
          <a:p>
            <a:r>
              <a:rPr lang="en-US" b="0" dirty="0" smtClean="0"/>
              <a:t>Local Socket </a:t>
            </a:r>
            <a:br>
              <a:rPr lang="en-US" b="0" dirty="0" smtClean="0"/>
            </a:br>
            <a:r>
              <a:rPr lang="en-US" b="0" dirty="0"/>
              <a:t>&amp;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b="0" dirty="0" smtClean="0"/>
              <a:t> Remote </a:t>
            </a:r>
            <a:r>
              <a:rPr lang="en-US" b="0" dirty="0" smtClean="0"/>
              <a:t>Socket</a:t>
            </a:r>
            <a:br>
              <a:rPr lang="en-US" b="0" dirty="0" smtClean="0"/>
            </a:br>
            <a:r>
              <a:rPr lang="en-US" sz="3600" b="0" dirty="0"/>
              <a:t>I</a:t>
            </a:r>
            <a:r>
              <a:rPr lang="en-US" sz="3600" b="0" dirty="0" smtClean="0"/>
              <a:t>n advance</a:t>
            </a:r>
            <a:endParaRPr lang="en-US" sz="36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069" y="4588476"/>
            <a:ext cx="3822357" cy="1436266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 smtClean="0"/>
              <a:t>Author: Tong Hung Son</a:t>
            </a:r>
          </a:p>
          <a:p>
            <a:pPr algn="l"/>
            <a:r>
              <a:rPr lang="en-US" sz="1800" i="1" dirty="0"/>
              <a:t> </a:t>
            </a:r>
            <a:r>
              <a:rPr lang="en-US" sz="1800" i="1" dirty="0" smtClean="0"/>
              <a:t>            Nguyen Van Hung</a:t>
            </a:r>
          </a:p>
          <a:p>
            <a:pPr algn="l"/>
            <a:r>
              <a:rPr lang="en-US" sz="1800" i="1" dirty="0" smtClean="0"/>
              <a:t>Email:   </a:t>
            </a:r>
            <a:r>
              <a:rPr lang="en-US" sz="1800" i="1" dirty="0" smtClean="0">
                <a:hlinkClick r:id="rId3"/>
              </a:rPr>
              <a:t>son.tong@lge.com</a:t>
            </a:r>
            <a:endParaRPr lang="en-US" sz="1800" i="1" dirty="0" smtClean="0"/>
          </a:p>
          <a:p>
            <a:pPr algn="l"/>
            <a:r>
              <a:rPr lang="en-US" sz="1800" i="1" dirty="0"/>
              <a:t> </a:t>
            </a:r>
            <a:r>
              <a:rPr lang="en-US" sz="1800" i="1" dirty="0" smtClean="0"/>
              <a:t>            </a:t>
            </a:r>
            <a:r>
              <a:rPr lang="en-US" sz="1800" i="1" dirty="0" smtClean="0">
                <a:hlinkClick r:id="rId4"/>
              </a:rPr>
              <a:t>hung6.nguyen@lge.com</a:t>
            </a:r>
            <a:endParaRPr lang="en-US" sz="1800" i="1" dirty="0" smtClean="0"/>
          </a:p>
          <a:p>
            <a:pPr algn="l"/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89765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Remote socket Implementation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124352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Server and Client use IP address for  communication</a:t>
            </a:r>
          </a:p>
          <a:p>
            <a:r>
              <a:rPr lang="en-US" sz="1800" dirty="0" smtClean="0"/>
              <a:t>AF_INET socket type</a:t>
            </a:r>
          </a:p>
          <a:p>
            <a:r>
              <a:rPr lang="en-US" sz="1800" dirty="0" smtClean="0"/>
              <a:t>Example code: Remote Datagram Socket Server - Client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354228" y="2166549"/>
            <a:ext cx="534024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SERVER_IP_ADDRESS</a:t>
            </a:r>
            <a:r>
              <a:rPr lang="en-US" sz="1000" dirty="0"/>
              <a:t> "192.168.56.104"</a:t>
            </a:r>
          </a:p>
          <a:p>
            <a:r>
              <a:rPr lang="en-US" sz="1000" dirty="0" smtClean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SERVER_PORT</a:t>
            </a:r>
            <a:r>
              <a:rPr lang="en-US" sz="1000" dirty="0"/>
              <a:t>	 </a:t>
            </a:r>
            <a:r>
              <a:rPr lang="en-US" sz="1000" dirty="0" smtClean="0"/>
              <a:t>  8080</a:t>
            </a:r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// Creating </a:t>
            </a:r>
            <a:r>
              <a:rPr lang="en-US" sz="1000" dirty="0" smtClean="0">
                <a:solidFill>
                  <a:srgbClr val="FF0000"/>
                </a:solidFill>
              </a:rPr>
              <a:t>SERVER</a:t>
            </a:r>
            <a:r>
              <a:rPr lang="en-US" sz="1000" dirty="0" smtClean="0"/>
              <a:t> socket </a:t>
            </a:r>
            <a:r>
              <a:rPr lang="en-US" sz="1000" dirty="0"/>
              <a:t>file descriptor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server_sockfd</a:t>
            </a:r>
            <a:r>
              <a:rPr lang="en-US" sz="1000" dirty="0"/>
              <a:t> = </a:t>
            </a:r>
            <a:r>
              <a:rPr lang="en-US" sz="1000" b="1" dirty="0"/>
              <a:t>socket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AF_INET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00B050"/>
                </a:solidFill>
              </a:rPr>
              <a:t>SOCK_DGRAM</a:t>
            </a:r>
            <a:r>
              <a:rPr lang="en-US" sz="1000" dirty="0"/>
              <a:t>, 0</a:t>
            </a:r>
            <a:r>
              <a:rPr lang="en-US" sz="1000" dirty="0" smtClean="0"/>
              <a:t>)</a:t>
            </a:r>
          </a:p>
          <a:p>
            <a:endParaRPr lang="en-US" sz="1000" dirty="0"/>
          </a:p>
          <a:p>
            <a:r>
              <a:rPr lang="en-US" sz="1000" dirty="0" smtClean="0"/>
              <a:t>// </a:t>
            </a:r>
            <a:r>
              <a:rPr lang="en-US" sz="1000" dirty="0"/>
              <a:t>Name the </a:t>
            </a:r>
            <a:r>
              <a:rPr lang="en-US" sz="1000" dirty="0" smtClean="0"/>
              <a:t>socket then bind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server_address.sin_family</a:t>
            </a:r>
            <a:r>
              <a:rPr lang="en-US" sz="1000" dirty="0"/>
              <a:t> = </a:t>
            </a:r>
            <a:r>
              <a:rPr lang="en-US" sz="1000" dirty="0">
                <a:solidFill>
                  <a:srgbClr val="00B050"/>
                </a:solidFill>
              </a:rPr>
              <a:t>AF_INET</a:t>
            </a:r>
            <a:r>
              <a:rPr lang="en-US" sz="1000" dirty="0"/>
              <a:t>; // IPv4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server_address.sin_addr.s_addr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inet_addr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SERVER_IP_ADDRESS</a:t>
            </a:r>
            <a:r>
              <a:rPr lang="en-US" sz="1000" dirty="0"/>
              <a:t>);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server_address.sin_port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htons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SERVER_PORT</a:t>
            </a:r>
            <a:r>
              <a:rPr lang="en-US" sz="1000" dirty="0" smtClean="0"/>
              <a:t>);</a:t>
            </a:r>
          </a:p>
          <a:p>
            <a:r>
              <a:rPr lang="en-US" sz="1000" dirty="0"/>
              <a:t>   </a:t>
            </a:r>
            <a:r>
              <a:rPr lang="en-US" sz="1000" b="1" dirty="0"/>
              <a:t>bind</a:t>
            </a:r>
            <a:r>
              <a:rPr lang="en-US" sz="1000" dirty="0"/>
              <a:t>(</a:t>
            </a:r>
            <a:r>
              <a:rPr lang="en-US" sz="1000" dirty="0" err="1"/>
              <a:t>server_sockfd</a:t>
            </a:r>
            <a:r>
              <a:rPr lang="en-US" sz="1000" dirty="0"/>
              <a:t>, </a:t>
            </a:r>
            <a:r>
              <a:rPr lang="en-US" sz="1000" dirty="0" smtClean="0"/>
              <a:t>(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 smtClean="0"/>
              <a:t>server_address</a:t>
            </a:r>
            <a:r>
              <a:rPr lang="en-US" sz="1000" dirty="0" smtClean="0"/>
              <a:t>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server_address</a:t>
            </a:r>
            <a:r>
              <a:rPr lang="en-US" sz="1000" dirty="0" smtClean="0"/>
              <a:t>))</a:t>
            </a:r>
          </a:p>
          <a:p>
            <a:endParaRPr lang="en-US" sz="1000" dirty="0"/>
          </a:p>
          <a:p>
            <a:r>
              <a:rPr lang="en-US" sz="1000" dirty="0"/>
              <a:t>   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1000" dirty="0" smtClean="0"/>
              <a:t>// </a:t>
            </a:r>
            <a:r>
              <a:rPr lang="en-US" sz="1000" dirty="0"/>
              <a:t>Receive</a:t>
            </a:r>
          </a:p>
          <a:p>
            <a:r>
              <a:rPr lang="en-US" sz="1000" dirty="0"/>
              <a:t>   </a:t>
            </a:r>
            <a:r>
              <a:rPr lang="en-US" sz="1000" b="1" u="sng" dirty="0" err="1"/>
              <a:t>recvfrom</a:t>
            </a:r>
            <a:r>
              <a:rPr lang="en-US" sz="1000" dirty="0"/>
              <a:t>(</a:t>
            </a:r>
            <a:r>
              <a:rPr lang="en-US" sz="1000" dirty="0" err="1"/>
              <a:t>server_sockfd</a:t>
            </a:r>
            <a:r>
              <a:rPr lang="en-US" sz="1000" dirty="0"/>
              <a:t>, (char *)buffer, MAXLINE,</a:t>
            </a:r>
          </a:p>
          <a:p>
            <a:r>
              <a:rPr lang="en-US" sz="1000" dirty="0"/>
              <a:t>                    MSG_WAITALL, ( 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 &amp;</a:t>
            </a:r>
            <a:r>
              <a:rPr lang="en-US" sz="1000" dirty="0" err="1"/>
              <a:t>client_address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       &amp;</a:t>
            </a:r>
            <a:r>
              <a:rPr lang="en-US" sz="1000" dirty="0" err="1"/>
              <a:t>len</a:t>
            </a:r>
            <a:r>
              <a:rPr lang="en-US" sz="1000" dirty="0"/>
              <a:t>);</a:t>
            </a:r>
          </a:p>
          <a:p>
            <a:r>
              <a:rPr lang="en-US" sz="1000" dirty="0"/>
              <a:t>   </a:t>
            </a:r>
          </a:p>
          <a:p>
            <a:r>
              <a:rPr lang="en-US" sz="1000" dirty="0"/>
              <a:t>   // Send</a:t>
            </a:r>
          </a:p>
          <a:p>
            <a:r>
              <a:rPr lang="en-US" sz="1000" dirty="0"/>
              <a:t>   </a:t>
            </a:r>
            <a:r>
              <a:rPr lang="en-US" sz="1000" b="1" u="sng" dirty="0" err="1"/>
              <a:t>sendto</a:t>
            </a:r>
            <a:r>
              <a:rPr lang="en-US" sz="1000" dirty="0"/>
              <a:t>(</a:t>
            </a:r>
            <a:r>
              <a:rPr lang="en-US" sz="1000" dirty="0" err="1"/>
              <a:t>client_sockfd</a:t>
            </a:r>
            <a:r>
              <a:rPr lang="en-US" sz="1000" dirty="0"/>
              <a:t>, (</a:t>
            </a:r>
            <a:r>
              <a:rPr lang="en-US" sz="1000" dirty="0" err="1"/>
              <a:t>const</a:t>
            </a:r>
            <a:r>
              <a:rPr lang="en-US" sz="1000" dirty="0"/>
              <a:t> char *)</a:t>
            </a:r>
            <a:r>
              <a:rPr lang="en-US" sz="1000" dirty="0" err="1"/>
              <a:t>client_msg</a:t>
            </a:r>
            <a:r>
              <a:rPr lang="en-US" sz="1000" dirty="0"/>
              <a:t>, 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client_msg</a:t>
            </a:r>
            <a:r>
              <a:rPr lang="en-US" sz="1000" dirty="0"/>
              <a:t>),        MSG_CONFIRM, (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server_address</a:t>
            </a:r>
            <a:r>
              <a:rPr lang="en-US" sz="1000" dirty="0"/>
              <a:t>,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server_address</a:t>
            </a:r>
            <a:r>
              <a:rPr lang="en-US" sz="1000" dirty="0"/>
              <a:t>));</a:t>
            </a:r>
          </a:p>
          <a:p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6120714" y="2151306"/>
            <a:ext cx="56298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SERVER_IP_ADDRESS</a:t>
            </a:r>
            <a:r>
              <a:rPr lang="en-US" sz="1000" dirty="0"/>
              <a:t> "192.168.56.104"</a:t>
            </a:r>
          </a:p>
          <a:p>
            <a:r>
              <a:rPr lang="en-US" sz="1000" dirty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SERVER_PORT</a:t>
            </a:r>
            <a:r>
              <a:rPr lang="en-US" sz="1000" dirty="0"/>
              <a:t>	 </a:t>
            </a:r>
            <a:r>
              <a:rPr lang="en-US" sz="1000" dirty="0" smtClean="0"/>
              <a:t> 8080</a:t>
            </a:r>
          </a:p>
          <a:p>
            <a:r>
              <a:rPr lang="en-US" sz="1000" dirty="0" smtClean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CLIENT_IP_ADDRESS</a:t>
            </a:r>
            <a:r>
              <a:rPr lang="en-US" sz="1000" dirty="0"/>
              <a:t> </a:t>
            </a:r>
            <a:r>
              <a:rPr lang="en-US" sz="1000" dirty="0" smtClean="0"/>
              <a:t> "192.168.56.102"</a:t>
            </a:r>
            <a:endParaRPr lang="en-US" sz="1000" dirty="0"/>
          </a:p>
          <a:p>
            <a:r>
              <a:rPr lang="en-US" sz="1000" dirty="0" smtClean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CLIENT_PORT</a:t>
            </a:r>
            <a:r>
              <a:rPr lang="en-US" sz="1000" dirty="0"/>
              <a:t>	 </a:t>
            </a:r>
            <a:r>
              <a:rPr lang="en-US" sz="1000" dirty="0" smtClean="0"/>
              <a:t>  5000</a:t>
            </a:r>
          </a:p>
          <a:p>
            <a:endParaRPr lang="en-US" sz="1000" dirty="0"/>
          </a:p>
          <a:p>
            <a:r>
              <a:rPr lang="en-US" sz="1000" dirty="0" smtClean="0"/>
              <a:t>// Creating </a:t>
            </a:r>
            <a:r>
              <a:rPr lang="en-US" sz="1000" dirty="0" smtClean="0">
                <a:solidFill>
                  <a:srgbClr val="FF0000"/>
                </a:solidFill>
              </a:rPr>
              <a:t>CLIENT</a:t>
            </a:r>
            <a:r>
              <a:rPr lang="en-US" sz="1000" dirty="0" smtClean="0"/>
              <a:t> socket </a:t>
            </a:r>
            <a:r>
              <a:rPr lang="en-US" sz="1000" dirty="0"/>
              <a:t>file </a:t>
            </a:r>
            <a:r>
              <a:rPr lang="en-US" sz="1000" dirty="0" smtClean="0"/>
              <a:t>descriptor</a:t>
            </a:r>
            <a:endParaRPr lang="en-US" sz="1000" dirty="0"/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dirty="0" err="1" smtClean="0"/>
              <a:t>client_sockfd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b="1" dirty="0"/>
              <a:t>socket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AF_INET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00B050"/>
                </a:solidFill>
              </a:rPr>
              <a:t>SOCK_DGRAM</a:t>
            </a:r>
            <a:r>
              <a:rPr lang="en-US" sz="1000" dirty="0"/>
              <a:t>, 0</a:t>
            </a:r>
            <a:r>
              <a:rPr lang="en-US" sz="1000" dirty="0" smtClean="0"/>
              <a:t>)</a:t>
            </a:r>
          </a:p>
          <a:p>
            <a:endParaRPr lang="en-US" sz="1000" dirty="0"/>
          </a:p>
          <a:p>
            <a:r>
              <a:rPr lang="en-US" sz="1000" dirty="0"/>
              <a:t>// Name the server socket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server_address.sin_family</a:t>
            </a:r>
            <a:r>
              <a:rPr lang="en-US" sz="1000" dirty="0" smtClean="0"/>
              <a:t> </a:t>
            </a:r>
            <a:r>
              <a:rPr lang="en-US" sz="1000" dirty="0"/>
              <a:t>= AF_INET;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server_address.sin_port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htons</a:t>
            </a:r>
            <a:r>
              <a:rPr lang="en-US" sz="1000" dirty="0"/>
              <a:t>(SERVER_PORT);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server_address.sin_addr.s_addr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inet_addr</a:t>
            </a:r>
            <a:r>
              <a:rPr lang="en-US" sz="1000" dirty="0"/>
              <a:t>(SERVER_IP_ADDRESS);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/>
              <a:t>// Name the </a:t>
            </a:r>
            <a:r>
              <a:rPr lang="en-US" sz="1000" dirty="0" smtClean="0"/>
              <a:t>socket then bind (OPTINAL)</a:t>
            </a:r>
          </a:p>
          <a:p>
            <a:r>
              <a:rPr lang="en-US" sz="1000" dirty="0"/>
              <a:t>   </a:t>
            </a:r>
            <a:r>
              <a:rPr lang="en-US" sz="1000" dirty="0" err="1"/>
              <a:t>client_address.sin_family</a:t>
            </a:r>
            <a:r>
              <a:rPr lang="en-US" sz="1000" dirty="0"/>
              <a:t> = </a:t>
            </a:r>
            <a:r>
              <a:rPr lang="en-US" sz="1000" dirty="0">
                <a:solidFill>
                  <a:srgbClr val="00B050"/>
                </a:solidFill>
              </a:rPr>
              <a:t>AF_INET</a:t>
            </a:r>
            <a:r>
              <a:rPr lang="en-US" sz="1000" dirty="0"/>
              <a:t>;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client_address.sin_port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htons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CLIENT_PORT</a:t>
            </a:r>
            <a:r>
              <a:rPr lang="en-US" sz="1000" dirty="0"/>
              <a:t>);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client_address.sin_addr.s_addr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 err="1"/>
              <a:t>inet_addr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CLIENT_IP_ADDRESS</a:t>
            </a:r>
            <a:r>
              <a:rPr lang="en-US" sz="1000" dirty="0" smtClean="0"/>
              <a:t>);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b="1" dirty="0" smtClean="0"/>
              <a:t>bind</a:t>
            </a:r>
            <a:r>
              <a:rPr lang="en-US" sz="1000" dirty="0" smtClean="0"/>
              <a:t>(</a:t>
            </a:r>
            <a:r>
              <a:rPr lang="en-US" sz="1000" dirty="0" err="1" smtClean="0"/>
              <a:t>client_sockfd</a:t>
            </a:r>
            <a:r>
              <a:rPr lang="en-US" sz="1000" dirty="0"/>
              <a:t>, (</a:t>
            </a:r>
            <a:r>
              <a:rPr lang="en-US" sz="1000" dirty="0" err="1"/>
              <a:t>const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client_address</a:t>
            </a:r>
            <a:r>
              <a:rPr lang="en-US" sz="1000" dirty="0"/>
              <a:t>,</a:t>
            </a:r>
          </a:p>
          <a:p>
            <a:r>
              <a:rPr lang="en-US" sz="1000" dirty="0"/>
              <a:t>			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client_address</a:t>
            </a:r>
            <a:r>
              <a:rPr lang="en-US" sz="1000" dirty="0" smtClean="0"/>
              <a:t>))</a:t>
            </a:r>
          </a:p>
          <a:p>
            <a:endParaRPr lang="en-US" sz="1000" dirty="0" smtClean="0"/>
          </a:p>
          <a:p>
            <a:r>
              <a:rPr lang="en-US" sz="1000" dirty="0" smtClean="0"/>
              <a:t>// </a:t>
            </a:r>
            <a:r>
              <a:rPr lang="en-US" sz="1000" dirty="0"/>
              <a:t>Send</a:t>
            </a:r>
          </a:p>
          <a:p>
            <a:r>
              <a:rPr lang="en-US" sz="1000" dirty="0"/>
              <a:t>   </a:t>
            </a:r>
            <a:r>
              <a:rPr lang="en-US" sz="1000" b="1" u="sng" dirty="0" err="1"/>
              <a:t>sendto</a:t>
            </a:r>
            <a:r>
              <a:rPr lang="en-US" sz="1000" dirty="0"/>
              <a:t>(</a:t>
            </a:r>
            <a:r>
              <a:rPr lang="en-US" sz="1000" dirty="0" err="1"/>
              <a:t>client_sockfd</a:t>
            </a:r>
            <a:r>
              <a:rPr lang="en-US" sz="1000" dirty="0"/>
              <a:t>, (</a:t>
            </a:r>
            <a:r>
              <a:rPr lang="en-US" sz="1000" dirty="0" err="1"/>
              <a:t>const</a:t>
            </a:r>
            <a:r>
              <a:rPr lang="en-US" sz="1000" dirty="0"/>
              <a:t> char *)</a:t>
            </a:r>
            <a:r>
              <a:rPr lang="en-US" sz="1000" dirty="0" err="1"/>
              <a:t>client_msg</a:t>
            </a:r>
            <a:r>
              <a:rPr lang="en-US" sz="1000" dirty="0"/>
              <a:t>, 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client_msg</a:t>
            </a:r>
            <a:r>
              <a:rPr lang="en-US" sz="1000" dirty="0"/>
              <a:t>),     </a:t>
            </a:r>
          </a:p>
          <a:p>
            <a:r>
              <a:rPr lang="en-US" sz="1000" dirty="0"/>
              <a:t>   MSG_CONFIRM, (</a:t>
            </a:r>
            <a:r>
              <a:rPr lang="en-US" sz="1000" dirty="0" err="1"/>
              <a:t>const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server_address</a:t>
            </a:r>
            <a:r>
              <a:rPr lang="en-US" sz="1000" dirty="0"/>
              <a:t>,</a:t>
            </a:r>
          </a:p>
          <a:p>
            <a:r>
              <a:rPr lang="en-US" sz="1000" dirty="0"/>
              <a:t>		  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server_address</a:t>
            </a:r>
            <a:r>
              <a:rPr lang="en-US" sz="1000" dirty="0"/>
              <a:t>));</a:t>
            </a:r>
          </a:p>
          <a:p>
            <a:endParaRPr lang="en-US" sz="1000" dirty="0"/>
          </a:p>
          <a:p>
            <a:r>
              <a:rPr lang="en-US" sz="1000" dirty="0"/>
              <a:t>    // Receive</a:t>
            </a:r>
          </a:p>
          <a:p>
            <a:r>
              <a:rPr lang="en-US" sz="1000" dirty="0"/>
              <a:t>    </a:t>
            </a:r>
            <a:r>
              <a:rPr lang="en-US" sz="1000" b="1" u="sng" dirty="0" err="1"/>
              <a:t>recvfrom</a:t>
            </a:r>
            <a:r>
              <a:rPr lang="en-US" sz="1000" dirty="0"/>
              <a:t>(</a:t>
            </a:r>
            <a:r>
              <a:rPr lang="en-US" sz="1000" dirty="0" err="1"/>
              <a:t>client_sockfd</a:t>
            </a:r>
            <a:r>
              <a:rPr lang="en-US" sz="1000" dirty="0"/>
              <a:t>, (char *)buffer, MAXLINE,</a:t>
            </a:r>
          </a:p>
          <a:p>
            <a:r>
              <a:rPr lang="en-US" sz="1000" dirty="0"/>
              <a:t>           MSG_DONTWAIT, (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server_address</a:t>
            </a:r>
            <a:r>
              <a:rPr lang="en-US" sz="1000" dirty="0"/>
              <a:t>, &amp;</a:t>
            </a:r>
            <a:r>
              <a:rPr lang="en-US" sz="1000" dirty="0" err="1"/>
              <a:t>len</a:t>
            </a:r>
            <a:r>
              <a:rPr lang="en-US" sz="1000" dirty="0" smtClean="0"/>
              <a:t>);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1676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Comparison between Stream Socket and Datagram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7602914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Definition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of Local Socket, Remote Socket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Comparison </a:t>
            </a:r>
            <a:r>
              <a:rPr lang="en-US" sz="2000" dirty="0"/>
              <a:t>between </a:t>
            </a:r>
            <a:r>
              <a:rPr lang="en-US" sz="2000" dirty="0" smtClean="0"/>
              <a:t>Stream Socket </a:t>
            </a:r>
            <a:r>
              <a:rPr lang="en-US" sz="2000" dirty="0"/>
              <a:t>and </a:t>
            </a:r>
            <a:r>
              <a:rPr lang="en-US" sz="2000" dirty="0" smtClean="0"/>
              <a:t>Datagram Socket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client, 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multiplexing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, demo</a:t>
            </a:r>
          </a:p>
        </p:txBody>
      </p:sp>
    </p:spTree>
    <p:extLst>
      <p:ext uri="{BB962C8B-B14F-4D97-AF65-F5344CB8AC3E}">
        <p14:creationId xmlns:p14="http://schemas.microsoft.com/office/powerpoint/2010/main" val="318306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Stream </a:t>
            </a:r>
            <a:r>
              <a:rPr lang="en-US" b="0" dirty="0">
                <a:latin typeface="Arial" panose="020B0604020202020204" pitchFamily="34" charset="0"/>
              </a:rPr>
              <a:t>Socket &amp; Datagram Socket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56812"/>
              </p:ext>
            </p:extLst>
          </p:nvPr>
        </p:nvGraphicFramePr>
        <p:xfrm>
          <a:off x="1842534" y="1552100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Stream</a:t>
                      </a:r>
                      <a:r>
                        <a:rPr lang="en-US" sz="1200" baseline="0" dirty="0" smtClean="0"/>
                        <a:t> Socket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Datagram Socket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SOCK_STREAM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SOCK_DGRAM type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Sequenced, reliable, connection-based two-way byte stream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No guarantee that the message will be delivered or that messages won’t be reordered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 the network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dirty="0" smtClean="0"/>
                        <a:t>AF_INET sockets), this type of communication is provided by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TCP</a:t>
                      </a:r>
                      <a:r>
                        <a:rPr lang="en-US" sz="1200" dirty="0" smtClean="0"/>
                        <a:t>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In the network</a:t>
                      </a:r>
                      <a:r>
                        <a:rPr lang="en-US" sz="1200" baseline="0" dirty="0" smtClean="0"/>
                        <a:t> (</a:t>
                      </a:r>
                      <a:r>
                        <a:rPr lang="en-US" sz="1200" dirty="0" smtClean="0"/>
                        <a:t>AF_INET sockets), this type of communication is provided by </a:t>
                      </a:r>
                      <a:r>
                        <a:rPr lang="en-US" sz="1200" dirty="0" smtClean="0">
                          <a:solidFill>
                            <a:srgbClr val="00B050"/>
                          </a:solidFill>
                        </a:rPr>
                        <a:t>UDP</a:t>
                      </a:r>
                      <a:r>
                        <a:rPr lang="en-US" sz="1200" dirty="0" smtClean="0"/>
                        <a:t> protocol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Stream &amp; Datagram in </a:t>
            </a:r>
            <a:r>
              <a:rPr lang="en-US" b="0" dirty="0">
                <a:latin typeface="Arial" panose="020B0604020202020204" pitchFamily="34" charset="0"/>
              </a:rPr>
              <a:t>Local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Comparison</a:t>
            </a:r>
            <a:r>
              <a:rPr lang="en-US" sz="1800" dirty="0" smtClean="0"/>
              <a:t>:</a:t>
            </a:r>
            <a:endParaRPr lang="en-US" sz="1800" dirty="0"/>
          </a:p>
          <a:p>
            <a:r>
              <a:rPr lang="en-US" sz="1800" dirty="0"/>
              <a:t>UNIX domain datagram sockets are always reliable and don't reorder </a:t>
            </a:r>
            <a:r>
              <a:rPr lang="en-US" sz="1800" dirty="0" smtClean="0"/>
              <a:t>datagrams</a:t>
            </a:r>
            <a:r>
              <a:rPr lang="en-US" sz="1800" dirty="0"/>
              <a:t> </a:t>
            </a:r>
            <a:r>
              <a:rPr lang="en-US" sz="1800" dirty="0" smtClean="0"/>
              <a:t>(since </a:t>
            </a:r>
            <a:r>
              <a:rPr lang="en-US" sz="1800" dirty="0"/>
              <a:t>Linux 2.6.4)</a:t>
            </a:r>
          </a:p>
          <a:p>
            <a:r>
              <a:rPr lang="en-US" sz="1800" dirty="0" smtClean="0"/>
              <a:t>Performance </a:t>
            </a:r>
            <a:r>
              <a:rPr lang="en-US" sz="1800" dirty="0"/>
              <a:t>should be the same since both types just go through local in-kernel </a:t>
            </a:r>
            <a:r>
              <a:rPr lang="en-US" sz="1800" dirty="0" smtClean="0"/>
              <a:t>memory</a:t>
            </a:r>
          </a:p>
          <a:p>
            <a:r>
              <a:rPr lang="en-US" sz="1800" u="sng" dirty="0">
                <a:solidFill>
                  <a:srgbClr val="00B050"/>
                </a:solidFill>
              </a:rPr>
              <a:t>J</a:t>
            </a:r>
            <a:r>
              <a:rPr lang="en-US" sz="1800" u="sng" dirty="0" smtClean="0">
                <a:solidFill>
                  <a:srgbClr val="00B050"/>
                </a:solidFill>
              </a:rPr>
              <a:t>ust </a:t>
            </a:r>
            <a:r>
              <a:rPr lang="en-US" sz="1800" u="sng" dirty="0">
                <a:solidFill>
                  <a:srgbClr val="00B050"/>
                </a:solidFill>
              </a:rPr>
              <a:t>the buffer management is </a:t>
            </a:r>
            <a:r>
              <a:rPr lang="en-US" sz="1800" u="sng" dirty="0" smtClean="0">
                <a:solidFill>
                  <a:srgbClr val="00B050"/>
                </a:solidFill>
              </a:rPr>
              <a:t>different</a:t>
            </a:r>
          </a:p>
          <a:p>
            <a:pPr lvl="1"/>
            <a:r>
              <a:rPr lang="en-US" sz="1600" u="sng" dirty="0">
                <a:solidFill>
                  <a:srgbClr val="00B050"/>
                </a:solidFill>
              </a:rPr>
              <a:t>Datagram socket, on the other hand, does preserve these boundaries - one write by the sender always corresponds to one read by the </a:t>
            </a:r>
            <a:r>
              <a:rPr lang="en-US" sz="1600" u="sng" dirty="0" smtClean="0">
                <a:solidFill>
                  <a:srgbClr val="00B050"/>
                </a:solidFill>
              </a:rPr>
              <a:t>receiver</a:t>
            </a:r>
          </a:p>
          <a:p>
            <a:pPr lvl="1"/>
            <a:r>
              <a:rPr lang="en-US" sz="1600" u="sng" dirty="0">
                <a:solidFill>
                  <a:srgbClr val="00B050"/>
                </a:solidFill>
              </a:rPr>
              <a:t>Stream socket does not preserve message </a:t>
            </a:r>
            <a:r>
              <a:rPr lang="en-US" sz="1600" u="sng" dirty="0" smtClean="0">
                <a:solidFill>
                  <a:srgbClr val="00B050"/>
                </a:solidFill>
              </a:rPr>
              <a:t>boundaries</a:t>
            </a:r>
            <a:endParaRPr lang="en-US" sz="16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u="sng" dirty="0" smtClean="0"/>
              <a:t>Usage</a:t>
            </a:r>
            <a:r>
              <a:rPr lang="en-US" sz="1800" dirty="0" smtClean="0"/>
              <a:t>:</a:t>
            </a:r>
            <a:endParaRPr lang="en-US" sz="1800" dirty="0"/>
          </a:p>
          <a:p>
            <a:r>
              <a:rPr lang="en-US" sz="1800" dirty="0"/>
              <a:t>I</a:t>
            </a:r>
            <a:r>
              <a:rPr lang="en-US" sz="1800" dirty="0" smtClean="0"/>
              <a:t>f application </a:t>
            </a:r>
            <a:r>
              <a:rPr lang="en-US" sz="1800" dirty="0"/>
              <a:t>protocol has small messages with known upper bound on message </a:t>
            </a:r>
            <a:r>
              <a:rPr lang="en-US" sz="1800" dirty="0" smtClean="0"/>
              <a:t>size, </a:t>
            </a:r>
            <a:r>
              <a:rPr lang="en-US" sz="1800" dirty="0"/>
              <a:t>you are better off with </a:t>
            </a:r>
            <a:r>
              <a:rPr lang="en-US" sz="1800" dirty="0" smtClean="0"/>
              <a:t>Datagram socket since </a:t>
            </a:r>
            <a:r>
              <a:rPr lang="en-US" sz="1800" dirty="0"/>
              <a:t>that's easier to </a:t>
            </a:r>
            <a:r>
              <a:rPr lang="en-US" sz="1800" dirty="0" smtClean="0"/>
              <a:t>manage</a:t>
            </a:r>
            <a:endParaRPr lang="en-US" sz="1800" dirty="0"/>
          </a:p>
          <a:p>
            <a:r>
              <a:rPr lang="en-US" sz="1800" dirty="0"/>
              <a:t>If your protocol calls for arbitrary long message payloads, or is just an unstructured stream (like raw audio or something), then pick </a:t>
            </a:r>
            <a:r>
              <a:rPr lang="en-US" sz="1800" dirty="0" smtClean="0"/>
              <a:t>Stream socket </a:t>
            </a:r>
            <a:r>
              <a:rPr lang="en-US" sz="1800" dirty="0"/>
              <a:t>and do the required </a:t>
            </a:r>
            <a:r>
              <a:rPr lang="en-US" sz="1800" dirty="0" smtClean="0"/>
              <a:t>buffering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855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Stream &amp; Datagram </a:t>
            </a:r>
            <a:r>
              <a:rPr lang="en-US" b="0" dirty="0" smtClean="0">
                <a:latin typeface="Arial" panose="020B0604020202020204" pitchFamily="34" charset="0"/>
              </a:rPr>
              <a:t>in Remote Socket (part 1)</a:t>
            </a:r>
            <a:endParaRPr lang="en-US" b="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16311"/>
              </p:ext>
            </p:extLst>
          </p:nvPr>
        </p:nvGraphicFramePr>
        <p:xfrm>
          <a:off x="1702486" y="859708"/>
          <a:ext cx="8127999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Transmission control protocol (TCP)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datagram protocol </a:t>
                      </a:r>
                    </a:p>
                    <a:p>
                      <a:pPr algn="ctr"/>
                      <a:r>
                        <a:rPr lang="en-US" sz="1600" dirty="0" smtClean="0"/>
                        <a:t>(UDP)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 of Service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is a connection-oriented protocol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is the Datagram-oriented protocol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Reliability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is reliable as it guarantees the delivery of data to the destination.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delivery of data to the destination cannot be guaranteed in UDP.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Error checking mechanism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provides extensive error-checking mechanisms. It is because it provides flow control and acknowledgment of data.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has only the basic error checking mechanism using checksums.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Acknowledgment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 acknowledgment segment is present.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acknowledgment segment.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Sequence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packets arrive in order at the receiver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is no sequencing of data in UDP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Speed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is comparatively slower than UDP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is faster, simpler, and more efficient than TCP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Retransmission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Retransmission of lost packets is possible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There is no retransmission of lost packets in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0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Stream &amp; Datagram </a:t>
            </a:r>
            <a:r>
              <a:rPr lang="en-US" b="0" dirty="0" smtClean="0">
                <a:latin typeface="Arial" panose="020B0604020202020204" pitchFamily="34" charset="0"/>
              </a:rPr>
              <a:t>in Remote Socket (part 2)</a:t>
            </a:r>
            <a:endParaRPr lang="en-US" b="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99133"/>
              </p:ext>
            </p:extLst>
          </p:nvPr>
        </p:nvGraphicFramePr>
        <p:xfrm>
          <a:off x="1702486" y="1568163"/>
          <a:ext cx="8127999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Basis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Transmission control protocol (TCP)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User datagram protocol </a:t>
                      </a:r>
                    </a:p>
                    <a:p>
                      <a:pPr algn="ctr"/>
                      <a:r>
                        <a:rPr lang="en-US" sz="1600" dirty="0" smtClean="0"/>
                        <a:t>(UDP)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Header Length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has a (20-60) bytes variable length header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has an 8 bytes fixed-length header.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Weight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is heavy-weight.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is lightweight.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Handshaking Techniques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Uses handshakes such as SYN, ACK, SYN-ACK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It’s a connectionless protocol i.e. No handshake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Broadcasting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doesn’t support Broadcasting.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supports Broadcasting.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Protocols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TCP is used by HTTP, HTTPs, FTP, SMTP and Telnet.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is used by DNS, DHCP, TFTP, SNMP, RIP, and VoIP.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Stream Type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The TCP connection is a byte stream.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UDP connection is message stream.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Overhead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Low but higher than UDP.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Very low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16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Multiple client, multiplexing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6680275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Definition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of Local Socket, Remote Socket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Comparison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between SOCK_DGRAM and 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SOCK_STREAM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Multiple client, multiplexing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, demo</a:t>
            </a:r>
          </a:p>
        </p:txBody>
      </p:sp>
    </p:spTree>
    <p:extLst>
      <p:ext uri="{BB962C8B-B14F-4D97-AF65-F5344CB8AC3E}">
        <p14:creationId xmlns:p14="http://schemas.microsoft.com/office/powerpoint/2010/main" val="355172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Multi-clients with multi-workers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6812081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dirty="0" smtClean="0"/>
              <a:t>Implementation in Server side</a:t>
            </a:r>
          </a:p>
          <a:p>
            <a:pPr marL="0" indent="0">
              <a:buNone/>
            </a:pPr>
            <a:r>
              <a:rPr lang="en-US" sz="1800" u="sng" dirty="0" smtClean="0"/>
              <a:t>Assign requests to workers</a:t>
            </a:r>
          </a:p>
          <a:p>
            <a:pPr marL="0" indent="0">
              <a:buNone/>
            </a:pPr>
            <a:r>
              <a:rPr lang="en-US" sz="1800" u="sng" dirty="0" smtClean="0"/>
              <a:t>Usage: Make server side work fast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Multi-process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Child process processes </a:t>
            </a:r>
            <a:r>
              <a:rPr lang="en-US" sz="1800" dirty="0" smtClean="0"/>
              <a:t>request </a:t>
            </a:r>
            <a:r>
              <a:rPr lang="en-US" sz="1800" dirty="0" smtClean="0"/>
              <a:t>from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In </a:t>
            </a:r>
            <a:r>
              <a:rPr lang="en-US" sz="1800" dirty="0"/>
              <a:t>L</a:t>
            </a:r>
            <a:r>
              <a:rPr lang="en-US" sz="1800" dirty="0" smtClean="0"/>
              <a:t>inux, use “fork” to create a copy code of server for child process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Multi-thread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A thread processes </a:t>
            </a:r>
            <a:r>
              <a:rPr lang="en-US" sz="1800" dirty="0" smtClean="0"/>
              <a:t>request </a:t>
            </a:r>
            <a:r>
              <a:rPr lang="en-US" sz="1800" dirty="0" smtClean="0"/>
              <a:t>from Client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Thread pool to manage number of threads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582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Multiplexing with “non-blocking” call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51341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sz="1800" u="sng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S</a:t>
            </a:r>
            <a:r>
              <a:rPr lang="en-US" sz="1800" dirty="0" smtClean="0"/>
              <a:t>ystem </a:t>
            </a:r>
            <a:r>
              <a:rPr lang="en-US" sz="1800" dirty="0"/>
              <a:t>calls like </a:t>
            </a:r>
            <a:r>
              <a:rPr lang="en-US" sz="1800" dirty="0" smtClean="0"/>
              <a:t>accept</a:t>
            </a:r>
            <a:r>
              <a:rPr lang="en-US" sz="1800" dirty="0"/>
              <a:t>, </a:t>
            </a:r>
            <a:r>
              <a:rPr lang="en-US" sz="1800" dirty="0" smtClean="0"/>
              <a:t>read, write use file  descriptor (</a:t>
            </a:r>
            <a:r>
              <a:rPr lang="en-US" sz="1800" dirty="0" err="1" smtClean="0"/>
              <a:t>fd</a:t>
            </a:r>
            <a:r>
              <a:rPr lang="en-US" sz="1800" dirty="0" smtClean="0"/>
              <a:t>) </a:t>
            </a:r>
            <a:r>
              <a:rPr lang="en-US" sz="1800" dirty="0"/>
              <a:t>to communicate with through the socket are called “blocking” </a:t>
            </a:r>
            <a:r>
              <a:rPr lang="en-US" sz="1800" dirty="0" smtClean="0"/>
              <a:t>calls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“Blocking</a:t>
            </a:r>
            <a:r>
              <a:rPr lang="en-US" sz="1800" dirty="0"/>
              <a:t>” </a:t>
            </a:r>
            <a:r>
              <a:rPr lang="en-US" sz="1800" dirty="0" smtClean="0"/>
              <a:t>calls: whenever </a:t>
            </a:r>
            <a:r>
              <a:rPr lang="en-US" sz="1800" dirty="0"/>
              <a:t>your program calls one of those functions, your program will be blocked until it gets the intended interrupt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/>
              <a:t>Then the </a:t>
            </a:r>
            <a:r>
              <a:rPr lang="en-US" sz="1800" dirty="0"/>
              <a:t>idea of “non-blocking” calls comes into </a:t>
            </a:r>
            <a:r>
              <a:rPr lang="en-US" sz="1800" dirty="0" smtClean="0"/>
              <a:t>place </a:t>
            </a:r>
            <a:r>
              <a:rPr lang="en-US" sz="1800" dirty="0"/>
              <a:t>-&gt; </a:t>
            </a:r>
            <a:r>
              <a:rPr lang="en-US" sz="1800" dirty="0">
                <a:solidFill>
                  <a:srgbClr val="00B050"/>
                </a:solidFill>
              </a:rPr>
              <a:t>select() </a:t>
            </a:r>
            <a:r>
              <a:rPr lang="en-US" sz="1800" dirty="0"/>
              <a:t>is one of the widely used</a:t>
            </a:r>
            <a:r>
              <a:rPr lang="en-US" sz="1800" u="sng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u="sn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u="sng" dirty="0" smtClean="0"/>
              <a:t>Usage: Make server, client work without system call blocking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6990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Tools, demo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6680275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Definition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of Local Socket, Remote Socket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Comparison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between SOCK_DGRAM and 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SOCK_STREAM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Multiple client, multiplexing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Tools</a:t>
            </a:r>
            <a:r>
              <a:rPr lang="en-US" sz="2000" dirty="0"/>
              <a:t>, demo</a:t>
            </a:r>
          </a:p>
        </p:txBody>
      </p:sp>
    </p:spTree>
    <p:extLst>
      <p:ext uri="{BB962C8B-B14F-4D97-AF65-F5344CB8AC3E}">
        <p14:creationId xmlns:p14="http://schemas.microsoft.com/office/powerpoint/2010/main" val="150630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Content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7602914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Definition </a:t>
            </a:r>
            <a:r>
              <a:rPr lang="en-US" sz="2000" dirty="0"/>
              <a:t>of Local Socket, Remote Socket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Comparison </a:t>
            </a:r>
            <a:r>
              <a:rPr lang="en-US" sz="2000" dirty="0"/>
              <a:t>between </a:t>
            </a:r>
            <a:r>
              <a:rPr lang="en-US" sz="2000" dirty="0" smtClean="0"/>
              <a:t>Stream Socket </a:t>
            </a:r>
            <a:r>
              <a:rPr lang="en-US" sz="2000" dirty="0"/>
              <a:t>and </a:t>
            </a:r>
            <a:r>
              <a:rPr lang="en-US" sz="2000" dirty="0" smtClean="0"/>
              <a:t>Datagram Socket</a:t>
            </a: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Multiple </a:t>
            </a:r>
            <a:r>
              <a:rPr lang="en-US" sz="2000" dirty="0"/>
              <a:t>client, multiplexing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Tools</a:t>
            </a:r>
            <a:r>
              <a:rPr lang="en-US" sz="2000" dirty="0"/>
              <a:t>, demo</a:t>
            </a:r>
          </a:p>
        </p:txBody>
      </p:sp>
    </p:spTree>
    <p:extLst>
      <p:ext uri="{BB962C8B-B14F-4D97-AF65-F5344CB8AC3E}">
        <p14:creationId xmlns:p14="http://schemas.microsoft.com/office/powerpoint/2010/main" val="332302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Tools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5134124"/>
          </a:xfrm>
        </p:spPr>
        <p:txBody>
          <a:bodyPr>
            <a:normAutofit/>
          </a:bodyPr>
          <a:lstStyle/>
          <a:p>
            <a:r>
              <a:rPr lang="en-US" sz="2000" dirty="0"/>
              <a:t>Tools: </a:t>
            </a:r>
            <a:r>
              <a:rPr lang="en-US" sz="2000" dirty="0" err="1"/>
              <a:t>Wireshark</a:t>
            </a:r>
            <a:r>
              <a:rPr lang="en-US" sz="2000" dirty="0"/>
              <a:t>, </a:t>
            </a:r>
            <a:r>
              <a:rPr lang="en-US" sz="2000" dirty="0" err="1"/>
              <a:t>netstat</a:t>
            </a:r>
            <a:r>
              <a:rPr lang="en-US" sz="2000" dirty="0"/>
              <a:t>, </a:t>
            </a:r>
            <a:r>
              <a:rPr lang="en-US" sz="2000" dirty="0" err="1"/>
              <a:t>tcpdump</a:t>
            </a:r>
            <a:r>
              <a:rPr lang="en-US" sz="2000" dirty="0"/>
              <a:t>, …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Demo: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Local </a:t>
            </a:r>
            <a:r>
              <a:rPr lang="en-US" sz="1800" dirty="0" smtClean="0"/>
              <a:t>Stream Socket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Remote </a:t>
            </a:r>
            <a:r>
              <a:rPr lang="en-US" sz="1800" dirty="0" smtClean="0"/>
              <a:t>Stream Socket</a:t>
            </a:r>
            <a:endParaRPr lang="en-US" sz="1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Multi-process TCP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smtClean="0"/>
              <a:t>Multi-thread </a:t>
            </a:r>
            <a:r>
              <a:rPr lang="en-US" sz="1800" dirty="0"/>
              <a:t>TCP Server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Multiplexing TCP Server</a:t>
            </a:r>
          </a:p>
        </p:txBody>
      </p:sp>
    </p:spTree>
    <p:extLst>
      <p:ext uri="{BB962C8B-B14F-4D97-AF65-F5344CB8AC3E}">
        <p14:creationId xmlns:p14="http://schemas.microsoft.com/office/powerpoint/2010/main" val="238241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Thank you for watching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606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Definition of Local Socket, Remote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7602914" cy="51341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Definition </a:t>
            </a:r>
            <a:r>
              <a:rPr lang="en-US" sz="2000" dirty="0"/>
              <a:t>of Local Socket, Remote Socket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Comparison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between 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Stream Socket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and </a:t>
            </a: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Datagram Socket</a:t>
            </a:r>
            <a:endParaRPr lang="en-US" sz="20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Multiple 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client, multiplexing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>
                <a:solidFill>
                  <a:schemeClr val="bg2">
                    <a:lumMod val="90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, demo</a:t>
            </a:r>
          </a:p>
        </p:txBody>
      </p:sp>
    </p:spTree>
    <p:extLst>
      <p:ext uri="{BB962C8B-B14F-4D97-AF65-F5344CB8AC3E}">
        <p14:creationId xmlns:p14="http://schemas.microsoft.com/office/powerpoint/2010/main" val="235200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Socket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71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A </a:t>
            </a:r>
            <a:r>
              <a:rPr lang="en-US" sz="1800" dirty="0"/>
              <a:t>socket is a communication mechanism that allows client/server systems to be developed either </a:t>
            </a:r>
            <a:r>
              <a:rPr lang="en-US" sz="1800" i="1" u="sng" dirty="0"/>
              <a:t>locally, on a single machine</a:t>
            </a:r>
            <a:r>
              <a:rPr lang="en-US" sz="1800" dirty="0"/>
              <a:t>, or </a:t>
            </a:r>
            <a:r>
              <a:rPr lang="en-US" sz="1800" i="1" u="sng" dirty="0"/>
              <a:t>across networks</a:t>
            </a: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78" y="2473631"/>
            <a:ext cx="5619750" cy="38176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2209800"/>
            <a:ext cx="6276975" cy="42052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1140" y="6137813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Single machine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932562" y="6154983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Single machine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8053649" y="6154983"/>
            <a:ext cx="2162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Between machines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4844058" y="1873140"/>
            <a:ext cx="2485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Examples of IPC over Socket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15534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>
                <a:latin typeface="Arial" panose="020B0604020202020204" pitchFamily="34" charset="0"/>
              </a:rPr>
              <a:t>Socket with SOME/IP traffic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525" y="61549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5161" y="6154983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9134475" y="6123539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81" y="1291769"/>
            <a:ext cx="10550393" cy="52633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56081" y="871162"/>
            <a:ext cx="701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SOME/IP is on Application layer based on Socket communication (TCP/IP)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000" b="0" dirty="0" smtClean="0">
                <a:latin typeface="Arial" panose="020B0604020202020204" pitchFamily="34" charset="0"/>
              </a:rPr>
              <a:t>Datagram Socket &amp; Stream </a:t>
            </a:r>
            <a:r>
              <a:rPr lang="en-US" sz="2000" b="0" dirty="0" smtClean="0">
                <a:latin typeface="Arial" panose="020B0604020202020204" pitchFamily="34" charset="0"/>
              </a:rPr>
              <a:t>Socket </a:t>
            </a:r>
            <a:br>
              <a:rPr lang="en-US" sz="2000" b="0" dirty="0" smtClean="0">
                <a:latin typeface="Arial" panose="020B0604020202020204" pitchFamily="34" charset="0"/>
              </a:rPr>
            </a:br>
            <a:r>
              <a:rPr lang="en-US" sz="2000" b="0" dirty="0" smtClean="0">
                <a:latin typeface="Arial" panose="020B0604020202020204" pitchFamily="34" charset="0"/>
              </a:rPr>
              <a:t>in programming</a:t>
            </a:r>
            <a:endParaRPr lang="en-US" sz="2000" b="0" dirty="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23" y="1389892"/>
            <a:ext cx="5610225" cy="4562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129" y="996822"/>
            <a:ext cx="5505450" cy="547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91453" y="644958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Datagram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80391" y="644958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28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Local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51341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Definition: A </a:t>
            </a:r>
            <a:r>
              <a:rPr lang="en-US" sz="1800" dirty="0"/>
              <a:t>UNIX socket, AKA Unix Domain Socket, is an inter-process communication mechanism that allows bidirectional data exchange between processes running on the same machine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 </a:t>
            </a:r>
            <a:r>
              <a:rPr lang="en-US" sz="1800" dirty="0"/>
              <a:t>UNIX domain socket is bound to a file path</a:t>
            </a:r>
          </a:p>
          <a:p>
            <a:r>
              <a:rPr lang="en-US" sz="1800" dirty="0" smtClean="0"/>
              <a:t>Use: IPC </a:t>
            </a:r>
            <a:r>
              <a:rPr lang="en-US" sz="1800" dirty="0"/>
              <a:t>on a </a:t>
            </a:r>
            <a:r>
              <a:rPr lang="en-US" sz="1800" dirty="0" smtClean="0"/>
              <a:t>machine, </a:t>
            </a:r>
            <a:r>
              <a:rPr lang="en-US" sz="1800" dirty="0" err="1" smtClean="0"/>
              <a:t>someip</a:t>
            </a:r>
            <a:r>
              <a:rPr lang="en-US" sz="1800" dirty="0" smtClean="0"/>
              <a:t> on local machine</a:t>
            </a:r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i="1" u="sng" dirty="0" smtClean="0"/>
              <a:t>Note: Datagram Socket Client must bind file path, Stream Socket Client don’t have to bind file path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255111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Local </a:t>
            </a:r>
            <a:r>
              <a:rPr lang="en-US" b="0" dirty="0" smtClean="0">
                <a:latin typeface="Arial" panose="020B0604020202020204" pitchFamily="34" charset="0"/>
              </a:rPr>
              <a:t>socket Implementation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1136429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Server and Client use local file for communication</a:t>
            </a:r>
          </a:p>
          <a:p>
            <a:r>
              <a:rPr lang="en-US" sz="2000" dirty="0" smtClean="0"/>
              <a:t>AF_UNIX </a:t>
            </a:r>
            <a:r>
              <a:rPr lang="en-US" sz="2000" dirty="0"/>
              <a:t>socket </a:t>
            </a:r>
            <a:r>
              <a:rPr lang="en-US" sz="2000" dirty="0" smtClean="0"/>
              <a:t>type</a:t>
            </a:r>
          </a:p>
          <a:p>
            <a:r>
              <a:rPr lang="en-US" sz="2000" dirty="0" smtClean="0"/>
              <a:t>Example code: Local Diagram Socket Server - Client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88626" y="2364258"/>
            <a:ext cx="53012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SERVER_SOCK_FILE</a:t>
            </a:r>
            <a:r>
              <a:rPr lang="en-US" sz="1000" dirty="0"/>
              <a:t> "</a:t>
            </a:r>
            <a:r>
              <a:rPr lang="en-US" sz="1000" dirty="0" err="1"/>
              <a:t>server.sock</a:t>
            </a:r>
            <a:r>
              <a:rPr lang="en-US" sz="1000" dirty="0"/>
              <a:t>"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 smtClean="0"/>
              <a:t>// </a:t>
            </a:r>
            <a:r>
              <a:rPr lang="en-US" sz="1000" dirty="0"/>
              <a:t>Creating </a:t>
            </a:r>
            <a:r>
              <a:rPr lang="en-US" sz="1000" dirty="0" smtClean="0">
                <a:solidFill>
                  <a:srgbClr val="FF0000"/>
                </a:solidFill>
              </a:rPr>
              <a:t>SERVER</a:t>
            </a:r>
            <a:r>
              <a:rPr lang="en-US" sz="1000" dirty="0" smtClean="0"/>
              <a:t> socket </a:t>
            </a:r>
            <a:r>
              <a:rPr lang="en-US" sz="1000" dirty="0"/>
              <a:t>file descriptor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server_sockfd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b="1" u="sng" dirty="0"/>
              <a:t>socket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AF_UNIX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00B050"/>
                </a:solidFill>
              </a:rPr>
              <a:t>SOCK_DGRAM</a:t>
            </a:r>
            <a:r>
              <a:rPr lang="en-US" sz="1000" dirty="0"/>
              <a:t>, 0</a:t>
            </a:r>
            <a:r>
              <a:rPr lang="en-US" sz="1000" dirty="0" smtClean="0"/>
              <a:t>);</a:t>
            </a:r>
          </a:p>
          <a:p>
            <a:endParaRPr lang="en-US" sz="1000" dirty="0"/>
          </a:p>
          <a:p>
            <a:r>
              <a:rPr lang="en-US" sz="1000" dirty="0"/>
              <a:t>// Name the </a:t>
            </a:r>
            <a:r>
              <a:rPr lang="en-US" sz="1000" dirty="0" smtClean="0"/>
              <a:t>socket then bind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dirty="0" err="1" smtClean="0"/>
              <a:t>server_address.sun_family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>
                <a:solidFill>
                  <a:srgbClr val="00B050"/>
                </a:solidFill>
              </a:rPr>
              <a:t>AF_UNIX</a:t>
            </a:r>
            <a:r>
              <a:rPr lang="en-US" sz="1000" dirty="0"/>
              <a:t>;</a:t>
            </a:r>
          </a:p>
          <a:p>
            <a:r>
              <a:rPr lang="en-US" sz="1000" dirty="0"/>
              <a:t>   </a:t>
            </a:r>
            <a:r>
              <a:rPr lang="en-US" sz="1000" dirty="0" err="1" smtClean="0"/>
              <a:t>strcpy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server_address.sun_path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00B050"/>
                </a:solidFill>
              </a:rPr>
              <a:t>SERVER_SOCK_FILE</a:t>
            </a:r>
            <a:r>
              <a:rPr lang="en-US" sz="1000" dirty="0" smtClean="0"/>
              <a:t>);</a:t>
            </a:r>
          </a:p>
          <a:p>
            <a:r>
              <a:rPr lang="en-US" sz="1000" dirty="0" smtClean="0"/>
              <a:t>   unlink(</a:t>
            </a:r>
            <a:r>
              <a:rPr lang="en-US" sz="1000" dirty="0" smtClean="0">
                <a:solidFill>
                  <a:srgbClr val="00B050"/>
                </a:solidFill>
              </a:rPr>
              <a:t>SERVER_SOCK_FILE</a:t>
            </a:r>
            <a:r>
              <a:rPr lang="en-US" sz="1000" dirty="0"/>
              <a:t>);</a:t>
            </a:r>
            <a:endParaRPr lang="en-US" sz="1000" dirty="0" smtClean="0"/>
          </a:p>
          <a:p>
            <a:r>
              <a:rPr lang="en-US" sz="1000" dirty="0" smtClean="0"/>
              <a:t>   </a:t>
            </a:r>
            <a:r>
              <a:rPr lang="en-US" sz="1000" b="1" u="sng" dirty="0" smtClean="0"/>
              <a:t>bind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server_sockfd</a:t>
            </a:r>
            <a:r>
              <a:rPr lang="en-US" sz="1000" dirty="0"/>
              <a:t>, </a:t>
            </a:r>
            <a:r>
              <a:rPr lang="en-US" sz="1000" dirty="0" smtClean="0"/>
              <a:t>(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 smtClean="0"/>
              <a:t>server_address</a:t>
            </a:r>
            <a:r>
              <a:rPr lang="en-US" sz="1000" dirty="0" smtClean="0"/>
              <a:t>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server_address</a:t>
            </a:r>
            <a:r>
              <a:rPr lang="en-US" sz="1000" dirty="0" smtClean="0"/>
              <a:t>))</a:t>
            </a:r>
          </a:p>
          <a:p>
            <a:endParaRPr lang="en-US" sz="1000" dirty="0"/>
          </a:p>
          <a:p>
            <a:r>
              <a:rPr lang="en-US" sz="1000" dirty="0"/>
              <a:t>   </a:t>
            </a:r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endParaRPr lang="en-US" sz="1000" dirty="0"/>
          </a:p>
          <a:p>
            <a:endParaRPr lang="en-US" sz="1000" dirty="0" smtClean="0"/>
          </a:p>
          <a:p>
            <a:r>
              <a:rPr lang="en-US" sz="1000" dirty="0" smtClean="0"/>
              <a:t>// Receive</a:t>
            </a:r>
          </a:p>
          <a:p>
            <a:r>
              <a:rPr lang="en-US" sz="1000" dirty="0" smtClean="0"/>
              <a:t>   </a:t>
            </a:r>
            <a:r>
              <a:rPr lang="en-US" sz="1000" b="1" u="sng" dirty="0" err="1" smtClean="0"/>
              <a:t>recvfrom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server_sockfd</a:t>
            </a:r>
            <a:r>
              <a:rPr lang="en-US" sz="1000" dirty="0"/>
              <a:t>, (char *)buffer, MAXLINE,</a:t>
            </a:r>
          </a:p>
          <a:p>
            <a:r>
              <a:rPr lang="en-US" sz="1000" dirty="0"/>
              <a:t>                    MSG_WAITALL, ( 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 &amp;</a:t>
            </a:r>
            <a:r>
              <a:rPr lang="en-US" sz="1000" dirty="0" err="1"/>
              <a:t>client_address</a:t>
            </a:r>
            <a:r>
              <a:rPr lang="en-US" sz="1000" dirty="0"/>
              <a:t>,</a:t>
            </a:r>
          </a:p>
          <a:p>
            <a:r>
              <a:rPr lang="en-US" sz="1000" dirty="0"/>
              <a:t>                    &amp;</a:t>
            </a:r>
            <a:r>
              <a:rPr lang="en-US" sz="1000" dirty="0" err="1"/>
              <a:t>len</a:t>
            </a:r>
            <a:r>
              <a:rPr lang="en-US" sz="1000" dirty="0"/>
              <a:t>);</a:t>
            </a:r>
          </a:p>
          <a:p>
            <a:r>
              <a:rPr lang="en-US" sz="1000" dirty="0" smtClean="0"/>
              <a:t>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// Send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 </a:t>
            </a:r>
            <a:r>
              <a:rPr lang="en-US" sz="1000" b="1" u="sng" dirty="0" err="1" smtClean="0"/>
              <a:t>sendto</a:t>
            </a:r>
            <a:r>
              <a:rPr lang="en-US" sz="1000" dirty="0" smtClean="0"/>
              <a:t>(</a:t>
            </a:r>
            <a:r>
              <a:rPr lang="en-US" sz="1000" dirty="0" err="1" smtClean="0"/>
              <a:t>client_sockfd</a:t>
            </a:r>
            <a:r>
              <a:rPr lang="en-US" sz="1000" dirty="0"/>
              <a:t>, (</a:t>
            </a:r>
            <a:r>
              <a:rPr lang="en-US" sz="1000" dirty="0" err="1"/>
              <a:t>const</a:t>
            </a:r>
            <a:r>
              <a:rPr lang="en-US" sz="1000" dirty="0"/>
              <a:t> char *)</a:t>
            </a:r>
            <a:r>
              <a:rPr lang="en-US" sz="1000" dirty="0" err="1"/>
              <a:t>client_msg</a:t>
            </a:r>
            <a:r>
              <a:rPr lang="en-US" sz="1000" dirty="0"/>
              <a:t>, 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client_msg</a:t>
            </a:r>
            <a:r>
              <a:rPr lang="en-US" sz="1000" dirty="0" smtClean="0"/>
              <a:t>),        MSG_CONFIRM</a:t>
            </a:r>
            <a:r>
              <a:rPr lang="en-US" sz="1000" dirty="0"/>
              <a:t>, </a:t>
            </a:r>
            <a:r>
              <a:rPr lang="en-US" sz="1000" dirty="0" smtClean="0"/>
              <a:t>(</a:t>
            </a:r>
            <a:r>
              <a:rPr lang="en-US" sz="1000" dirty="0" err="1" smtClean="0"/>
              <a:t>struct</a:t>
            </a:r>
            <a:r>
              <a:rPr lang="en-US" sz="1000" dirty="0" smtClean="0"/>
              <a:t> </a:t>
            </a:r>
            <a:r>
              <a:rPr lang="en-US" sz="1000" dirty="0" err="1" smtClean="0"/>
              <a:t>sockaddr</a:t>
            </a:r>
            <a:r>
              <a:rPr lang="en-US" sz="1000" dirty="0" smtClean="0"/>
              <a:t> *)&amp;</a:t>
            </a:r>
            <a:r>
              <a:rPr lang="en-US" sz="1000" dirty="0" err="1" smtClean="0"/>
              <a:t>server_address</a:t>
            </a:r>
            <a:r>
              <a:rPr lang="en-US" sz="1000" dirty="0" smtClean="0"/>
              <a:t>, </a:t>
            </a:r>
            <a:r>
              <a:rPr lang="en-US" sz="1000" dirty="0" err="1" smtClean="0"/>
              <a:t>sizeof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server_address</a:t>
            </a:r>
            <a:r>
              <a:rPr lang="en-US" sz="1000" dirty="0"/>
              <a:t>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6880" y="2339549"/>
            <a:ext cx="4748416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CLIENT_SOCK_FILE</a:t>
            </a:r>
            <a:r>
              <a:rPr lang="en-US" sz="1000" dirty="0"/>
              <a:t> "</a:t>
            </a:r>
            <a:r>
              <a:rPr lang="en-US" sz="1000" dirty="0" err="1" smtClean="0"/>
              <a:t>client.sock</a:t>
            </a:r>
            <a:r>
              <a:rPr lang="en-US" sz="1000" dirty="0" smtClean="0"/>
              <a:t>“</a:t>
            </a:r>
          </a:p>
          <a:p>
            <a:r>
              <a:rPr lang="en-US" sz="1000" dirty="0"/>
              <a:t># define </a:t>
            </a:r>
            <a:r>
              <a:rPr lang="en-US" sz="1000" dirty="0">
                <a:solidFill>
                  <a:srgbClr val="00B050"/>
                </a:solidFill>
              </a:rPr>
              <a:t>SERVER_SOCK_FILE</a:t>
            </a:r>
            <a:r>
              <a:rPr lang="en-US" sz="1000" dirty="0"/>
              <a:t> "</a:t>
            </a:r>
            <a:r>
              <a:rPr lang="en-US" sz="1000" dirty="0" err="1"/>
              <a:t>server.sock</a:t>
            </a:r>
            <a:r>
              <a:rPr lang="en-US" sz="1000" dirty="0"/>
              <a:t>"</a:t>
            </a:r>
          </a:p>
          <a:p>
            <a:r>
              <a:rPr lang="en-US" sz="1000" dirty="0" smtClean="0"/>
              <a:t>// </a:t>
            </a:r>
            <a:r>
              <a:rPr lang="en-US" sz="1000" dirty="0"/>
              <a:t>Creating </a:t>
            </a:r>
            <a:r>
              <a:rPr lang="en-US" sz="1000" dirty="0" smtClean="0">
                <a:solidFill>
                  <a:srgbClr val="FF0000"/>
                </a:solidFill>
              </a:rPr>
              <a:t>CLIENT</a:t>
            </a:r>
            <a:r>
              <a:rPr lang="en-US" sz="1000" dirty="0" smtClean="0"/>
              <a:t> socket </a:t>
            </a:r>
            <a:r>
              <a:rPr lang="en-US" sz="1000" dirty="0"/>
              <a:t>file descriptor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client_sockfd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b="1" u="sng" dirty="0"/>
              <a:t>socket</a:t>
            </a:r>
            <a:r>
              <a:rPr lang="en-US" sz="1000" dirty="0"/>
              <a:t>(</a:t>
            </a:r>
            <a:r>
              <a:rPr lang="en-US" sz="1000" dirty="0">
                <a:solidFill>
                  <a:srgbClr val="00B050"/>
                </a:solidFill>
              </a:rPr>
              <a:t>AF_UNIX, SOCK_DGRAM</a:t>
            </a:r>
            <a:r>
              <a:rPr lang="en-US" sz="1000" dirty="0"/>
              <a:t>, 0)</a:t>
            </a:r>
          </a:p>
          <a:p>
            <a:endParaRPr lang="en-US" sz="1000" dirty="0"/>
          </a:p>
          <a:p>
            <a:r>
              <a:rPr lang="en-US" sz="1000" dirty="0"/>
              <a:t>// Name the socket then bind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client_address.sun_family</a:t>
            </a:r>
            <a:r>
              <a:rPr lang="en-US" sz="1000" dirty="0" smtClean="0"/>
              <a:t> </a:t>
            </a:r>
            <a:r>
              <a:rPr lang="en-US" sz="1000" dirty="0"/>
              <a:t>= </a:t>
            </a:r>
            <a:r>
              <a:rPr lang="en-US" sz="1000" dirty="0">
                <a:solidFill>
                  <a:srgbClr val="00B050"/>
                </a:solidFill>
              </a:rPr>
              <a:t>AF_UNIX</a:t>
            </a:r>
            <a:r>
              <a:rPr lang="en-US" sz="1000" dirty="0"/>
              <a:t>;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strcpy</a:t>
            </a:r>
            <a:r>
              <a:rPr lang="en-US" sz="1000" dirty="0" smtClean="0"/>
              <a:t>(</a:t>
            </a:r>
            <a:r>
              <a:rPr lang="en-US" sz="1000" dirty="0" err="1" smtClean="0"/>
              <a:t>client_address.sun_path</a:t>
            </a:r>
            <a:r>
              <a:rPr lang="en-US" sz="1000" dirty="0"/>
              <a:t>, </a:t>
            </a:r>
            <a:r>
              <a:rPr lang="en-US" sz="1000" dirty="0">
                <a:solidFill>
                  <a:srgbClr val="00B050"/>
                </a:solidFill>
              </a:rPr>
              <a:t>CLIENT_SOCK_FILE</a:t>
            </a:r>
            <a:r>
              <a:rPr lang="en-US" sz="1000" dirty="0"/>
              <a:t>);</a:t>
            </a:r>
          </a:p>
          <a:p>
            <a:r>
              <a:rPr lang="en-US" sz="1000" dirty="0" smtClean="0"/>
              <a:t>   unlink(</a:t>
            </a:r>
            <a:r>
              <a:rPr lang="en-US" sz="1000" dirty="0" smtClean="0">
                <a:solidFill>
                  <a:srgbClr val="00B050"/>
                </a:solidFill>
              </a:rPr>
              <a:t>CLIENT_SOCK_FILE</a:t>
            </a:r>
            <a:r>
              <a:rPr lang="en-US" sz="1000" dirty="0"/>
              <a:t>);</a:t>
            </a:r>
          </a:p>
          <a:p>
            <a:r>
              <a:rPr lang="en-US" sz="1000" dirty="0" smtClean="0"/>
              <a:t>   </a:t>
            </a:r>
            <a:r>
              <a:rPr lang="en-US" sz="1000" b="1" u="sng" dirty="0" smtClean="0"/>
              <a:t>bind</a:t>
            </a:r>
            <a:r>
              <a:rPr lang="en-US" sz="1000" dirty="0" smtClean="0"/>
              <a:t>(</a:t>
            </a:r>
            <a:r>
              <a:rPr lang="en-US" sz="1000" dirty="0" err="1" smtClean="0"/>
              <a:t>client_sockfd</a:t>
            </a:r>
            <a:r>
              <a:rPr lang="en-US" sz="1000" dirty="0"/>
              <a:t>, (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client_address</a:t>
            </a:r>
            <a:r>
              <a:rPr lang="en-US" sz="1000" dirty="0"/>
              <a:t>,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client_address</a:t>
            </a:r>
            <a:r>
              <a:rPr lang="en-US" sz="1000" dirty="0" smtClean="0"/>
              <a:t>));</a:t>
            </a:r>
          </a:p>
          <a:p>
            <a:endParaRPr lang="en-US" sz="1000" dirty="0"/>
          </a:p>
          <a:p>
            <a:r>
              <a:rPr lang="en-US" sz="1000" dirty="0"/>
              <a:t>// Name the socket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server_address.sun_family</a:t>
            </a:r>
            <a:r>
              <a:rPr lang="en-US" sz="1000" dirty="0" smtClean="0"/>
              <a:t> </a:t>
            </a:r>
            <a:r>
              <a:rPr lang="en-US" sz="1000" dirty="0"/>
              <a:t>= AF_UNIX;</a:t>
            </a:r>
          </a:p>
          <a:p>
            <a:r>
              <a:rPr lang="en-US" sz="1000" dirty="0" smtClean="0"/>
              <a:t>   </a:t>
            </a:r>
            <a:r>
              <a:rPr lang="en-US" sz="1000" dirty="0" err="1" smtClean="0"/>
              <a:t>strcpy</a:t>
            </a:r>
            <a:r>
              <a:rPr lang="en-US" sz="1000" dirty="0" smtClean="0"/>
              <a:t>(</a:t>
            </a:r>
            <a:r>
              <a:rPr lang="en-US" sz="1000" dirty="0" err="1" smtClean="0"/>
              <a:t>server_address.sun_path</a:t>
            </a:r>
            <a:r>
              <a:rPr lang="en-US" sz="1000" dirty="0"/>
              <a:t>, SERVER_SOCK_FILE);</a:t>
            </a:r>
            <a:endParaRPr lang="en-US" sz="1000" dirty="0" smtClean="0"/>
          </a:p>
          <a:p>
            <a:endParaRPr lang="en-US" sz="1000" dirty="0"/>
          </a:p>
          <a:p>
            <a:r>
              <a:rPr lang="en-US" sz="1000" dirty="0"/>
              <a:t>   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// </a:t>
            </a:r>
            <a:r>
              <a:rPr lang="en-US" sz="1000" dirty="0"/>
              <a:t>Send</a:t>
            </a:r>
          </a:p>
          <a:p>
            <a:r>
              <a:rPr lang="en-US" sz="1000" dirty="0"/>
              <a:t>   </a:t>
            </a:r>
            <a:r>
              <a:rPr lang="en-US" sz="1000" b="1" u="sng" dirty="0" err="1"/>
              <a:t>sendto</a:t>
            </a:r>
            <a:r>
              <a:rPr lang="en-US" sz="1000" dirty="0"/>
              <a:t>(</a:t>
            </a:r>
            <a:r>
              <a:rPr lang="en-US" sz="1000" dirty="0" err="1"/>
              <a:t>client_sockfd</a:t>
            </a:r>
            <a:r>
              <a:rPr lang="en-US" sz="1000" dirty="0"/>
              <a:t>, (</a:t>
            </a:r>
            <a:r>
              <a:rPr lang="en-US" sz="1000" dirty="0" err="1"/>
              <a:t>const</a:t>
            </a:r>
            <a:r>
              <a:rPr lang="en-US" sz="1000" dirty="0"/>
              <a:t> char *)</a:t>
            </a:r>
            <a:r>
              <a:rPr lang="en-US" sz="1000" dirty="0" err="1"/>
              <a:t>client_msg</a:t>
            </a:r>
            <a:r>
              <a:rPr lang="en-US" sz="1000" dirty="0"/>
              <a:t>, </a:t>
            </a:r>
            <a:r>
              <a:rPr lang="en-US" sz="1000" dirty="0" err="1"/>
              <a:t>strlen</a:t>
            </a:r>
            <a:r>
              <a:rPr lang="en-US" sz="1000" dirty="0"/>
              <a:t>(</a:t>
            </a:r>
            <a:r>
              <a:rPr lang="en-US" sz="1000" dirty="0" err="1"/>
              <a:t>client_msg</a:t>
            </a:r>
            <a:r>
              <a:rPr lang="en-US" sz="1000" dirty="0"/>
              <a:t>),    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  MSG_CONFIRM</a:t>
            </a:r>
            <a:r>
              <a:rPr lang="en-US" sz="1000" dirty="0"/>
              <a:t>, (</a:t>
            </a:r>
            <a:r>
              <a:rPr lang="en-US" sz="1000" dirty="0" err="1"/>
              <a:t>const</a:t>
            </a:r>
            <a:r>
              <a:rPr lang="en-US" sz="1000" dirty="0"/>
              <a:t> 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server_address</a:t>
            </a:r>
            <a:r>
              <a:rPr lang="en-US" sz="1000" dirty="0"/>
              <a:t>,</a:t>
            </a:r>
          </a:p>
          <a:p>
            <a:r>
              <a:rPr lang="en-US" sz="1000" dirty="0"/>
              <a:t>		   </a:t>
            </a:r>
            <a:r>
              <a:rPr lang="en-US" sz="1000" dirty="0" err="1"/>
              <a:t>sizeof</a:t>
            </a:r>
            <a:r>
              <a:rPr lang="en-US" sz="1000" dirty="0"/>
              <a:t>(</a:t>
            </a:r>
            <a:r>
              <a:rPr lang="en-US" sz="1000" dirty="0" err="1"/>
              <a:t>server_address</a:t>
            </a:r>
            <a:r>
              <a:rPr lang="en-US" sz="1000" dirty="0" smtClean="0"/>
              <a:t>));</a:t>
            </a:r>
          </a:p>
          <a:p>
            <a:endParaRPr lang="en-US" sz="1000" dirty="0"/>
          </a:p>
          <a:p>
            <a:r>
              <a:rPr lang="en-US" sz="1000" dirty="0" smtClean="0"/>
              <a:t>    // Receive</a:t>
            </a:r>
          </a:p>
          <a:p>
            <a:r>
              <a:rPr lang="en-US" sz="1000" dirty="0"/>
              <a:t>    </a:t>
            </a:r>
            <a:r>
              <a:rPr lang="en-US" sz="1000" b="1" u="sng" dirty="0" err="1" smtClean="0"/>
              <a:t>recvfrom</a:t>
            </a:r>
            <a:r>
              <a:rPr lang="en-US" sz="1000" dirty="0" smtClean="0"/>
              <a:t>(</a:t>
            </a:r>
            <a:r>
              <a:rPr lang="en-US" sz="1000" dirty="0" err="1" smtClean="0"/>
              <a:t>client_sockfd</a:t>
            </a:r>
            <a:r>
              <a:rPr lang="en-US" sz="1000" dirty="0"/>
              <a:t>, (char *)buffer, MAXLINE,</a:t>
            </a:r>
          </a:p>
          <a:p>
            <a:r>
              <a:rPr lang="en-US" sz="1000" dirty="0" smtClean="0"/>
              <a:t>           MSG_DONTWAIT</a:t>
            </a:r>
            <a:r>
              <a:rPr lang="en-US" sz="1000" dirty="0"/>
              <a:t>, (</a:t>
            </a:r>
            <a:r>
              <a:rPr lang="en-US" sz="1000" dirty="0" err="1"/>
              <a:t>struct</a:t>
            </a:r>
            <a:r>
              <a:rPr lang="en-US" sz="1000" dirty="0"/>
              <a:t> </a:t>
            </a:r>
            <a:r>
              <a:rPr lang="en-US" sz="1000" dirty="0" err="1"/>
              <a:t>sockaddr</a:t>
            </a:r>
            <a:r>
              <a:rPr lang="en-US" sz="1000" dirty="0"/>
              <a:t> *)&amp;</a:t>
            </a:r>
            <a:r>
              <a:rPr lang="en-US" sz="1000" dirty="0" err="1"/>
              <a:t>server_address</a:t>
            </a:r>
            <a:r>
              <a:rPr lang="en-US" sz="1000" dirty="0" smtClean="0"/>
              <a:t>, &amp;</a:t>
            </a:r>
            <a:r>
              <a:rPr lang="en-US" sz="1000" dirty="0" err="1"/>
              <a:t>len</a:t>
            </a:r>
            <a:r>
              <a:rPr lang="en-US" sz="1000" dirty="0"/>
              <a:t>);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299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Arial" panose="020B0604020202020204" pitchFamily="34" charset="0"/>
              </a:rPr>
              <a:t>Remote Socket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8978" y="972457"/>
            <a:ext cx="11404601" cy="513412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Definition: IP </a:t>
            </a:r>
            <a:r>
              <a:rPr lang="en-US" sz="1800" dirty="0"/>
              <a:t>sockets (especially TCP/IP sockets) are a mechanism allowing communication between processes over the network. </a:t>
            </a:r>
            <a:r>
              <a:rPr lang="en-US" sz="1800" dirty="0" smtClean="0"/>
              <a:t>In </a:t>
            </a:r>
            <a:r>
              <a:rPr lang="en-US" sz="1800" dirty="0"/>
              <a:t>some cases, you can use TCP/IP sockets to talk with processes running on the same computer (by using the loopback interface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A  remote socket is bound </a:t>
            </a:r>
            <a:r>
              <a:rPr lang="en-US" sz="1800" dirty="0"/>
              <a:t>to a unique IP address and port number</a:t>
            </a:r>
          </a:p>
          <a:p>
            <a:r>
              <a:rPr lang="en-US" sz="1800" dirty="0" smtClean="0"/>
              <a:t>Use: Communication </a:t>
            </a:r>
            <a:r>
              <a:rPr lang="en-US" sz="1800" dirty="0"/>
              <a:t>over network (http, </a:t>
            </a:r>
            <a:r>
              <a:rPr lang="en-US" sz="1800" dirty="0" err="1"/>
              <a:t>ssh</a:t>
            </a:r>
            <a:r>
              <a:rPr lang="en-US" sz="1800" dirty="0"/>
              <a:t>, ftp, ...), </a:t>
            </a:r>
            <a:r>
              <a:rPr lang="en-US" sz="1800" dirty="0" err="1"/>
              <a:t>vsomeipd</a:t>
            </a:r>
            <a:r>
              <a:rPr lang="en-US" sz="1800" dirty="0"/>
              <a:t> for IP based communication between </a:t>
            </a:r>
            <a:r>
              <a:rPr lang="en-US" sz="1800" dirty="0" smtClean="0"/>
              <a:t>devices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i="1" u="sng" dirty="0" smtClean="0"/>
              <a:t>Note</a:t>
            </a:r>
            <a:r>
              <a:rPr lang="en-US" sz="1800" i="1" u="sng" dirty="0"/>
              <a:t>: Socket Client don’t </a:t>
            </a:r>
            <a:r>
              <a:rPr lang="en-US" sz="1800" i="1" u="sng" dirty="0" smtClean="0"/>
              <a:t>have to bind to an address. In that case, the bind is implicit done in kernel side.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2496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G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G" id="{37EF70CA-EE47-4434-911A-CBFFED13176F}" vid="{5956A311-B194-47BD-9D53-2632744B8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LG</Template>
  <TotalTime>8886</TotalTime>
  <Words>1337</Words>
  <Application>Microsoft Office PowerPoint</Application>
  <PresentationFormat>Widescreen</PresentationFormat>
  <Paragraphs>302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MS Gothic</vt:lpstr>
      <vt:lpstr>Arial</vt:lpstr>
      <vt:lpstr>Arial Black</vt:lpstr>
      <vt:lpstr>Calibri</vt:lpstr>
      <vt:lpstr>Freestyle Script</vt:lpstr>
      <vt:lpstr>Wingdings</vt:lpstr>
      <vt:lpstr>LG</vt:lpstr>
      <vt:lpstr>Local Socket  &amp;  Remote Socket In advance</vt:lpstr>
      <vt:lpstr>Content</vt:lpstr>
      <vt:lpstr>Definition of Local Socket, Remote Socket</vt:lpstr>
      <vt:lpstr>Socket</vt:lpstr>
      <vt:lpstr>Socket with SOME/IP traffic</vt:lpstr>
      <vt:lpstr>Datagram Socket &amp; Stream Socket  in programming</vt:lpstr>
      <vt:lpstr>Local socket</vt:lpstr>
      <vt:lpstr>Local socket Implementation</vt:lpstr>
      <vt:lpstr>Remote Socket</vt:lpstr>
      <vt:lpstr>Remote socket Implementation</vt:lpstr>
      <vt:lpstr>Comparison between Stream Socket and Datagram Socket</vt:lpstr>
      <vt:lpstr>Stream Socket &amp; Datagram Socket</vt:lpstr>
      <vt:lpstr>Stream &amp; Datagram in Local Socket</vt:lpstr>
      <vt:lpstr>Stream &amp; Datagram in Remote Socket (part 1)</vt:lpstr>
      <vt:lpstr>Stream &amp; Datagram in Remote Socket (part 2)</vt:lpstr>
      <vt:lpstr>Multiple client, multiplexing</vt:lpstr>
      <vt:lpstr>Multi-clients with multi-workers</vt:lpstr>
      <vt:lpstr>Multiplexing with “non-blocking” call</vt:lpstr>
      <vt:lpstr>Tools, demo</vt:lpstr>
      <vt:lpstr>Tools</vt:lpstr>
      <vt:lpstr>Thank you for watching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Sockets Programming</dc:title>
  <dc:creator>QUANG NGUYEN DUY LE/LGEVH VS FUNCTIONAL TECHNOLOGY 3(quang2.le@lge.com)</dc:creator>
  <cp:lastModifiedBy>SON HUNG TONG/LGEVH VS FUNCTIONAL TECHNOLOGY 3(son.tong@lge.com)</cp:lastModifiedBy>
  <cp:revision>173</cp:revision>
  <dcterms:created xsi:type="dcterms:W3CDTF">2022-03-22T03:55:28Z</dcterms:created>
  <dcterms:modified xsi:type="dcterms:W3CDTF">2022-06-06T08:11:50Z</dcterms:modified>
</cp:coreProperties>
</file>