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75" r:id="rId4"/>
    <p:sldId id="262" r:id="rId5"/>
    <p:sldId id="263" r:id="rId6"/>
    <p:sldId id="276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7" r:id="rId18"/>
    <p:sldId id="274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2" r:id="rId41"/>
    <p:sldId id="301" r:id="rId42"/>
    <p:sldId id="303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6" r:id="rId54"/>
    <p:sldId id="315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55B36-B6C2-4675-9EE7-DD1B95DDC84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4EE69-2C81-4DE9-A4F8-971A0D1B4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5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5CA-5104-4037-9BF5-A700E35EE60B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FE9-7F12-4DD4-A8CF-EFAFA63B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3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979A-4384-4E0B-827D-E6957D4AE998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FE9-7F12-4DD4-A8CF-EFAFA63B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4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291B-E01E-4190-AA45-7C293BDAC5CE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FE9-7F12-4DD4-A8CF-EFAFA63B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3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B606-29BD-47C9-9A9C-0A44F5D71465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FE9-7F12-4DD4-A8CF-EFAFA63B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68F6-1E5A-45F4-A802-620FED2ACFDA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FE9-7F12-4DD4-A8CF-EFAFA63B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3725-B289-4CB5-9FDC-FC79481578AF}" type="datetime1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FE9-7F12-4DD4-A8CF-EFAFA63B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2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BD74-BC67-45DD-BA08-12325B719255}" type="datetime1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FE9-7F12-4DD4-A8CF-EFAFA63B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1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FB59-2A3E-4847-976E-FA46F43D81E3}" type="datetime1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FE9-7F12-4DD4-A8CF-EFAFA63B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5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4DAD-67B3-4633-9289-E44C313CBB04}" type="datetime1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FE9-7F12-4DD4-A8CF-EFAFA63B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9D50-EAAA-409D-9C14-C9446E4031E4}" type="datetime1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FE9-7F12-4DD4-A8CF-EFAFA63B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FA0A-020E-44C1-B051-1E38EBAC2915}" type="datetime1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FE9-7F12-4DD4-A8CF-EFAFA63B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02C08-54FF-48A2-8666-8CD28A35F8B3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D7FE9-7F12-4DD4-A8CF-EFAFA63B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3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25.wmf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7.wmf"/><Relationship Id="rId5" Type="http://schemas.openxmlformats.org/officeDocument/2006/relationships/image" Target="../media/image28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4.wmf"/><Relationship Id="rId9" Type="http://schemas.openxmlformats.org/officeDocument/2006/relationships/image" Target="../media/image2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9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2.wmf"/><Relationship Id="rId4" Type="http://schemas.openxmlformats.org/officeDocument/2006/relationships/image" Target="../media/image34.PNG"/><Relationship Id="rId9" Type="http://schemas.openxmlformats.org/officeDocument/2006/relationships/oleObject" Target="../embeddings/oleObject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189" y="2875006"/>
            <a:ext cx="9144000" cy="1104514"/>
          </a:xfrm>
        </p:spPr>
        <p:txBody>
          <a:bodyPr/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</a:rPr>
              <a:t>NGTP Overview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58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373" y="263611"/>
            <a:ext cx="5844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Building blocks (cont.)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3" y="2139428"/>
            <a:ext cx="7049484" cy="31722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75157" y="1994568"/>
            <a:ext cx="4926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Data hub of other components (PSAP</a:t>
            </a:r>
            <a:r>
              <a:rPr lang="en-US" dirty="0" smtClean="0"/>
              <a:t>, </a:t>
            </a:r>
            <a:r>
              <a:rPr lang="en-US" dirty="0"/>
              <a:t>CC, </a:t>
            </a:r>
            <a:r>
              <a:rPr lang="en-US" dirty="0" smtClean="0"/>
              <a:t>OS, CP)</a:t>
            </a:r>
          </a:p>
          <a:p>
            <a:r>
              <a:rPr lang="en-US" dirty="0" smtClean="0"/>
              <a:t>Send service data (APP ACK) to TU (via SH &amp; DSPT)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2162" y="3601995"/>
            <a:ext cx="234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Service Integrator</a:t>
            </a:r>
          </a:p>
        </p:txBody>
      </p:sp>
    </p:spTree>
    <p:extLst>
      <p:ext uri="{BB962C8B-B14F-4D97-AF65-F5344CB8AC3E}">
        <p14:creationId xmlns:p14="http://schemas.microsoft.com/office/powerpoint/2010/main" val="34475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373" y="263611"/>
            <a:ext cx="5844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Building blocks (cont.)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1135" y="1475300"/>
            <a:ext cx="378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Public Safety Answering Point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1" y="1937231"/>
            <a:ext cx="6849431" cy="29341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16412" y="2091186"/>
            <a:ext cx="4926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i="1" dirty="0" smtClean="0"/>
              <a:t>Emergency calls </a:t>
            </a:r>
            <a:r>
              <a:rPr lang="en-US" dirty="0" smtClean="0"/>
              <a:t>call center</a:t>
            </a:r>
          </a:p>
          <a:p>
            <a:r>
              <a:rPr lang="en-US" dirty="0" smtClean="0"/>
              <a:t>Region dedicated (dispatcher to current location PSAP)</a:t>
            </a:r>
          </a:p>
        </p:txBody>
      </p:sp>
    </p:spTree>
    <p:extLst>
      <p:ext uri="{BB962C8B-B14F-4D97-AF65-F5344CB8AC3E}">
        <p14:creationId xmlns:p14="http://schemas.microsoft.com/office/powerpoint/2010/main" val="17564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373" y="263611"/>
            <a:ext cx="5844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Building blocks (cont.)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46" y="2584662"/>
            <a:ext cx="6649378" cy="3105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17379" y="2399996"/>
            <a:ext cx="150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Call Center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9424" y="2783785"/>
            <a:ext cx="4926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Deliver vocal data to TU (POI, phone number,…)</a:t>
            </a:r>
          </a:p>
          <a:p>
            <a:r>
              <a:rPr lang="en-US" dirty="0" smtClean="0"/>
              <a:t>Receive data from TU (POI,…)</a:t>
            </a:r>
          </a:p>
          <a:p>
            <a:r>
              <a:rPr lang="en-US" dirty="0" smtClean="0"/>
              <a:t>Connection can be direct between DSPT &amp; CC to reduce latency</a:t>
            </a:r>
          </a:p>
        </p:txBody>
      </p:sp>
    </p:spTree>
    <p:extLst>
      <p:ext uri="{BB962C8B-B14F-4D97-AF65-F5344CB8AC3E}">
        <p14:creationId xmlns:p14="http://schemas.microsoft.com/office/powerpoint/2010/main" val="377173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373" y="263611"/>
            <a:ext cx="5844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Building blocks (cont.)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25" y="2162346"/>
            <a:ext cx="6516009" cy="30770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48555" y="2622417"/>
            <a:ext cx="19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Other Services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8555" y="3613992"/>
            <a:ext cx="4926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Any kind of services can connect to NGTP backend (hotel booking,…)</a:t>
            </a:r>
          </a:p>
        </p:txBody>
      </p:sp>
    </p:spTree>
    <p:extLst>
      <p:ext uri="{BB962C8B-B14F-4D97-AF65-F5344CB8AC3E}">
        <p14:creationId xmlns:p14="http://schemas.microsoft.com/office/powerpoint/2010/main" val="39678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373" y="263611"/>
            <a:ext cx="5844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Building blocks (cont.)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3" y="1375263"/>
            <a:ext cx="6878010" cy="2838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2025" y="4214109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Provisioning Data Provider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8191" y="2494217"/>
            <a:ext cx="4926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Keep DSPT </a:t>
            </a:r>
            <a:r>
              <a:rPr lang="sv-SE" sz="2000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flexible by holding provisioned (by OEM, TU manufacturer) data</a:t>
            </a:r>
            <a:endParaRPr lang="sv-SE" sz="2000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How to reach the TU (IP-address, IMSI)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Encryption (algorithm to use, keys)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Latest channel used by the TU (UDP, SMS</a:t>
            </a:r>
            <a:r>
              <a:rPr lang="sv-SE" sz="2000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,...)</a:t>
            </a:r>
            <a:endParaRPr lang="sv-SE" sz="2000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Which component to trigger on incoming </a:t>
            </a:r>
            <a:r>
              <a:rPr lang="sv-SE" sz="2000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messages</a:t>
            </a:r>
            <a:endParaRPr lang="sv-SE" sz="2000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373" y="263611"/>
            <a:ext cx="5844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Building blocks (cont.)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2" y="1293509"/>
            <a:ext cx="6735115" cy="31341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9831" y="4427671"/>
            <a:ext cx="279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Custom Data Provider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23478" y="3680466"/>
            <a:ext cx="4926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Keep </a:t>
            </a:r>
            <a:r>
              <a:rPr lang="sv-SE" sz="2000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customer &amp; vehicle related data relevant for a service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sv-SE" sz="2000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Independent from services (different services can reuse same data from CDP)</a:t>
            </a:r>
            <a:endParaRPr lang="sv-SE" sz="2000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9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373" y="263611"/>
            <a:ext cx="5844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Building blocks (cont.)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6" y="1294174"/>
            <a:ext cx="6782747" cy="28197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45532" y="4169942"/>
            <a:ext cx="223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Content Provider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7045" y="3565136"/>
            <a:ext cx="49262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sv-SE" sz="2000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Content dispatcher (query content from other sources depends on request from TU)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sv-SE" sz="2000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Content includes: POI, weather forecast, traffic fules,...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sv-SE" sz="2000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Can hold online or offline (in database) content</a:t>
            </a:r>
            <a:endParaRPr lang="sv-SE" sz="2000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55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erlin Sans FB" panose="020E0602020502020306" pitchFamily="34" charset="0"/>
              </a:rPr>
              <a:t>Agenda</a:t>
            </a:r>
            <a:endParaRPr lang="en-US" dirty="0">
              <a:solidFill>
                <a:schemeClr val="bg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113" y="1845275"/>
            <a:ext cx="936642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Building 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rgbClr val="FF0000"/>
                </a:solidFill>
                <a:latin typeface="Britannic Bold" panose="020B0903060703020204" pitchFamily="34" charset="0"/>
              </a:rPr>
              <a:t>Design </a:t>
            </a:r>
            <a:r>
              <a:rPr lang="en-US" sz="40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&amp; communication concepts</a:t>
            </a:r>
            <a:endParaRPr lang="en-US" sz="4000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Interfaces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General aspects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TSDP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LGE NGTP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Vehicle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ASN.1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NGTP messages</a:t>
            </a:r>
          </a:p>
        </p:txBody>
      </p:sp>
    </p:spTree>
    <p:extLst>
      <p:ext uri="{BB962C8B-B14F-4D97-AF65-F5344CB8AC3E}">
        <p14:creationId xmlns:p14="http://schemas.microsoft.com/office/powerpoint/2010/main" val="38229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11" y="263611"/>
            <a:ext cx="8999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Design &amp; communication concepts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15" y="909942"/>
            <a:ext cx="7158317" cy="41553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8855" y="3865604"/>
            <a:ext cx="37894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Design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Event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…</a:t>
            </a:r>
          </a:p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Communication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Trigger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Operation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11" y="263611"/>
            <a:ext cx="8999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Design &amp; communication concepts</a:t>
            </a:r>
          </a:p>
          <a:p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611" y="1756256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91" y="1076762"/>
            <a:ext cx="7310409" cy="42436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9801" y="2103034"/>
            <a:ext cx="3991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Berlin Sans FB" panose="020E0602020502020306" pitchFamily="34" charset="0"/>
              </a:rPr>
              <a:t>Uni-directional (except IF#1 &amp; IF#8)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7526" y="2875579"/>
            <a:ext cx="96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Trigger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997" y="3200987"/>
            <a:ext cx="3924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Originated from DSPT only (to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other higher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components in NGTP stack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Unique by </a:t>
            </a:r>
            <a:r>
              <a:rPr lang="en-US" sz="160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Event</a:t>
            </a:r>
            <a:endParaRPr lang="en-US" sz="16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526" y="4635041"/>
            <a:ext cx="1243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Operation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564" y="5012597"/>
            <a:ext cx="5952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Or method (from programming/technical point of view)</a:t>
            </a:r>
          </a:p>
          <a:p>
            <a:r>
              <a:rPr lang="en-US" dirty="0"/>
              <a:t>Provided/implemented by interfaces (later)</a:t>
            </a:r>
          </a:p>
          <a:p>
            <a:r>
              <a:rPr lang="en-US" dirty="0"/>
              <a:t>Call by some to retrieve info from others after receiving</a:t>
            </a:r>
          </a:p>
          <a:p>
            <a:r>
              <a:rPr lang="en-US" sz="1600" dirty="0">
                <a:solidFill>
                  <a:srgbClr val="FF0000"/>
                </a:solidFill>
                <a:latin typeface="Cooper Black" panose="0208090404030B020404" pitchFamily="18" charset="0"/>
              </a:rPr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352475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erlin Sans FB" panose="020E0602020502020306" pitchFamily="34" charset="0"/>
              </a:rPr>
              <a:t>Agenda</a:t>
            </a:r>
            <a:endParaRPr lang="en-US" dirty="0">
              <a:solidFill>
                <a:schemeClr val="bg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114" y="1845275"/>
            <a:ext cx="64667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Building 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Design &amp; communication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Interfaces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General aspects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TSDP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LGE NGTP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Vehicle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ASN.1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NGTP messages</a:t>
            </a:r>
          </a:p>
        </p:txBody>
      </p:sp>
    </p:spTree>
    <p:extLst>
      <p:ext uri="{BB962C8B-B14F-4D97-AF65-F5344CB8AC3E}">
        <p14:creationId xmlns:p14="http://schemas.microsoft.com/office/powerpoint/2010/main" val="6548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11" y="263611"/>
            <a:ext cx="8999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Design &amp; communication concepts</a:t>
            </a:r>
          </a:p>
          <a:p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611" y="175625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91" y="1076762"/>
            <a:ext cx="7310409" cy="42436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8084" y="2494010"/>
            <a:ext cx="78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Event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300" y="2851363"/>
            <a:ext cx="3924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A use case, for e.g.: User (TU) establish an emergency call, or NGTP backend establish an update request to software @ TU side,…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Defined by an unique ID (later)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Multiple message can belong to same event</a:t>
            </a:r>
          </a:p>
        </p:txBody>
      </p:sp>
    </p:spTree>
    <p:extLst>
      <p:ext uri="{BB962C8B-B14F-4D97-AF65-F5344CB8AC3E}">
        <p14:creationId xmlns:p14="http://schemas.microsoft.com/office/powerpoint/2010/main" val="5054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erlin Sans FB" panose="020E0602020502020306" pitchFamily="34" charset="0"/>
              </a:rPr>
              <a:t>Agenda</a:t>
            </a:r>
            <a:endParaRPr lang="en-US" dirty="0">
              <a:solidFill>
                <a:schemeClr val="bg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113" y="1845275"/>
            <a:ext cx="936642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Building 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Design &amp; communication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rgbClr val="FF0000"/>
                </a:solidFill>
                <a:latin typeface="Britannic Bold" panose="020B0903060703020204" pitchFamily="34" charset="0"/>
              </a:rPr>
              <a:t>Interfaces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General aspects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TSDP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LGE NGTP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Vehicle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ASN.1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NGTP messages</a:t>
            </a:r>
          </a:p>
        </p:txBody>
      </p:sp>
    </p:spTree>
    <p:extLst>
      <p:ext uri="{BB962C8B-B14F-4D97-AF65-F5344CB8AC3E}">
        <p14:creationId xmlns:p14="http://schemas.microsoft.com/office/powerpoint/2010/main" val="24641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11" y="263611"/>
            <a:ext cx="277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Interfaces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1" y="1243913"/>
            <a:ext cx="8322205" cy="49509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72198" y="1665113"/>
            <a:ext cx="36198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Define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Operations are services (methods, APIs) provided by lower level to higher level components within NGTP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Naming convention (name indicates direction from low to high component)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Mostly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uni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-directional</a:t>
            </a:r>
            <a:endParaRPr lang="en-US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1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11" y="263611"/>
            <a:ext cx="4565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Interfaces (cont.)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56" y="1285102"/>
            <a:ext cx="8322205" cy="49509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90120" y="3122141"/>
            <a:ext cx="3171566" cy="14169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328010" y="1083660"/>
            <a:ext cx="2925935" cy="1680519"/>
          </a:xfrm>
          <a:prstGeom prst="cloudCallout">
            <a:avLst>
              <a:gd name="adj1" fmla="val 79615"/>
              <a:gd name="adj2" fmla="val 6642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ritannic Bold" panose="020B0903060703020204" pitchFamily="34" charset="0"/>
              </a:rPr>
              <a:t>Focus on this only (later)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89405" y="3122141"/>
            <a:ext cx="856736" cy="1416908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erlin Sans FB" panose="020E0602020502020306" pitchFamily="34" charset="0"/>
              </a:rPr>
              <a:t>Agenda</a:t>
            </a:r>
            <a:endParaRPr lang="en-US" dirty="0">
              <a:solidFill>
                <a:schemeClr val="bg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113" y="1845275"/>
            <a:ext cx="936642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Building 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Design &amp; communication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Interfaces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rgbClr val="FF0000"/>
                </a:solidFill>
                <a:latin typeface="Britannic Bold" panose="020B0903060703020204" pitchFamily="34" charset="0"/>
              </a:rPr>
              <a:t>General aspects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TSDP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LGE NGTP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Vehicle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ASN.1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NGTP messages</a:t>
            </a:r>
          </a:p>
        </p:txBody>
      </p:sp>
    </p:spTree>
    <p:extLst>
      <p:ext uri="{BB962C8B-B14F-4D97-AF65-F5344CB8AC3E}">
        <p14:creationId xmlns:p14="http://schemas.microsoft.com/office/powerpoint/2010/main" val="109650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11" y="263611"/>
            <a:ext cx="432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General aspects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341" y="1141644"/>
            <a:ext cx="509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Aspects need to be considered when design a telematics system obeys NGTP principles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Just guidelines &amp; recommendations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342" y="2215979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Security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667" y="2589275"/>
            <a:ext cx="4289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Secured communication channel like SSL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End-to-end data encryption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Authentication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…</a:t>
            </a:r>
            <a:endParaRPr lang="en-US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341" y="3785119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9667" y="4154451"/>
            <a:ext cx="20730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Timestamp</a:t>
            </a:r>
          </a:p>
          <a:p>
            <a:r>
              <a:rPr lang="en-US" dirty="0"/>
              <a:t>Event ID</a:t>
            </a:r>
          </a:p>
          <a:p>
            <a:r>
              <a:rPr lang="en-US" dirty="0"/>
              <a:t>Distributed logging</a:t>
            </a:r>
          </a:p>
          <a:p>
            <a:r>
              <a:rPr lang="en-US" dirty="0"/>
              <a:t>Centralized logging</a:t>
            </a:r>
          </a:p>
          <a:p>
            <a:r>
              <a:rPr lang="en-US" dirty="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341" y="5627294"/>
            <a:ext cx="150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Monitoring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486" y="5996626"/>
            <a:ext cx="2073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Failure detection</a:t>
            </a:r>
          </a:p>
          <a:p>
            <a:r>
              <a:rPr lang="en-US" dirty="0"/>
              <a:t>Diagnosis of issues</a:t>
            </a:r>
          </a:p>
          <a:p>
            <a:r>
              <a:rPr lang="en-US" dirty="0"/>
              <a:t>…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99" y="1972794"/>
            <a:ext cx="7321365" cy="39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erlin Sans FB" panose="020E0602020502020306" pitchFamily="34" charset="0"/>
              </a:rPr>
              <a:t>Agenda</a:t>
            </a:r>
            <a:endParaRPr lang="en-US" dirty="0">
              <a:solidFill>
                <a:schemeClr val="bg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113" y="1845275"/>
            <a:ext cx="936642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Building 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Design &amp; communication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Interfaces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General aspects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rgbClr val="FF0000"/>
                </a:solidFill>
                <a:latin typeface="Britannic Bold" panose="020B0903060703020204" pitchFamily="34" charset="0"/>
              </a:rPr>
              <a:t>TSDP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LGE NGTP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Vehicle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ASN.1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NGTP messages</a:t>
            </a:r>
          </a:p>
        </p:txBody>
      </p:sp>
    </p:spTree>
    <p:extLst>
      <p:ext uri="{BB962C8B-B14F-4D97-AF65-F5344CB8AC3E}">
        <p14:creationId xmlns:p14="http://schemas.microsoft.com/office/powerpoint/2010/main" val="22947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11" y="263611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TSDP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611" y="1002276"/>
            <a:ext cx="509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A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name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given by WirelessCar (WC) for its implementation of NGTP infrastructure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6293" y="294388"/>
            <a:ext cx="6898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T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elematics </a:t>
            </a:r>
            <a:r>
              <a:rPr lang="en-US" sz="3200" b="1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S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ervices</a:t>
            </a:r>
            <a:r>
              <a:rPr lang="en-US" sz="3200" b="1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 D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elivery</a:t>
            </a:r>
            <a:r>
              <a:rPr lang="en-US" sz="3200" b="1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Platform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032" y="1648607"/>
            <a:ext cx="7175914" cy="500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7710" y="3108259"/>
            <a:ext cx="3439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Components and their roles are as same as described in previous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Plus other components</a:t>
            </a:r>
          </a:p>
        </p:txBody>
      </p:sp>
    </p:spTree>
    <p:extLst>
      <p:ext uri="{BB962C8B-B14F-4D97-AF65-F5344CB8AC3E}">
        <p14:creationId xmlns:p14="http://schemas.microsoft.com/office/powerpoint/2010/main" val="6488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90" y="1872049"/>
            <a:ext cx="646159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3611" y="263611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TSDP (cont.)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2167" y="1205042"/>
            <a:ext cx="190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Voice Gateway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52151" y="1474573"/>
            <a:ext cx="288323" cy="1161535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3084" y="1872049"/>
            <a:ext cx="34398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Allocate &amp; store phone numbers for e-call, b-call (CRQNs – Call Request Numbers)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Decide &amp; forward CRQNs to DSPT that send back for TU to use</a:t>
            </a:r>
          </a:p>
        </p:txBody>
      </p:sp>
    </p:spTree>
    <p:extLst>
      <p:ext uri="{BB962C8B-B14F-4D97-AF65-F5344CB8AC3E}">
        <p14:creationId xmlns:p14="http://schemas.microsoft.com/office/powerpoint/2010/main" val="9833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43" y="841301"/>
            <a:ext cx="7175914" cy="500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44128" y="4475459"/>
            <a:ext cx="1145060" cy="615526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043" y="87876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TSDP (cont.)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5607" y="6205750"/>
            <a:ext cx="252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Master Data Service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16658" y="5090985"/>
            <a:ext cx="0" cy="1188907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52487" y="2505662"/>
            <a:ext cx="38746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Add &amp; store vehicle profile, TU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Vehicle profile added by JLR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TU profile added by LGE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Vehicle profile &amp; TU profile will be connected (programmatically) when running provisioning application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(FT) within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VDC</a:t>
            </a:r>
          </a:p>
        </p:txBody>
      </p:sp>
    </p:spTree>
    <p:extLst>
      <p:ext uri="{BB962C8B-B14F-4D97-AF65-F5344CB8AC3E}">
        <p14:creationId xmlns:p14="http://schemas.microsoft.com/office/powerpoint/2010/main" val="26810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erlin Sans FB" panose="020E0602020502020306" pitchFamily="34" charset="0"/>
              </a:rPr>
              <a:t>Agenda</a:t>
            </a:r>
            <a:endParaRPr lang="en-US" dirty="0">
              <a:solidFill>
                <a:schemeClr val="bg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114" y="1845275"/>
            <a:ext cx="646670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Building 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Design &amp; </a:t>
            </a: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communication </a:t>
            </a: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Interfaces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General aspects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TSDP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LGE NGTP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Vehicle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ASN.1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NGTP messages</a:t>
            </a:r>
          </a:p>
        </p:txBody>
      </p:sp>
    </p:spTree>
    <p:extLst>
      <p:ext uri="{BB962C8B-B14F-4D97-AF65-F5344CB8AC3E}">
        <p14:creationId xmlns:p14="http://schemas.microsoft.com/office/powerpoint/2010/main" val="32670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erlin Sans FB" panose="020E0602020502020306" pitchFamily="34" charset="0"/>
              </a:rPr>
              <a:t>Agenda</a:t>
            </a:r>
            <a:endParaRPr lang="en-US" dirty="0">
              <a:solidFill>
                <a:schemeClr val="bg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113" y="1845275"/>
            <a:ext cx="936642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Building 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Design &amp; communication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Interfaces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General aspects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TSDP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rgbClr val="FF0000"/>
                </a:solidFill>
                <a:latin typeface="Britannic Bold" panose="020B0903060703020204" pitchFamily="34" charset="0"/>
              </a:rPr>
              <a:t>LGE NGTP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Vehicle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ASN.1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NGTP messages</a:t>
            </a:r>
          </a:p>
        </p:txBody>
      </p:sp>
    </p:spTree>
    <p:extLst>
      <p:ext uri="{BB962C8B-B14F-4D97-AF65-F5344CB8AC3E}">
        <p14:creationId xmlns:p14="http://schemas.microsoft.com/office/powerpoint/2010/main" val="38812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11" y="263611"/>
            <a:ext cx="482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LGE NGTP service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939" y="2614084"/>
            <a:ext cx="6240596" cy="37125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04939" y="4022123"/>
            <a:ext cx="2520777" cy="10626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2807802" y="2483370"/>
            <a:ext cx="2052725" cy="1223657"/>
          </a:xfrm>
          <a:prstGeom prst="cloudCallout">
            <a:avLst>
              <a:gd name="adj1" fmla="val 79615"/>
              <a:gd name="adj2" fmla="val 6642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Focus on this only (later)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21845" y="4053016"/>
            <a:ext cx="601364" cy="1000897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1659" y="1749080"/>
            <a:ext cx="206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As said earlier…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465" y="2760490"/>
            <a:ext cx="5631021" cy="25782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9205" y="975845"/>
            <a:ext cx="49069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sz="1400" dirty="0"/>
              <a:t>Handle HEADER of NGTP message only</a:t>
            </a:r>
          </a:p>
          <a:p>
            <a:r>
              <a:rPr lang="en-US" sz="1400" dirty="0"/>
              <a:t>Dispatch </a:t>
            </a:r>
            <a:r>
              <a:rPr lang="en-US" sz="1400" dirty="0" smtClean="0"/>
              <a:t>messages </a:t>
            </a:r>
            <a:r>
              <a:rPr lang="en-US" sz="1400" dirty="0"/>
              <a:t>to other </a:t>
            </a:r>
            <a:r>
              <a:rPr lang="en-US" sz="1400" dirty="0" smtClean="0"/>
              <a:t>components</a:t>
            </a:r>
          </a:p>
          <a:p>
            <a:r>
              <a:rPr lang="en-US" sz="1400" dirty="0" smtClean="0"/>
              <a:t>Send messages from other components to TU</a:t>
            </a:r>
            <a:endParaRPr lang="en-US" sz="1400" dirty="0"/>
          </a:p>
          <a:p>
            <a:r>
              <a:rPr lang="en-US" sz="1400" dirty="0"/>
              <a:t>Able to handle of both voice and data messages</a:t>
            </a:r>
          </a:p>
          <a:p>
            <a:r>
              <a:rPr lang="en-US" sz="1400" dirty="0"/>
              <a:t>Able to switch bearer (SMS, WLAN</a:t>
            </a:r>
            <a:r>
              <a:rPr lang="en-US" sz="1400" dirty="0" smtClean="0"/>
              <a:t>,…)</a:t>
            </a:r>
          </a:p>
          <a:p>
            <a:r>
              <a:rPr lang="en-US" sz="1400" dirty="0" smtClean="0"/>
              <a:t>Messages are downlink (MT)</a:t>
            </a:r>
          </a:p>
          <a:p>
            <a:r>
              <a:rPr lang="en-US" sz="1400" dirty="0" smtClean="0"/>
              <a:t>Multiple protocols: UDP, HTTP/HTTPS (over TCP), SMS</a:t>
            </a:r>
          </a:p>
          <a:p>
            <a:r>
              <a:rPr lang="en-US" sz="1400" dirty="0" smtClean="0"/>
              <a:t>Resending mechanism stop after receiving DSPT ACK</a:t>
            </a:r>
          </a:p>
          <a:p>
            <a:r>
              <a:rPr lang="en-US" sz="1400" dirty="0" smtClean="0"/>
              <a:t>Encryption/decryption of messages</a:t>
            </a:r>
          </a:p>
          <a:p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63611" y="263611"/>
            <a:ext cx="6615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LGE NGTP service 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05816" y="3206704"/>
            <a:ext cx="14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Dispatcher</a:t>
            </a: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0" y="2670651"/>
            <a:ext cx="5783720" cy="403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306675" y="3668828"/>
            <a:ext cx="1099141" cy="1092642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06062" y="6035423"/>
            <a:ext cx="405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LGE NGTP service resides in here</a:t>
            </a:r>
            <a:endParaRPr lang="en-US" dirty="0"/>
          </a:p>
        </p:txBody>
      </p:sp>
      <p:cxnSp>
        <p:nvCxnSpPr>
          <p:cNvPr id="3" name="Curved Connector 2"/>
          <p:cNvCxnSpPr>
            <a:stCxn id="12" idx="1"/>
          </p:cNvCxnSpPr>
          <p:nvPr/>
        </p:nvCxnSpPr>
        <p:spPr>
          <a:xfrm rot="10800000">
            <a:off x="6879206" y="4854263"/>
            <a:ext cx="426857" cy="1365827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2811" y="3862417"/>
            <a:ext cx="1552232" cy="1092642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98927" y="1417363"/>
            <a:ext cx="206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As said earlier…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242" y="3806916"/>
            <a:ext cx="4572904" cy="20937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9205" y="1168727"/>
            <a:ext cx="49069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sz="1400" dirty="0"/>
              <a:t>Handle HEADER of NGTP message only</a:t>
            </a:r>
          </a:p>
          <a:p>
            <a:r>
              <a:rPr lang="en-US" sz="1400" dirty="0"/>
              <a:t>Dispatch </a:t>
            </a:r>
            <a:r>
              <a:rPr lang="en-US" sz="1400" dirty="0" smtClean="0"/>
              <a:t>messages </a:t>
            </a:r>
            <a:r>
              <a:rPr lang="en-US" sz="1400" dirty="0"/>
              <a:t>to other </a:t>
            </a:r>
            <a:r>
              <a:rPr lang="en-US" sz="1400" dirty="0" smtClean="0"/>
              <a:t>components</a:t>
            </a:r>
          </a:p>
          <a:p>
            <a:r>
              <a:rPr lang="en-US" sz="1400" dirty="0" smtClean="0"/>
              <a:t>Send messages from other components to TU</a:t>
            </a:r>
            <a:endParaRPr lang="en-US" sz="1400" dirty="0"/>
          </a:p>
          <a:p>
            <a:r>
              <a:rPr lang="en-US" sz="1400" dirty="0"/>
              <a:t>Able to handle of both voice and data messages</a:t>
            </a:r>
          </a:p>
          <a:p>
            <a:r>
              <a:rPr lang="en-US" sz="1400" dirty="0"/>
              <a:t>Able to switch bearer (SMS, WLAN</a:t>
            </a:r>
            <a:r>
              <a:rPr lang="en-US" sz="1400" dirty="0" smtClean="0"/>
              <a:t>,…)</a:t>
            </a:r>
          </a:p>
          <a:p>
            <a:r>
              <a:rPr lang="en-US" sz="1400" dirty="0" smtClean="0"/>
              <a:t>Messages are downlink (MT)</a:t>
            </a:r>
          </a:p>
          <a:p>
            <a:r>
              <a:rPr lang="en-US" sz="1400" dirty="0" smtClean="0"/>
              <a:t>Multiple protocols: UDP, HTTP/HTTPS (over TCP), SMS</a:t>
            </a:r>
          </a:p>
          <a:p>
            <a:r>
              <a:rPr lang="en-US" sz="1400" dirty="0" smtClean="0"/>
              <a:t>Resending mechanism stop after receiving DSPT ACK</a:t>
            </a:r>
          </a:p>
          <a:p>
            <a:r>
              <a:rPr lang="en-US" sz="1400" dirty="0" smtClean="0"/>
              <a:t>Encryption/decryption of messages</a:t>
            </a:r>
          </a:p>
          <a:p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09591" y="98816"/>
            <a:ext cx="518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LGE NGTP service (cont.)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143246" y="4193344"/>
            <a:ext cx="1544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sz="1400" dirty="0" smtClean="0"/>
              <a:t>WC Dispatcher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74950" y="6339152"/>
            <a:ext cx="405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LGE NGTP service resides in here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1825" y="702065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That means: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41" y="3806915"/>
            <a:ext cx="4572904" cy="209377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96341" y="4583228"/>
            <a:ext cx="799983" cy="74665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urved Connector 2"/>
          <p:cNvCxnSpPr>
            <a:stCxn id="12" idx="1"/>
            <a:endCxn id="11" idx="2"/>
          </p:cNvCxnSpPr>
          <p:nvPr/>
        </p:nvCxnSpPr>
        <p:spPr>
          <a:xfrm rot="10800000">
            <a:off x="1396334" y="5329882"/>
            <a:ext cx="478617" cy="1193936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267" y="1168727"/>
            <a:ext cx="490694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sz="1400" dirty="0"/>
              <a:t>Handle HEADER of NGTP message only</a:t>
            </a:r>
          </a:p>
          <a:p>
            <a:r>
              <a:rPr lang="en-US" sz="1400" dirty="0"/>
              <a:t>Dispatch </a:t>
            </a:r>
            <a:r>
              <a:rPr lang="en-US" sz="1400" dirty="0" smtClean="0"/>
              <a:t>messages </a:t>
            </a:r>
            <a:r>
              <a:rPr lang="en-US" sz="1400" dirty="0"/>
              <a:t>to other </a:t>
            </a:r>
            <a:r>
              <a:rPr lang="en-US" sz="1400" dirty="0" smtClean="0"/>
              <a:t>components (applications within TU that sent corresponding message)</a:t>
            </a:r>
          </a:p>
          <a:p>
            <a:r>
              <a:rPr lang="en-US" sz="1400" dirty="0" smtClean="0"/>
              <a:t>Send messages from other components (applications within TU) to DSPT</a:t>
            </a:r>
            <a:endParaRPr lang="en-US" sz="1400" dirty="0"/>
          </a:p>
          <a:p>
            <a:r>
              <a:rPr lang="en-US" sz="1400" dirty="0"/>
              <a:t>Able to handle of both voice and data messages</a:t>
            </a:r>
          </a:p>
          <a:p>
            <a:r>
              <a:rPr lang="en-US" sz="1400" dirty="0"/>
              <a:t>Able to switch bearer (SMS, WLAN</a:t>
            </a:r>
            <a:r>
              <a:rPr lang="en-US" sz="1400" dirty="0" smtClean="0"/>
              <a:t>,…)</a:t>
            </a:r>
          </a:p>
          <a:p>
            <a:r>
              <a:rPr lang="en-US" sz="1400" dirty="0" smtClean="0"/>
              <a:t>Messages are uplink (MO)</a:t>
            </a:r>
          </a:p>
          <a:p>
            <a:r>
              <a:rPr lang="en-US" sz="1400" dirty="0" smtClean="0"/>
              <a:t>Multiple protocols: UDP, HTTP/HTTPS (over TCP), SMS</a:t>
            </a:r>
          </a:p>
          <a:p>
            <a:r>
              <a:rPr lang="en-US" sz="1400" dirty="0" smtClean="0"/>
              <a:t>Resending mechanism stop after receiving DSPT ACK</a:t>
            </a:r>
          </a:p>
          <a:p>
            <a:r>
              <a:rPr lang="en-US" sz="1400" dirty="0" smtClean="0"/>
              <a:t>Encryption/decryption of messages</a:t>
            </a:r>
          </a:p>
          <a:p>
            <a:r>
              <a:rPr lang="en-US" sz="1400" dirty="0" smtClean="0"/>
              <a:t>And many more that specific to JLR requirements…</a:t>
            </a:r>
          </a:p>
          <a:p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56208" y="2183027"/>
            <a:ext cx="1449392" cy="0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4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9" y="354189"/>
            <a:ext cx="518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LGE NGTP service (cont.)</a:t>
            </a:r>
            <a:endParaRPr lang="en-US" sz="28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330" y="1408670"/>
            <a:ext cx="7472390" cy="521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59818" y="267865"/>
            <a:ext cx="2302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LGE NGTP service</a:t>
            </a:r>
          </a:p>
          <a:p>
            <a:r>
              <a:rPr lang="en-US" dirty="0" smtClean="0"/>
              <a:t>resides in here</a:t>
            </a:r>
            <a:endParaRPr lang="en-US" dirty="0"/>
          </a:p>
        </p:txBody>
      </p:sp>
      <p:cxnSp>
        <p:nvCxnSpPr>
          <p:cNvPr id="7" name="Curved Connector 6"/>
          <p:cNvCxnSpPr>
            <a:stCxn id="6" idx="1"/>
          </p:cNvCxnSpPr>
          <p:nvPr/>
        </p:nvCxnSpPr>
        <p:spPr>
          <a:xfrm rot="10800000" flipV="1">
            <a:off x="4856682" y="591030"/>
            <a:ext cx="1803137" cy="2489919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566" y="1239393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SVC CODEC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203" y="3777049"/>
            <a:ext cx="1581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DSPT CODEC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362" y="1696995"/>
            <a:ext cx="3871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Component defines structure/format for SERVICE section of a NGTP message</a:t>
            </a:r>
          </a:p>
          <a:p>
            <a:r>
              <a:rPr lang="en-US" dirty="0"/>
              <a:t>Know how to encode/decode that </a:t>
            </a:r>
            <a:r>
              <a:rPr lang="en-US" dirty="0" smtClean="0"/>
              <a:t>section</a:t>
            </a:r>
          </a:p>
          <a:p>
            <a:r>
              <a:rPr lang="en-US" dirty="0" smtClean="0"/>
              <a:t>Provided by 3</a:t>
            </a:r>
            <a:r>
              <a:rPr lang="en-US" baseline="30000" dirty="0" smtClean="0"/>
              <a:t>rd</a:t>
            </a:r>
            <a:r>
              <a:rPr lang="en-US" dirty="0" smtClean="0"/>
              <a:t> party (later)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1362" y="4270907"/>
            <a:ext cx="3871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Component defines structure/format for HEADER section of a NGTP message</a:t>
            </a:r>
          </a:p>
          <a:p>
            <a:r>
              <a:rPr lang="en-US" dirty="0"/>
              <a:t>Know how to encode/decode that section</a:t>
            </a:r>
          </a:p>
          <a:p>
            <a:r>
              <a:rPr lang="en-US" dirty="0" smtClean="0"/>
              <a:t>Provided by 3</a:t>
            </a:r>
            <a:r>
              <a:rPr lang="en-US" baseline="30000" dirty="0" smtClean="0"/>
              <a:t>rd</a:t>
            </a:r>
            <a:r>
              <a:rPr lang="en-US" dirty="0" smtClean="0"/>
              <a:t> party (later)</a:t>
            </a:r>
            <a:endParaRPr lang="en-US" dirty="0"/>
          </a:p>
          <a:p>
            <a:endParaRPr lang="en-US" dirty="0"/>
          </a:p>
        </p:txBody>
      </p:sp>
      <p:cxnSp>
        <p:nvCxnSpPr>
          <p:cNvPr id="18" name="Curved Connector 17"/>
          <p:cNvCxnSpPr/>
          <p:nvPr/>
        </p:nvCxnSpPr>
        <p:spPr>
          <a:xfrm>
            <a:off x="1871790" y="1419996"/>
            <a:ext cx="2766113" cy="2146988"/>
          </a:xfrm>
          <a:prstGeom prst="curvedConnector3">
            <a:avLst>
              <a:gd name="adj1" fmla="val 937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</p:cNvCxnSpPr>
          <p:nvPr/>
        </p:nvCxnSpPr>
        <p:spPr>
          <a:xfrm flipV="1">
            <a:off x="1871790" y="3847070"/>
            <a:ext cx="2823778" cy="99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3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9" y="354189"/>
            <a:ext cx="518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LGE NGTP service (cont.)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42971" y="1122195"/>
            <a:ext cx="378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What’s about data encryption?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8" y="2094470"/>
            <a:ext cx="3733800" cy="1219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09282" y="1122195"/>
            <a:ext cx="443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What’s about data communication over the </a:t>
            </a:r>
            <a:r>
              <a:rPr lang="en-US" dirty="0" smtClean="0"/>
              <a:t>Internet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282" y="1874797"/>
            <a:ext cx="3901448" cy="19507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17304" y="6400801"/>
            <a:ext cx="443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roadway" panose="04040905080B02020502" pitchFamily="82" charset="0"/>
              </a:rPr>
              <a:t>© Image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roadway" panose="04040905080B02020502" pitchFamily="82" charset="0"/>
              </a:rPr>
              <a:t>courtesy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roadway" panose="04040905080B02020502" pitchFamily="82" charset="0"/>
              </a:rPr>
              <a:t>of Google Images</a:t>
            </a:r>
            <a:endParaRPr lang="en-US" dirty="0">
              <a:solidFill>
                <a:schemeClr val="bg2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4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9" y="354189"/>
            <a:ext cx="518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LGE NGTP service (cont.)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525657" y="810081"/>
            <a:ext cx="239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sz="2800" dirty="0" smtClean="0"/>
              <a:t>In summary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295427" y="1776753"/>
            <a:ext cx="4628910" cy="466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66410" y="2735878"/>
            <a:ext cx="1015068" cy="530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(service)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13749" y="2742446"/>
            <a:ext cx="1015068" cy="530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(service)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9071" y="2722499"/>
            <a:ext cx="1015068" cy="530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(service)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1303" y="3970787"/>
            <a:ext cx="4065864" cy="23377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401063" y="4551672"/>
            <a:ext cx="1970313" cy="13561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Its own logic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359" y="4331515"/>
            <a:ext cx="796955" cy="445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0359" y="4933257"/>
            <a:ext cx="1105737" cy="4972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OpenSSL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0359" y="5598783"/>
            <a:ext cx="1359017" cy="6179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SVC &amp; DSPT CODEC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1218730" y="3232341"/>
            <a:ext cx="1345505" cy="738446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</p:cNvCxnSpPr>
          <p:nvPr/>
        </p:nvCxnSpPr>
        <p:spPr>
          <a:xfrm>
            <a:off x="2573944" y="3265890"/>
            <a:ext cx="0" cy="698329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9" idx="0"/>
          </p:cNvCxnSpPr>
          <p:nvPr/>
        </p:nvCxnSpPr>
        <p:spPr>
          <a:xfrm flipH="1">
            <a:off x="2564235" y="3272458"/>
            <a:ext cx="1357048" cy="698329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35878" y="398649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NGTP service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3816" y="176599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TU (JLR VDC)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92705" y="3961911"/>
            <a:ext cx="2745030" cy="2344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597167" y="5134062"/>
            <a:ext cx="3095538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788627" y="3970787"/>
            <a:ext cx="629175" cy="2322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IF#1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545713" y="40064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WC DSPT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0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erlin Sans FB" panose="020E0602020502020306" pitchFamily="34" charset="0"/>
              </a:rPr>
              <a:t>Agenda</a:t>
            </a:r>
            <a:endParaRPr lang="en-US" dirty="0">
              <a:solidFill>
                <a:schemeClr val="bg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113" y="1845275"/>
            <a:ext cx="936642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Building 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Design &amp; communication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Interfaces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General aspects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TSDP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LGE NGTP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rgbClr val="FF0000"/>
                </a:solidFill>
                <a:latin typeface="Britannic Bold" panose="020B0903060703020204" pitchFamily="34" charset="0"/>
              </a:rPr>
              <a:t>Vehicle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ASN.1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NGTP messages</a:t>
            </a:r>
          </a:p>
        </p:txBody>
      </p:sp>
    </p:spTree>
    <p:extLst>
      <p:ext uri="{BB962C8B-B14F-4D97-AF65-F5344CB8AC3E}">
        <p14:creationId xmlns:p14="http://schemas.microsoft.com/office/powerpoint/2010/main" val="34584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15" y="238859"/>
            <a:ext cx="3519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Vehicle interface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93115" y="941886"/>
            <a:ext cx="2002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sz="2000" dirty="0" smtClean="0"/>
              <a:t>A.K.A</a:t>
            </a:r>
            <a:r>
              <a:rPr lang="en-US" sz="2800" dirty="0" smtClean="0"/>
              <a:t> </a:t>
            </a:r>
            <a:r>
              <a:rPr lang="en-US" sz="3200" dirty="0">
                <a:solidFill>
                  <a:srgbClr val="FF0000"/>
                </a:solidFill>
              </a:rPr>
              <a:t>IF#1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008" y="238860"/>
            <a:ext cx="5750281" cy="2562006"/>
          </a:xfrm>
          <a:prstGeom prst="rect">
            <a:avLst/>
          </a:prstGeom>
        </p:spPr>
      </p:pic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15" y="2324926"/>
            <a:ext cx="6290063" cy="439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60173" y="3534032"/>
            <a:ext cx="444843" cy="142102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94995" y="1123336"/>
            <a:ext cx="630951" cy="1059691"/>
          </a:xfrm>
          <a:prstGeom prst="rect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68746" y="3685342"/>
            <a:ext cx="38746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Bi-directional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Located @ NGTP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Vehicle profile added by JLR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TU profile added by LGE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Vehicle profile &amp; TU profile will be connected (programmatically) when running provisioning application within VDC</a:t>
            </a:r>
          </a:p>
        </p:txBody>
      </p:sp>
    </p:spTree>
    <p:extLst>
      <p:ext uri="{BB962C8B-B14F-4D97-AF65-F5344CB8AC3E}">
        <p14:creationId xmlns:p14="http://schemas.microsoft.com/office/powerpoint/2010/main" val="187322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15" y="238859"/>
            <a:ext cx="4914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Vehicle interface (cont.)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59" y="1154408"/>
            <a:ext cx="10058400" cy="21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6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9668" y="2331306"/>
            <a:ext cx="74140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Design pattern, framework, solution,…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Standard building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Standard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Reusability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Easy integration of legacy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Easy integration of new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Current version: 2.0 (?)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86" y="953734"/>
            <a:ext cx="9746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N</a:t>
            </a: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ext </a:t>
            </a:r>
            <a:r>
              <a:rPr lang="en-US" sz="4800" b="1" dirty="0">
                <a:solidFill>
                  <a:srgbClr val="FF0000"/>
                </a:solidFill>
                <a:latin typeface="Constantia" panose="02030602050306030303" pitchFamily="18" charset="0"/>
              </a:rPr>
              <a:t>G</a:t>
            </a: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eneration </a:t>
            </a:r>
            <a:r>
              <a:rPr lang="en-US" sz="4800" b="1" dirty="0">
                <a:solidFill>
                  <a:srgbClr val="FF0000"/>
                </a:solidFill>
                <a:latin typeface="Constantia" panose="02030602050306030303" pitchFamily="18" charset="0"/>
              </a:rPr>
              <a:t>T</a:t>
            </a: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elematics </a:t>
            </a:r>
            <a:r>
              <a:rPr lang="en-US" sz="4800" b="1" dirty="0">
                <a:solidFill>
                  <a:srgbClr val="FF0000"/>
                </a:solidFill>
                <a:latin typeface="Constantia" panose="02030602050306030303" pitchFamily="18" charset="0"/>
              </a:rPr>
              <a:t>P</a:t>
            </a: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attern</a:t>
            </a:r>
            <a:endParaRPr lang="en-US" sz="4800" dirty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22" y="2331306"/>
            <a:ext cx="3415957" cy="25619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1232" y="181233"/>
            <a:ext cx="255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Overview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erlin Sans FB" panose="020E0602020502020306" pitchFamily="34" charset="0"/>
              </a:rPr>
              <a:t>Agenda</a:t>
            </a:r>
            <a:endParaRPr lang="en-US" dirty="0">
              <a:solidFill>
                <a:schemeClr val="bg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113" y="1845275"/>
            <a:ext cx="936642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Building 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Design &amp; communication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Interfaces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General aspects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TSDP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LGE NGTP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Vehicle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0000"/>
                </a:solidFill>
                <a:latin typeface="Britannic Bold" panose="020B0903060703020204" pitchFamily="34" charset="0"/>
              </a:rPr>
              <a:t>ASN.1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NGTP messages</a:t>
            </a:r>
          </a:p>
        </p:txBody>
      </p:sp>
    </p:spTree>
    <p:extLst>
      <p:ext uri="{BB962C8B-B14F-4D97-AF65-F5344CB8AC3E}">
        <p14:creationId xmlns:p14="http://schemas.microsoft.com/office/powerpoint/2010/main" val="22590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115" y="238859"/>
            <a:ext cx="4914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Vehicle interface (cont.)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09404" y="762078"/>
            <a:ext cx="116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ASN.1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725" y="2458458"/>
            <a:ext cx="38746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IF#1 uses ASN.1. to (recursively) define structure of a NGTP message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Tools to generate ASN.1 format to difference programming language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5750" y="762079"/>
            <a:ext cx="8494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Franklin Gothic Medium" panose="020B0603020102020204" pitchFamily="34" charset="0"/>
              </a:rPr>
              <a:t>https://www.oss.com/asn1/products/asn1-cpp/asn1-cpp.html</a:t>
            </a:r>
            <a:endParaRPr lang="en-US" sz="2400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591" y="1421278"/>
            <a:ext cx="5812754" cy="52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12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115" y="238859"/>
            <a:ext cx="4914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Vehicle interface (cont.)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09404" y="762078"/>
            <a:ext cx="2342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ASN.1 (cont.)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5750" y="762079"/>
            <a:ext cx="8494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Franklin Gothic Medium" panose="020B0603020102020204" pitchFamily="34" charset="0"/>
              </a:rPr>
              <a:t>https://www.oss.com/asn1/products/asn1-cpp/asn1-cpp.html</a:t>
            </a:r>
            <a:endParaRPr lang="en-US" sz="2400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3" y="1591792"/>
            <a:ext cx="5512613" cy="18351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557" y="2509366"/>
            <a:ext cx="6272195" cy="4262657"/>
          </a:xfrm>
          <a:prstGeom prst="rect">
            <a:avLst/>
          </a:prstGeom>
        </p:spPr>
      </p:pic>
      <p:cxnSp>
        <p:nvCxnSpPr>
          <p:cNvPr id="10" name="Curved Connector 9"/>
          <p:cNvCxnSpPr>
            <a:stCxn id="2" idx="2"/>
            <a:endCxn id="3" idx="1"/>
          </p:cNvCxnSpPr>
          <p:nvPr/>
        </p:nvCxnSpPr>
        <p:spPr>
          <a:xfrm rot="16200000" flipH="1">
            <a:off x="4012276" y="2800413"/>
            <a:ext cx="1213755" cy="2466807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66578" y="3794988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ASN.1 Compiler</a:t>
            </a:r>
            <a:endParaRPr lang="en-US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21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115" y="238859"/>
            <a:ext cx="4914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Vehicle interface (cont.)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09404" y="762078"/>
            <a:ext cx="2342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ASN.1 (cont.)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5750" y="762079"/>
            <a:ext cx="8494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Franklin Gothic Medium" panose="020B0603020102020204" pitchFamily="34" charset="0"/>
              </a:rPr>
              <a:t>https://www.oss.com/asn1/products/asn1-cpp/asn1-cpp.html</a:t>
            </a:r>
            <a:endParaRPr lang="en-US" sz="2400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10" name="Curved Connector 9"/>
          <p:cNvCxnSpPr>
            <a:stCxn id="4" idx="2"/>
          </p:cNvCxnSpPr>
          <p:nvPr/>
        </p:nvCxnSpPr>
        <p:spPr>
          <a:xfrm rot="16200000" flipH="1">
            <a:off x="3131758" y="1919894"/>
            <a:ext cx="1840627" cy="3600971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25562" y="370393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ASN.1 Compiler</a:t>
            </a:r>
            <a:endParaRPr lang="en-US" dirty="0">
              <a:latin typeface="Berlin Sans FB" panose="020E0602020502020306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537709"/>
              </p:ext>
            </p:extLst>
          </p:nvPr>
        </p:nvGraphicFramePr>
        <p:xfrm>
          <a:off x="909404" y="1850613"/>
          <a:ext cx="2684365" cy="949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name="Packager Shell Object" showAsIcon="1" r:id="rId3" imgW="986760" imgH="349200" progId="Package">
                  <p:embed/>
                </p:oleObj>
              </mc:Choice>
              <mc:Fallback>
                <p:oleObj name="Packager Shell Object" showAsIcon="1" r:id="rId3" imgW="98676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9404" y="1850613"/>
                        <a:ext cx="2684365" cy="949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66280" y="1795032"/>
            <a:ext cx="387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Specified by JLR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Discuss with LGE &amp; WC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970" y="4245350"/>
            <a:ext cx="1829055" cy="790685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685671"/>
              </p:ext>
            </p:extLst>
          </p:nvPr>
        </p:nvGraphicFramePr>
        <p:xfrm>
          <a:off x="5289778" y="5228165"/>
          <a:ext cx="934567" cy="723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name="Packager Shell Object" showAsIcon="1" r:id="rId6" imgW="451440" imgH="349200" progId="Package">
                  <p:embed/>
                </p:oleObj>
              </mc:Choice>
              <mc:Fallback>
                <p:oleObj name="Packager Shell Object" showAsIcon="1" r:id="rId6" imgW="45144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89778" y="5228165"/>
                        <a:ext cx="934567" cy="723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212257"/>
              </p:ext>
            </p:extLst>
          </p:nvPr>
        </p:nvGraphicFramePr>
        <p:xfrm>
          <a:off x="6192505" y="5228165"/>
          <a:ext cx="1148464" cy="723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Packager Shell Object" showAsIcon="1" r:id="rId8" imgW="554760" imgH="349200" progId="Package">
                  <p:embed/>
                </p:oleObj>
              </mc:Choice>
              <mc:Fallback>
                <p:oleObj name="Packager Shell Object" showAsIcon="1" r:id="rId8" imgW="55476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92505" y="5228165"/>
                        <a:ext cx="1148464" cy="723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670474"/>
              </p:ext>
            </p:extLst>
          </p:nvPr>
        </p:nvGraphicFramePr>
        <p:xfrm>
          <a:off x="7183367" y="5228165"/>
          <a:ext cx="899526" cy="59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Packager Shell Object" showAsIcon="1" r:id="rId10" imgW="528840" imgH="349200" progId="Package">
                  <p:embed/>
                </p:oleObj>
              </mc:Choice>
              <mc:Fallback>
                <p:oleObj name="Packager Shell Object" showAsIcon="1" r:id="rId10" imgW="52884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83367" y="5228165"/>
                        <a:ext cx="899526" cy="594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625" y="3311769"/>
            <a:ext cx="1609950" cy="265784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48625" y="2476899"/>
            <a:ext cx="261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Provided by OSS NOKALVA, INC.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209563" y="1746965"/>
            <a:ext cx="6670948" cy="51110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353187" y="1367901"/>
            <a:ext cx="2653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SVC CODEC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said earlier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16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115" y="238859"/>
            <a:ext cx="4914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Vehicle interface (cont.)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09404" y="762078"/>
            <a:ext cx="2342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ASN.1 (cont.)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5750" y="762079"/>
            <a:ext cx="8494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Franklin Gothic Medium" panose="020B0603020102020204" pitchFamily="34" charset="0"/>
              </a:rPr>
              <a:t>https://www.oss.com/asn1/products/asn1-cpp/asn1-cpp.html</a:t>
            </a:r>
            <a:endParaRPr lang="en-US" sz="2400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61" y="3311767"/>
            <a:ext cx="1609950" cy="265784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47761" y="2476897"/>
            <a:ext cx="261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Provided by OSS NOKALVA, INC.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08699" y="1746963"/>
            <a:ext cx="6670948" cy="51110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52323" y="1367899"/>
            <a:ext cx="2801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DSPT CODEC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said earlier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07" y="4192609"/>
            <a:ext cx="1914792" cy="838317"/>
          </a:xfrm>
          <a:prstGeom prst="rect">
            <a:avLst/>
          </a:prstGeom>
        </p:spPr>
      </p:pic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160135"/>
              </p:ext>
            </p:extLst>
          </p:nvPr>
        </p:nvGraphicFramePr>
        <p:xfrm>
          <a:off x="4825825" y="5111329"/>
          <a:ext cx="1043683" cy="689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" name="Packager Shell Object" showAsIcon="1" r:id="rId5" imgW="528840" imgH="349200" progId="Package">
                  <p:embed/>
                </p:oleObj>
              </mc:Choice>
              <mc:Fallback>
                <p:oleObj name="Packager Shell Object" showAsIcon="1" r:id="rId5" imgW="52884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25825" y="5111329"/>
                        <a:ext cx="1043683" cy="689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544166"/>
              </p:ext>
            </p:extLst>
          </p:nvPr>
        </p:nvGraphicFramePr>
        <p:xfrm>
          <a:off x="5837238" y="3252788"/>
          <a:ext cx="5159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" name="Packager Shell Object" showAsIcon="1" r:id="rId7" imgW="515880" imgH="349200" progId="Package">
                  <p:embed/>
                </p:oleObj>
              </mc:Choice>
              <mc:Fallback>
                <p:oleObj name="Packager Shell Object" showAsIcon="1" r:id="rId7" imgW="5158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37238" y="3252788"/>
                        <a:ext cx="51593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267409"/>
              </p:ext>
            </p:extLst>
          </p:nvPr>
        </p:nvGraphicFramePr>
        <p:xfrm>
          <a:off x="2987952" y="5204894"/>
          <a:ext cx="940495" cy="636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" name="Packager Shell Object" showAsIcon="1" r:id="rId9" imgW="515880" imgH="349200" progId="Package">
                  <p:embed/>
                </p:oleObj>
              </mc:Choice>
              <mc:Fallback>
                <p:oleObj name="Packager Shell Object" showAsIcon="1" r:id="rId9" imgW="5158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7952" y="5204894"/>
                        <a:ext cx="940495" cy="636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154272"/>
              </p:ext>
            </p:extLst>
          </p:nvPr>
        </p:nvGraphicFramePr>
        <p:xfrm>
          <a:off x="3921962" y="5201061"/>
          <a:ext cx="1063262" cy="599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" name="Packager Shell Object" showAsIcon="1" r:id="rId11" imgW="619200" imgH="349200" progId="Package">
                  <p:embed/>
                </p:oleObj>
              </mc:Choice>
              <mc:Fallback>
                <p:oleObj name="Packager Shell Object" showAsIcon="1" r:id="rId11" imgW="61920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21962" y="5201061"/>
                        <a:ext cx="1063262" cy="599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9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115" y="238859"/>
            <a:ext cx="4914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Vehicle interface (cont.)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09404" y="762078"/>
            <a:ext cx="2342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ASN.1 (cont.)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5750" y="762079"/>
            <a:ext cx="8494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Franklin Gothic Medium" panose="020B0603020102020204" pitchFamily="34" charset="0"/>
              </a:rPr>
              <a:t>https://www.oss.com/asn1/products/asn1-cpp/asn1-cpp.html</a:t>
            </a:r>
            <a:endParaRPr lang="en-US" sz="2400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2" y="1223743"/>
            <a:ext cx="6356590" cy="30540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214" y="4418413"/>
            <a:ext cx="5043326" cy="2155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32" y="2750777"/>
            <a:ext cx="5061750" cy="25794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8335" y="1387095"/>
            <a:ext cx="2616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Hierarchical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Encoding/decoding, printing, error handling,…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6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erlin Sans FB" panose="020E0602020502020306" pitchFamily="34" charset="0"/>
              </a:rPr>
              <a:t>Agenda</a:t>
            </a:r>
            <a:endParaRPr lang="en-US" dirty="0">
              <a:solidFill>
                <a:schemeClr val="bg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113" y="1845275"/>
            <a:ext cx="936642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Building 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Design &amp; communication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Interfaces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General aspects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TSDP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LGE NGTP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Vehicle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ASN.1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0000"/>
                </a:solidFill>
                <a:latin typeface="Britannic Bold" panose="020B0903060703020204" pitchFamily="34" charset="0"/>
              </a:rPr>
              <a:t>NGTP messages</a:t>
            </a:r>
          </a:p>
        </p:txBody>
      </p:sp>
    </p:spTree>
    <p:extLst>
      <p:ext uri="{BB962C8B-B14F-4D97-AF65-F5344CB8AC3E}">
        <p14:creationId xmlns:p14="http://schemas.microsoft.com/office/powerpoint/2010/main" val="591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15" y="238859"/>
            <a:ext cx="3162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NGTP Message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16011" y="1222783"/>
            <a:ext cx="83408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Defined by ASN.1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Packed Encoding Rules Unaligned (PER/U) is used for binary encoding of payload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Efficiently minimizing payload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Low TU resource </a:t>
            </a:r>
            <a:r>
              <a:rPr lang="sv-SE" sz="2800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requirements</a:t>
            </a:r>
            <a:endParaRPr lang="sv-SE" sz="28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19763"/>
              </p:ext>
            </p:extLst>
          </p:nvPr>
        </p:nvGraphicFramePr>
        <p:xfrm>
          <a:off x="963824" y="3930256"/>
          <a:ext cx="11129320" cy="1508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91165"/>
                <a:gridCol w="1391165"/>
                <a:gridCol w="1122408"/>
                <a:gridCol w="1659922"/>
                <a:gridCol w="1391165"/>
                <a:gridCol w="1391165"/>
                <a:gridCol w="1391165"/>
                <a:gridCol w="1391165"/>
              </a:tblGrid>
              <a:tr h="594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1" dirty="0" smtClean="0">
                          <a:latin typeface="Berlin Sans FB Demi" panose="020E0802020502020306" pitchFamily="34" charset="0"/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Transport</a:t>
                      </a:r>
                      <a:br>
                        <a:rPr lang="sv-SE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  <a:p>
                      <a:pPr algn="ctr"/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Unencrypted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Service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1" dirty="0" smtClean="0">
                          <a:latin typeface="Berlin Sans FB Demi" panose="020E0802020502020306" pitchFamily="34" charset="0"/>
                        </a:rPr>
                        <a:t>Size (bytes)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3121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15" y="238859"/>
            <a:ext cx="4557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NGTP Message (cont.)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16011" y="1222783"/>
            <a:ext cx="83408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Defined by ASN.1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Packed Encoding Rules Unaligned (PER/U) is used for binary encoding of payload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Efficiently minimizing payload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Low TU resource </a:t>
            </a:r>
            <a:r>
              <a:rPr lang="sv-SE" sz="2800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requirements</a:t>
            </a:r>
            <a:endParaRPr lang="sv-SE" sz="28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60189"/>
              </p:ext>
            </p:extLst>
          </p:nvPr>
        </p:nvGraphicFramePr>
        <p:xfrm>
          <a:off x="963824" y="3930256"/>
          <a:ext cx="11129320" cy="1508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91165"/>
                <a:gridCol w="1391165"/>
                <a:gridCol w="1122408"/>
                <a:gridCol w="1659922"/>
                <a:gridCol w="1391165"/>
                <a:gridCol w="1391165"/>
                <a:gridCol w="1391165"/>
                <a:gridCol w="1391165"/>
              </a:tblGrid>
              <a:tr h="594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1" dirty="0" smtClean="0">
                          <a:latin typeface="Berlin Sans FB Demi" panose="020E0802020502020306" pitchFamily="34" charset="0"/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Transport</a:t>
                      </a:r>
                      <a:br>
                        <a:rPr lang="sv-SE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  <a:p>
                      <a:pPr algn="ctr"/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Unencrypted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Service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1" dirty="0" smtClean="0">
                          <a:latin typeface="Berlin Sans FB Demi" panose="020E0802020502020306" pitchFamily="34" charset="0"/>
                        </a:rPr>
                        <a:t>Size (bytes)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3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15" y="238859"/>
            <a:ext cx="4557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NGTP Message (cont.)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01694"/>
              </p:ext>
            </p:extLst>
          </p:nvPr>
        </p:nvGraphicFramePr>
        <p:xfrm>
          <a:off x="5560538" y="379565"/>
          <a:ext cx="6392567" cy="9477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9071"/>
                <a:gridCol w="790834"/>
                <a:gridCol w="683741"/>
                <a:gridCol w="922637"/>
                <a:gridCol w="799071"/>
                <a:gridCol w="799071"/>
                <a:gridCol w="799071"/>
                <a:gridCol w="799071"/>
              </a:tblGrid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Transport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Unencrypted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Service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Size (bytes)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6011" y="85345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DDU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16011" y="1314155"/>
            <a:ext cx="4872681" cy="2693045"/>
          </a:xfr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To retrieve crypto key from the PDP (together with the data in the security </a:t>
            </a:r>
            <a:r>
              <a:rPr lang="sv-SE" sz="2000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context)</a:t>
            </a:r>
          </a:p>
          <a:p>
            <a:r>
              <a:rPr lang="sv-SE" sz="2000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To </a:t>
            </a:r>
            <a:r>
              <a:rPr lang="sv-SE" sz="2000" dirty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be able to throw away </a:t>
            </a:r>
            <a:r>
              <a:rPr lang="sv-SE" sz="2000" dirty="0" smtClean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”old</a:t>
            </a:r>
            <a:r>
              <a:rPr lang="sv-SE" sz="2000" dirty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rPr>
              <a:t>” messages without having to decrypt the full message.</a:t>
            </a:r>
          </a:p>
          <a:p>
            <a:pPr marL="0" indent="0">
              <a:buNone/>
            </a:pPr>
            <a:endParaRPr lang="sv-SE" sz="20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</a:endParaRPr>
          </a:p>
          <a:p>
            <a:pPr marL="285750" indent="-285750"/>
            <a:endParaRPr lang="sv-SE" sz="20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16011" y="3890319"/>
            <a:ext cx="5885935" cy="239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NGTPDispatcherDataUnencrypted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::= SEQUENCE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messageCreationTime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TimeStamp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messageTimeToLive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INTEGER(0..2047),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msgCounter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MessageCounter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vehicleIdentification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VehicleIdentification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sv-SE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v-SE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sv-SE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711" y="2160373"/>
            <a:ext cx="5615273" cy="228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12" y="725752"/>
            <a:ext cx="10675471" cy="5723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232" y="181233"/>
            <a:ext cx="435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Overview (cont.)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15" y="238859"/>
            <a:ext cx="4557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NGTP Message (cont.)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01694"/>
              </p:ext>
            </p:extLst>
          </p:nvPr>
        </p:nvGraphicFramePr>
        <p:xfrm>
          <a:off x="5560538" y="379565"/>
          <a:ext cx="6392567" cy="9477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9071"/>
                <a:gridCol w="790834"/>
                <a:gridCol w="683741"/>
                <a:gridCol w="922637"/>
                <a:gridCol w="799071"/>
                <a:gridCol w="799071"/>
                <a:gridCol w="799071"/>
                <a:gridCol w="799071"/>
              </a:tblGrid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Transport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Unencrypted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Service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Size (bytes)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6011" y="853451"/>
            <a:ext cx="36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DDU – Message Creation 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484" y="1476632"/>
            <a:ext cx="10655646" cy="2625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-- 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Time when this message was created by the dispatcher part creator.</a:t>
            </a:r>
          </a:p>
          <a:p>
            <a:pPr marL="0" indent="0"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-- The sender must ensure that a timestamp is never reused for a specific car</a:t>
            </a:r>
            <a:endParaRPr lang="sv-SE" sz="1200" dirty="0">
              <a:latin typeface="Consolas" panose="020B0609020204030204" pitchFamily="49" charset="0"/>
              <a:ea typeface="Times New Roman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messageCreationTime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TimeStamp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,         --41bit</a:t>
            </a:r>
          </a:p>
          <a:p>
            <a:pPr marL="0" indent="0">
              <a:buNone/>
            </a:pPr>
            <a:endParaRPr lang="sv-SE" sz="2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TimeStamp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::= SEQUENCE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seconds INTEGER(0..2147483647),  -- UTC seconds since January 1st, 2000, 00:00 (31 Bit)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millis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INTEGER(0..999) OPTIONAL -- Millisecond within the second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077815" y="3857367"/>
            <a:ext cx="6875290" cy="2823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It is very important that the message creation time is not reused for a specific vehicle.</a:t>
            </a:r>
          </a:p>
          <a:p>
            <a:r>
              <a:rPr lang="sv-SE" sz="2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This is so because the dispatcher will not pass on a message having the same message creation time as a message it has already processed.</a:t>
            </a:r>
          </a:p>
          <a:p>
            <a:r>
              <a:rPr lang="sv-SE" sz="2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Also very important because the security of the encryption requires the initialization vector (IV) to be unique (per encryption key), and the message creation time is part of the IV. </a:t>
            </a:r>
            <a:endParaRPr lang="sv-SE" sz="2000" dirty="0" smtClean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15" y="238859"/>
            <a:ext cx="4557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NGTP Message (cont.)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01694"/>
              </p:ext>
            </p:extLst>
          </p:nvPr>
        </p:nvGraphicFramePr>
        <p:xfrm>
          <a:off x="5560538" y="379565"/>
          <a:ext cx="6392567" cy="9477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9071"/>
                <a:gridCol w="790834"/>
                <a:gridCol w="683741"/>
                <a:gridCol w="922637"/>
                <a:gridCol w="799071"/>
                <a:gridCol w="799071"/>
                <a:gridCol w="799071"/>
                <a:gridCol w="799071"/>
              </a:tblGrid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Transport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Unencrypted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Service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Size (bytes)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6011" y="853451"/>
            <a:ext cx="346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DDU – Message Time To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88191" y="1935106"/>
            <a:ext cx="11126017" cy="387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messageTimeToLive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INTEGER(0..2047),  --In steps of 10s. 0=no limit</a:t>
            </a:r>
          </a:p>
          <a:p>
            <a:pPr marL="0" indent="0">
              <a:buNone/>
            </a:pPr>
            <a:endParaRPr lang="sv-SE" sz="2000" dirty="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4429" y="3625383"/>
            <a:ext cx="9487054" cy="542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v-SE" sz="2800" dirty="0"/>
              <a:t>C</a:t>
            </a:r>
            <a:r>
              <a:rPr lang="sv-SE" sz="2800" dirty="0" smtClean="0"/>
              <a:t>onfigurable </a:t>
            </a:r>
            <a:r>
              <a:rPr lang="sv-SE" sz="2800" dirty="0"/>
              <a:t>by service type. </a:t>
            </a:r>
            <a:r>
              <a:rPr lang="sv-SE" sz="2800" dirty="0"/>
              <a:t>E.g. </a:t>
            </a:r>
            <a:r>
              <a:rPr lang="sv-SE" sz="2800" dirty="0"/>
              <a:t>an </a:t>
            </a:r>
            <a:r>
              <a:rPr lang="sv-SE" sz="2800" dirty="0" smtClean="0"/>
              <a:t>e-call should </a:t>
            </a:r>
            <a:r>
              <a:rPr lang="sv-SE" sz="2800" dirty="0"/>
              <a:t>have longer </a:t>
            </a:r>
            <a:r>
              <a:rPr lang="sv-SE" sz="2800" dirty="0" smtClean="0"/>
              <a:t>TTL than others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2873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15" y="238859"/>
            <a:ext cx="4557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NGTP Message (cont.)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01694"/>
              </p:ext>
            </p:extLst>
          </p:nvPr>
        </p:nvGraphicFramePr>
        <p:xfrm>
          <a:off x="5560538" y="379565"/>
          <a:ext cx="6392567" cy="9477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9071"/>
                <a:gridCol w="790834"/>
                <a:gridCol w="683741"/>
                <a:gridCol w="922637"/>
                <a:gridCol w="799071"/>
                <a:gridCol w="799071"/>
                <a:gridCol w="799071"/>
                <a:gridCol w="799071"/>
              </a:tblGrid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Transport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Unencrypted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Service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Size (bytes)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6011" y="853451"/>
            <a:ext cx="295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DDU – Message Counter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05812" y="1314155"/>
            <a:ext cx="6932955" cy="29635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-- The 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message counter is incremented for each new message sent, except for the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-- Dispatcher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Ack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where the received message counter is returned. </a:t>
            </a:r>
            <a:endParaRPr lang="en-US" sz="12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-- Each 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side has </a:t>
            </a: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its own 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message counter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msgCounter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MessageCounter</a:t>
            </a: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MessageCounter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::= SEQUENCE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uplinkCount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INTEGER (0..255),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downlinkCount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INTEGER (0..255)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sv-SE" sz="1200" dirty="0" smtClean="0">
              <a:latin typeface="Consolas" panose="020B06090202040302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262267" y="3041822"/>
            <a:ext cx="7489825" cy="2823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v-SE" dirty="0" smtClean="0"/>
              <a:t>Used </a:t>
            </a:r>
            <a:r>
              <a:rPr lang="sv-SE" dirty="0"/>
              <a:t>to correlate requests and ACKs.</a:t>
            </a:r>
          </a:p>
          <a:p>
            <a:r>
              <a:rPr lang="sv-SE" dirty="0"/>
              <a:t>When the TU sends a new message, the uplinkCount should be increased.</a:t>
            </a:r>
          </a:p>
          <a:p>
            <a:r>
              <a:rPr lang="sv-SE" dirty="0"/>
              <a:t>When TSP sends a new message, the downlinkCount should be increased.</a:t>
            </a:r>
          </a:p>
          <a:p>
            <a:r>
              <a:rPr lang="sv-SE" dirty="0"/>
              <a:t>When TSP sends an app ack to TU, the uplinkCount should have the same value as the message that is acknowledged.</a:t>
            </a:r>
          </a:p>
        </p:txBody>
      </p:sp>
    </p:spTree>
    <p:extLst>
      <p:ext uri="{BB962C8B-B14F-4D97-AF65-F5344CB8AC3E}">
        <p14:creationId xmlns:p14="http://schemas.microsoft.com/office/powerpoint/2010/main" val="93476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15" y="238859"/>
            <a:ext cx="4557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NGTP Message (cont.)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01694"/>
              </p:ext>
            </p:extLst>
          </p:nvPr>
        </p:nvGraphicFramePr>
        <p:xfrm>
          <a:off x="5560538" y="379565"/>
          <a:ext cx="6392567" cy="9477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9071"/>
                <a:gridCol w="790834"/>
                <a:gridCol w="683741"/>
                <a:gridCol w="922637"/>
                <a:gridCol w="799071"/>
                <a:gridCol w="799071"/>
                <a:gridCol w="799071"/>
                <a:gridCol w="799071"/>
              </a:tblGrid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Transport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Unencrypted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Service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Size (bytes)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6011" y="853451"/>
            <a:ext cx="383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DDU – Message Counter (cont.)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7172" y="2480126"/>
            <a:ext cx="7489825" cy="268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DsptAck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– I have received your message and stored it reliably.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It will be processed sometime in the future (normally within milliseconds). The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DsptAck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 is sent from the Dispatcher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AppAck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 – I have received your message and fully processed it. The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AppAck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 is sent from the implementing Domain Service. </a:t>
            </a:r>
          </a:p>
          <a:p>
            <a:endParaRPr lang="sv-SE" dirty="0">
              <a:solidFill>
                <a:schemeClr val="accent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57" y="5522666"/>
            <a:ext cx="55340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7172" y="1465352"/>
            <a:ext cx="6617326" cy="1129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dirty="0"/>
              <a:t>From an application point-of-view the meaning of Application Acknowledgement(</a:t>
            </a:r>
            <a:r>
              <a:rPr lang="en-US" dirty="0" err="1"/>
              <a:t>AppAck</a:t>
            </a:r>
            <a:r>
              <a:rPr lang="en-US" dirty="0"/>
              <a:t>) and Dispatcher Acknowledgement (</a:t>
            </a:r>
            <a:r>
              <a:rPr lang="en-US" dirty="0" err="1"/>
              <a:t>DsptAck</a:t>
            </a:r>
            <a:r>
              <a:rPr lang="en-US" dirty="0"/>
              <a:t>) can be described like this: </a:t>
            </a:r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96083" y="4434643"/>
            <a:ext cx="5095917" cy="909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v-SE" dirty="0" smtClean="0"/>
              <a:t>Both are configurable in NGTP message: AppAckRequired (Boolean), DsptAckRequired (Boolean)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475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15" y="238859"/>
            <a:ext cx="4557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NGTP Message (cont.)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01694"/>
              </p:ext>
            </p:extLst>
          </p:nvPr>
        </p:nvGraphicFramePr>
        <p:xfrm>
          <a:off x="5560538" y="379565"/>
          <a:ext cx="6392567" cy="9477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9071"/>
                <a:gridCol w="790834"/>
                <a:gridCol w="683741"/>
                <a:gridCol w="922637"/>
                <a:gridCol w="799071"/>
                <a:gridCol w="799071"/>
                <a:gridCol w="799071"/>
                <a:gridCol w="799071"/>
              </a:tblGrid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Transport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Unencrypted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Service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Size (bytes)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6011" y="853451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DDU – Vehicle Identification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86695" y="1501346"/>
            <a:ext cx="6554015" cy="41415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--This field is added here to make it possible to identify the sender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--even for an encrypted message over a public APN.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vehicleIdentification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VehicleIdentification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VehicleIdentification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::= CHOICE {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vin          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VIN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--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driveID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can be used as an “anonymous” identifier. Currently not used.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driveID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PrintableString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(SIZE(17)),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--Generic equipment id. Used if provisioned by TSP.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equipmentId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INTEGER(0..4294967295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--Equipment serial number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equipmentSerial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PrintableString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(SIZE(10..20))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v-SE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v-SE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741856" y="1896761"/>
            <a:ext cx="5351290" cy="4372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EquipmentSerial is used when performing a factory test (FT). VIN included in the service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TSP generates an equiment ID for a vehicle from  the VIN when running FT.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The equipment ID is sent back to TU in the FT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The equipment ID is always used between the TU and the dispatcher after the FT has been performed.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The PDP holds a mapping equipment ID </a:t>
            </a:r>
            <a:r>
              <a:rPr lang="sv-SE" dirty="0" smtClean="0">
                <a:sym typeface="Wingdings" panose="05000000000000000000" pitchFamily="2" charset="2"/>
              </a:rPr>
              <a:t> </a:t>
            </a:r>
            <a:r>
              <a:rPr lang="sv-SE" dirty="0" smtClean="0"/>
              <a:t>VIN</a:t>
            </a:r>
            <a:r>
              <a:rPr lang="sv-S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VIN is used in the rest of the TSDP stack.</a:t>
            </a:r>
          </a:p>
        </p:txBody>
      </p:sp>
    </p:spTree>
    <p:extLst>
      <p:ext uri="{BB962C8B-B14F-4D97-AF65-F5344CB8AC3E}">
        <p14:creationId xmlns:p14="http://schemas.microsoft.com/office/powerpoint/2010/main" val="117490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15" y="238859"/>
            <a:ext cx="4557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NGTP Message (cont.)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229"/>
              </p:ext>
            </p:extLst>
          </p:nvPr>
        </p:nvGraphicFramePr>
        <p:xfrm>
          <a:off x="5560538" y="379565"/>
          <a:ext cx="6392567" cy="9477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9071"/>
                <a:gridCol w="790834"/>
                <a:gridCol w="683741"/>
                <a:gridCol w="922637"/>
                <a:gridCol w="799071"/>
                <a:gridCol w="799071"/>
                <a:gridCol w="799071"/>
                <a:gridCol w="799071"/>
              </a:tblGrid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Transport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Unencrypted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Service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Size (bytes)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6011" y="85345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16011" y="1484871"/>
            <a:ext cx="7489825" cy="178555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Can be of three </a:t>
            </a:r>
            <a:r>
              <a:rPr lang="sv-S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types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sv-SE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Uplink</a:t>
            </a:r>
            <a:endParaRPr lang="sv-SE" sz="2800" dirty="0">
              <a:solidFill>
                <a:schemeClr val="tx1">
                  <a:lumMod val="65000"/>
                  <a:lumOff val="35000"/>
                </a:schemeClr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sv-SE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Downlink</a:t>
            </a:r>
            <a:endParaRPr lang="sv-SE" sz="2800" dirty="0">
              <a:solidFill>
                <a:schemeClr val="tx1">
                  <a:lumMod val="65000"/>
                  <a:lumOff val="35000"/>
                </a:schemeClr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sv-S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Control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7752" y="4679092"/>
            <a:ext cx="7792995" cy="1902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v-SE" sz="1600" dirty="0"/>
              <a:t>NGTPDispatcherData ::= CHOICE {</a:t>
            </a:r>
          </a:p>
          <a:p>
            <a:r>
              <a:rPr lang="sv-SE" sz="1600" dirty="0"/>
              <a:t> uplink    UplinkNGTPDispatcherData,  -- for ServiceDataMessages</a:t>
            </a:r>
          </a:p>
          <a:p>
            <a:r>
              <a:rPr lang="sv-SE" sz="1600" dirty="0"/>
              <a:t> downlink  DownlinkNGTPDispatcherData,-- for ServiceDataMessages</a:t>
            </a:r>
          </a:p>
          <a:p>
            <a:r>
              <a:rPr lang="sv-SE" sz="1600" dirty="0"/>
              <a:t> control   ControlNGTPDispatcherData -- for both downlink and uplink</a:t>
            </a:r>
          </a:p>
          <a:p>
            <a:r>
              <a:rPr lang="sv-SE" sz="1600" dirty="0"/>
              <a:t>}</a:t>
            </a:r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538" y="1484871"/>
            <a:ext cx="5921713" cy="343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15" y="238859"/>
            <a:ext cx="4557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NGTP Message (cont.)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229"/>
              </p:ext>
            </p:extLst>
          </p:nvPr>
        </p:nvGraphicFramePr>
        <p:xfrm>
          <a:off x="5560538" y="379565"/>
          <a:ext cx="6392567" cy="9477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9071"/>
                <a:gridCol w="790834"/>
                <a:gridCol w="683741"/>
                <a:gridCol w="922637"/>
                <a:gridCol w="799071"/>
                <a:gridCol w="799071"/>
                <a:gridCol w="799071"/>
                <a:gridCol w="799071"/>
              </a:tblGrid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Transport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Unencrypted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Service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Size (bytes)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6011" y="85345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DD (cont.)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2316" y="1690817"/>
            <a:ext cx="6940378" cy="75582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Each message type consists of a common part (included in all types) and one specific part.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38151" y="2446638"/>
            <a:ext cx="7792995" cy="4242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v-SE" sz="1600" dirty="0"/>
              <a:t>UplinkNGTPDispatcherData ::= SEQUENCE {</a:t>
            </a:r>
          </a:p>
          <a:p>
            <a:r>
              <a:rPr lang="sv-SE" sz="1600" dirty="0"/>
              <a:t>  common       NGTPDispatcherDataCommon,</a:t>
            </a:r>
          </a:p>
          <a:p>
            <a:r>
              <a:rPr lang="sv-SE" sz="1600" dirty="0"/>
              <a:t>  extension    UplinkNGTPDispatcherDataExtension</a:t>
            </a:r>
          </a:p>
          <a:p>
            <a:r>
              <a:rPr lang="sv-SE" sz="1600" dirty="0"/>
              <a:t>}</a:t>
            </a:r>
          </a:p>
          <a:p>
            <a:r>
              <a:rPr lang="sv-SE" sz="1600" dirty="0"/>
              <a:t>DownlinkNGTPDispatcherData ::= SEQUENCE {</a:t>
            </a:r>
          </a:p>
          <a:p>
            <a:r>
              <a:rPr lang="sv-SE" sz="1600" dirty="0"/>
              <a:t>  common        NGTPDispatcherDataCommon,</a:t>
            </a:r>
          </a:p>
          <a:p>
            <a:r>
              <a:rPr lang="sv-SE" sz="1600" dirty="0"/>
              <a:t>  extension     DownlinkNGTPDispatcherDataExtension</a:t>
            </a:r>
          </a:p>
          <a:p>
            <a:r>
              <a:rPr lang="sv-SE" sz="1600" dirty="0"/>
              <a:t>}</a:t>
            </a:r>
          </a:p>
          <a:p>
            <a:r>
              <a:rPr lang="sv-SE" sz="1600" dirty="0"/>
              <a:t>ControlNGTPDispatcherData ::= SEQUENCE {</a:t>
            </a:r>
          </a:p>
          <a:p>
            <a:r>
              <a:rPr lang="sv-SE" sz="1600" dirty="0"/>
              <a:t>  common      NGTPDispatcherDataCommon,</a:t>
            </a:r>
          </a:p>
          <a:p>
            <a:r>
              <a:rPr lang="sv-SE" sz="1600" dirty="0"/>
              <a:t>  extension    ControlNGTPDispatcherDataExtension</a:t>
            </a:r>
          </a:p>
          <a:p>
            <a:r>
              <a:rPr lang="sv-SE" sz="1600" dirty="0"/>
              <a:t>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00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45628" y="5278641"/>
            <a:ext cx="3918134" cy="3871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5628" y="3974218"/>
            <a:ext cx="3918134" cy="3871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5628" y="2707159"/>
            <a:ext cx="3918134" cy="3871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3115" y="238859"/>
            <a:ext cx="4557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NGTP Message (cont.)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229"/>
              </p:ext>
            </p:extLst>
          </p:nvPr>
        </p:nvGraphicFramePr>
        <p:xfrm>
          <a:off x="5560538" y="379565"/>
          <a:ext cx="6392567" cy="9477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9071"/>
                <a:gridCol w="790834"/>
                <a:gridCol w="683741"/>
                <a:gridCol w="922637"/>
                <a:gridCol w="799071"/>
                <a:gridCol w="799071"/>
                <a:gridCol w="799071"/>
                <a:gridCol w="799071"/>
              </a:tblGrid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Transport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Unencrypted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Service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Size (bytes)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6011" y="85345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DD (cont.)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2316" y="1690817"/>
            <a:ext cx="6940378" cy="75582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Each message type consists of a common part (included in all types) and one specific part.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3207" y="2446638"/>
            <a:ext cx="5969355" cy="4242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v-SE" sz="1400" dirty="0"/>
              <a:t>UplinkNGTPDispatcherData ::= SEQUENCE {</a:t>
            </a:r>
          </a:p>
          <a:p>
            <a:r>
              <a:rPr lang="sv-SE" sz="1400" dirty="0"/>
              <a:t>  common       NGTPDispatcherDataCommon,</a:t>
            </a:r>
          </a:p>
          <a:p>
            <a:r>
              <a:rPr lang="sv-SE" sz="1400" dirty="0"/>
              <a:t>  extension    UplinkNGTPDispatcherDataExtension</a:t>
            </a:r>
          </a:p>
          <a:p>
            <a:r>
              <a:rPr lang="sv-SE" sz="1400" dirty="0"/>
              <a:t>}</a:t>
            </a:r>
          </a:p>
          <a:p>
            <a:r>
              <a:rPr lang="sv-SE" sz="1400" dirty="0"/>
              <a:t>DownlinkNGTPDispatcherData ::= SEQUENCE {</a:t>
            </a:r>
          </a:p>
          <a:p>
            <a:r>
              <a:rPr lang="sv-SE" sz="1400" dirty="0"/>
              <a:t>  common        NGTPDispatcherDataCommon,</a:t>
            </a:r>
          </a:p>
          <a:p>
            <a:r>
              <a:rPr lang="sv-SE" sz="1400" dirty="0"/>
              <a:t>  extension     DownlinkNGTPDispatcherDataExtension</a:t>
            </a:r>
          </a:p>
          <a:p>
            <a:r>
              <a:rPr lang="sv-SE" sz="1400" dirty="0"/>
              <a:t>}</a:t>
            </a:r>
          </a:p>
          <a:p>
            <a:r>
              <a:rPr lang="sv-SE" sz="1400" dirty="0"/>
              <a:t>ControlNGTPDispatcherData ::= SEQUENCE {</a:t>
            </a:r>
          </a:p>
          <a:p>
            <a:r>
              <a:rPr lang="sv-SE" sz="1400" dirty="0"/>
              <a:t>  common      NGTPDispatcherDataCommon,</a:t>
            </a:r>
          </a:p>
          <a:p>
            <a:r>
              <a:rPr lang="sv-SE" sz="1400" dirty="0"/>
              <a:t>  extension    ControlNGTPDispatcherDataExtension</a:t>
            </a:r>
          </a:p>
          <a:p>
            <a:r>
              <a:rPr lang="sv-SE" sz="1400" dirty="0"/>
              <a:t>}</a:t>
            </a:r>
          </a:p>
          <a:p>
            <a:endParaRPr lang="en-US" sz="1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137274" y="2900749"/>
            <a:ext cx="4725215" cy="29893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NGTPDispatcherDataCommon ::= SEQUENCE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eventInitiator        EventInitiator,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eventCreationTime    TimeStamp,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serviceType          INTEGER (0..255),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messageType          DSPTMessageType,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dsptAckRequired      BOOLEAN,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statelessNGTPmessage BOOLEAN,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sv-SE" sz="16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15" y="238859"/>
            <a:ext cx="4557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NGTP Message (cont.)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229"/>
              </p:ext>
            </p:extLst>
          </p:nvPr>
        </p:nvGraphicFramePr>
        <p:xfrm>
          <a:off x="5560538" y="379565"/>
          <a:ext cx="6392567" cy="9477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9071"/>
                <a:gridCol w="790834"/>
                <a:gridCol w="683741"/>
                <a:gridCol w="922637"/>
                <a:gridCol w="799071"/>
                <a:gridCol w="799071"/>
                <a:gridCol w="799071"/>
                <a:gridCol w="799071"/>
              </a:tblGrid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Transport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Unencrypted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Service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Size (bytes)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6011" y="85345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DD (cont.)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6011" y="1320144"/>
            <a:ext cx="31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Common – Even Initiator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8765" y="2465173"/>
            <a:ext cx="5021773" cy="2510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--Where was the event started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eventInitiator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EventInitiator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  --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bitEventInitiator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::= ENUMERATED {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tu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(0),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backend (1)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sv-SE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v-SE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42736" y="3477755"/>
            <a:ext cx="5373761" cy="822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v-SE" dirty="0"/>
              <a:t>Should indicate if the message was created by the TU (bit set to 0) or by the TSP (bit set to 1).</a:t>
            </a:r>
          </a:p>
          <a:p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15" y="238859"/>
            <a:ext cx="4557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NGTP Message (cont.)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229"/>
              </p:ext>
            </p:extLst>
          </p:nvPr>
        </p:nvGraphicFramePr>
        <p:xfrm>
          <a:off x="5560538" y="379565"/>
          <a:ext cx="6392567" cy="9477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9071"/>
                <a:gridCol w="790834"/>
                <a:gridCol w="683741"/>
                <a:gridCol w="922637"/>
                <a:gridCol w="799071"/>
                <a:gridCol w="799071"/>
                <a:gridCol w="799071"/>
                <a:gridCol w="799071"/>
              </a:tblGrid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Transport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Unencrypted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Service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Size (bytes)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6011" y="85345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DD (cont.)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6011" y="1320144"/>
            <a:ext cx="378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Common – Even Creation Time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8766" y="2465174"/>
            <a:ext cx="3777862" cy="41807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eventCreationTime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TimeStamp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68563" y="3016436"/>
            <a:ext cx="6960972" cy="2684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Timestamp indicating when the event that the message belongs to was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All messages belonging to the same event should have the same eventCreationTime.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Messages belonging to different events </a:t>
            </a:r>
            <a:r>
              <a:rPr lang="sv-SE" b="1" dirty="0"/>
              <a:t>must</a:t>
            </a:r>
            <a:r>
              <a:rPr lang="sv-SE" dirty="0"/>
              <a:t> have different messageCreationTimes.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The dispatcher uses the eventCreationTime to find out which event a message belongs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erlin Sans FB" panose="020E0602020502020306" pitchFamily="34" charset="0"/>
              </a:rPr>
              <a:t>Agenda</a:t>
            </a:r>
            <a:endParaRPr lang="en-US" dirty="0">
              <a:solidFill>
                <a:schemeClr val="bg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114" y="1845275"/>
            <a:ext cx="646670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Britannic Bold" panose="020B0903060703020204" pitchFamily="34" charset="0"/>
              </a:rPr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rgbClr val="FF0000"/>
                </a:solidFill>
                <a:latin typeface="Britannic Bold" panose="020B0903060703020204" pitchFamily="34" charset="0"/>
              </a:rPr>
              <a:t>Building 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Design &amp; communication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Interfaces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General aspects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TSDP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LGE NGTP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Vehicle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ASN.1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NGTP messages</a:t>
            </a:r>
          </a:p>
        </p:txBody>
      </p:sp>
    </p:spTree>
    <p:extLst>
      <p:ext uri="{BB962C8B-B14F-4D97-AF65-F5344CB8AC3E}">
        <p14:creationId xmlns:p14="http://schemas.microsoft.com/office/powerpoint/2010/main" val="10331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15" y="238859"/>
            <a:ext cx="4557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NGTP Message (cont.)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229"/>
              </p:ext>
            </p:extLst>
          </p:nvPr>
        </p:nvGraphicFramePr>
        <p:xfrm>
          <a:off x="5560538" y="379565"/>
          <a:ext cx="6392567" cy="9477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9071"/>
                <a:gridCol w="790834"/>
                <a:gridCol w="683741"/>
                <a:gridCol w="922637"/>
                <a:gridCol w="799071"/>
                <a:gridCol w="799071"/>
                <a:gridCol w="799071"/>
                <a:gridCol w="799071"/>
              </a:tblGrid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Transport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Unencrypted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Service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Size (bytes)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6011" y="85345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DD (cont.)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6011" y="1320144"/>
            <a:ext cx="299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Common – Service Type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16011" y="2098397"/>
            <a:ext cx="6883526" cy="81348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-- A value from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ApplicationServiceType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in separate ---- asn.1 file  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serviceType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INTEGER (0..255),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6033" y="2954537"/>
            <a:ext cx="6960972" cy="14568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v-SE" dirty="0"/>
              <a:t>From TU (JLR TCU) point of view, services are applications run above (and therefore use) NGTP service’s </a:t>
            </a:r>
            <a:r>
              <a:rPr lang="sv-SE" dirty="0" smtClean="0"/>
              <a:t>APIs</a:t>
            </a:r>
          </a:p>
          <a:p>
            <a:r>
              <a:rPr lang="sv-SE" dirty="0"/>
              <a:t>Passed on from the dispatcher to the </a:t>
            </a:r>
            <a:r>
              <a:rPr lang="sv-SE" dirty="0" smtClean="0"/>
              <a:t>SH</a:t>
            </a:r>
            <a:endParaRPr lang="sv-SE" dirty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651269"/>
              </p:ext>
            </p:extLst>
          </p:nvPr>
        </p:nvGraphicFramePr>
        <p:xfrm>
          <a:off x="7731487" y="4162257"/>
          <a:ext cx="33409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490"/>
                <a:gridCol w="1670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7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15" y="238859"/>
            <a:ext cx="4557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NGTP Message (cont.)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229"/>
              </p:ext>
            </p:extLst>
          </p:nvPr>
        </p:nvGraphicFramePr>
        <p:xfrm>
          <a:off x="5560538" y="379565"/>
          <a:ext cx="6392567" cy="9477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9071"/>
                <a:gridCol w="790834"/>
                <a:gridCol w="683741"/>
                <a:gridCol w="922637"/>
                <a:gridCol w="799071"/>
                <a:gridCol w="799071"/>
                <a:gridCol w="799071"/>
                <a:gridCol w="799071"/>
              </a:tblGrid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Transport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Unencrypted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Service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Size (bytes)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6011" y="85345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DD (cont.)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6011" y="1320144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Common – Message Type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19167" y="2394959"/>
            <a:ext cx="6503773" cy="401407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messageType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DSPTMessageType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sv-S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sv-SE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dirty="0">
                <a:latin typeface="Consolas" panose="020B0609020204030204" pitchFamily="49" charset="0"/>
                <a:cs typeface="Courier New" panose="02070309020205020404" pitchFamily="49" charset="0"/>
              </a:rPr>
              <a:t>DSPTMessageType ::= ENUMERATED {</a:t>
            </a:r>
          </a:p>
          <a:p>
            <a:pPr marL="0" indent="0">
              <a:buNone/>
            </a:pPr>
            <a:r>
              <a:rPr lang="sv-SE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>
              <a:buNone/>
            </a:pPr>
            <a:r>
              <a:rPr lang="sv-SE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upServiceData          (2),</a:t>
            </a:r>
          </a:p>
          <a:p>
            <a:pPr marL="0" indent="0">
              <a:buNone/>
            </a:pPr>
            <a:r>
              <a:rPr lang="sv-SE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sv-SE" sz="2000" dirty="0">
                <a:latin typeface="Consolas" panose="020B0609020204030204" pitchFamily="49" charset="0"/>
                <a:cs typeface="Courier New" panose="02070309020205020404" pitchFamily="49" charset="0"/>
              </a:rPr>
              <a:t>downServiceData        (3),</a:t>
            </a:r>
          </a:p>
          <a:p>
            <a:pPr marL="0" indent="0">
              <a:buNone/>
            </a:pPr>
            <a:r>
              <a:rPr lang="sv-SE" sz="2000" dirty="0">
                <a:latin typeface="Consolas" panose="020B0609020204030204" pitchFamily="49" charset="0"/>
                <a:cs typeface="Courier New" panose="02070309020205020404" pitchFamily="49" charset="0"/>
              </a:rPr>
              <a:t>  dsptAck                (4</a:t>
            </a:r>
            <a:r>
              <a:rPr lang="sv-SE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sv-SE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...</a:t>
            </a:r>
            <a:endParaRPr lang="sv-SE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-- </a:t>
            </a:r>
            <a:r>
              <a:rPr lang="sv-SE" sz="2000" dirty="0">
                <a:latin typeface="Consolas" panose="020B0609020204030204" pitchFamily="49" charset="0"/>
                <a:cs typeface="Courier New" panose="02070309020205020404" pitchFamily="49" charset="0"/>
              </a:rPr>
              <a:t>11 to 31 is reserved</a:t>
            </a:r>
            <a:endParaRPr lang="sv-SE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7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15" y="238859"/>
            <a:ext cx="4557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NGTP Message (cont.)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229"/>
              </p:ext>
            </p:extLst>
          </p:nvPr>
        </p:nvGraphicFramePr>
        <p:xfrm>
          <a:off x="5560538" y="379565"/>
          <a:ext cx="6392567" cy="9477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9071"/>
                <a:gridCol w="790834"/>
                <a:gridCol w="683741"/>
                <a:gridCol w="922637"/>
                <a:gridCol w="799071"/>
                <a:gridCol w="799071"/>
                <a:gridCol w="799071"/>
                <a:gridCol w="799071"/>
              </a:tblGrid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Transport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Unencrypted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Service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Size (bytes)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6011" y="85345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DD (cont.)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6011" y="1320144"/>
            <a:ext cx="445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Common – Dispatcher Ack Required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16011" y="3116182"/>
            <a:ext cx="5029200" cy="64620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dsptAckRequired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BOOLEAN,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87031" y="2982743"/>
            <a:ext cx="5139580" cy="105157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sv-SE" dirty="0" smtClean="0"/>
              <a:t>Determines </a:t>
            </a:r>
            <a:r>
              <a:rPr lang="sv-SE" dirty="0"/>
              <a:t>if a dispatcher ACK should be sent in response to this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15" y="238859"/>
            <a:ext cx="4557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NGTP Message (cont.)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229"/>
              </p:ext>
            </p:extLst>
          </p:nvPr>
        </p:nvGraphicFramePr>
        <p:xfrm>
          <a:off x="5560538" y="379565"/>
          <a:ext cx="6392567" cy="9477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9071"/>
                <a:gridCol w="790834"/>
                <a:gridCol w="683741"/>
                <a:gridCol w="922637"/>
                <a:gridCol w="799071"/>
                <a:gridCol w="799071"/>
                <a:gridCol w="799071"/>
                <a:gridCol w="799071"/>
              </a:tblGrid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Transport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Unencrypted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Service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Size (bytes)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6011" y="85345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DD (cont.)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6011" y="1320144"/>
            <a:ext cx="426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Common – Stateless NGTP Message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0680" y="1905905"/>
            <a:ext cx="6248402" cy="143110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--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statelessNGTPmessage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TRUE is used in a message not -- expecting any response.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statelessNGTPmessage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BOOLEAN,</a:t>
            </a:r>
            <a:endParaRPr lang="sv-SE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115" y="3245561"/>
            <a:ext cx="2017857" cy="77457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sv-SE" dirty="0" smtClean="0">
                <a:latin typeface="Broadway" panose="04040905080B02020502" pitchFamily="82" charset="0"/>
              </a:rPr>
              <a:t>Stateless</a:t>
            </a:r>
          </a:p>
          <a:p>
            <a:pPr marL="0" indent="0">
              <a:buNone/>
            </a:pPr>
            <a:endParaRPr lang="sv-SE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95649" y="3752490"/>
            <a:ext cx="3430646" cy="173380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Does not expect for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Will be forgotten when received DSPT ACK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4799920" y="3245560"/>
            <a:ext cx="2017857" cy="77457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sv-SE" dirty="0" smtClean="0">
                <a:latin typeface="Broadway" panose="04040905080B02020502" pitchFamily="82" charset="0"/>
              </a:rPr>
              <a:t>Stateful</a:t>
            </a:r>
          </a:p>
          <a:p>
            <a:pPr marL="0" indent="0">
              <a:buNone/>
            </a:pPr>
            <a:endParaRPr lang="sv-SE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799920" y="3657993"/>
            <a:ext cx="3430646" cy="132856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Expect for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Ended when either side (TU or DSPT) sends Terminate message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1659206" y="5667665"/>
            <a:ext cx="4534177" cy="77457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dirty="0" smtClean="0"/>
              <a:t>Those are called communication flow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4 types in total (TU &lt;-&gt; DSPT)</a:t>
            </a:r>
          </a:p>
        </p:txBody>
      </p:sp>
    </p:spTree>
    <p:extLst>
      <p:ext uri="{BB962C8B-B14F-4D97-AF65-F5344CB8AC3E}">
        <p14:creationId xmlns:p14="http://schemas.microsoft.com/office/powerpoint/2010/main" val="1041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15" y="238859"/>
            <a:ext cx="4557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NGTP Message (cont.)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229"/>
              </p:ext>
            </p:extLst>
          </p:nvPr>
        </p:nvGraphicFramePr>
        <p:xfrm>
          <a:off x="5560538" y="379565"/>
          <a:ext cx="6392567" cy="9477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9071"/>
                <a:gridCol w="790834"/>
                <a:gridCol w="683741"/>
                <a:gridCol w="922637"/>
                <a:gridCol w="799071"/>
                <a:gridCol w="799071"/>
                <a:gridCol w="799071"/>
                <a:gridCol w="799071"/>
              </a:tblGrid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Transport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Unencrypted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Dispatcher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Service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Message</a:t>
                      </a:r>
                      <a:br>
                        <a:rPr lang="sv-SE" sz="1000" b="0" dirty="0" smtClean="0">
                          <a:latin typeface="Georgia" panose="02040502050405020303" pitchFamily="18" charset="0"/>
                        </a:rPr>
                      </a:b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1" dirty="0" smtClean="0">
                          <a:latin typeface="Berlin Sans FB Demi" panose="020E0802020502020306" pitchFamily="34" charset="0"/>
                        </a:rPr>
                        <a:t>Size (bytes)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b="0" dirty="0" smtClean="0">
                          <a:latin typeface="Georgia" panose="02040502050405020303" pitchFamily="18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6011" y="85345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DD (cont.)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9427" y="1707323"/>
            <a:ext cx="28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 smtClean="0"/>
              <a:t>Let come back to </a:t>
            </a:r>
            <a:r>
              <a:rPr lang="en-US" dirty="0">
                <a:solidFill>
                  <a:srgbClr val="FF0000"/>
                </a:solidFill>
              </a:rPr>
              <a:t>Event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051" y="2076655"/>
            <a:ext cx="4872009" cy="28281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9229" y="2099288"/>
            <a:ext cx="78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sz="1600" dirty="0" smtClean="0">
                <a:solidFill>
                  <a:srgbClr val="FF0000"/>
                </a:solidFill>
              </a:rPr>
              <a:t>Event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1445" y="2456641"/>
            <a:ext cx="3924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A use case, for e.g.: User (TU) establish an emergency call, or NGTP backend establish an update request to software @ TU side,…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Defined by an unique ID (later)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Multiple message can belong to same event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4574" y="5620258"/>
            <a:ext cx="10338486" cy="8125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dirty="0" smtClean="0"/>
              <a:t>In JLR VDC – WC NGTP, I think </a:t>
            </a:r>
            <a:r>
              <a:rPr lang="en-US" dirty="0">
                <a:solidFill>
                  <a:srgbClr val="FF0000"/>
                </a:solidFill>
                <a:latin typeface="Cooper Black" panose="0208090404030B020404" pitchFamily="18" charset="0"/>
              </a:rPr>
              <a:t>Event</a:t>
            </a:r>
            <a:r>
              <a:rPr lang="en-US" sz="2400" dirty="0" smtClean="0"/>
              <a:t> is combination of what already mentioned in </a:t>
            </a:r>
            <a:r>
              <a:rPr lang="en-US" sz="2400" dirty="0" err="1" smtClean="0"/>
              <a:t>NGTPDispatcherDataCommon</a:t>
            </a:r>
            <a:r>
              <a:rPr lang="en-US" sz="2400" dirty="0" smtClean="0"/>
              <a:t>(DD) </a:t>
            </a:r>
            <a:r>
              <a:rPr lang="en-US" sz="2800" dirty="0">
                <a:solidFill>
                  <a:srgbClr val="FF0000"/>
                </a:solidFill>
                <a:latin typeface="Cooper Black" panose="0208090404030B020404" pitchFamily="18" charset="0"/>
              </a:rPr>
              <a:t>+</a:t>
            </a:r>
            <a:r>
              <a:rPr lang="en-US" sz="2400" dirty="0" smtClean="0"/>
              <a:t> Equipment ID (DDU)</a:t>
            </a:r>
          </a:p>
        </p:txBody>
      </p:sp>
    </p:spTree>
    <p:extLst>
      <p:ext uri="{BB962C8B-B14F-4D97-AF65-F5344CB8AC3E}">
        <p14:creationId xmlns:p14="http://schemas.microsoft.com/office/powerpoint/2010/main" val="14076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926" y="230621"/>
            <a:ext cx="622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z="2800" dirty="0" smtClean="0"/>
              <a:t>Others need to be investigated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70490" y="1429419"/>
            <a:ext cx="9183810" cy="467563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Transport support within NGTP service &amp; DSPT (NGTP backend)</a:t>
            </a:r>
          </a:p>
          <a:p>
            <a:pPr marL="1028700" lvl="1" indent="-342900"/>
            <a:r>
              <a:rPr lang="sv-SE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UDP</a:t>
            </a:r>
          </a:p>
          <a:p>
            <a:pPr marL="1028700" lvl="1" indent="-342900"/>
            <a:r>
              <a:rPr lang="sv-SE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HTTP/HTTPS (over TCP)</a:t>
            </a:r>
          </a:p>
          <a:p>
            <a:pPr marL="1028700" lvl="1" indent="-342900"/>
            <a:r>
              <a:rPr lang="sv-SE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Retry 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Messages fragmentation and resemblance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Security (encryption &amp; decryption of a NGTP message)</a:t>
            </a:r>
            <a:endParaRPr lang="sv-SE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...</a:t>
            </a:r>
            <a:endParaRPr lang="sv-SE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8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373" y="263611"/>
            <a:ext cx="404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Building blocks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24" y="369247"/>
            <a:ext cx="7020905" cy="3115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3076" y="946388"/>
            <a:ext cx="202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oper Black" panose="0208090404030B020404" pitchFamily="18" charset="0"/>
              </a:rPr>
              <a:t>Telematics Unit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2757" y="3700376"/>
            <a:ext cx="57406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80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sz="2000" dirty="0"/>
              <a:t>Integrated within vehicle</a:t>
            </a:r>
          </a:p>
          <a:p>
            <a:r>
              <a:rPr lang="en-US" sz="2000" dirty="0"/>
              <a:t>Mobile phone</a:t>
            </a:r>
          </a:p>
          <a:p>
            <a:r>
              <a:rPr lang="en-US" sz="2000" dirty="0"/>
              <a:t>Out side of NGTP backend</a:t>
            </a:r>
          </a:p>
          <a:p>
            <a:r>
              <a:rPr lang="en-US" sz="2000" dirty="0"/>
              <a:t>Establish/accept connection with/from DSPT</a:t>
            </a:r>
          </a:p>
          <a:p>
            <a:r>
              <a:rPr lang="en-US" sz="2000" dirty="0"/>
              <a:t>Send/receive/handle data to/from DSPT</a:t>
            </a:r>
          </a:p>
          <a:p>
            <a:r>
              <a:rPr lang="en-US" sz="2000" dirty="0"/>
              <a:t>Bearers independent (SMS, WLAN</a:t>
            </a:r>
            <a:r>
              <a:rPr lang="en-US" sz="2000" dirty="0" smtClean="0"/>
              <a:t>,…)</a:t>
            </a:r>
          </a:p>
          <a:p>
            <a:r>
              <a:rPr lang="en-US" sz="2000" dirty="0" smtClean="0"/>
              <a:t>Messages are uplink (MO)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816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1621" y="4176585"/>
            <a:ext cx="14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Dispatcher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42" y="1598337"/>
            <a:ext cx="5631021" cy="25782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87863" y="1149122"/>
            <a:ext cx="59394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Handle HEADER of NGTP message only</a:t>
            </a:r>
          </a:p>
          <a:p>
            <a:r>
              <a:rPr lang="en-US" dirty="0"/>
              <a:t>Dispatch </a:t>
            </a:r>
            <a:r>
              <a:rPr lang="en-US" dirty="0" smtClean="0"/>
              <a:t>messages </a:t>
            </a:r>
            <a:r>
              <a:rPr lang="en-US" dirty="0"/>
              <a:t>to other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Send messages from other components to TU</a:t>
            </a:r>
            <a:endParaRPr lang="en-US" dirty="0"/>
          </a:p>
          <a:p>
            <a:r>
              <a:rPr lang="en-US" dirty="0"/>
              <a:t>Able to handle of both voice and data messages</a:t>
            </a:r>
          </a:p>
          <a:p>
            <a:r>
              <a:rPr lang="en-US" dirty="0"/>
              <a:t>Able to switch bearer (SMS, WLAN</a:t>
            </a:r>
            <a:r>
              <a:rPr lang="en-US" dirty="0" smtClean="0"/>
              <a:t>,…)</a:t>
            </a:r>
          </a:p>
          <a:p>
            <a:r>
              <a:rPr lang="en-US" dirty="0" smtClean="0"/>
              <a:t>Messages are downlink (MT)</a:t>
            </a:r>
          </a:p>
          <a:p>
            <a:r>
              <a:rPr lang="en-US" dirty="0" smtClean="0"/>
              <a:t>Multiple protocols: UDP, HTTP/HTTPS (over TCP), SMS</a:t>
            </a:r>
          </a:p>
          <a:p>
            <a:r>
              <a:rPr lang="en-US" dirty="0" smtClean="0"/>
              <a:t>Resending mechanism stop after receiving DSPT ACK</a:t>
            </a:r>
          </a:p>
          <a:p>
            <a:r>
              <a:rPr lang="en-US" dirty="0" smtClean="0"/>
              <a:t>Encryption/decryption of messages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373" y="263611"/>
            <a:ext cx="5844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Building blocks (cont.)</a:t>
            </a:r>
          </a:p>
        </p:txBody>
      </p:sp>
    </p:spTree>
    <p:extLst>
      <p:ext uri="{BB962C8B-B14F-4D97-AF65-F5344CB8AC3E}">
        <p14:creationId xmlns:p14="http://schemas.microsoft.com/office/powerpoint/2010/main" val="40661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373" y="263611"/>
            <a:ext cx="5844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Building blocks (cont.)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3" y="1842412"/>
            <a:ext cx="7087589" cy="3067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5071" y="1315602"/>
            <a:ext cx="51443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Handle SERVICE DATA of NGTP message</a:t>
            </a:r>
          </a:p>
          <a:p>
            <a:r>
              <a:rPr lang="en-US" dirty="0"/>
              <a:t>Data conversion </a:t>
            </a:r>
            <a:r>
              <a:rPr lang="en-US" dirty="0" smtClean="0"/>
              <a:t>(from/to DSPT to/from SI)</a:t>
            </a:r>
          </a:p>
          <a:p>
            <a:r>
              <a:rPr lang="en-US" dirty="0" smtClean="0"/>
              <a:t>Support </a:t>
            </a:r>
            <a:r>
              <a:rPr lang="en-US" dirty="0"/>
              <a:t>m</a:t>
            </a:r>
            <a:r>
              <a:rPr lang="en-US" dirty="0" smtClean="0"/>
              <a:t>ultiple data formats</a:t>
            </a:r>
            <a:endParaRPr lang="en-US" dirty="0"/>
          </a:p>
          <a:p>
            <a:r>
              <a:rPr lang="en-US" dirty="0"/>
              <a:t>Forward data to SI/DSPT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8605" y="2428669"/>
            <a:ext cx="206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Service Handler</a:t>
            </a:r>
          </a:p>
        </p:txBody>
      </p:sp>
    </p:spTree>
    <p:extLst>
      <p:ext uri="{BB962C8B-B14F-4D97-AF65-F5344CB8AC3E}">
        <p14:creationId xmlns:p14="http://schemas.microsoft.com/office/powerpoint/2010/main" val="319720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3283</Words>
  <Application>Microsoft Office PowerPoint</Application>
  <PresentationFormat>Widescreen</PresentationFormat>
  <Paragraphs>882</Paragraphs>
  <Slides>65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87" baseType="lpstr">
      <vt:lpstr>Arial</vt:lpstr>
      <vt:lpstr>Arial Black</vt:lpstr>
      <vt:lpstr>Bahnschrift</vt:lpstr>
      <vt:lpstr>Baskerville Old Face</vt:lpstr>
      <vt:lpstr>Berlin Sans FB</vt:lpstr>
      <vt:lpstr>Berlin Sans FB Demi</vt:lpstr>
      <vt:lpstr>Britannic Bold</vt:lpstr>
      <vt:lpstr>Broadway</vt:lpstr>
      <vt:lpstr>Calibri</vt:lpstr>
      <vt:lpstr>Calibri Light</vt:lpstr>
      <vt:lpstr>Consolas</vt:lpstr>
      <vt:lpstr>Constantia</vt:lpstr>
      <vt:lpstr>Cooper Black</vt:lpstr>
      <vt:lpstr>Courier New</vt:lpstr>
      <vt:lpstr>Franklin Gothic Medium</vt:lpstr>
      <vt:lpstr>Georgia</vt:lpstr>
      <vt:lpstr>Times New Roman</vt:lpstr>
      <vt:lpstr>Verdana</vt:lpstr>
      <vt:lpstr>Wingdings</vt:lpstr>
      <vt:lpstr>Office Theme</vt:lpstr>
      <vt:lpstr>Package</vt:lpstr>
      <vt:lpstr>Packager Shell Object</vt:lpstr>
      <vt:lpstr>NGTP Overview</vt:lpstr>
      <vt:lpstr>Agenda</vt:lpstr>
      <vt:lpstr>Agenda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Agenda</vt:lpstr>
      <vt:lpstr>PowerPoint Presentation</vt:lpstr>
      <vt:lpstr>Agenda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HUY BUI/LGEVH VS SOFTWARE DEVELOPMENT 1(thang1.bui@lge.com)</dc:creator>
  <cp:lastModifiedBy>THANG HUY BUI/LGEVH VS SOFTWARE DEVELOPMENT 1(thang1.bui@lge.com)</cp:lastModifiedBy>
  <cp:revision>228</cp:revision>
  <dcterms:created xsi:type="dcterms:W3CDTF">2021-08-25T10:02:21Z</dcterms:created>
  <dcterms:modified xsi:type="dcterms:W3CDTF">2021-08-26T14:38:34Z</dcterms:modified>
</cp:coreProperties>
</file>