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lgrind.org/docs/manual/manual-core.html#manual-core.basicop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70" y="417381"/>
            <a:ext cx="8689976" cy="2509213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BEST PraCTICE With  memory leak detector By ValGrind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/>
              <a:t>Dien2.nguyen-SWUP-FTT2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30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consequences?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cap="none" smtClean="0"/>
              <a:t>Program gets slow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/>
              <a:t>Program </a:t>
            </a:r>
            <a:r>
              <a:rPr lang="en-US" sz="2800" cap="none" smtClean="0"/>
              <a:t>is crashed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/>
              <a:t>Application </a:t>
            </a:r>
            <a:r>
              <a:rPr lang="en-US" sz="2800" cap="none" smtClean="0"/>
              <a:t>has been freeze, restarted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101279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17" y="2573776"/>
            <a:ext cx="10364451" cy="159617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“memory leak” happen?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7200" y="430935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First, Let’s see some examples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26056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55806"/>
            <a:ext cx="4728269" cy="438390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oid</a:t>
            </a:r>
            <a:r>
              <a:rPr lang="en-US" cap="none" smtClean="0"/>
              <a:t> leak()</a:t>
            </a:r>
          </a:p>
          <a:p>
            <a:pPr marL="0" indent="0">
              <a:buNone/>
            </a:pPr>
            <a:r>
              <a:rPr lang="en-US" cap="none" smtClean="0"/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 smtClean="0"/>
              <a:t> 	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cap="none" smtClean="0"/>
              <a:t> **list = 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cap="none" smtClean="0"/>
              <a:t>*[10];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/>
              <a:t>	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cap="none" smtClean="0"/>
              <a:t>(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cap="none" smtClean="0"/>
              <a:t> i = 0; i &lt; 10; i++)</a:t>
            </a:r>
            <a:endParaRPr lang="en-US" cap="none"/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 smtClean="0"/>
              <a:t>	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/>
              <a:t>	</a:t>
            </a:r>
            <a:r>
              <a:rPr lang="en-US" cap="none" smtClean="0"/>
              <a:t>list[i] = 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cap="none" smtClean="0"/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/>
              <a:t>	</a:t>
            </a:r>
            <a:r>
              <a:rPr lang="en-US" cap="none" smtClean="0"/>
              <a:t>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/>
              <a:t>	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cap="none" smtClean="0"/>
              <a:t> list;		</a:t>
            </a:r>
            <a:r>
              <a:rPr lang="en-US" cap="none" smtClean="0">
                <a:solidFill>
                  <a:srgbClr val="FF0000"/>
                </a:solidFill>
              </a:rPr>
              <a:t>Leak !</a:t>
            </a:r>
            <a:r>
              <a:rPr lang="en-US" cap="none" smtClean="0"/>
              <a:t>	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cap="none"/>
              <a:t>	</a:t>
            </a:r>
            <a:r>
              <a:rPr lang="en-US" cap="none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cap="none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821" y="2055806"/>
            <a:ext cx="492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/>
              <a:t>Allocation a series, delete only one unit</a:t>
            </a:r>
            <a:endParaRPr lang="en-US" sz="2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34191"/>
              </p:ext>
            </p:extLst>
          </p:nvPr>
        </p:nvGraphicFramePr>
        <p:xfrm>
          <a:off x="7129294" y="3346432"/>
          <a:ext cx="4339617" cy="193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17"/>
              </a:tblGrid>
              <a:tr h="47665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144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</a:t>
                      </a:r>
                      <a:r>
                        <a:rPr lang="en-US" smtClean="0"/>
                        <a:t> (</a:t>
                      </a:r>
                      <a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mtClean="0"/>
                        <a:t> i</a:t>
                      </a:r>
                      <a:r>
                        <a:rPr lang="en-US" baseline="0" smtClean="0"/>
                        <a:t> = 0; I &lt; 10; i++</a:t>
                      </a:r>
                      <a:r>
                        <a:rPr lang="en-US" smtClean="0"/>
                        <a:t>){</a:t>
                      </a:r>
                    </a:p>
                    <a:p>
                      <a:r>
                        <a:rPr lang="en-US" smtClean="0"/>
                        <a:t>{</a:t>
                      </a:r>
                    </a:p>
                    <a:p>
                      <a:r>
                        <a:rPr lang="en-US" smtClean="0"/>
                        <a:t>       </a:t>
                      </a:r>
                      <a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US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smtClean="0"/>
                        <a:t>list[i];</a:t>
                      </a:r>
                      <a:endParaRPr lang="en-US" smtClean="0"/>
                    </a:p>
                    <a:p>
                      <a:r>
                        <a:rPr lang="en-US" smtClean="0"/>
                        <a:t>}</a:t>
                      </a:r>
                    </a:p>
                    <a:p>
                      <a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US" smtClean="0"/>
                        <a:t> list;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91838" y="5525311"/>
            <a:ext cx="778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54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774" y="2188722"/>
            <a:ext cx="5613484" cy="4669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07" y="1"/>
            <a:ext cx="10438404" cy="1138136"/>
          </a:xfrm>
        </p:spPr>
        <p:txBody>
          <a:bodyPr/>
          <a:lstStyle/>
          <a:p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18099"/>
            <a:ext cx="10363826" cy="5539901"/>
          </a:xfrm>
        </p:spPr>
        <p:txBody>
          <a:bodyPr>
            <a:normAutofit fontScale="77500" lnSpcReduction="20000"/>
          </a:bodyPr>
          <a:lstStyle/>
          <a:p>
            <a:r>
              <a:rPr lang="en-US" sz="2600" cap="none" smtClean="0"/>
              <a:t>Leak memory because of misunderstanding “=” operator in C++</a:t>
            </a:r>
          </a:p>
          <a:p>
            <a:endParaRPr lang="en-US" sz="2600" cap="none" smtClean="0"/>
          </a:p>
          <a:p>
            <a:pPr marL="0" indent="0">
              <a:buNone/>
            </a:pPr>
            <a:r>
              <a:rPr lang="en-US" sz="2200" cap="none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oid</a:t>
            </a:r>
            <a:r>
              <a:rPr lang="en-US" sz="2200" cap="none" smtClean="0"/>
              <a:t> Foo()</a:t>
            </a:r>
          </a:p>
          <a:p>
            <a:pPr marL="0" indent="0">
              <a:buNone/>
            </a:pPr>
            <a:r>
              <a:rPr lang="en-US" sz="2200" cap="none" smtClean="0"/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cap="none" smtClean="0"/>
              <a:t> *a = 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2200" cap="none" smtClean="0"/>
              <a:t> 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cap="none" smtClean="0"/>
              <a:t>[100];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 smtClean="0"/>
              <a:t>a = 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sz="2200" cap="none" smtClean="0"/>
              <a:t>[1000</a:t>
            </a:r>
            <a:r>
              <a:rPr lang="en-US" sz="2200" cap="none" smtClean="0"/>
              <a:t>];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 smtClean="0"/>
              <a:t>delete a;</a:t>
            </a:r>
            <a:endParaRPr lang="en-US" sz="2200" cap="none" smtClean="0"/>
          </a:p>
          <a:p>
            <a:pPr marL="0" indent="0">
              <a:buNone/>
            </a:pPr>
            <a:r>
              <a:rPr lang="en-US" sz="2200" cap="none" smtClean="0"/>
              <a:t>}</a:t>
            </a:r>
          </a:p>
          <a:p>
            <a:pPr marL="0" indent="0">
              <a:buNone/>
            </a:pPr>
            <a:r>
              <a:rPr lang="en-US" sz="2200" cap="none"/>
              <a:t>void Foo()</a:t>
            </a:r>
          </a:p>
          <a:p>
            <a:pPr marL="0" indent="0">
              <a:buNone/>
            </a:pPr>
            <a:r>
              <a:rPr lang="en-US" sz="2200" cap="none"/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cap="none"/>
              <a:t> *a = </a:t>
            </a:r>
            <a:r>
              <a:rPr lang="en-US" sz="2200" cap="none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sz="2200" cap="none"/>
              <a:t>[100];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cap="none" smtClean="0"/>
              <a:t> *b </a:t>
            </a:r>
            <a:r>
              <a:rPr lang="en-US" sz="2200" cap="none"/>
              <a:t>= </a:t>
            </a:r>
            <a:r>
              <a:rPr lang="en-US" sz="2200" cap="none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sz="2200" cap="none"/>
              <a:t>[1000</a:t>
            </a:r>
            <a:r>
              <a:rPr lang="en-US" sz="2200" cap="none" smtClean="0"/>
              <a:t>]; a =b</a:t>
            </a:r>
            <a:r>
              <a:rPr lang="en-US" sz="2200" cap="none" smtClean="0"/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200" cap="none"/>
              <a:t>	</a:t>
            </a:r>
            <a:r>
              <a:rPr lang="en-US" sz="2200" cap="none" smtClean="0"/>
              <a:t>delete a; delete b;</a:t>
            </a:r>
            <a:endParaRPr lang="en-US" sz="2200" cap="none"/>
          </a:p>
          <a:p>
            <a:pPr marL="0" indent="0">
              <a:buNone/>
            </a:pPr>
            <a:r>
              <a:rPr lang="en-US" sz="2200" cap="none"/>
              <a:t>}</a:t>
            </a:r>
          </a:p>
          <a:p>
            <a:pPr marL="0" indent="0">
              <a:buNone/>
            </a:pPr>
            <a:endParaRPr lang="en-US" cap="none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6587" y="3813243"/>
            <a:ext cx="1634247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67719" y="4805464"/>
            <a:ext cx="612843" cy="12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0562" y="4649821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Leak!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0" y="4386695"/>
            <a:ext cx="6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Leak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11287328" y="4571361"/>
            <a:ext cx="142672" cy="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334655" y="2377436"/>
            <a:ext cx="3942945" cy="2871613"/>
            <a:chOff x="7334655" y="2366732"/>
            <a:chExt cx="3942945" cy="2871613"/>
          </a:xfrm>
        </p:grpSpPr>
        <p:sp>
          <p:nvSpPr>
            <p:cNvPr id="29" name="Rectangle 28"/>
            <p:cNvSpPr/>
            <p:nvPr/>
          </p:nvSpPr>
          <p:spPr>
            <a:xfrm>
              <a:off x="7334655" y="2388141"/>
              <a:ext cx="1128409" cy="1750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34655" y="3759741"/>
              <a:ext cx="1128409" cy="3793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a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99215" y="2456553"/>
              <a:ext cx="799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Stack</a:t>
              </a:r>
              <a:endParaRPr lang="en-US" sz="20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91472" y="2388141"/>
              <a:ext cx="1676400" cy="28502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91473" y="2825885"/>
              <a:ext cx="1676400" cy="3404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601200" y="4508769"/>
              <a:ext cx="1676400" cy="3404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endCxn id="33" idx="1"/>
            </p:cNvCxnSpPr>
            <p:nvPr/>
          </p:nvCxnSpPr>
          <p:spPr>
            <a:xfrm flipV="1">
              <a:off x="8453338" y="2996119"/>
              <a:ext cx="1138135" cy="102627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>
              <a:off x="8881353" y="4022389"/>
              <a:ext cx="700391" cy="646886"/>
            </a:xfrm>
            <a:prstGeom prst="bentConnector3">
              <a:avLst>
                <a:gd name="adj1" fmla="val 1944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089204" y="2366732"/>
              <a:ext cx="1031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Heap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30695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477" y="1468877"/>
            <a:ext cx="5223753" cy="4426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4837" y="1596177"/>
            <a:ext cx="10363826" cy="4195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cap="none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cap="none" smtClean="0"/>
              <a:t> A;</a:t>
            </a:r>
          </a:p>
          <a:p>
            <a:pPr marL="0" indent="0">
              <a:buNone/>
            </a:pPr>
            <a:r>
              <a:rPr lang="en-US" sz="2400" cap="none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cap="none" smtClean="0">
                <a:solidFill>
                  <a:schemeClr val="accent1">
                    <a:lumMod val="75000"/>
                  </a:schemeClr>
                </a:solidFill>
              </a:rPr>
              <a:t>oid</a:t>
            </a:r>
            <a:r>
              <a:rPr lang="en-US" sz="2400" cap="none" smtClean="0"/>
              <a:t> main ()</a:t>
            </a:r>
          </a:p>
          <a:p>
            <a:pPr marL="0" indent="0">
              <a:buNone/>
            </a:pPr>
            <a:r>
              <a:rPr lang="en-US" sz="2400" cap="none" smtClean="0"/>
              <a:t>{</a:t>
            </a:r>
          </a:p>
          <a:p>
            <a:pPr marL="0" indent="0">
              <a:buNone/>
              <a:tabLst>
                <a:tab pos="398463" algn="l"/>
              </a:tabLst>
            </a:pPr>
            <a:r>
              <a:rPr lang="en-US" sz="2400" cap="none"/>
              <a:t>	</a:t>
            </a:r>
            <a:r>
              <a:rPr lang="en-US" sz="2400" cap="none" smtClean="0"/>
              <a:t>A *a = </a:t>
            </a:r>
            <a:r>
              <a:rPr lang="en-US" sz="2400" cap="none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2400" cap="none" smtClean="0"/>
              <a:t> A();</a:t>
            </a:r>
          </a:p>
          <a:p>
            <a:pPr marL="0" indent="0">
              <a:buNone/>
              <a:tabLst>
                <a:tab pos="398463" algn="l"/>
              </a:tabLst>
            </a:pPr>
            <a:r>
              <a:rPr lang="en-US" sz="2400" cap="none"/>
              <a:t>	</a:t>
            </a:r>
            <a:r>
              <a:rPr lang="en-US" sz="2400" cap="none" smtClean="0"/>
              <a:t>…</a:t>
            </a:r>
          </a:p>
          <a:p>
            <a:pPr marL="0" indent="0">
              <a:buNone/>
              <a:tabLst>
                <a:tab pos="398463" algn="l"/>
              </a:tabLst>
            </a:pPr>
            <a:r>
              <a:rPr lang="en-US" sz="2400" cap="none"/>
              <a:t>	</a:t>
            </a:r>
            <a:r>
              <a:rPr lang="en-US" sz="2400" cap="none" smtClean="0"/>
              <a:t>a = NULL; </a:t>
            </a:r>
          </a:p>
          <a:p>
            <a:pPr marL="0" indent="0">
              <a:buNone/>
              <a:tabLst>
                <a:tab pos="398463" algn="l"/>
              </a:tabLst>
            </a:pPr>
            <a:r>
              <a:rPr lang="en-US" sz="2400" cap="none"/>
              <a:t>	</a:t>
            </a:r>
            <a:r>
              <a:rPr lang="en-US" sz="2400" cap="none" smtClean="0">
                <a:solidFill>
                  <a:schemeClr val="accent1">
                    <a:lumMod val="50000"/>
                  </a:schemeClr>
                </a:solidFill>
              </a:rPr>
              <a:t>delete</a:t>
            </a:r>
            <a:r>
              <a:rPr lang="en-US" sz="2400" cap="none" smtClean="0"/>
              <a:t> a;</a:t>
            </a:r>
          </a:p>
          <a:p>
            <a:pPr marL="0" indent="0">
              <a:buNone/>
              <a:tabLst>
                <a:tab pos="398463" algn="l"/>
              </a:tabLst>
            </a:pPr>
            <a:r>
              <a:rPr lang="en-US" sz="2400" cap="none" smtClean="0"/>
              <a:t>}</a:t>
            </a:r>
            <a:endParaRPr lang="en-US" sz="2400" cap="none"/>
          </a:p>
        </p:txBody>
      </p:sp>
      <p:grpSp>
        <p:nvGrpSpPr>
          <p:cNvPr id="6" name="Group 5"/>
          <p:cNvGrpSpPr/>
          <p:nvPr/>
        </p:nvGrpSpPr>
        <p:grpSpPr>
          <a:xfrm>
            <a:off x="6708969" y="2552453"/>
            <a:ext cx="3943444" cy="2687196"/>
            <a:chOff x="7324428" y="2551149"/>
            <a:chExt cx="3943444" cy="2687196"/>
          </a:xfrm>
        </p:grpSpPr>
        <p:sp>
          <p:nvSpPr>
            <p:cNvPr id="7" name="Rectangle 6"/>
            <p:cNvSpPr/>
            <p:nvPr/>
          </p:nvSpPr>
          <p:spPr>
            <a:xfrm>
              <a:off x="7324428" y="2551149"/>
              <a:ext cx="1128409" cy="15581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24428" y="3766890"/>
              <a:ext cx="1128409" cy="3793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a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7603" y="2551149"/>
              <a:ext cx="799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Stack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91472" y="2551149"/>
              <a:ext cx="1676400" cy="26871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81744" y="2551149"/>
              <a:ext cx="1676400" cy="433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NULL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90477" y="4346853"/>
              <a:ext cx="1676400" cy="495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/>
            <p:nvPr/>
          </p:nvCxnSpPr>
          <p:spPr>
            <a:xfrm flipV="1">
              <a:off x="8462565" y="2825885"/>
              <a:ext cx="1119179" cy="1061158"/>
            </a:xfrm>
            <a:prstGeom prst="bentConnector3">
              <a:avLst>
                <a:gd name="adj1" fmla="val 500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8891080" y="3887043"/>
              <a:ext cx="700391" cy="646886"/>
            </a:xfrm>
            <a:prstGeom prst="bentConnector3">
              <a:avLst>
                <a:gd name="adj1" fmla="val 1944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009760" y="3050415"/>
              <a:ext cx="1031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Heap</a:t>
              </a:r>
              <a:endParaRPr lang="en-US" sz="200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10781489" y="4595897"/>
            <a:ext cx="230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11710" y="4411231"/>
            <a:ext cx="69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Leak!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1421" y="1468877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Misunderstand how to free memory method in C/C++</a:t>
            </a:r>
            <a:endParaRPr lang="en-US" sz="240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47537"/>
              </p:ext>
            </p:extLst>
          </p:nvPr>
        </p:nvGraphicFramePr>
        <p:xfrm>
          <a:off x="6218590" y="5612113"/>
          <a:ext cx="459253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5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743">
                <a:tc>
                  <a:txBody>
                    <a:bodyPr/>
                    <a:lstStyle/>
                    <a:p>
                      <a:r>
                        <a:rPr lang="en-US" smtClean="0"/>
                        <a:t>Use Macro</a:t>
                      </a:r>
                      <a:r>
                        <a:rPr lang="en-US" baseline="0" smtClean="0"/>
                        <a:t> for sale deallocating</a:t>
                      </a:r>
                    </a:p>
                    <a:p>
                      <a:r>
                        <a:rPr lang="en-US" baseline="0" smtClean="0"/>
                        <a:t>#</a:t>
                      </a:r>
                      <a:r>
                        <a:rPr lang="en-US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define</a:t>
                      </a:r>
                      <a:r>
                        <a:rPr lang="en-US" baseline="0" smtClean="0"/>
                        <a:t> SAFE_DEF(a) {</a:t>
                      </a:r>
                      <a:r>
                        <a:rPr lang="en-US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if</a:t>
                      </a:r>
                      <a:r>
                        <a:rPr lang="en-US" baseline="0" smtClean="0"/>
                        <a:t> (a){ </a:t>
                      </a:r>
                      <a:r>
                        <a:rPr lang="en-US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baseline="0" smtClean="0"/>
                        <a:t> a; a = 0;}}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2840476" y="4364736"/>
            <a:ext cx="230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0697" y="4180070"/>
            <a:ext cx="69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Leak!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4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6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558" y="1371600"/>
            <a:ext cx="6819090" cy="5330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43" y="0"/>
            <a:ext cx="10364451" cy="1596177"/>
          </a:xfrm>
        </p:spPr>
        <p:txBody>
          <a:bodyPr/>
          <a:lstStyle/>
          <a:p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9379" y="1371600"/>
            <a:ext cx="10898221" cy="541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cap="none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/>
              <a:t>A {		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cap="none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A(){ m_data = 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sz="1800" cap="none"/>
              <a:t>[100];}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</a:t>
            </a:r>
            <a:r>
              <a:rPr lang="en-US" sz="1800" cap="none" smtClean="0">
                <a:solidFill>
                  <a:srgbClr val="FF0000"/>
                </a:solidFill>
              </a:rPr>
              <a:t>virtual</a:t>
            </a:r>
            <a:r>
              <a:rPr lang="en-US" sz="1800" cap="none" smtClean="0"/>
              <a:t> ~A</a:t>
            </a:r>
            <a:r>
              <a:rPr lang="en-US" sz="1800" cap="none"/>
              <a:t>(){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sz="1800" cap="none"/>
              <a:t>[ ] m_data;}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cap="none"/>
              <a:t> </a:t>
            </a:r>
            <a:r>
              <a:rPr lang="en-US" sz="1800" cap="none" smtClean="0"/>
              <a:t>*m_data</a:t>
            </a:r>
            <a:r>
              <a:rPr lang="en-US" sz="1800" cap="none"/>
              <a:t>;</a:t>
            </a:r>
          </a:p>
          <a:p>
            <a:pPr marL="0" indent="0">
              <a:buNone/>
            </a:pPr>
            <a:r>
              <a:rPr lang="en-US" sz="1800" cap="none"/>
              <a:t>} ;</a:t>
            </a:r>
          </a:p>
          <a:p>
            <a:pPr marL="0" indent="0">
              <a:buNone/>
            </a:pP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cap="none"/>
              <a:t> B : 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cap="none"/>
              <a:t> A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cap="none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B(){ m_data2 = 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new int</a:t>
            </a:r>
            <a:r>
              <a:rPr lang="en-US" sz="1800" cap="none"/>
              <a:t>[100];}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~B(){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sz="1800" cap="none"/>
              <a:t>[ ] m_data2;}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cap="none"/>
              <a:t>	</a:t>
            </a:r>
            <a:r>
              <a:rPr lang="en-US" sz="1800" cap="none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cap="none"/>
              <a:t> </a:t>
            </a:r>
            <a:r>
              <a:rPr lang="en-US" sz="1800" cap="none" smtClean="0"/>
              <a:t>*m_data2</a:t>
            </a:r>
            <a:r>
              <a:rPr lang="en-US" sz="1800" cap="none"/>
              <a:t>;</a:t>
            </a:r>
          </a:p>
          <a:p>
            <a:pPr marL="0" indent="0">
              <a:buNone/>
            </a:pPr>
            <a:r>
              <a:rPr lang="en-US" sz="1800" cap="none"/>
              <a:t>} ;</a:t>
            </a:r>
          </a:p>
          <a:p>
            <a:pPr marL="0" indent="0">
              <a:buNone/>
            </a:pPr>
            <a:endParaRPr lang="en-US" sz="1800" cap="none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3706238" y="4688732"/>
            <a:ext cx="4865" cy="201362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1882" y="5225029"/>
            <a:ext cx="3482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oid</a:t>
            </a:r>
            <a:r>
              <a:rPr lang="en-US" smtClean="0"/>
              <a:t> main()</a:t>
            </a:r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A *a =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mtClean="0"/>
              <a:t> B();</a:t>
            </a:r>
          </a:p>
          <a:p>
            <a:r>
              <a:rPr lang="en-US"/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smtClean="0"/>
              <a:t> a;</a:t>
            </a:r>
          </a:p>
          <a:p>
            <a:r>
              <a:rPr lang="en-US"/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06238" y="4679004"/>
            <a:ext cx="3414410" cy="9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1115" y="1371600"/>
            <a:ext cx="462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Memory leak caused by misunderstanding finalization method</a:t>
            </a:r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7461115" y="3307404"/>
            <a:ext cx="4484451" cy="104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Without “virtual”, in this case, m_data2 is not deleted </a:t>
            </a:r>
            <a:r>
              <a:rPr lang="en-US" smtClean="0"/>
              <a:t>I       	</a:t>
            </a:r>
            <a:r>
              <a:rPr lang="en-US" smtClean="0">
                <a:solidFill>
                  <a:srgbClr val="FF0000"/>
                </a:solidFill>
              </a:rPr>
              <a:t>leak 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630383" y="394943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31519"/>
              </p:ext>
            </p:extLst>
          </p:nvPr>
        </p:nvGraphicFramePr>
        <p:xfrm>
          <a:off x="7502188" y="5189873"/>
          <a:ext cx="4375284" cy="77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284"/>
              </a:tblGrid>
              <a:tr h="38691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Solution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6910">
                <a:tc>
                  <a:txBody>
                    <a:bodyPr/>
                    <a:lstStyle/>
                    <a:p>
                      <a:r>
                        <a:rPr lang="en-US" smtClean="0"/>
                        <a:t>ALWAYS</a:t>
                      </a:r>
                      <a:r>
                        <a:rPr lang="en-US" baseline="0" smtClean="0"/>
                        <a:t> use virtual for finalization methods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98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24" y="2243036"/>
            <a:ext cx="10364451" cy="159617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Valgrind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78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000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Valgrind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9625" y="1790701"/>
            <a:ext cx="10363826" cy="4448174"/>
          </a:xfrm>
        </p:spPr>
        <p:txBody>
          <a:bodyPr>
            <a:normAutofit/>
          </a:bodyPr>
          <a:lstStyle/>
          <a:p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Valgrind is an instrumentation framework for building dynamic analysis tools.</a:t>
            </a:r>
          </a:p>
          <a:p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It comes with a set of tools each of which performs some kind of debugging, profiling, or similar task that helps you improve your programs.</a:t>
            </a:r>
          </a:p>
          <a:p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Valgrind is designed to be as non-intrusive as possible. It works directly with existing executables. You don't need to recompile, relink, or otherwise modify the program to be checked.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76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cap="none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Valgrind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2324" y="1666876"/>
            <a:ext cx="10363826" cy="4429124"/>
          </a:xfrm>
        </p:spPr>
        <p:txBody>
          <a:bodyPr>
            <a:normAutofit fontScale="92500"/>
          </a:bodyPr>
          <a:lstStyle/>
          <a:p>
            <a:r>
              <a:rPr lang="en-US" cap="none" smtClean="0"/>
              <a:t>A number of useful tools are supplied as standard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smtClean="0"/>
              <a:t>Memcheck</a:t>
            </a:r>
            <a:r>
              <a:rPr lang="en-US" cap="none" smtClean="0"/>
              <a:t> is a memory error detector. It helps you make your programs, particularly those written in C and C++, more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smtClean="0"/>
              <a:t>Cachegrind</a:t>
            </a:r>
            <a:r>
              <a:rPr lang="en-US" cap="none" smtClean="0"/>
              <a:t> is a cache and branch-prediction profiler. It helps you make your programs run faster.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smtClean="0"/>
              <a:t>Callgrind</a:t>
            </a:r>
            <a:r>
              <a:rPr lang="en-US" cap="none" smtClean="0"/>
              <a:t> is a call-graph generating cache profiler. It has some overlap with cachegrind, but also gathers some information that cachegrind does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smtClean="0"/>
              <a:t>Helgrind</a:t>
            </a:r>
            <a:r>
              <a:rPr lang="en-US" cap="none" smtClean="0"/>
              <a:t> is a thread error detector. It helps you make your multi-threaded programs more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smtClean="0"/>
              <a:t>Drd</a:t>
            </a:r>
            <a:r>
              <a:rPr lang="en-US" cap="none" smtClean="0"/>
              <a:t> is also a thread error detector. It is similar to helgrind but uses different analysis techniques and so may find different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/>
              <a:t>Massif</a:t>
            </a:r>
            <a:r>
              <a:rPr lang="en-US"/>
              <a:t> </a:t>
            </a:r>
            <a:r>
              <a:rPr lang="en-US" smtClean="0"/>
              <a:t>, </a:t>
            </a:r>
            <a:r>
              <a:rPr lang="en-US" b="1"/>
              <a:t>DHAT</a:t>
            </a:r>
            <a:r>
              <a:rPr lang="en-US"/>
              <a:t> </a:t>
            </a:r>
            <a:r>
              <a:rPr lang="en-US" smtClean="0"/>
              <a:t>, </a:t>
            </a:r>
            <a:r>
              <a:rPr lang="en-US" b="1" smtClean="0"/>
              <a:t>BBV, …</a:t>
            </a:r>
            <a:endParaRPr lang="en-US" cap="none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 Valgrind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4444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Valgrind   [valgrind-options]     your-prog      [your-prog-options]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Ex:	valgrind --tool=memcheck </a:t>
            </a: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Tool-selection option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Trace-children=&lt;yes|no&gt; [default: no]</a:t>
            </a:r>
            <a:endParaRPr lang="en-US" b="1" cap="none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--Log-file=&lt;filename&gt;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--</a:t>
            </a:r>
            <a:r>
              <a:rPr lang="en-US" cap="none" smtClean="0"/>
              <a:t>Time-stamp=&lt;yes|no&gt; [default: no]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smtClean="0"/>
              <a:t>--Track-fds=&lt;yes|no|all&gt; [default: no]</a:t>
            </a:r>
            <a:endParaRPr lang="en-US" cap="none"/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4092938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?</a:t>
            </a:r>
            <a:endParaRPr lang="en-US" cap="none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>
                <a:latin typeface="Times New Roman" panose="02020603050405020304" pitchFamily="18" charset="0"/>
              </a:rPr>
              <a:t>What does “memory leak” mean ?</a:t>
            </a:r>
          </a:p>
          <a:p>
            <a:r>
              <a:rPr lang="en-US" cap="none" smtClean="0">
                <a:latin typeface="Times New Roman" panose="02020603050405020304" pitchFamily="18" charset="0"/>
              </a:rPr>
              <a:t>What does its consequences ?</a:t>
            </a:r>
          </a:p>
          <a:p>
            <a:r>
              <a:rPr lang="en-US" cap="none" smtClean="0">
                <a:latin typeface="Times New Roman" panose="02020603050405020304" pitchFamily="18" charset="0"/>
              </a:rPr>
              <a:t>Why does “memory leak” happen ?</a:t>
            </a:r>
          </a:p>
          <a:p>
            <a:r>
              <a:rPr lang="en-US" cap="none" smtClean="0">
                <a:latin typeface="Times New Roman" panose="02020603050405020304" pitchFamily="18" charset="0"/>
              </a:rPr>
              <a:t>How to dectect and solve ?</a:t>
            </a:r>
          </a:p>
          <a:p>
            <a:r>
              <a:rPr lang="en-US" cap="none">
                <a:latin typeface="Times New Roman" panose="02020603050405020304" pitchFamily="18" charset="0"/>
              </a:rPr>
              <a:t>How to </a:t>
            </a: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By </a:t>
            </a: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Vangrind ?</a:t>
            </a:r>
            <a:endParaRPr lang="en-US" cap="none" smtClean="0">
              <a:latin typeface="Times New Roman" panose="02020603050405020304" pitchFamily="18" charset="0"/>
            </a:endParaRPr>
          </a:p>
          <a:p>
            <a:endParaRPr lang="en-US" cap="none" smtClean="0">
              <a:latin typeface="Times New Roman" panose="02020603050405020304" pitchFamily="18" charset="0"/>
            </a:endParaRPr>
          </a:p>
          <a:p>
            <a:pPr lvl="1"/>
            <a:endParaRPr lang="en-US" cap="none" smtClean="0"/>
          </a:p>
          <a:p>
            <a:pPr marL="457200" lvl="1" indent="0">
              <a:buNone/>
            </a:pPr>
            <a:endParaRPr lang="en-US" cap="none" smtClean="0"/>
          </a:p>
          <a:p>
            <a:pPr lvl="1"/>
            <a:endParaRPr lang="en-US" cap="none" smtClean="0"/>
          </a:p>
        </p:txBody>
      </p:sp>
    </p:spTree>
    <p:extLst>
      <p:ext uri="{BB962C8B-B14F-4D97-AF65-F5344CB8AC3E}">
        <p14:creationId xmlns:p14="http://schemas.microsoft.com/office/powerpoint/2010/main" val="2862082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7325"/>
            <a:ext cx="10363826" cy="518159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74" y="2347811"/>
            <a:ext cx="10364451" cy="15961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Detect Memory By Valgrind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8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>
                <a:hlinkClick r:id="rId2"/>
              </a:rPr>
              <a:t>Https://www.Valgrind.Org/docs/manual/manual-core.Html#manual-core.Basicopts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3639732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1324" y="2243036"/>
            <a:ext cx="10364451" cy="159617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0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25" y="1913917"/>
            <a:ext cx="10364451" cy="1596177"/>
          </a:xfrm>
        </p:spPr>
        <p:txBody>
          <a:bodyPr/>
          <a:lstStyle/>
          <a:p>
            <a:r>
              <a:rPr lang="en-US" cap="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“memory leak” mean 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34250" y="3643444"/>
            <a:ext cx="4058276" cy="671383"/>
          </a:xfrm>
        </p:spPr>
        <p:txBody>
          <a:bodyPr/>
          <a:lstStyle/>
          <a:p>
            <a:pPr marL="0" indent="0">
              <a:buNone/>
            </a:pP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How is memory structure 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7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50" y="2304442"/>
            <a:ext cx="10364451" cy="159617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memory structure ?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77976" y="4010025"/>
            <a:ext cx="2124075" cy="647700"/>
          </a:xfrm>
        </p:spPr>
        <p:txBody>
          <a:bodyPr/>
          <a:lstStyle/>
          <a:p>
            <a:pPr marL="0" indent="0">
              <a:buNone/>
            </a:pPr>
            <a:r>
              <a:rPr lang="en-US" cap="none" smtClean="0"/>
              <a:t>STACK vs HEAP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3096381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accent1">
                    <a:lumMod val="50000"/>
                  </a:schemeClr>
                </a:solidFill>
              </a:rPr>
              <a:t>Run-time storage</a:t>
            </a:r>
            <a:endParaRPr lang="en-US" cap="none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6415066"/>
              </p:ext>
            </p:extLst>
          </p:nvPr>
        </p:nvGraphicFramePr>
        <p:xfrm>
          <a:off x="1038226" y="1428749"/>
          <a:ext cx="2971799" cy="492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99"/>
              </a:tblGrid>
              <a:tr h="872277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</a:rPr>
                        <a:t> segment</a:t>
                      </a:r>
                    </a:p>
                    <a:p>
                      <a:r>
                        <a:rPr lang="en-US" sz="2000" baseline="0" smtClean="0">
                          <a:solidFill>
                            <a:schemeClr val="tx1"/>
                          </a:solidFill>
                        </a:rPr>
                        <a:t>(Code segment)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1629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Data segment</a:t>
                      </a:r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026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Stack segment</a:t>
                      </a:r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026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Heap</a:t>
                      </a:r>
                      <a:r>
                        <a:rPr lang="en-US" sz="2000" b="1" baseline="0" smtClean="0"/>
                        <a:t> segment</a:t>
                      </a:r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95825" y="1885950"/>
            <a:ext cx="69968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/>
              <a:t>Code segment :</a:t>
            </a:r>
          </a:p>
          <a:p>
            <a:pPr marL="739775" indent="-282575">
              <a:buFont typeface="Arial" panose="020B0604020202020204" pitchFamily="34" charset="0"/>
              <a:buChar char="•"/>
            </a:pPr>
            <a:r>
              <a:rPr lang="en-US" sz="2000" smtClean="0"/>
              <a:t>Where the compiled program sits in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/>
              <a:t>Global area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Initialized data segment : stored variable global, static and constant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mtClean="0"/>
              <a:t>Uninitialized data segment</a:t>
            </a:r>
          </a:p>
          <a:p>
            <a:pPr marL="282575" lvl="1" indent="-282575">
              <a:buFont typeface="Wingdings" panose="05000000000000000000" pitchFamily="2" charset="2"/>
              <a:buChar char="Ø"/>
              <a:tabLst>
                <a:tab pos="282575" algn="l"/>
              </a:tabLst>
            </a:pPr>
            <a:r>
              <a:rPr lang="en-US" sz="2000" smtClean="0"/>
              <a:t>Stack segment 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smtClean="0"/>
              <a:t>Where parametes and local variable are allocated</a:t>
            </a:r>
          </a:p>
          <a:p>
            <a:pPr marL="282575" lvl="2" indent="-282575">
              <a:buFont typeface="Wingdings" panose="05000000000000000000" pitchFamily="2" charset="2"/>
              <a:buChar char="Ø"/>
            </a:pPr>
            <a:r>
              <a:rPr lang="en-US" sz="2000" smtClean="0"/>
              <a:t>Heap segment :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smtClean="0"/>
              <a:t>Where dynamically allocated variables are allocated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1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bg2">
                    <a:lumMod val="50000"/>
                  </a:schemeClr>
                </a:solidFill>
              </a:rPr>
              <a:t>Stack</a:t>
            </a:r>
            <a:endParaRPr lang="en-US" cap="none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0419120"/>
              </p:ext>
            </p:extLst>
          </p:nvPr>
        </p:nvGraphicFramePr>
        <p:xfrm>
          <a:off x="163783" y="1935601"/>
          <a:ext cx="3571637" cy="329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637"/>
              </a:tblGrid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Return Address</a:t>
                      </a:r>
                    </a:p>
                    <a:p>
                      <a:pPr algn="ctr"/>
                      <a:r>
                        <a:rPr lang="en-US" sz="1400" smtClean="0"/>
                        <a:t>where to begin execution when functions exits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Dynamic link</a:t>
                      </a:r>
                    </a:p>
                    <a:p>
                      <a:pPr algn="ctr"/>
                      <a:r>
                        <a:rPr lang="en-US" sz="1400" smtClean="0"/>
                        <a:t>pointer</a:t>
                      </a:r>
                      <a:r>
                        <a:rPr lang="en-US" sz="1400" baseline="0" smtClean="0"/>
                        <a:t> to caller’s stack frame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Static link</a:t>
                      </a:r>
                    </a:p>
                    <a:p>
                      <a:pPr algn="ctr"/>
                      <a:r>
                        <a:rPr lang="en-US" sz="1400" smtClean="0"/>
                        <a:t>pointer to lexical</a:t>
                      </a:r>
                      <a:r>
                        <a:rPr lang="en-US" sz="1400" baseline="0" smtClean="0"/>
                        <a:t> parent</a:t>
                      </a:r>
                    </a:p>
                    <a:p>
                      <a:pPr algn="ctr"/>
                      <a:r>
                        <a:rPr lang="en-US" sz="1400" baseline="0" smtClean="0"/>
                        <a:t>(for nested functions)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Return</a:t>
                      </a:r>
                      <a:r>
                        <a:rPr lang="en-US" b="1" baseline="0" smtClean="0"/>
                        <a:t> value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Local</a:t>
                      </a:r>
                      <a:r>
                        <a:rPr lang="en-US" b="1" baseline="0" smtClean="0"/>
                        <a:t> variables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71578"/>
              </p:ext>
            </p:extLst>
          </p:nvPr>
        </p:nvGraphicFramePr>
        <p:xfrm>
          <a:off x="4308274" y="1313234"/>
          <a:ext cx="2257898" cy="502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98"/>
              </a:tblGrid>
              <a:tr h="8298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Text segment</a:t>
                      </a:r>
                    </a:p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(Code segment)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43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Data segment</a:t>
                      </a:r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026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Stack</a:t>
                      </a:r>
                      <a:r>
                        <a:rPr lang="en-US" sz="2400" b="1" baseline="0" smtClean="0"/>
                        <a:t> frame</a:t>
                      </a:r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91452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203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Stack</a:t>
                      </a:r>
                      <a:r>
                        <a:rPr lang="en-US" sz="2400" b="1" baseline="0" smtClean="0"/>
                        <a:t> frame</a:t>
                      </a:r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39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Heap Segment</a:t>
                      </a:r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696511" y="1935804"/>
            <a:ext cx="603115" cy="5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96511" y="3210128"/>
            <a:ext cx="603115" cy="199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634" y="1596177"/>
            <a:ext cx="5214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/>
              <a:t>Where parameters and local variable are allocated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/>
              <a:t>Limited size            </a:t>
            </a:r>
            <a:r>
              <a:rPr lang="en-US" sz="2400" smtClean="0">
                <a:solidFill>
                  <a:srgbClr val="FF0000"/>
                </a:solidFill>
              </a:rPr>
              <a:t>Stack overflow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/>
              <a:t>Memory use in stack is temporary and auto release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/>
              <a:t>Fast processing/low size</a:t>
            </a:r>
          </a:p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42443" y="2597285"/>
            <a:ext cx="398834" cy="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6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bg2">
                    <a:lumMod val="50000"/>
                  </a:schemeClr>
                </a:solidFill>
              </a:rPr>
              <a:t>Heap</a:t>
            </a:r>
            <a:endParaRPr lang="en-US" cap="non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6178"/>
            <a:ext cx="10363826" cy="4658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/>
              <a:t> Large pool of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/>
              <a:t> Dynamic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/>
              <a:t> Stays allocated until specifically deallocated                </a:t>
            </a:r>
            <a:r>
              <a:rPr lang="en-US" sz="2400" cap="none" smtClean="0">
                <a:solidFill>
                  <a:srgbClr val="FF0000"/>
                </a:solidFill>
              </a:rPr>
              <a:t>Memory</a:t>
            </a:r>
            <a:r>
              <a:rPr lang="en-US" sz="2400" cap="none" smtClean="0"/>
              <a:t> </a:t>
            </a:r>
            <a:r>
              <a:rPr lang="en-US" sz="2400" cap="none" smtClean="0">
                <a:solidFill>
                  <a:srgbClr val="FF0000"/>
                </a:solidFill>
              </a:rPr>
              <a:t>Leak</a:t>
            </a:r>
            <a:r>
              <a:rPr lang="en-US" sz="2400" cap="none" smtClean="0"/>
              <a:t> 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/>
              <a:t> Must be accessed throught a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/>
              <a:t> Large arrays, structures, or classes should be stored Heap 	</a:t>
            </a:r>
            <a:r>
              <a:rPr lang="en-US" sz="2400" cap="none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 &amp; dynamic</a:t>
            </a: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03915" y="3035030"/>
            <a:ext cx="632297" cy="9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52818" y="4140741"/>
            <a:ext cx="632297" cy="9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1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92" y="2145759"/>
            <a:ext cx="10364451" cy="159617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leak overview</a:t>
            </a:r>
            <a:br>
              <a:rPr lang="en-US" cap="none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0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57217" y="4416357"/>
            <a:ext cx="1215957" cy="31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7217" y="4416357"/>
            <a:ext cx="1215957" cy="31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memory leaking mean?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8409" y="3326858"/>
            <a:ext cx="3822970" cy="3424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8877"/>
            <a:ext cx="10363826" cy="5282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 cap="none" smtClean="0"/>
              <a:t>Definition :</a:t>
            </a:r>
          </a:p>
          <a:p>
            <a:pPr lvl="1" indent="53975"/>
            <a:r>
              <a:rPr lang="en-US" cap="none" smtClean="0"/>
              <a:t> Particular type of unused memory, unable to release</a:t>
            </a:r>
          </a:p>
          <a:p>
            <a:pPr marL="282575" indent="-282575">
              <a:buFont typeface="Wingdings" panose="05000000000000000000" pitchFamily="2" charset="2"/>
              <a:buChar char="Ø"/>
            </a:pPr>
            <a:r>
              <a:rPr lang="en-US" cap="none" smtClean="0"/>
              <a:t>Common :</a:t>
            </a:r>
          </a:p>
          <a:p>
            <a:pPr lvl="1" indent="4763"/>
            <a:r>
              <a:rPr lang="en-US" cap="none" smtClean="0"/>
              <a:t> Refer to any unwanted increase in memory usage </a:t>
            </a:r>
          </a:p>
          <a:p>
            <a:pPr lvl="1" indent="4763"/>
            <a:endParaRPr lang="en-US" cap="none"/>
          </a:p>
          <a:p>
            <a:pPr lvl="1" indent="-452438">
              <a:buNone/>
            </a:pPr>
            <a:r>
              <a:rPr lang="en-US" cap="none" smtClean="0"/>
              <a:t>Void Leak()</a:t>
            </a:r>
          </a:p>
          <a:p>
            <a:pPr lvl="1" indent="-452438">
              <a:buNone/>
            </a:pPr>
            <a:r>
              <a:rPr lang="en-US" cap="none" smtClean="0"/>
              <a:t>{</a:t>
            </a:r>
          </a:p>
          <a:p>
            <a:pPr lvl="1" indent="-452438">
              <a:buNone/>
            </a:pPr>
            <a:r>
              <a:rPr lang="en-US" cap="none"/>
              <a:t>	</a:t>
            </a:r>
            <a:r>
              <a:rPr lang="en-US" cap="none" smtClean="0"/>
              <a:t>int *a = new int[1000] ;		</a:t>
            </a:r>
            <a:r>
              <a:rPr lang="en-US" cap="none" smtClean="0">
                <a:solidFill>
                  <a:schemeClr val="bg1"/>
                </a:solidFill>
              </a:rPr>
              <a:t>4000 byte</a:t>
            </a:r>
          </a:p>
          <a:p>
            <a:pPr lvl="1" indent="-452438">
              <a:buNone/>
            </a:pPr>
            <a:r>
              <a:rPr lang="en-US" cap="none" smtClean="0"/>
              <a:t>	</a:t>
            </a:r>
            <a:r>
              <a:rPr lang="en-US" cap="none" smtClean="0">
                <a:solidFill>
                  <a:schemeClr val="accent2"/>
                </a:solidFill>
              </a:rPr>
              <a:t>// some code here</a:t>
            </a:r>
          </a:p>
          <a:p>
            <a:pPr lvl="1" indent="-452438">
              <a:buNone/>
            </a:pPr>
            <a:r>
              <a:rPr lang="en-US" cap="none">
                <a:solidFill>
                  <a:schemeClr val="accent2"/>
                </a:solidFill>
              </a:rPr>
              <a:t>	</a:t>
            </a:r>
            <a:r>
              <a:rPr lang="en-US" cap="none" smtClean="0">
                <a:solidFill>
                  <a:schemeClr val="accent2"/>
                </a:solidFill>
              </a:rPr>
              <a:t>// …</a:t>
            </a:r>
          </a:p>
          <a:p>
            <a:pPr lvl="1" indent="-452438">
              <a:buNone/>
            </a:pPr>
            <a:r>
              <a:rPr lang="en-US" cap="none">
                <a:solidFill>
                  <a:schemeClr val="accent2"/>
                </a:solidFill>
              </a:rPr>
              <a:t>	</a:t>
            </a:r>
            <a:r>
              <a:rPr lang="en-US" cap="none" smtClean="0">
                <a:solidFill>
                  <a:schemeClr val="accent2"/>
                </a:solidFill>
              </a:rPr>
              <a:t>// without delete a</a:t>
            </a:r>
          </a:p>
          <a:p>
            <a:pPr lvl="1" indent="-452438">
              <a:buNone/>
            </a:pPr>
            <a:r>
              <a:rPr lang="en-US" cap="none">
                <a:solidFill>
                  <a:schemeClr val="accent2"/>
                </a:solidFill>
              </a:rPr>
              <a:t>	</a:t>
            </a:r>
            <a:r>
              <a:rPr lang="en-US" cap="none" smtClean="0"/>
              <a:t>return;</a:t>
            </a:r>
          </a:p>
          <a:p>
            <a:pPr lvl="1" indent="-452438">
              <a:buNone/>
            </a:pPr>
            <a:r>
              <a:rPr lang="en-US" cap="none"/>
              <a:t>}</a:t>
            </a:r>
            <a:endParaRPr lang="en-US" cap="none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4723" y="4591455"/>
            <a:ext cx="76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55651" y="6186792"/>
            <a:ext cx="2587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79395" y="5924145"/>
            <a:ext cx="4970834" cy="525294"/>
            <a:chOff x="5379395" y="5924145"/>
            <a:chExt cx="4970834" cy="5252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9395" y="5924145"/>
              <a:ext cx="4970834" cy="5252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Return without free a            </a:t>
              </a:r>
              <a:r>
                <a:rPr lang="en-US" smtClean="0">
                  <a:solidFill>
                    <a:srgbClr val="FF0000"/>
                  </a:solidFill>
                </a:rPr>
                <a:t>Leak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8480897" y="6186792"/>
              <a:ext cx="351817" cy="97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627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1182</TotalTime>
  <Words>513</Words>
  <Application>Microsoft Office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Tw Cen MT</vt:lpstr>
      <vt:lpstr>Wingdings</vt:lpstr>
      <vt:lpstr>Droplet</vt:lpstr>
      <vt:lpstr>BEST PraCTICE With  memory leak detector By ValGrind</vt:lpstr>
      <vt:lpstr>Question ?</vt:lpstr>
      <vt:lpstr>What does “memory leak” mean ?</vt:lpstr>
      <vt:lpstr>How is memory structure ?</vt:lpstr>
      <vt:lpstr>Run-time storage</vt:lpstr>
      <vt:lpstr>Stack</vt:lpstr>
      <vt:lpstr>Heap</vt:lpstr>
      <vt:lpstr>Memory leak overview </vt:lpstr>
      <vt:lpstr>What does memory leaking mean?</vt:lpstr>
      <vt:lpstr>What does its consequences?</vt:lpstr>
      <vt:lpstr>Why does “memory leak” happen?</vt:lpstr>
      <vt:lpstr>Example 1</vt:lpstr>
      <vt:lpstr>Example 2</vt:lpstr>
      <vt:lpstr>Example 3</vt:lpstr>
      <vt:lpstr>Example 4</vt:lpstr>
      <vt:lpstr>Overview Valgrind</vt:lpstr>
      <vt:lpstr>An overview of Valgrind</vt:lpstr>
      <vt:lpstr>An overview of Valgrind</vt:lpstr>
      <vt:lpstr>Invoke Valgrind</vt:lpstr>
      <vt:lpstr>PowerPoint Presentation</vt:lpstr>
      <vt:lpstr>Reference Document</vt:lpstr>
      <vt:lpstr>Thank You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memory leak by analyzing heap</dc:title>
  <dc:creator>LINH ANH NGUYEN/LGEVH VC SOFTWARE DEVELOPMENT 2(anhlinh.nguyen@lge.com)</dc:creator>
  <cp:lastModifiedBy>DIEN VAN NGUYEN/LGEVH VS SOFTWARE DEVELOPMENT DEPARTMENT(dien2.nguyen@lge.com)</cp:lastModifiedBy>
  <cp:revision>53</cp:revision>
  <dcterms:created xsi:type="dcterms:W3CDTF">2019-10-18T02:52:45Z</dcterms:created>
  <dcterms:modified xsi:type="dcterms:W3CDTF">2021-11-11T07:40:41Z</dcterms:modified>
</cp:coreProperties>
</file>