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1" r:id="rId5"/>
    <p:sldId id="260" r:id="rId6"/>
    <p:sldId id="264" r:id="rId7"/>
    <p:sldId id="265" r:id="rId8"/>
    <p:sldId id="263" r:id="rId9"/>
    <p:sldId id="262" r:id="rId10"/>
    <p:sldId id="266" r:id="rId11"/>
    <p:sldId id="271" r:id="rId12"/>
    <p:sldId id="272" r:id="rId13"/>
    <p:sldId id="267" r:id="rId14"/>
    <p:sldId id="289" r:id="rId15"/>
    <p:sldId id="290" r:id="rId16"/>
    <p:sldId id="287" r:id="rId17"/>
    <p:sldId id="276" r:id="rId18"/>
    <p:sldId id="277" r:id="rId19"/>
    <p:sldId id="279" r:id="rId20"/>
    <p:sldId id="282" r:id="rId21"/>
    <p:sldId id="278" r:id="rId22"/>
    <p:sldId id="280" r:id="rId23"/>
    <p:sldId id="281" r:id="rId24"/>
    <p:sldId id="283" r:id="rId25"/>
    <p:sldId id="284" r:id="rId26"/>
    <p:sldId id="273" r:id="rId27"/>
    <p:sldId id="274" r:id="rId28"/>
    <p:sldId id="285" r:id="rId29"/>
    <p:sldId id="286"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00" autoAdjust="0"/>
  </p:normalViewPr>
  <p:slideViewPr>
    <p:cSldViewPr snapToGrid="0">
      <p:cViewPr varScale="1">
        <p:scale>
          <a:sx n="75" d="100"/>
          <a:sy n="75" d="100"/>
        </p:scale>
        <p:origin x="94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7BFBC-E472-4CEE-8D6F-DE0DFE39FE8A}"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7B6DC-7983-4E88-814E-C5ABE71F5E50}" type="slidenum">
              <a:rPr lang="en-US" smtClean="0"/>
              <a:t>‹#›</a:t>
            </a:fld>
            <a:endParaRPr lang="en-US"/>
          </a:p>
        </p:txBody>
      </p:sp>
    </p:spTree>
    <p:extLst>
      <p:ext uri="{BB962C8B-B14F-4D97-AF65-F5344CB8AC3E}">
        <p14:creationId xmlns:p14="http://schemas.microsoft.com/office/powerpoint/2010/main" val="2828718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C819BD-29F3-4C71-AD09-3AC51E8FA57A}" type="slidenum">
              <a:rPr lang="en-US" smtClean="0"/>
              <a:t>1</a:t>
            </a:fld>
            <a:endParaRPr lang="en-US"/>
          </a:p>
        </p:txBody>
      </p:sp>
    </p:spTree>
    <p:extLst>
      <p:ext uri="{BB962C8B-B14F-4D97-AF65-F5344CB8AC3E}">
        <p14:creationId xmlns:p14="http://schemas.microsoft.com/office/powerpoint/2010/main" val="1625150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11</a:t>
            </a:fld>
            <a:endParaRPr lang="en-US"/>
          </a:p>
        </p:txBody>
      </p:sp>
    </p:spTree>
    <p:extLst>
      <p:ext uri="{BB962C8B-B14F-4D97-AF65-F5344CB8AC3E}">
        <p14:creationId xmlns:p14="http://schemas.microsoft.com/office/powerpoint/2010/main" val="767079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12</a:t>
            </a:fld>
            <a:endParaRPr lang="en-US"/>
          </a:p>
        </p:txBody>
      </p:sp>
    </p:spTree>
    <p:extLst>
      <p:ext uri="{BB962C8B-B14F-4D97-AF65-F5344CB8AC3E}">
        <p14:creationId xmlns:p14="http://schemas.microsoft.com/office/powerpoint/2010/main" val="3444629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Search </a:t>
            </a:r>
            <a:r>
              <a:rPr lang="en-US" baseline="0" dirty="0" err="1" smtClean="0"/>
              <a:t>các</a:t>
            </a:r>
            <a:r>
              <a:rPr lang="en-US" baseline="0" dirty="0" smtClean="0"/>
              <a:t> </a:t>
            </a:r>
            <a:r>
              <a:rPr lang="en-US" baseline="0" dirty="0" err="1" smtClean="0"/>
              <a:t>lệnh</a:t>
            </a:r>
            <a:r>
              <a:rPr lang="en-US" baseline="0" dirty="0" smtClean="0"/>
              <a:t> </a:t>
            </a:r>
            <a:r>
              <a:rPr lang="en-US" baseline="0" dirty="0" err="1" smtClean="0"/>
              <a:t>trên</a:t>
            </a:r>
            <a:r>
              <a:rPr lang="en-US" baseline="0" dirty="0" smtClean="0"/>
              <a:t> </a:t>
            </a:r>
            <a:r>
              <a:rPr lang="en-US" baseline="0" dirty="0" err="1" smtClean="0"/>
              <a:t>trong</a:t>
            </a:r>
            <a:r>
              <a:rPr lang="en-US" baseline="0" dirty="0" smtClean="0"/>
              <a:t> http://vopengrok.lge.com/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process </a:t>
            </a:r>
            <a:r>
              <a:rPr lang="en-US" baseline="0" dirty="0" err="1" smtClean="0"/>
              <a:t>được</a:t>
            </a:r>
            <a:r>
              <a:rPr lang="en-US" baseline="0" dirty="0" smtClean="0"/>
              <a:t> </a:t>
            </a:r>
            <a:r>
              <a:rPr lang="en-US" baseline="0" dirty="0" err="1" smtClean="0"/>
              <a:t>tạo</a:t>
            </a:r>
            <a:r>
              <a:rPr lang="en-US" baseline="0" dirty="0" smtClean="0"/>
              <a:t> </a:t>
            </a:r>
            <a:r>
              <a:rPr lang="en-US" baseline="0" dirty="0" err="1" smtClean="0"/>
              <a:t>từ</a:t>
            </a:r>
            <a:r>
              <a:rPr lang="en-US" baseline="0" dirty="0" smtClean="0"/>
              <a:t> 1 process </a:t>
            </a:r>
            <a:r>
              <a:rPr lang="en-US" baseline="0" dirty="0" err="1" smtClean="0"/>
              <a:t>đang</a:t>
            </a:r>
            <a:r>
              <a:rPr lang="en-US" baseline="0" dirty="0" smtClean="0"/>
              <a:t> </a:t>
            </a:r>
            <a:r>
              <a:rPr lang="en-US" baseline="0" dirty="0" err="1" smtClean="0"/>
              <a:t>chạy</a:t>
            </a:r>
            <a:r>
              <a:rPr lang="en-US" baseline="0" dirty="0" smtClean="0"/>
              <a:t> </a:t>
            </a:r>
            <a:r>
              <a:rPr lang="en-US" baseline="0" dirty="0" err="1" smtClean="0"/>
              <a:t>trong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PIVI</a:t>
            </a:r>
          </a:p>
        </p:txBody>
      </p:sp>
      <p:sp>
        <p:nvSpPr>
          <p:cNvPr id="4" name="Slide Number Placeholder 3"/>
          <p:cNvSpPr>
            <a:spLocks noGrp="1"/>
          </p:cNvSpPr>
          <p:nvPr>
            <p:ph type="sldNum" sz="quarter" idx="10"/>
          </p:nvPr>
        </p:nvSpPr>
        <p:spPr/>
        <p:txBody>
          <a:bodyPr/>
          <a:lstStyle/>
          <a:p>
            <a:fld id="{FDB7B6DC-7983-4E88-814E-C5ABE71F5E50}" type="slidenum">
              <a:rPr lang="en-US" smtClean="0"/>
              <a:t>13</a:t>
            </a:fld>
            <a:endParaRPr lang="en-US"/>
          </a:p>
        </p:txBody>
      </p:sp>
    </p:spTree>
    <p:extLst>
      <p:ext uri="{BB962C8B-B14F-4D97-AF65-F5344CB8AC3E}">
        <p14:creationId xmlns:p14="http://schemas.microsoft.com/office/powerpoint/2010/main" val="3731481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14</a:t>
            </a:fld>
            <a:endParaRPr lang="en-US"/>
          </a:p>
        </p:txBody>
      </p:sp>
    </p:spTree>
    <p:extLst>
      <p:ext uri="{BB962C8B-B14F-4D97-AF65-F5344CB8AC3E}">
        <p14:creationId xmlns:p14="http://schemas.microsoft.com/office/powerpoint/2010/main" val="1716788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15</a:t>
            </a:fld>
            <a:endParaRPr lang="en-US"/>
          </a:p>
        </p:txBody>
      </p:sp>
    </p:spTree>
    <p:extLst>
      <p:ext uri="{BB962C8B-B14F-4D97-AF65-F5344CB8AC3E}">
        <p14:creationId xmlns:p14="http://schemas.microsoft.com/office/powerpoint/2010/main" val="3975932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kill -s SIGCHLD &lt;Parent PID&gt;</a:t>
            </a:r>
          </a:p>
          <a:p>
            <a:r>
              <a:rPr lang="en-US" sz="1200" b="0" i="0" kern="1200" dirty="0" smtClean="0">
                <a:solidFill>
                  <a:schemeClr val="tx1"/>
                </a:solidFill>
                <a:effectLst/>
                <a:latin typeface="+mn-lt"/>
                <a:ea typeface="+mn-ea"/>
                <a:cs typeface="+mn-cs"/>
              </a:rPr>
              <a:t>kill -9 &lt;Parent PID&gt;</a:t>
            </a:r>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16</a:t>
            </a:fld>
            <a:endParaRPr lang="en-US"/>
          </a:p>
        </p:txBody>
      </p:sp>
    </p:spTree>
    <p:extLst>
      <p:ext uri="{BB962C8B-B14F-4D97-AF65-F5344CB8AC3E}">
        <p14:creationId xmlns:p14="http://schemas.microsoft.com/office/powerpoint/2010/main" val="4000479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Process Scheduling</a:t>
            </a:r>
          </a:p>
          <a:p>
            <a:r>
              <a:rPr lang="vi-VN" b="1" dirty="0" smtClean="0"/>
              <a:t>Lập lịch tiến trình </a:t>
            </a:r>
            <a:r>
              <a:rPr lang="vi-VN" sz="1200" b="0" i="0" kern="1200" dirty="0" smtClean="0">
                <a:solidFill>
                  <a:schemeClr val="tx1"/>
                </a:solidFill>
                <a:effectLst/>
                <a:latin typeface="+mn-lt"/>
                <a:ea typeface="+mn-ea"/>
                <a:cs typeface="+mn-cs"/>
              </a:rPr>
              <a:t>là một trong những </a:t>
            </a:r>
            <a:r>
              <a:rPr lang="vi-VN" sz="1200" b="1" i="0" kern="1200" dirty="0" smtClean="0">
                <a:solidFill>
                  <a:schemeClr val="tx1"/>
                </a:solidFill>
                <a:effectLst/>
                <a:latin typeface="+mn-lt"/>
                <a:ea typeface="+mn-ea"/>
                <a:cs typeface="+mn-cs"/>
              </a:rPr>
              <a:t>công việc quan trọng</a:t>
            </a:r>
            <a:r>
              <a:rPr lang="vi-VN" sz="1200" b="0" i="0" kern="1200" dirty="0" smtClean="0">
                <a:solidFill>
                  <a:schemeClr val="tx1"/>
                </a:solidFill>
                <a:effectLst/>
                <a:latin typeface="+mn-lt"/>
                <a:ea typeface="+mn-ea"/>
                <a:cs typeface="+mn-cs"/>
              </a:rPr>
              <a:t> của tiến trình: </a:t>
            </a:r>
            <a:r>
              <a:rPr lang="vi-VN" sz="1200" b="1" i="0" kern="1200" dirty="0" smtClean="0">
                <a:solidFill>
                  <a:schemeClr val="tx1"/>
                </a:solidFill>
                <a:effectLst/>
                <a:latin typeface="+mn-lt"/>
                <a:ea typeface="+mn-ea"/>
                <a:cs typeface="+mn-cs"/>
              </a:rPr>
              <a:t>đánh giá và sắp xếp xem tiến trình nào chạy trước</a:t>
            </a:r>
            <a:r>
              <a:rPr lang="vi-VN" sz="1200" b="0" i="0" kern="1200" dirty="0" smtClean="0">
                <a:solidFill>
                  <a:schemeClr val="tx1"/>
                </a:solidFill>
                <a:effectLst/>
                <a:latin typeface="+mn-lt"/>
                <a:ea typeface="+mn-ea"/>
                <a:cs typeface="+mn-cs"/>
              </a:rPr>
              <a:t>, tiến trình nào chạy sau, chạy </a:t>
            </a:r>
            <a:r>
              <a:rPr lang="vi-VN" sz="1200" b="1" i="0" kern="1200" dirty="0" smtClean="0">
                <a:solidFill>
                  <a:schemeClr val="tx1"/>
                </a:solidFill>
                <a:effectLst/>
                <a:latin typeface="+mn-lt"/>
                <a:ea typeface="+mn-ea"/>
                <a:cs typeface="+mn-cs"/>
              </a:rPr>
              <a:t>trong thời gian bao lâu </a:t>
            </a:r>
            <a:r>
              <a:rPr lang="vi-VN" sz="1200" b="0" i="0" kern="1200" dirty="0" smtClean="0">
                <a:solidFill>
                  <a:schemeClr val="tx1"/>
                </a:solidFill>
                <a:effectLst/>
                <a:latin typeface="+mn-lt"/>
                <a:ea typeface="+mn-ea"/>
                <a:cs typeface="+mn-cs"/>
              </a:rPr>
              <a:t>(timeslice) hoặc có nên dừng tiến trình hiện tại để thực thi tiến trình khác mà nó thấy quan trọng hơn. </a:t>
            </a:r>
            <a:r>
              <a:rPr lang="vi-VN" sz="1200" b="1" i="0" kern="1200" dirty="0" smtClean="0">
                <a:solidFill>
                  <a:schemeClr val="tx1"/>
                </a:solidFill>
                <a:effectLst/>
                <a:latin typeface="+mn-lt"/>
                <a:ea typeface="+mn-ea"/>
                <a:cs typeface="+mn-cs"/>
              </a:rPr>
              <a:t>Mục đích của việc này là đảm bảo các tiến trình yêu cầu đều được thực thi lần lượt</a:t>
            </a:r>
            <a:r>
              <a:rPr lang="vi-VN" sz="1200" b="0" i="0" kern="1200" dirty="0" smtClean="0">
                <a:solidFill>
                  <a:schemeClr val="tx1"/>
                </a:solidFill>
                <a:effectLst/>
                <a:latin typeface="+mn-lt"/>
                <a:ea typeface="+mn-ea"/>
                <a:cs typeface="+mn-cs"/>
              </a:rPr>
              <a:t> mà vẫn đem lại </a:t>
            </a:r>
            <a:r>
              <a:rPr lang="vi-VN" sz="1200" b="1" i="0" kern="1200" dirty="0" smtClean="0">
                <a:solidFill>
                  <a:schemeClr val="tx1"/>
                </a:solidFill>
                <a:effectLst/>
                <a:latin typeface="+mn-lt"/>
                <a:ea typeface="+mn-ea"/>
                <a:cs typeface="+mn-cs"/>
              </a:rPr>
              <a:t>trải nghiệm tốt cho người dùng. </a:t>
            </a:r>
            <a:r>
              <a:rPr lang="vi-VN" sz="1200" b="0" i="0" kern="1200" dirty="0" smtClean="0">
                <a:solidFill>
                  <a:schemeClr val="tx1"/>
                </a:solidFill>
                <a:effectLst/>
                <a:latin typeface="+mn-lt"/>
                <a:ea typeface="+mn-ea"/>
                <a:cs typeface="+mn-cs"/>
              </a:rPr>
              <a:t>Trong hệ điều hành Linux, lập lịch được tiến hành bởi </a:t>
            </a:r>
            <a:r>
              <a:rPr lang="vi-VN" sz="1200" b="1" i="0" kern="1200" dirty="0" smtClean="0">
                <a:solidFill>
                  <a:schemeClr val="tx1"/>
                </a:solidFill>
                <a:effectLst/>
                <a:latin typeface="+mn-lt"/>
                <a:ea typeface="+mn-ea"/>
                <a:cs typeface="+mn-cs"/>
              </a:rPr>
              <a:t>Linux kernel </a:t>
            </a:r>
            <a:r>
              <a:rPr lang="vi-VN" sz="1200" b="0" i="0" kern="1200" dirty="0" smtClean="0">
                <a:solidFill>
                  <a:schemeClr val="tx1"/>
                </a:solidFill>
                <a:effectLst/>
                <a:latin typeface="+mn-lt"/>
                <a:ea typeface="+mn-ea"/>
                <a:cs typeface="+mn-cs"/>
              </a:rPr>
              <a:t>dựa trên việc </a:t>
            </a:r>
            <a:r>
              <a:rPr lang="vi-VN" sz="1200" b="1" i="0" kern="1200" dirty="0" smtClean="0">
                <a:solidFill>
                  <a:schemeClr val="tx1"/>
                </a:solidFill>
                <a:effectLst/>
                <a:latin typeface="+mn-lt"/>
                <a:ea typeface="+mn-ea"/>
                <a:cs typeface="+mn-cs"/>
              </a:rPr>
              <a:t>phân loại và và xem xét tính chất, quá trình </a:t>
            </a:r>
            <a:r>
              <a:rPr lang="vi-VN" sz="1200" b="0" i="0" kern="1200" dirty="0" smtClean="0">
                <a:solidFill>
                  <a:schemeClr val="tx1"/>
                </a:solidFill>
                <a:effectLst/>
                <a:latin typeface="+mn-lt"/>
                <a:ea typeface="+mn-ea"/>
                <a:cs typeface="+mn-cs"/>
              </a:rPr>
              <a:t>hoạt động của từng tiến trình.</a:t>
            </a:r>
          </a:p>
          <a:p>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17</a:t>
            </a:fld>
            <a:endParaRPr lang="en-US"/>
          </a:p>
        </p:txBody>
      </p:sp>
    </p:spTree>
    <p:extLst>
      <p:ext uri="{BB962C8B-B14F-4D97-AF65-F5344CB8AC3E}">
        <p14:creationId xmlns:p14="http://schemas.microsoft.com/office/powerpoint/2010/main" val="651359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Trong Lập lịch trước, các nhiệm vụ chủ yếu được giao với </a:t>
            </a:r>
            <a:r>
              <a:rPr lang="vi-VN" b="1" dirty="0" smtClean="0"/>
              <a:t>mức độ ưu tiên của chúng</a:t>
            </a:r>
            <a:r>
              <a:rPr lang="vi-VN" sz="1200" b="0" i="0" kern="1200" dirty="0" smtClean="0">
                <a:solidFill>
                  <a:schemeClr val="tx1"/>
                </a:solidFill>
                <a:effectLst/>
                <a:latin typeface="+mn-lt"/>
                <a:ea typeface="+mn-ea"/>
                <a:cs typeface="+mn-cs"/>
              </a:rPr>
              <a:t>. Đôi khi điều quan trọng là phải chạy một tác vụ có mức độ ưu tiên cao hơn trước một tác vụ có mức độ ưu tiên thấp hơn khác, ngay cả khi tác vụ có mức độ ưu tiên thấp hơn vẫn đang chạy. Nhiệm vụ có mức độ ưu tiên thấp hơn được giữ trong một thời gian và tiếp tục khi tác vụ có mức độ ưu tiên cao hơn hoàn thành việc thực thi.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0" kern="1200" dirty="0" smtClean="0">
                <a:solidFill>
                  <a:schemeClr val="tx1"/>
                </a:solidFill>
                <a:effectLst/>
                <a:latin typeface="+mn-lt"/>
                <a:ea typeface="+mn-ea"/>
                <a:cs typeface="+mn-cs"/>
              </a:rPr>
              <a:t>Lập kế hoạch không dự phòng trước</a:t>
            </a:r>
            <a:endParaRPr lang="en-US" sz="1200" b="0" i="0" kern="1200" baseline="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Trong loại phương pháp lập lịch này, CPU đã được cấp phát cho một quá trình cụ thể. Quá trình giữ cho CPU bận rộn sẽ giải phóng CPU bằng cách chuyển đổi ngữ cảnh hoặc kết thúc. Đây là phương pháp duy nhất có thể được sử dụng cho các nền tảng phần cứng khác nhau. Đó là bởi vì nó không cần phần cứng đặc biệt (ví dụ: bộ đếm thời gian) như lập lịch trước.</a:t>
            </a:r>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18</a:t>
            </a:fld>
            <a:endParaRPr lang="en-US"/>
          </a:p>
        </p:txBody>
      </p:sp>
    </p:spTree>
    <p:extLst>
      <p:ext uri="{BB962C8B-B14F-4D97-AF65-F5344CB8AC3E}">
        <p14:creationId xmlns:p14="http://schemas.microsoft.com/office/powerpoint/2010/main" val="192890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https://www.guru99.com/cpu-scheduling-algorithms.html</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Maximize:</a:t>
            </a:r>
          </a:p>
          <a:p>
            <a:r>
              <a:rPr lang="vi-VN" sz="1200" b="1" i="0" kern="1200" dirty="0" smtClean="0">
                <a:solidFill>
                  <a:schemeClr val="tx1"/>
                </a:solidFill>
                <a:effectLst/>
                <a:latin typeface="+mn-lt"/>
                <a:ea typeface="+mn-ea"/>
                <a:cs typeface="+mn-cs"/>
              </a:rPr>
              <a:t>Sử dụng CPU: Sử dụng </a:t>
            </a:r>
            <a:r>
              <a:rPr lang="vi-VN" sz="1200" b="0" i="0" kern="1200" dirty="0" smtClean="0">
                <a:solidFill>
                  <a:schemeClr val="tx1"/>
                </a:solidFill>
                <a:effectLst/>
                <a:latin typeface="+mn-lt"/>
                <a:ea typeface="+mn-ea"/>
                <a:cs typeface="+mn-cs"/>
              </a:rPr>
              <a:t>CPU là nhiệm vụ chính trong đó hệ điều hành cần đảm bảo rằng CPU luôn bận rộn nhất có thể. Nó có thể nằm trong khoảng từ 0 đến 100 phần trăm. Tuy nhiên, đối với RTOS, nó có thể nằm trong khoảng từ 40% đối với hệ thống cấp thấp và 90% đối với hệ thống cấp cao.</a:t>
            </a:r>
          </a:p>
          <a:p>
            <a:r>
              <a:rPr lang="vi-VN" sz="1200" b="1" i="0" kern="1200" dirty="0" smtClean="0">
                <a:solidFill>
                  <a:schemeClr val="tx1"/>
                </a:solidFill>
                <a:effectLst/>
                <a:latin typeface="+mn-lt"/>
                <a:ea typeface="+mn-ea"/>
                <a:cs typeface="+mn-cs"/>
              </a:rPr>
              <a:t>Thông lượng:</a:t>
            </a:r>
            <a:r>
              <a:rPr lang="vi-VN" sz="1200" b="0" i="0" kern="1200" dirty="0" smtClean="0">
                <a:solidFill>
                  <a:schemeClr val="tx1"/>
                </a:solidFill>
                <a:effectLst/>
                <a:latin typeface="+mn-lt"/>
                <a:ea typeface="+mn-ea"/>
                <a:cs typeface="+mn-cs"/>
              </a:rPr>
              <a:t> Số lượng quá trình kết thúc quá trình thực hiện của chúng trên một đơn vị thời gian được biết đến là Thông lượng. Vì vậy, khi CPU đang bận thực hiện tiến trình, tại thời điểm đó, công việc đang được thực hiện và công việc được hoàn thành trên một đơn vị thời gian được gọi là Thông lượng.</a:t>
            </a:r>
          </a:p>
          <a:p>
            <a:r>
              <a:rPr lang="en-US" sz="1200" b="1" i="0" kern="1200" dirty="0" smtClean="0">
                <a:solidFill>
                  <a:schemeClr val="tx1"/>
                </a:solidFill>
                <a:effectLst/>
                <a:latin typeface="+mn-lt"/>
                <a:ea typeface="+mn-ea"/>
                <a:cs typeface="+mn-cs"/>
              </a:rPr>
              <a:t>Minimize:</a:t>
            </a:r>
          </a:p>
          <a:p>
            <a:r>
              <a:rPr lang="vi-VN" sz="1200" b="1" i="0" kern="1200" dirty="0" smtClean="0">
                <a:solidFill>
                  <a:schemeClr val="tx1"/>
                </a:solidFill>
                <a:effectLst/>
                <a:latin typeface="+mn-lt"/>
                <a:ea typeface="+mn-ea"/>
                <a:cs typeface="+mn-cs"/>
              </a:rPr>
              <a:t>Thời gian chờ đợi: Thời gian</a:t>
            </a:r>
            <a:r>
              <a:rPr lang="vi-VN" sz="1200" b="0" i="0" kern="1200" dirty="0" smtClean="0">
                <a:solidFill>
                  <a:schemeClr val="tx1"/>
                </a:solidFill>
                <a:effectLst/>
                <a:latin typeface="+mn-lt"/>
                <a:ea typeface="+mn-ea"/>
                <a:cs typeface="+mn-cs"/>
              </a:rPr>
              <a:t> chờ đợi là một khoảng thời gian mà quy trình cụ thể cần phải đợi trong hàng đợi sẵn sàng.</a:t>
            </a:r>
          </a:p>
          <a:p>
            <a:r>
              <a:rPr lang="vi-VN" sz="1200" b="1" i="0" kern="1200" dirty="0" smtClean="0">
                <a:solidFill>
                  <a:schemeClr val="tx1"/>
                </a:solidFill>
                <a:effectLst/>
                <a:latin typeface="+mn-lt"/>
                <a:ea typeface="+mn-ea"/>
                <a:cs typeface="+mn-cs"/>
              </a:rPr>
              <a:t>Thời gian phản hồi:</a:t>
            </a:r>
            <a:r>
              <a:rPr lang="vi-VN" sz="1200" b="0" i="0" kern="1200" dirty="0" smtClean="0">
                <a:solidFill>
                  <a:schemeClr val="tx1"/>
                </a:solidFill>
                <a:effectLst/>
                <a:latin typeface="+mn-lt"/>
                <a:ea typeface="+mn-ea"/>
                <a:cs typeface="+mn-cs"/>
              </a:rPr>
              <a:t> Là khoảng thời gian mà yêu cầu được gửi cho đến khi phản hồi đầu tiên được tạo.</a:t>
            </a:r>
          </a:p>
          <a:p>
            <a:r>
              <a:rPr lang="vi-VN" sz="1200" b="1" i="0" kern="1200" dirty="0" smtClean="0">
                <a:solidFill>
                  <a:schemeClr val="tx1"/>
                </a:solidFill>
                <a:effectLst/>
                <a:latin typeface="+mn-lt"/>
                <a:ea typeface="+mn-ea"/>
                <a:cs typeface="+mn-cs"/>
              </a:rPr>
              <a:t>Thời gian quay vòng: Thời gian</a:t>
            </a:r>
            <a:r>
              <a:rPr lang="vi-VN" sz="1200" b="0" i="0" kern="1200" dirty="0" smtClean="0">
                <a:solidFill>
                  <a:schemeClr val="tx1"/>
                </a:solidFill>
                <a:effectLst/>
                <a:latin typeface="+mn-lt"/>
                <a:ea typeface="+mn-ea"/>
                <a:cs typeface="+mn-cs"/>
              </a:rPr>
              <a:t> quay vòng là khoảng thời gian để thực hiện một quy trình cụ thể. Nó là phép tính tổng thời gian chờ vào bộ nhớ, đợi trong hàng đợi và thực thi trên CPU. Khoảng thời gian giữa thời gian gửi quy trình đến thời điểm hoàn thành là thời gian quay vòng.</a:t>
            </a:r>
          </a:p>
          <a:p>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19</a:t>
            </a:fld>
            <a:endParaRPr lang="en-US"/>
          </a:p>
        </p:txBody>
      </p:sp>
    </p:spTree>
    <p:extLst>
      <p:ext uri="{BB962C8B-B14F-4D97-AF65-F5344CB8AC3E}">
        <p14:creationId xmlns:p14="http://schemas.microsoft.com/office/powerpoint/2010/main" val="1229765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20</a:t>
            </a:fld>
            <a:endParaRPr lang="en-US"/>
          </a:p>
        </p:txBody>
      </p:sp>
    </p:spTree>
    <p:extLst>
      <p:ext uri="{BB962C8B-B14F-4D97-AF65-F5344CB8AC3E}">
        <p14:creationId xmlns:p14="http://schemas.microsoft.com/office/powerpoint/2010/main" val="3774720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Một</a:t>
            </a:r>
            <a:r>
              <a:rPr lang="en-US" baseline="0" dirty="0" smtClean="0"/>
              <a:t> </a:t>
            </a:r>
            <a:r>
              <a:rPr lang="en-US" baseline="0" dirty="0" err="1" smtClean="0"/>
              <a:t>cách</a:t>
            </a:r>
            <a:r>
              <a:rPr lang="en-US" baseline="0" dirty="0" smtClean="0"/>
              <a:t> </a:t>
            </a:r>
            <a:r>
              <a:rPr lang="en-US" baseline="0" dirty="0" err="1" smtClean="0"/>
              <a:t>trừu</a:t>
            </a:r>
            <a:r>
              <a:rPr lang="en-US" baseline="0" dirty="0" smtClean="0"/>
              <a:t> </a:t>
            </a:r>
            <a:r>
              <a:rPr lang="en-US" baseline="0" dirty="0" err="1" smtClean="0"/>
              <a:t>tượng</a:t>
            </a:r>
            <a:r>
              <a:rPr lang="en-US" baseline="0" dirty="0" smtClean="0"/>
              <a:t> </a:t>
            </a:r>
            <a:r>
              <a:rPr lang="en-US" baseline="0" dirty="0" err="1" smtClean="0"/>
              <a:t>thứ</a:t>
            </a:r>
            <a:r>
              <a:rPr lang="en-US" baseline="0" dirty="0" smtClean="0"/>
              <a:t> </a:t>
            </a:r>
            <a:r>
              <a:rPr lang="en-US" baseline="0" dirty="0" err="1" smtClean="0"/>
              <a:t>tài</a:t>
            </a:r>
            <a:r>
              <a:rPr lang="en-US" baseline="0" dirty="0" smtClean="0"/>
              <a:t> </a:t>
            </a:r>
            <a:r>
              <a:rPr lang="en-US" baseline="0" dirty="0" err="1" smtClean="0"/>
              <a:t>nguyên</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mà</a:t>
            </a:r>
            <a:r>
              <a:rPr lang="en-US" baseline="0" dirty="0" smtClean="0"/>
              <a:t>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 </a:t>
            </a:r>
            <a:r>
              <a:rPr lang="vi-VN" dirty="0" smtClean="0"/>
              <a:t>cung cấp </a:t>
            </a:r>
            <a:r>
              <a:rPr lang="en-US" dirty="0" err="1" smtClean="0"/>
              <a:t>cho</a:t>
            </a:r>
            <a:r>
              <a:rPr lang="vi-VN" dirty="0" smtClean="0"/>
              <a:t> một chương trình đang chạy là thứ mà chúng ta sẽ gọi là </a:t>
            </a:r>
            <a:r>
              <a:rPr lang="en-US" dirty="0" smtClean="0"/>
              <a:t>Process</a:t>
            </a:r>
            <a:r>
              <a:rPr lang="vi-VN" dirty="0" smtClean="0"/>
              <a:t>. </a:t>
            </a:r>
            <a:endParaRPr lang="en-US" dirty="0" smtClean="0"/>
          </a:p>
          <a:p>
            <a:r>
              <a:rPr lang="en-US" dirty="0" err="1" smtClean="0"/>
              <a:t>Tóm</a:t>
            </a:r>
            <a:r>
              <a:rPr lang="en-US" baseline="0" dirty="0" smtClean="0"/>
              <a:t> </a:t>
            </a:r>
            <a:r>
              <a:rPr lang="en-US" baseline="0" dirty="0" err="1" smtClean="0"/>
              <a:t>lại</a:t>
            </a:r>
            <a:r>
              <a:rPr lang="vi-VN" dirty="0" smtClean="0"/>
              <a:t>, một </a:t>
            </a:r>
            <a:r>
              <a:rPr lang="en-US" dirty="0" smtClean="0"/>
              <a:t>Process</a:t>
            </a:r>
            <a:r>
              <a:rPr lang="en-US" baseline="0" dirty="0" smtClean="0"/>
              <a:t> </a:t>
            </a:r>
            <a:r>
              <a:rPr lang="vi-VN" dirty="0" smtClean="0"/>
              <a:t>đơn giản là một chương trình đang chạy</a:t>
            </a:r>
            <a:r>
              <a:rPr lang="en-US" dirty="0" smtClean="0"/>
              <a:t>, </a:t>
            </a:r>
            <a:r>
              <a:rPr lang="en-US" dirty="0" err="1" smtClean="0"/>
              <a:t>nó</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tài</a:t>
            </a:r>
            <a:r>
              <a:rPr lang="en-US" baseline="0" dirty="0" smtClean="0"/>
              <a:t> </a:t>
            </a:r>
            <a:r>
              <a:rPr lang="en-US" baseline="0" dirty="0" err="1" smtClean="0"/>
              <a:t>nguyên</a:t>
            </a:r>
            <a:r>
              <a:rPr lang="en-US" baseline="0" dirty="0" smtClean="0"/>
              <a:t> </a:t>
            </a:r>
            <a:r>
              <a:rPr lang="en-US" baseline="0" dirty="0" err="1" smtClean="0"/>
              <a:t>của</a:t>
            </a:r>
            <a:r>
              <a:rPr lang="en-US" baseline="0" dirty="0" smtClean="0"/>
              <a:t> </a:t>
            </a:r>
            <a:r>
              <a:rPr lang="en-US" baseline="0" dirty="0" err="1" smtClean="0"/>
              <a:t>máy</a:t>
            </a:r>
            <a:r>
              <a:rPr lang="en-US" baseline="0" dirty="0" smtClean="0"/>
              <a:t> </a:t>
            </a:r>
            <a:r>
              <a:rPr lang="en-US" baseline="0" dirty="0" err="1" smtClean="0"/>
              <a:t>tỉnh</a:t>
            </a:r>
            <a:r>
              <a:rPr lang="en-US" baseline="0" dirty="0" smtClean="0"/>
              <a:t> </a:t>
            </a:r>
            <a:r>
              <a:rPr lang="en-US" baseline="0" dirty="0" err="1" smtClean="0"/>
              <a:t>để</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a:t>
            </a:r>
          </a:p>
        </p:txBody>
      </p:sp>
      <p:sp>
        <p:nvSpPr>
          <p:cNvPr id="4" name="Slide Number Placeholder 3"/>
          <p:cNvSpPr>
            <a:spLocks noGrp="1"/>
          </p:cNvSpPr>
          <p:nvPr>
            <p:ph type="sldNum" sz="quarter" idx="10"/>
          </p:nvPr>
        </p:nvSpPr>
        <p:spPr/>
        <p:txBody>
          <a:bodyPr/>
          <a:lstStyle/>
          <a:p>
            <a:fld id="{FDB7B6DC-7983-4E88-814E-C5ABE71F5E50}" type="slidenum">
              <a:rPr lang="en-US" smtClean="0"/>
              <a:t>3</a:t>
            </a:fld>
            <a:endParaRPr lang="en-US"/>
          </a:p>
        </p:txBody>
      </p:sp>
    </p:spTree>
    <p:extLst>
      <p:ext uri="{BB962C8B-B14F-4D97-AF65-F5344CB8AC3E}">
        <p14:creationId xmlns:p14="http://schemas.microsoft.com/office/powerpoint/2010/main" val="1836407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First Come First Serve là hình thức đầy đủ của FCFS. Đây là thuật toán lập lịch CPU dễ nhất và đơn giản nhất. Trong loại thuật toán này, quá trình yêu cầu CPU sẽ được cấp phát CPU đầu tiên. Phương pháp lập lịch này có thể được quản lý bằng hàng đợi FIFO.</a:t>
            </a:r>
          </a:p>
          <a:p>
            <a:r>
              <a:rPr lang="vi-VN" sz="1200" b="0" i="0" kern="1200" dirty="0" smtClean="0">
                <a:solidFill>
                  <a:schemeClr val="tx1"/>
                </a:solidFill>
                <a:effectLst/>
                <a:latin typeface="+mn-lt"/>
                <a:ea typeface="+mn-ea"/>
                <a:cs typeface="+mn-cs"/>
              </a:rPr>
              <a:t>Khi tiến trình đi vào hàng đợi sẵn sàng, PCB (Khối điều khiển quá trình) của nó được liên kết với phần đuôi của hàng đợi. Vì vậy, khi CPU trở nên trống, nó nên được gán cho tiến trình ở đầu hàng đợi.</a:t>
            </a:r>
          </a:p>
          <a:p>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21</a:t>
            </a:fld>
            <a:endParaRPr lang="en-US"/>
          </a:p>
        </p:txBody>
      </p:sp>
    </p:spTree>
    <p:extLst>
      <p:ext uri="{BB962C8B-B14F-4D97-AF65-F5344CB8AC3E}">
        <p14:creationId xmlns:p14="http://schemas.microsoft.com/office/powerpoint/2010/main" val="2075604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SJF là một dạng đầy đủ của (Công việc ngắn nhất trước) là một thuật toán lập lịch trong đó quá trình có thời gian thực hiện ngắn nhất sẽ được chọn để thực hiện tiếp theo. Phương pháp lập lịch trình này có thể là ưu tiên hoặc không ưu tiên. Nó làm giảm đáng kể thời gian chờ đợi trung bình cho các quy trình khác đang chờ thực thi.</a:t>
            </a:r>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22</a:t>
            </a:fld>
            <a:endParaRPr lang="en-US"/>
          </a:p>
        </p:txBody>
      </p:sp>
    </p:spTree>
    <p:extLst>
      <p:ext uri="{BB962C8B-B14F-4D97-AF65-F5344CB8AC3E}">
        <p14:creationId xmlns:p14="http://schemas.microsoft.com/office/powerpoint/2010/main" val="2154952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Dạng đầy đủ của SRT là Thời gian còn lại ngắn nhất. Nó còn được gọi là lập lịch trước SJF. Trong phương pháp này, tiến trình sẽ được phân bổ cho nhiệm vụ gần nhất với việc hoàn thành của nó. Phương pháp này ngăn quá trình trạng thái sẵn sàng mới hơn giữ quá trình hoàn thành quá trình cũ hơn.</a:t>
            </a:r>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23</a:t>
            </a:fld>
            <a:endParaRPr lang="en-US"/>
          </a:p>
        </p:txBody>
      </p:sp>
    </p:spTree>
    <p:extLst>
      <p:ext uri="{BB962C8B-B14F-4D97-AF65-F5344CB8AC3E}">
        <p14:creationId xmlns:p14="http://schemas.microsoft.com/office/powerpoint/2010/main" val="2528397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Round robin là thuật toán lập lịch biểu lâu đời nhất, đơn giản nhất. Tên của thuật toán này xuất phát từ nguyên tắc vòng tròn, trong đó mỗi người lần lượt nhận được một phần bằng nhau của một thứ gì đó. Nó chủ yếu được sử dụng cho các thuật toán lập lịch trong đa nhiệm. Phương pháp thuật toán này giúp thực thi các quy trình không bị chết đói</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đợi</a:t>
            </a:r>
            <a:r>
              <a:rPr lang="en-US" sz="1200" b="0" i="0" kern="1200" dirty="0" smtClean="0">
                <a:solidFill>
                  <a:schemeClr val="tx1"/>
                </a:solidFill>
                <a:effectLst/>
                <a:latin typeface="+mn-lt"/>
                <a:ea typeface="+mn-ea"/>
                <a:cs typeface="+mn-cs"/>
              </a:rPr>
              <a:t> Response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lâu</a:t>
            </a:r>
            <a:r>
              <a:rPr lang="vi-VN" sz="1200" b="0" i="0" kern="1200" dirty="0" smtClean="0">
                <a:solidFill>
                  <a:schemeClr val="tx1"/>
                </a:solidFill>
                <a:effectLst/>
                <a:latin typeface="+mn-lt"/>
                <a:ea typeface="+mn-ea"/>
                <a:cs typeface="+mn-cs"/>
              </a:rPr>
              <a:t>.</a:t>
            </a:r>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24</a:t>
            </a:fld>
            <a:endParaRPr lang="en-US"/>
          </a:p>
        </p:txBody>
      </p:sp>
    </p:spTree>
    <p:extLst>
      <p:ext uri="{BB962C8B-B14F-4D97-AF65-F5344CB8AC3E}">
        <p14:creationId xmlns:p14="http://schemas.microsoft.com/office/powerpoint/2010/main" val="2352168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25</a:t>
            </a:fld>
            <a:endParaRPr lang="en-US"/>
          </a:p>
        </p:txBody>
      </p:sp>
    </p:spTree>
    <p:extLst>
      <p:ext uri="{BB962C8B-B14F-4D97-AF65-F5344CB8AC3E}">
        <p14:creationId xmlns:p14="http://schemas.microsoft.com/office/powerpoint/2010/main" val="673244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26</a:t>
            </a:fld>
            <a:endParaRPr lang="en-US"/>
          </a:p>
        </p:txBody>
      </p:sp>
    </p:spTree>
    <p:extLst>
      <p:ext uri="{BB962C8B-B14F-4D97-AF65-F5344CB8AC3E}">
        <p14:creationId xmlns:p14="http://schemas.microsoft.com/office/powerpoint/2010/main" val="2828024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Printf</a:t>
            </a:r>
            <a:r>
              <a:rPr lang="en-US" baseline="0" dirty="0" smtClean="0"/>
              <a:t>(</a:t>
            </a:r>
            <a:r>
              <a:rPr lang="en-US" baseline="0" dirty="0" err="1" smtClean="0"/>
              <a:t>i</a:t>
            </a:r>
            <a:r>
              <a:rPr lang="en-US" baseline="0" dirty="0" smtClean="0"/>
              <a:t>++) </a:t>
            </a:r>
            <a:r>
              <a:rPr lang="en-US" baseline="0" dirty="0" err="1" smtClean="0"/>
              <a:t>có</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I/O time </a:t>
            </a:r>
            <a:r>
              <a:rPr lang="en-US" baseline="0" dirty="0" err="1" smtClean="0"/>
              <a:t>để</a:t>
            </a:r>
            <a:r>
              <a:rPr lang="en-US" baseline="0" dirty="0" smtClean="0"/>
              <a:t> show I </a:t>
            </a:r>
            <a:r>
              <a:rPr lang="en-US" baseline="0" dirty="0" err="1" smtClean="0"/>
              <a:t>lên</a:t>
            </a:r>
            <a:r>
              <a:rPr lang="en-US" baseline="0" dirty="0" smtClean="0"/>
              <a:t> console =&gt; </a:t>
            </a:r>
            <a:r>
              <a:rPr lang="en-US" baseline="0" dirty="0" err="1" smtClean="0"/>
              <a:t>sử</a:t>
            </a:r>
            <a:r>
              <a:rPr lang="en-US" baseline="0" dirty="0" smtClean="0"/>
              <a:t> </a:t>
            </a:r>
            <a:r>
              <a:rPr lang="en-US" baseline="0" dirty="0" err="1" smtClean="0"/>
              <a:t>dụng</a:t>
            </a:r>
            <a:r>
              <a:rPr lang="en-US" baseline="0" dirty="0" smtClean="0"/>
              <a:t> CPU </a:t>
            </a:r>
            <a:r>
              <a:rPr lang="en-US" baseline="0" dirty="0" err="1" smtClean="0"/>
              <a:t>đó</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các</a:t>
            </a:r>
            <a:r>
              <a:rPr lang="en-US" baseline="0" dirty="0" smtClean="0"/>
              <a:t> process </a:t>
            </a:r>
            <a:r>
              <a:rPr lang="en-US" baseline="0" dirty="0" err="1" smtClean="0"/>
              <a:t>khác</a:t>
            </a:r>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27</a:t>
            </a:fld>
            <a:endParaRPr lang="en-US"/>
          </a:p>
        </p:txBody>
      </p:sp>
    </p:spTree>
    <p:extLst>
      <p:ext uri="{BB962C8B-B14F-4D97-AF65-F5344CB8AC3E}">
        <p14:creationId xmlns:p14="http://schemas.microsoft.com/office/powerpoint/2010/main" val="3587166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28</a:t>
            </a:fld>
            <a:endParaRPr lang="en-US"/>
          </a:p>
        </p:txBody>
      </p:sp>
    </p:spTree>
    <p:extLst>
      <p:ext uri="{BB962C8B-B14F-4D97-AF65-F5344CB8AC3E}">
        <p14:creationId xmlns:p14="http://schemas.microsoft.com/office/powerpoint/2010/main" val="32934751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29</a:t>
            </a:fld>
            <a:endParaRPr lang="en-US"/>
          </a:p>
        </p:txBody>
      </p:sp>
    </p:spTree>
    <p:extLst>
      <p:ext uri="{BB962C8B-B14F-4D97-AF65-F5344CB8AC3E}">
        <p14:creationId xmlns:p14="http://schemas.microsoft.com/office/powerpoint/2010/main" val="7722854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30</a:t>
            </a:fld>
            <a:endParaRPr lang="en-US"/>
          </a:p>
        </p:txBody>
      </p:sp>
    </p:spTree>
    <p:extLst>
      <p:ext uri="{BB962C8B-B14F-4D97-AF65-F5344CB8AC3E}">
        <p14:creationId xmlns:p14="http://schemas.microsoft.com/office/powerpoint/2010/main" val="41786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VD: Command “</a:t>
            </a:r>
            <a:r>
              <a:rPr lang="en-US" baseline="0" dirty="0" err="1" smtClean="0"/>
              <a:t>pidin</a:t>
            </a:r>
            <a:r>
              <a:rPr lang="en-US" baseline="0" dirty="0" smtClean="0"/>
              <a:t> a | grep something” </a:t>
            </a:r>
            <a:r>
              <a:rPr lang="en-US" baseline="0" dirty="0" err="1" smtClean="0"/>
              <a:t>mà</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vẫn</a:t>
            </a:r>
            <a:r>
              <a:rPr lang="en-US" baseline="0" dirty="0" smtClean="0"/>
              <a:t> hay dung </a:t>
            </a:r>
            <a:r>
              <a:rPr lang="en-US" baseline="0" dirty="0" err="1" smtClean="0"/>
              <a:t>trong</a:t>
            </a:r>
            <a:r>
              <a:rPr lang="en-US" baseline="0" dirty="0" smtClean="0"/>
              <a:t> PIVI board </a:t>
            </a:r>
            <a:r>
              <a:rPr lang="en-US" baseline="0" dirty="0" err="1" smtClean="0"/>
              <a:t>là</a:t>
            </a:r>
            <a:r>
              <a:rPr lang="en-US" baseline="0" dirty="0" smtClean="0"/>
              <a:t> </a:t>
            </a:r>
            <a:r>
              <a:rPr lang="en-US" baseline="0" dirty="0" err="1" smtClean="0"/>
              <a:t>để</a:t>
            </a:r>
            <a:r>
              <a:rPr lang="en-US" baseline="0" dirty="0" smtClean="0"/>
              <a:t> </a:t>
            </a:r>
            <a:r>
              <a:rPr lang="en-US" baseline="0" dirty="0" err="1" smtClean="0"/>
              <a:t>lấy</a:t>
            </a:r>
            <a:r>
              <a:rPr lang="en-US" baseline="0" dirty="0" smtClean="0"/>
              <a:t> Process ID </a:t>
            </a:r>
            <a:r>
              <a:rPr lang="en-US" baseline="0" dirty="0" err="1" smtClean="0"/>
              <a:t>mà</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đánh</a:t>
            </a:r>
            <a:r>
              <a:rPr lang="en-US" baseline="0" dirty="0" smtClean="0"/>
              <a:t> </a:t>
            </a:r>
            <a:r>
              <a:rPr lang="en-US" baseline="0" dirty="0" err="1" smtClean="0"/>
              <a:t>số</a:t>
            </a:r>
            <a:r>
              <a:rPr lang="en-US" baseline="0" dirty="0" smtClean="0"/>
              <a:t> </a:t>
            </a:r>
            <a:r>
              <a:rPr lang="en-US" baseline="0" dirty="0" err="1" smtClean="0"/>
              <a:t>cho</a:t>
            </a:r>
            <a:r>
              <a:rPr lang="en-US" baseline="0" dirty="0" smtClean="0"/>
              <a:t> process dung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cho</a:t>
            </a:r>
            <a:r>
              <a:rPr lang="en-US" baseline="0" dirty="0" smtClean="0"/>
              <a:t> app </a:t>
            </a:r>
            <a:r>
              <a:rPr lang="en-US" baseline="0" dirty="0" err="1" smtClean="0"/>
              <a:t>mình</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mình</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kill </a:t>
            </a:r>
            <a:r>
              <a:rPr lang="en-US" baseline="0" dirty="0" err="1" smtClean="0"/>
              <a:t>đúng</a:t>
            </a:r>
            <a:r>
              <a:rPr lang="en-US" baseline="0" dirty="0" smtClean="0"/>
              <a:t> </a:t>
            </a:r>
            <a:r>
              <a:rPr lang="en-US" baseline="0" dirty="0" err="1" smtClean="0"/>
              <a:t>cái</a:t>
            </a:r>
            <a:r>
              <a:rPr lang="en-US" baseline="0" dirty="0" smtClean="0"/>
              <a:t> process </a:t>
            </a:r>
            <a:r>
              <a:rPr lang="en-US" baseline="0" dirty="0" err="1" smtClean="0"/>
              <a:t>đó</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DB7B6DC-7983-4E88-814E-C5ABE71F5E50}" type="slidenum">
              <a:rPr lang="en-US" smtClean="0"/>
              <a:t>4</a:t>
            </a:fld>
            <a:endParaRPr lang="en-US"/>
          </a:p>
        </p:txBody>
      </p:sp>
    </p:spTree>
    <p:extLst>
      <p:ext uri="{BB962C8B-B14F-4D97-AF65-F5344CB8AC3E}">
        <p14:creationId xmlns:p14="http://schemas.microsoft.com/office/powerpoint/2010/main" val="17292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load</a:t>
            </a:r>
            <a:r>
              <a:rPr lang="en-US" baseline="0" dirty="0" smtClean="0"/>
              <a:t> code </a:t>
            </a:r>
            <a:r>
              <a:rPr lang="en-US" baseline="0" dirty="0" err="1" smtClean="0"/>
              <a:t>vào</a:t>
            </a:r>
            <a:r>
              <a:rPr lang="en-US" baseline="0" dirty="0" smtClean="0"/>
              <a:t> MEM: stack, heap =&gt; CPU </a:t>
            </a:r>
            <a:r>
              <a:rPr lang="en-US" baseline="0" dirty="0" err="1" smtClean="0"/>
              <a:t>để</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qua </a:t>
            </a:r>
            <a:r>
              <a:rPr lang="en-US" baseline="0" dirty="0" err="1" smtClean="0"/>
              <a:t>các</a:t>
            </a:r>
            <a:r>
              <a:rPr lang="en-US" baseline="0" dirty="0" smtClean="0"/>
              <a:t> DATA bus</a:t>
            </a:r>
          </a:p>
          <a:p>
            <a:r>
              <a:rPr lang="en-US" baseline="0" dirty="0" smtClean="0"/>
              <a:t>2: dung </a:t>
            </a:r>
            <a:r>
              <a:rPr lang="en-US" baseline="0" dirty="0" err="1" smtClean="0"/>
              <a:t>lượng</a:t>
            </a:r>
            <a:r>
              <a:rPr lang="en-US" baseline="0" dirty="0" smtClean="0"/>
              <a:t> RAM &amp; ổ </a:t>
            </a:r>
            <a:r>
              <a:rPr lang="en-US" baseline="0" dirty="0" err="1" smtClean="0"/>
              <a:t>cứng</a:t>
            </a:r>
            <a:r>
              <a:rPr lang="en-US" baseline="0" dirty="0" smtClean="0"/>
              <a:t> k </a:t>
            </a:r>
            <a:r>
              <a:rPr lang="en-US" baseline="0" dirty="0" err="1" smtClean="0"/>
              <a:t>làm</a:t>
            </a:r>
            <a:r>
              <a:rPr lang="en-US" baseline="0" dirty="0" smtClean="0"/>
              <a:t> </a:t>
            </a:r>
            <a:r>
              <a:rPr lang="en-US" baseline="0" dirty="0" err="1" smtClean="0"/>
              <a:t>máy</a:t>
            </a:r>
            <a:r>
              <a:rPr lang="en-US" baseline="0" dirty="0" smtClean="0"/>
              <a:t> </a:t>
            </a:r>
            <a:r>
              <a:rPr lang="en-US" baseline="0" dirty="0" err="1" smtClean="0"/>
              <a:t>chạy</a:t>
            </a:r>
            <a:r>
              <a:rPr lang="en-US" baseline="0" dirty="0" smtClean="0"/>
              <a:t> </a:t>
            </a:r>
            <a:r>
              <a:rPr lang="en-US" baseline="0" dirty="0" err="1" smtClean="0"/>
              <a:t>nhanh</a:t>
            </a:r>
            <a:r>
              <a:rPr lang="en-US" baseline="0" dirty="0" smtClean="0"/>
              <a:t> </a:t>
            </a:r>
            <a:r>
              <a:rPr lang="en-US" baseline="0" dirty="0" err="1" smtClean="0"/>
              <a:t>được</a:t>
            </a:r>
            <a:r>
              <a:rPr lang="en-US" baseline="0" dirty="0" smtClean="0"/>
              <a:t> </a:t>
            </a:r>
            <a:r>
              <a:rPr lang="en-US" baseline="0" dirty="0" err="1" smtClean="0"/>
              <a:t>với</a:t>
            </a:r>
            <a:r>
              <a:rPr lang="en-US" baseline="0" dirty="0" smtClean="0"/>
              <a:t> CPU 1 core.</a:t>
            </a:r>
          </a:p>
          <a:p>
            <a:r>
              <a:rPr lang="en-US" baseline="0" dirty="0" smtClean="0"/>
              <a:t>3: 1 core </a:t>
            </a:r>
            <a:r>
              <a:rPr lang="en-US" baseline="0" dirty="0" err="1" smtClean="0"/>
              <a:t>chỉ</a:t>
            </a:r>
            <a:r>
              <a:rPr lang="en-US" baseline="0" dirty="0" smtClean="0"/>
              <a:t> </a:t>
            </a:r>
            <a:r>
              <a:rPr lang="en-US" baseline="0" dirty="0" err="1" smtClean="0"/>
              <a:t>chứa</a:t>
            </a:r>
            <a:r>
              <a:rPr lang="en-US" baseline="0" dirty="0" smtClean="0"/>
              <a:t> 1 ALU -&gt; </a:t>
            </a:r>
            <a:r>
              <a:rPr lang="en-US" baseline="0" dirty="0" err="1" smtClean="0"/>
              <a:t>xử</a:t>
            </a:r>
            <a:r>
              <a:rPr lang="en-US" baseline="0" dirty="0" smtClean="0"/>
              <a:t> </a:t>
            </a:r>
            <a:r>
              <a:rPr lang="en-US" baseline="0" dirty="0" err="1" smtClean="0"/>
              <a:t>lý</a:t>
            </a:r>
            <a:r>
              <a:rPr lang="en-US" baseline="0" dirty="0" smtClean="0"/>
              <a:t> 1 </a:t>
            </a:r>
            <a:r>
              <a:rPr lang="en-US" baseline="0" dirty="0" err="1" smtClean="0"/>
              <a:t>phép</a:t>
            </a:r>
            <a:r>
              <a:rPr lang="en-US" baseline="0" dirty="0" smtClean="0"/>
              <a:t> </a:t>
            </a:r>
            <a:r>
              <a:rPr lang="en-US" baseline="0" dirty="0" err="1" smtClean="0"/>
              <a:t>tính</a:t>
            </a:r>
            <a:r>
              <a:rPr lang="en-US" baseline="0" dirty="0" smtClean="0"/>
              <a:t> </a:t>
            </a:r>
            <a:r>
              <a:rPr lang="en-US" baseline="0" dirty="0" err="1" smtClean="0"/>
              <a:t>duy</a:t>
            </a:r>
            <a:r>
              <a:rPr lang="en-US" baseline="0" dirty="0" smtClean="0"/>
              <a:t> </a:t>
            </a:r>
            <a:r>
              <a:rPr lang="en-US" baseline="0" dirty="0" err="1" smtClean="0"/>
              <a:t>nhất</a:t>
            </a:r>
            <a:r>
              <a:rPr lang="en-US" baseline="0" dirty="0" smtClean="0"/>
              <a:t> </a:t>
            </a:r>
            <a:r>
              <a:rPr lang="en-US" baseline="0" dirty="0" err="1" smtClean="0"/>
              <a:t>trong</a:t>
            </a:r>
            <a:r>
              <a:rPr lang="en-US" baseline="0" dirty="0" smtClean="0"/>
              <a:t> 1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(clock)</a:t>
            </a:r>
          </a:p>
          <a:p>
            <a:endParaRPr lang="en-US" dirty="0"/>
          </a:p>
        </p:txBody>
      </p:sp>
      <p:sp>
        <p:nvSpPr>
          <p:cNvPr id="4" name="Slide Number Placeholder 3"/>
          <p:cNvSpPr>
            <a:spLocks noGrp="1"/>
          </p:cNvSpPr>
          <p:nvPr>
            <p:ph type="sldNum" sz="quarter" idx="10"/>
          </p:nvPr>
        </p:nvSpPr>
        <p:spPr/>
        <p:txBody>
          <a:bodyPr/>
          <a:lstStyle/>
          <a:p>
            <a:fld id="{FDB7B6DC-7983-4E88-814E-C5ABE71F5E50}" type="slidenum">
              <a:rPr lang="en-US" smtClean="0"/>
              <a:t>5</a:t>
            </a:fld>
            <a:endParaRPr lang="en-US"/>
          </a:p>
        </p:txBody>
      </p:sp>
    </p:spTree>
    <p:extLst>
      <p:ext uri="{BB962C8B-B14F-4D97-AF65-F5344CB8AC3E}">
        <p14:creationId xmlns:p14="http://schemas.microsoft.com/office/powerpoint/2010/main" val="619595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Có</a:t>
            </a:r>
            <a:r>
              <a:rPr lang="en-US" baseline="0" dirty="0" smtClean="0"/>
              <a:t> </a:t>
            </a:r>
            <a:r>
              <a:rPr lang="en-US" baseline="0" dirty="0" err="1" smtClean="0"/>
              <a:t>thể</a:t>
            </a:r>
            <a:r>
              <a:rPr lang="en-US" baseline="0" dirty="0" smtClean="0"/>
              <a:t> </a:t>
            </a:r>
            <a:r>
              <a:rPr lang="en-US" baseline="0" dirty="0" err="1" smtClean="0"/>
              <a:t>chuyển</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từ</a:t>
            </a:r>
            <a:r>
              <a:rPr lang="en-US" baseline="0" dirty="0" smtClean="0"/>
              <a:t> running sang ready </a:t>
            </a:r>
            <a:r>
              <a:rPr lang="en-US" baseline="0" dirty="0" err="1" smtClean="0"/>
              <a:t>rồi</a:t>
            </a:r>
            <a:r>
              <a:rPr lang="en-US" baseline="0" dirty="0" smtClean="0"/>
              <a:t> </a:t>
            </a:r>
            <a:r>
              <a:rPr lang="en-US" baseline="0" dirty="0" err="1" smtClean="0"/>
              <a:t>từ</a:t>
            </a:r>
            <a:r>
              <a:rPr lang="en-US" baseline="0" dirty="0" smtClean="0"/>
              <a:t> ready </a:t>
            </a:r>
            <a:r>
              <a:rPr lang="en-US" baseline="0" dirty="0" err="1" smtClean="0"/>
              <a:t>về</a:t>
            </a:r>
            <a:r>
              <a:rPr lang="en-US" baseline="0" dirty="0" smtClean="0"/>
              <a:t> </a:t>
            </a:r>
            <a:r>
              <a:rPr lang="en-US" baseline="0" dirty="0" err="1" smtClean="0"/>
              <a:t>lại</a:t>
            </a:r>
            <a:r>
              <a:rPr lang="en-US" baseline="0" dirty="0" smtClean="0"/>
              <a:t> running</a:t>
            </a:r>
          </a:p>
          <a:p>
            <a:r>
              <a:rPr lang="en-US" baseline="0" dirty="0" err="1" smtClean="0"/>
              <a:t>Hoặc</a:t>
            </a:r>
            <a:r>
              <a:rPr lang="en-US" baseline="0" dirty="0" smtClean="0"/>
              <a:t> Running -&gt; block (wait IO data) -&gt; ready -&gt; </a:t>
            </a:r>
            <a:r>
              <a:rPr lang="en-US" baseline="0" dirty="0" smtClean="0"/>
              <a:t>running</a:t>
            </a:r>
          </a:p>
          <a:p>
            <a:r>
              <a:rPr lang="en-US" sz="1200" b="1" i="0" kern="1200" dirty="0" err="1" smtClean="0">
                <a:solidFill>
                  <a:schemeClr val="tx1"/>
                </a:solidFill>
                <a:effectLst/>
                <a:latin typeface="+mn-lt"/>
                <a:ea typeface="+mn-ea"/>
                <a:cs typeface="+mn-cs"/>
              </a:rPr>
              <a:t>giao</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tiếp</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liên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tiến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trình</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inter-process communication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interprocess</a:t>
            </a:r>
            <a:r>
              <a:rPr lang="en-US" sz="1200" b="1" i="0" kern="1200" dirty="0" smtClean="0">
                <a:solidFill>
                  <a:schemeClr val="tx1"/>
                </a:solidFill>
                <a:effectLst/>
                <a:latin typeface="+mn-lt"/>
                <a:ea typeface="+mn-ea"/>
                <a:cs typeface="+mn-cs"/>
              </a:rPr>
              <a:t> communication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tắt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IPC</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Signal.</a:t>
            </a:r>
          </a:p>
          <a:p>
            <a:r>
              <a:rPr lang="en-US" sz="1200" b="0" i="0" kern="1200" dirty="0" smtClean="0">
                <a:solidFill>
                  <a:schemeClr val="tx1"/>
                </a:solidFill>
                <a:effectLst/>
                <a:latin typeface="+mn-lt"/>
                <a:ea typeface="+mn-ea"/>
                <a:cs typeface="+mn-cs"/>
              </a:rPr>
              <a:t>• Pipes.</a:t>
            </a:r>
          </a:p>
          <a:p>
            <a:r>
              <a:rPr lang="en-US" sz="1200" b="0" i="0" kern="1200" dirty="0" smtClean="0">
                <a:solidFill>
                  <a:schemeClr val="tx1"/>
                </a:solidFill>
                <a:effectLst/>
                <a:latin typeface="+mn-lt"/>
                <a:ea typeface="+mn-ea"/>
                <a:cs typeface="+mn-cs"/>
              </a:rPr>
              <a:t>• Message Passing.</a:t>
            </a:r>
          </a:p>
          <a:p>
            <a:r>
              <a:rPr lang="en-US" sz="1200" b="0" i="0" kern="1200" dirty="0" smtClean="0">
                <a:solidFill>
                  <a:schemeClr val="tx1"/>
                </a:solidFill>
                <a:effectLst/>
                <a:latin typeface="+mn-lt"/>
                <a:ea typeface="+mn-ea"/>
                <a:cs typeface="+mn-cs"/>
              </a:rPr>
              <a:t>• Shared memory.</a:t>
            </a:r>
          </a:p>
          <a:p>
            <a:endParaRPr lang="en-US" dirty="0"/>
          </a:p>
        </p:txBody>
      </p:sp>
      <p:sp>
        <p:nvSpPr>
          <p:cNvPr id="4" name="Slide Number Placeholder 3"/>
          <p:cNvSpPr>
            <a:spLocks noGrp="1"/>
          </p:cNvSpPr>
          <p:nvPr>
            <p:ph type="sldNum" sz="quarter" idx="10"/>
          </p:nvPr>
        </p:nvSpPr>
        <p:spPr/>
        <p:txBody>
          <a:bodyPr/>
          <a:lstStyle/>
          <a:p>
            <a:fld id="{FDB7B6DC-7983-4E88-814E-C5ABE71F5E50}" type="slidenum">
              <a:rPr lang="en-US" smtClean="0"/>
              <a:t>6</a:t>
            </a:fld>
            <a:endParaRPr lang="en-US"/>
          </a:p>
        </p:txBody>
      </p:sp>
    </p:spTree>
    <p:extLst>
      <p:ext uri="{BB962C8B-B14F-4D97-AF65-F5344CB8AC3E}">
        <p14:creationId xmlns:p14="http://schemas.microsoft.com/office/powerpoint/2010/main" val="1136549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Giả</a:t>
            </a:r>
            <a:r>
              <a:rPr lang="en-US" baseline="0" dirty="0" smtClean="0"/>
              <a:t> </a:t>
            </a:r>
            <a:r>
              <a:rPr lang="en-US" baseline="0" dirty="0" err="1" smtClean="0"/>
              <a:t>sử</a:t>
            </a:r>
            <a:r>
              <a:rPr lang="en-US" baseline="0" dirty="0" smtClean="0"/>
              <a:t> 2 Process </a:t>
            </a:r>
            <a:r>
              <a:rPr lang="en-US" baseline="0" dirty="0" err="1" smtClean="0"/>
              <a:t>này</a:t>
            </a:r>
            <a:r>
              <a:rPr lang="en-US" baseline="0" dirty="0" smtClean="0"/>
              <a:t> </a:t>
            </a:r>
            <a:r>
              <a:rPr lang="en-US" baseline="0" dirty="0" err="1" smtClean="0"/>
              <a:t>không</a:t>
            </a:r>
            <a:r>
              <a:rPr lang="en-US" baseline="0" dirty="0" smtClean="0"/>
              <a:t> DONE </a:t>
            </a:r>
            <a:r>
              <a:rPr lang="en-US" baseline="0" dirty="0" err="1" smtClean="0"/>
              <a:t>mà</a:t>
            </a:r>
            <a:r>
              <a:rPr lang="en-US" baseline="0" dirty="0" smtClean="0"/>
              <a:t> running </a:t>
            </a:r>
            <a:r>
              <a:rPr lang="en-US" baseline="0" dirty="0" err="1" smtClean="0"/>
              <a:t>mãi</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như</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-&gt; next slide</a:t>
            </a:r>
          </a:p>
          <a:p>
            <a:endParaRPr lang="en-US" dirty="0"/>
          </a:p>
        </p:txBody>
      </p:sp>
      <p:sp>
        <p:nvSpPr>
          <p:cNvPr id="4" name="Slide Number Placeholder 3"/>
          <p:cNvSpPr>
            <a:spLocks noGrp="1"/>
          </p:cNvSpPr>
          <p:nvPr>
            <p:ph type="sldNum" sz="quarter" idx="10"/>
          </p:nvPr>
        </p:nvSpPr>
        <p:spPr/>
        <p:txBody>
          <a:bodyPr/>
          <a:lstStyle/>
          <a:p>
            <a:fld id="{FDB7B6DC-7983-4E88-814E-C5ABE71F5E50}" type="slidenum">
              <a:rPr lang="en-US" smtClean="0"/>
              <a:t>7</a:t>
            </a:fld>
            <a:endParaRPr lang="en-US"/>
          </a:p>
        </p:txBody>
      </p:sp>
    </p:spTree>
    <p:extLst>
      <p:ext uri="{BB962C8B-B14F-4D97-AF65-F5344CB8AC3E}">
        <p14:creationId xmlns:p14="http://schemas.microsoft.com/office/powerpoint/2010/main" val="1852613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B7B6DC-7983-4E88-814E-C5ABE71F5E50}" type="slidenum">
              <a:rPr lang="en-US" smtClean="0"/>
              <a:t>8</a:t>
            </a:fld>
            <a:endParaRPr lang="en-US"/>
          </a:p>
        </p:txBody>
      </p:sp>
    </p:spTree>
    <p:extLst>
      <p:ext uri="{BB962C8B-B14F-4D97-AF65-F5344CB8AC3E}">
        <p14:creationId xmlns:p14="http://schemas.microsoft.com/office/powerpoint/2010/main" val="4202607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9</a:t>
            </a:fld>
            <a:endParaRPr lang="en-US"/>
          </a:p>
        </p:txBody>
      </p:sp>
    </p:spTree>
    <p:extLst>
      <p:ext uri="{BB962C8B-B14F-4D97-AF65-F5344CB8AC3E}">
        <p14:creationId xmlns:p14="http://schemas.microsoft.com/office/powerpoint/2010/main" val="1061643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DB7B6DC-7983-4E88-814E-C5ABE71F5E50}" type="slidenum">
              <a:rPr lang="en-US" smtClean="0"/>
              <a:t>10</a:t>
            </a:fld>
            <a:endParaRPr lang="en-US"/>
          </a:p>
        </p:txBody>
      </p:sp>
    </p:spTree>
    <p:extLst>
      <p:ext uri="{BB962C8B-B14F-4D97-AF65-F5344CB8AC3E}">
        <p14:creationId xmlns:p14="http://schemas.microsoft.com/office/powerpoint/2010/main" val="3007222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36D5E1-9FEE-441A-8C71-8059BC5D39B9}"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5D60E-11AA-496E-BD27-A6A249E77B78}" type="slidenum">
              <a:rPr lang="en-US" smtClean="0"/>
              <a:t>‹#›</a:t>
            </a:fld>
            <a:endParaRPr lang="en-US"/>
          </a:p>
        </p:txBody>
      </p:sp>
    </p:spTree>
    <p:extLst>
      <p:ext uri="{BB962C8B-B14F-4D97-AF65-F5344CB8AC3E}">
        <p14:creationId xmlns:p14="http://schemas.microsoft.com/office/powerpoint/2010/main" val="2301209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6D5E1-9FEE-441A-8C71-8059BC5D39B9}"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5D60E-11AA-496E-BD27-A6A249E77B78}" type="slidenum">
              <a:rPr lang="en-US" smtClean="0"/>
              <a:t>‹#›</a:t>
            </a:fld>
            <a:endParaRPr lang="en-US"/>
          </a:p>
        </p:txBody>
      </p:sp>
    </p:spTree>
    <p:extLst>
      <p:ext uri="{BB962C8B-B14F-4D97-AF65-F5344CB8AC3E}">
        <p14:creationId xmlns:p14="http://schemas.microsoft.com/office/powerpoint/2010/main" val="21957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6D5E1-9FEE-441A-8C71-8059BC5D39B9}"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5D60E-11AA-496E-BD27-A6A249E77B78}" type="slidenum">
              <a:rPr lang="en-US" smtClean="0"/>
              <a:t>‹#›</a:t>
            </a:fld>
            <a:endParaRPr lang="en-US"/>
          </a:p>
        </p:txBody>
      </p:sp>
    </p:spTree>
    <p:extLst>
      <p:ext uri="{BB962C8B-B14F-4D97-AF65-F5344CB8AC3E}">
        <p14:creationId xmlns:p14="http://schemas.microsoft.com/office/powerpoint/2010/main" val="137909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6D5E1-9FEE-441A-8C71-8059BC5D39B9}"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5D60E-11AA-496E-BD27-A6A249E77B78}" type="slidenum">
              <a:rPr lang="en-US" smtClean="0"/>
              <a:t>‹#›</a:t>
            </a:fld>
            <a:endParaRPr lang="en-US"/>
          </a:p>
        </p:txBody>
      </p:sp>
    </p:spTree>
    <p:extLst>
      <p:ext uri="{BB962C8B-B14F-4D97-AF65-F5344CB8AC3E}">
        <p14:creationId xmlns:p14="http://schemas.microsoft.com/office/powerpoint/2010/main" val="71797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36D5E1-9FEE-441A-8C71-8059BC5D39B9}"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5D60E-11AA-496E-BD27-A6A249E77B78}" type="slidenum">
              <a:rPr lang="en-US" smtClean="0"/>
              <a:t>‹#›</a:t>
            </a:fld>
            <a:endParaRPr lang="en-US"/>
          </a:p>
        </p:txBody>
      </p:sp>
    </p:spTree>
    <p:extLst>
      <p:ext uri="{BB962C8B-B14F-4D97-AF65-F5344CB8AC3E}">
        <p14:creationId xmlns:p14="http://schemas.microsoft.com/office/powerpoint/2010/main" val="338134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36D5E1-9FEE-441A-8C71-8059BC5D39B9}"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5D60E-11AA-496E-BD27-A6A249E77B78}" type="slidenum">
              <a:rPr lang="en-US" smtClean="0"/>
              <a:t>‹#›</a:t>
            </a:fld>
            <a:endParaRPr lang="en-US"/>
          </a:p>
        </p:txBody>
      </p:sp>
    </p:spTree>
    <p:extLst>
      <p:ext uri="{BB962C8B-B14F-4D97-AF65-F5344CB8AC3E}">
        <p14:creationId xmlns:p14="http://schemas.microsoft.com/office/powerpoint/2010/main" val="10548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36D5E1-9FEE-441A-8C71-8059BC5D39B9}" type="datetimeFigureOut">
              <a:rPr lang="en-US" smtClean="0"/>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85D60E-11AA-496E-BD27-A6A249E77B78}" type="slidenum">
              <a:rPr lang="en-US" smtClean="0"/>
              <a:t>‹#›</a:t>
            </a:fld>
            <a:endParaRPr lang="en-US"/>
          </a:p>
        </p:txBody>
      </p:sp>
    </p:spTree>
    <p:extLst>
      <p:ext uri="{BB962C8B-B14F-4D97-AF65-F5344CB8AC3E}">
        <p14:creationId xmlns:p14="http://schemas.microsoft.com/office/powerpoint/2010/main" val="238327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36D5E1-9FEE-441A-8C71-8059BC5D39B9}" type="datetimeFigureOut">
              <a:rPr lang="en-US" smtClean="0"/>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85D60E-11AA-496E-BD27-A6A249E77B78}" type="slidenum">
              <a:rPr lang="en-US" smtClean="0"/>
              <a:t>‹#›</a:t>
            </a:fld>
            <a:endParaRPr lang="en-US"/>
          </a:p>
        </p:txBody>
      </p:sp>
    </p:spTree>
    <p:extLst>
      <p:ext uri="{BB962C8B-B14F-4D97-AF65-F5344CB8AC3E}">
        <p14:creationId xmlns:p14="http://schemas.microsoft.com/office/powerpoint/2010/main" val="2114641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6D5E1-9FEE-441A-8C71-8059BC5D39B9}" type="datetimeFigureOut">
              <a:rPr lang="en-US" smtClean="0"/>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85D60E-11AA-496E-BD27-A6A249E77B78}" type="slidenum">
              <a:rPr lang="en-US" smtClean="0"/>
              <a:t>‹#›</a:t>
            </a:fld>
            <a:endParaRPr lang="en-US"/>
          </a:p>
        </p:txBody>
      </p:sp>
    </p:spTree>
    <p:extLst>
      <p:ext uri="{BB962C8B-B14F-4D97-AF65-F5344CB8AC3E}">
        <p14:creationId xmlns:p14="http://schemas.microsoft.com/office/powerpoint/2010/main" val="80574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36D5E1-9FEE-441A-8C71-8059BC5D39B9}"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5D60E-11AA-496E-BD27-A6A249E77B78}" type="slidenum">
              <a:rPr lang="en-US" smtClean="0"/>
              <a:t>‹#›</a:t>
            </a:fld>
            <a:endParaRPr lang="en-US"/>
          </a:p>
        </p:txBody>
      </p:sp>
    </p:spTree>
    <p:extLst>
      <p:ext uri="{BB962C8B-B14F-4D97-AF65-F5344CB8AC3E}">
        <p14:creationId xmlns:p14="http://schemas.microsoft.com/office/powerpoint/2010/main" val="275633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36D5E1-9FEE-441A-8C71-8059BC5D39B9}"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5D60E-11AA-496E-BD27-A6A249E77B78}" type="slidenum">
              <a:rPr lang="en-US" smtClean="0"/>
              <a:t>‹#›</a:t>
            </a:fld>
            <a:endParaRPr lang="en-US"/>
          </a:p>
        </p:txBody>
      </p:sp>
    </p:spTree>
    <p:extLst>
      <p:ext uri="{BB962C8B-B14F-4D97-AF65-F5344CB8AC3E}">
        <p14:creationId xmlns:p14="http://schemas.microsoft.com/office/powerpoint/2010/main" val="96334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6D5E1-9FEE-441A-8C71-8059BC5D39B9}" type="datetimeFigureOut">
              <a:rPr lang="en-US" smtClean="0"/>
              <a:t>10/21/2021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5D60E-11AA-496E-BD27-A6A249E77B78}" type="slidenum">
              <a:rPr lang="en-US" smtClean="0"/>
              <a:t>‹#›</a:t>
            </a:fld>
            <a:endParaRPr lang="en-US"/>
          </a:p>
        </p:txBody>
      </p:sp>
    </p:spTree>
    <p:extLst>
      <p:ext uri="{BB962C8B-B14F-4D97-AF65-F5344CB8AC3E}">
        <p14:creationId xmlns:p14="http://schemas.microsoft.com/office/powerpoint/2010/main" val="258874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i.nguyen@lge.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www.guru99.com/cpu-scheduling-algorithms.html" TargetMode="External"/><Relationship Id="rId4" Type="http://schemas.openxmlformats.org/officeDocument/2006/relationships/hyperlink" Target="https://pages.cs.wisc.edu/~remzi/OSTE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7C385092-C246-4874-91F6-02E4753277BA}" type="slidenum">
              <a:rPr lang="en-US" smtClean="0"/>
              <a:t>1</a:t>
            </a:fld>
            <a:endParaRPr lang="en-US"/>
          </a:p>
        </p:txBody>
      </p:sp>
      <p:sp>
        <p:nvSpPr>
          <p:cNvPr id="11" name="Title 1">
            <a:extLst>
              <a:ext uri="{FF2B5EF4-FFF2-40B4-BE49-F238E27FC236}">
                <a16:creationId xmlns:a16="http://schemas.microsoft.com/office/drawing/2014/main" xmlns="" id="{1708CC0B-0380-4BBB-AA80-A929CB970E7E}"/>
              </a:ext>
            </a:extLst>
          </p:cNvPr>
          <p:cNvSpPr>
            <a:spLocks noGrp="1"/>
          </p:cNvSpPr>
          <p:nvPr>
            <p:ph type="ctrTitle"/>
          </p:nvPr>
        </p:nvSpPr>
        <p:spPr>
          <a:xfrm>
            <a:off x="1524000" y="1122363"/>
            <a:ext cx="9144000" cy="2387600"/>
          </a:xfrm>
        </p:spPr>
        <p:txBody>
          <a:bodyPr/>
          <a:lstStyle/>
          <a:p>
            <a:r>
              <a:rPr lang="en-US" b="1" dirty="0" smtClean="0">
                <a:solidFill>
                  <a:srgbClr val="273239"/>
                </a:solidFill>
                <a:latin typeface="sofia-pro"/>
              </a:rPr>
              <a:t>Virtualization</a:t>
            </a:r>
            <a:r>
              <a:rPr lang="en-US" b="1" i="0" dirty="0" smtClean="0">
                <a:solidFill>
                  <a:srgbClr val="273239"/>
                </a:solidFill>
                <a:effectLst/>
                <a:latin typeface="sofia-pro"/>
              </a:rPr>
              <a:t/>
            </a:r>
            <a:br>
              <a:rPr lang="en-US" b="1" i="0" dirty="0" smtClean="0">
                <a:solidFill>
                  <a:srgbClr val="273239"/>
                </a:solidFill>
                <a:effectLst/>
                <a:latin typeface="sofia-pro"/>
              </a:rPr>
            </a:br>
            <a:r>
              <a:rPr lang="en-US" b="1" dirty="0" smtClean="0">
                <a:solidFill>
                  <a:srgbClr val="273239"/>
                </a:solidFill>
                <a:latin typeface="sofia-pro"/>
              </a:rPr>
              <a:t>(Part 1)</a:t>
            </a:r>
            <a:endParaRPr lang="en-US" dirty="0"/>
          </a:p>
        </p:txBody>
      </p:sp>
      <p:sp>
        <p:nvSpPr>
          <p:cNvPr id="12" name="TextBox 11"/>
          <p:cNvSpPr txBox="1"/>
          <p:nvPr/>
        </p:nvSpPr>
        <p:spPr>
          <a:xfrm>
            <a:off x="4526388" y="3988041"/>
            <a:ext cx="3275259"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hlinkClick r:id="rId4"/>
              </a:rPr>
              <a:t>si.nguyen@lge.com</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Functional Technology 4</a:t>
            </a:r>
          </a:p>
          <a:p>
            <a:pPr algn="ctr"/>
            <a:r>
              <a:rPr lang="en-US" dirty="0">
                <a:latin typeface="Times New Roman" panose="02020603050405020304" pitchFamily="18" charset="0"/>
                <a:cs typeface="Times New Roman" panose="02020603050405020304" pitchFamily="18" charset="0"/>
              </a:rPr>
              <a:t>2021-10-12</a:t>
            </a:r>
          </a:p>
        </p:txBody>
      </p:sp>
    </p:spTree>
    <p:extLst>
      <p:ext uri="{BB962C8B-B14F-4D97-AF65-F5344CB8AC3E}">
        <p14:creationId xmlns:p14="http://schemas.microsoft.com/office/powerpoint/2010/main" val="961165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C385092-C246-4874-91F6-02E4753277BA}" type="slidenum">
              <a:rPr lang="en-US" smtClean="0"/>
              <a:t>10</a:t>
            </a:fld>
            <a:endParaRPr lang="en-US"/>
          </a:p>
        </p:txBody>
      </p:sp>
      <p:pic>
        <p:nvPicPr>
          <p:cNvPr id="3" name="Picture 2"/>
          <p:cNvPicPr>
            <a:picLocks noChangeAspect="1"/>
          </p:cNvPicPr>
          <p:nvPr/>
        </p:nvPicPr>
        <p:blipFill>
          <a:blip r:embed="rId4"/>
          <a:stretch>
            <a:fillRect/>
          </a:stretch>
        </p:blipFill>
        <p:spPr>
          <a:xfrm>
            <a:off x="4084321" y="100386"/>
            <a:ext cx="7782806" cy="6549969"/>
          </a:xfrm>
          <a:prstGeom prst="rect">
            <a:avLst/>
          </a:prstGeom>
        </p:spPr>
      </p:pic>
      <p:sp>
        <p:nvSpPr>
          <p:cNvPr id="5" name="TextBox 4"/>
          <p:cNvSpPr txBox="1"/>
          <p:nvPr/>
        </p:nvSpPr>
        <p:spPr>
          <a:xfrm>
            <a:off x="528320" y="1798320"/>
            <a:ext cx="3373120" cy="1292662"/>
          </a:xfrm>
          <a:prstGeom prst="rect">
            <a:avLst/>
          </a:prstGeom>
          <a:noFill/>
        </p:spPr>
        <p:txBody>
          <a:bodyPr wrap="square" rtlCol="0">
            <a:spAutoFit/>
          </a:bodyPr>
          <a:lstStyle/>
          <a:p>
            <a:r>
              <a:rPr lang="en-US" sz="2400" b="1" dirty="0" smtClean="0"/>
              <a:t>Fork()</a:t>
            </a:r>
          </a:p>
          <a:p>
            <a:r>
              <a:rPr lang="en-US" dirty="0" smtClean="0"/>
              <a:t>Create the child process to runs. (not support on windows)</a:t>
            </a:r>
            <a:endParaRPr lang="en-US" dirty="0"/>
          </a:p>
          <a:p>
            <a:endParaRPr lang="en-US" dirty="0"/>
          </a:p>
        </p:txBody>
      </p:sp>
    </p:spTree>
    <p:extLst>
      <p:ext uri="{BB962C8B-B14F-4D97-AF65-F5344CB8AC3E}">
        <p14:creationId xmlns:p14="http://schemas.microsoft.com/office/powerpoint/2010/main" val="260930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C385092-C246-4874-91F6-02E4753277BA}" type="slidenum">
              <a:rPr lang="en-US" smtClean="0"/>
              <a:t>11</a:t>
            </a:fld>
            <a:endParaRPr lang="en-US"/>
          </a:p>
        </p:txBody>
      </p:sp>
      <p:pic>
        <p:nvPicPr>
          <p:cNvPr id="3" name="Picture 2"/>
          <p:cNvPicPr>
            <a:picLocks noChangeAspect="1"/>
          </p:cNvPicPr>
          <p:nvPr/>
        </p:nvPicPr>
        <p:blipFill>
          <a:blip r:embed="rId4"/>
          <a:stretch>
            <a:fillRect/>
          </a:stretch>
        </p:blipFill>
        <p:spPr>
          <a:xfrm>
            <a:off x="3843541" y="98726"/>
            <a:ext cx="8062842" cy="6622749"/>
          </a:xfrm>
          <a:prstGeom prst="rect">
            <a:avLst/>
          </a:prstGeom>
        </p:spPr>
      </p:pic>
      <p:sp>
        <p:nvSpPr>
          <p:cNvPr id="5" name="TextBox 4"/>
          <p:cNvSpPr txBox="1"/>
          <p:nvPr/>
        </p:nvSpPr>
        <p:spPr>
          <a:xfrm>
            <a:off x="528320" y="1798320"/>
            <a:ext cx="3373120" cy="2677656"/>
          </a:xfrm>
          <a:prstGeom prst="rect">
            <a:avLst/>
          </a:prstGeom>
          <a:noFill/>
        </p:spPr>
        <p:txBody>
          <a:bodyPr wrap="square" rtlCol="0">
            <a:spAutoFit/>
          </a:bodyPr>
          <a:lstStyle/>
          <a:p>
            <a:r>
              <a:rPr lang="en-US" sz="2400" b="1" dirty="0" smtClean="0"/>
              <a:t>Wait()</a:t>
            </a:r>
          </a:p>
          <a:p>
            <a:r>
              <a:rPr lang="en-US" dirty="0"/>
              <a:t>A call to wait() blocks the calling process until one of its child processes exits or a signal is received. After child process terminates, parent </a:t>
            </a:r>
            <a:r>
              <a:rPr lang="en-US" b="1" i="1" dirty="0"/>
              <a:t>continues</a:t>
            </a:r>
            <a:r>
              <a:rPr lang="en-US" dirty="0"/>
              <a:t> its execution after wait system call instruction. </a:t>
            </a:r>
            <a:br>
              <a:rPr lang="en-US" dirty="0"/>
            </a:br>
            <a:endParaRPr lang="en-US" dirty="0"/>
          </a:p>
        </p:txBody>
      </p:sp>
    </p:spTree>
    <p:extLst>
      <p:ext uri="{BB962C8B-B14F-4D97-AF65-F5344CB8AC3E}">
        <p14:creationId xmlns:p14="http://schemas.microsoft.com/office/powerpoint/2010/main" val="2000269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C385092-C246-4874-91F6-02E4753277BA}" type="slidenum">
              <a:rPr lang="en-US" smtClean="0"/>
              <a:t>12</a:t>
            </a:fld>
            <a:endParaRPr lang="en-US"/>
          </a:p>
        </p:txBody>
      </p:sp>
      <p:sp>
        <p:nvSpPr>
          <p:cNvPr id="5" name="TextBox 4"/>
          <p:cNvSpPr txBox="1"/>
          <p:nvPr/>
        </p:nvSpPr>
        <p:spPr>
          <a:xfrm>
            <a:off x="528320" y="1798320"/>
            <a:ext cx="3373120" cy="1569660"/>
          </a:xfrm>
          <a:prstGeom prst="rect">
            <a:avLst/>
          </a:prstGeom>
          <a:noFill/>
        </p:spPr>
        <p:txBody>
          <a:bodyPr wrap="square" rtlCol="0">
            <a:spAutoFit/>
          </a:bodyPr>
          <a:lstStyle/>
          <a:p>
            <a:r>
              <a:rPr lang="en-US" sz="2400" b="1" dirty="0" smtClean="0"/>
              <a:t>Exec</a:t>
            </a:r>
          </a:p>
          <a:p>
            <a:r>
              <a:rPr lang="en-US" dirty="0"/>
              <a:t> It can be used to run a C program by using another C </a:t>
            </a:r>
            <a:r>
              <a:rPr lang="en-US" dirty="0" smtClean="0"/>
              <a:t>program</a:t>
            </a:r>
          </a:p>
          <a:p>
            <a:endParaRPr lang="en-US" dirty="0"/>
          </a:p>
          <a:p>
            <a:endParaRPr lang="en-US" dirty="0"/>
          </a:p>
        </p:txBody>
      </p:sp>
      <p:pic>
        <p:nvPicPr>
          <p:cNvPr id="7" name="Picture 6"/>
          <p:cNvPicPr>
            <a:picLocks noChangeAspect="1"/>
          </p:cNvPicPr>
          <p:nvPr/>
        </p:nvPicPr>
        <p:blipFill>
          <a:blip r:embed="rId4"/>
          <a:stretch>
            <a:fillRect/>
          </a:stretch>
        </p:blipFill>
        <p:spPr>
          <a:xfrm>
            <a:off x="3799839" y="142404"/>
            <a:ext cx="8190779" cy="6579071"/>
          </a:xfrm>
          <a:prstGeom prst="rect">
            <a:avLst/>
          </a:prstGeom>
        </p:spPr>
      </p:pic>
      <p:sp>
        <p:nvSpPr>
          <p:cNvPr id="8" name="TextBox 7"/>
          <p:cNvSpPr txBox="1"/>
          <p:nvPr/>
        </p:nvSpPr>
        <p:spPr>
          <a:xfrm>
            <a:off x="528320" y="3431939"/>
            <a:ext cx="3373120" cy="1569660"/>
          </a:xfrm>
          <a:prstGeom prst="rect">
            <a:avLst/>
          </a:prstGeom>
          <a:noFill/>
        </p:spPr>
        <p:txBody>
          <a:bodyPr wrap="square" rtlCol="0">
            <a:spAutoFit/>
          </a:bodyPr>
          <a:lstStyle/>
          <a:p>
            <a:r>
              <a:rPr lang="en-US" sz="2400" b="1" dirty="0" smtClean="0"/>
              <a:t>Exit()</a:t>
            </a:r>
          </a:p>
          <a:p>
            <a:r>
              <a:rPr lang="en-US" dirty="0" smtClean="0"/>
              <a:t>terminates </a:t>
            </a:r>
            <a:r>
              <a:rPr lang="en-US" dirty="0"/>
              <a:t>the calling process </a:t>
            </a:r>
            <a:r>
              <a:rPr lang="en-US" dirty="0" smtClean="0"/>
              <a:t>immediately</a:t>
            </a:r>
          </a:p>
          <a:p>
            <a:r>
              <a:rPr lang="en-US" dirty="0"/>
              <a:t>This function does not return any value</a:t>
            </a:r>
            <a:r>
              <a:rPr lang="en-US" dirty="0" smtClean="0"/>
              <a:t>.</a:t>
            </a:r>
            <a:endParaRPr lang="en-US" dirty="0"/>
          </a:p>
        </p:txBody>
      </p:sp>
    </p:spTree>
    <p:extLst>
      <p:ext uri="{BB962C8B-B14F-4D97-AF65-F5344CB8AC3E}">
        <p14:creationId xmlns:p14="http://schemas.microsoft.com/office/powerpoint/2010/main" val="3649995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C385092-C246-4874-91F6-02E4753277BA}" type="slidenum">
              <a:rPr lang="en-US" smtClean="0"/>
              <a:t>13</a:t>
            </a:fld>
            <a:endParaRPr lang="en-US"/>
          </a:p>
        </p:txBody>
      </p:sp>
      <p:sp>
        <p:nvSpPr>
          <p:cNvPr id="5" name="Rectangle 4"/>
          <p:cNvSpPr/>
          <p:nvPr/>
        </p:nvSpPr>
        <p:spPr>
          <a:xfrm>
            <a:off x="894780" y="2074787"/>
            <a:ext cx="9611360" cy="1938992"/>
          </a:xfrm>
          <a:prstGeom prst="rect">
            <a:avLst/>
          </a:prstGeom>
        </p:spPr>
        <p:txBody>
          <a:bodyPr wrap="square">
            <a:spAutoFit/>
          </a:bodyPr>
          <a:lstStyle/>
          <a:p>
            <a:pPr algn="just">
              <a:buFont typeface="Arial" panose="020B0604020202020204" pitchFamily="34" charset="0"/>
              <a:buChar char="•"/>
            </a:pPr>
            <a:r>
              <a:rPr lang="en-US" sz="2000" dirty="0" err="1">
                <a:solidFill>
                  <a:srgbClr val="555555"/>
                </a:solidFill>
                <a:latin typeface="Arial" panose="020B0604020202020204" pitchFamily="34" charset="0"/>
              </a:rPr>
              <a:t>int</a:t>
            </a:r>
            <a:r>
              <a:rPr lang="en-US" sz="2000" dirty="0">
                <a:solidFill>
                  <a:srgbClr val="555555"/>
                </a:solidFill>
                <a:latin typeface="Arial" panose="020B0604020202020204" pitchFamily="34" charset="0"/>
              </a:rPr>
              <a:t> </a:t>
            </a:r>
            <a:r>
              <a:rPr lang="en-US" sz="2000" b="1" dirty="0" err="1">
                <a:solidFill>
                  <a:srgbClr val="555555"/>
                </a:solidFill>
                <a:latin typeface="Arial" panose="020B0604020202020204" pitchFamily="34" charset="0"/>
              </a:rPr>
              <a:t>execl</a:t>
            </a:r>
            <a:r>
              <a:rPr lang="en-US" sz="2000" dirty="0">
                <a:solidFill>
                  <a:srgbClr val="555555"/>
                </a:solidFill>
                <a:latin typeface="Arial" panose="020B0604020202020204" pitchFamily="34" charset="0"/>
              </a:rPr>
              <a:t>(</a:t>
            </a:r>
            <a:r>
              <a:rPr lang="en-US" sz="2000" dirty="0" err="1">
                <a:solidFill>
                  <a:srgbClr val="555555"/>
                </a:solidFill>
                <a:latin typeface="Arial" panose="020B0604020202020204" pitchFamily="34" charset="0"/>
              </a:rPr>
              <a:t>const</a:t>
            </a:r>
            <a:r>
              <a:rPr lang="en-US" sz="2000" dirty="0">
                <a:solidFill>
                  <a:srgbClr val="555555"/>
                </a:solidFill>
                <a:latin typeface="Arial" panose="020B0604020202020204" pitchFamily="34" charset="0"/>
              </a:rPr>
              <a:t> char *path, </a:t>
            </a:r>
            <a:r>
              <a:rPr lang="en-US" sz="2000" dirty="0" err="1">
                <a:solidFill>
                  <a:srgbClr val="555555"/>
                </a:solidFill>
                <a:latin typeface="Arial" panose="020B0604020202020204" pitchFamily="34" charset="0"/>
              </a:rPr>
              <a:t>const</a:t>
            </a:r>
            <a:r>
              <a:rPr lang="en-US" sz="2000" dirty="0">
                <a:solidFill>
                  <a:srgbClr val="555555"/>
                </a:solidFill>
                <a:latin typeface="Arial" panose="020B0604020202020204" pitchFamily="34" charset="0"/>
              </a:rPr>
              <a:t> char *</a:t>
            </a:r>
            <a:r>
              <a:rPr lang="en-US" sz="2000" dirty="0" err="1">
                <a:solidFill>
                  <a:srgbClr val="555555"/>
                </a:solidFill>
                <a:latin typeface="Arial" panose="020B0604020202020204" pitchFamily="34" charset="0"/>
              </a:rPr>
              <a:t>arg</a:t>
            </a:r>
            <a:r>
              <a:rPr lang="en-US" sz="2000" dirty="0">
                <a:solidFill>
                  <a:srgbClr val="555555"/>
                </a:solidFill>
                <a:latin typeface="Arial" panose="020B0604020202020204" pitchFamily="34" charset="0"/>
              </a:rPr>
              <a:t>, …);</a:t>
            </a:r>
          </a:p>
          <a:p>
            <a:pPr algn="just">
              <a:buFont typeface="Arial" panose="020B0604020202020204" pitchFamily="34" charset="0"/>
              <a:buChar char="•"/>
            </a:pPr>
            <a:r>
              <a:rPr lang="en-US" sz="2000" dirty="0" err="1">
                <a:solidFill>
                  <a:srgbClr val="555555"/>
                </a:solidFill>
                <a:latin typeface="Arial" panose="020B0604020202020204" pitchFamily="34" charset="0"/>
              </a:rPr>
              <a:t>int</a:t>
            </a:r>
            <a:r>
              <a:rPr lang="en-US" sz="2000" dirty="0">
                <a:solidFill>
                  <a:srgbClr val="555555"/>
                </a:solidFill>
                <a:latin typeface="Arial" panose="020B0604020202020204" pitchFamily="34" charset="0"/>
              </a:rPr>
              <a:t> </a:t>
            </a:r>
            <a:r>
              <a:rPr lang="en-US" sz="2000" b="1" dirty="0" err="1">
                <a:solidFill>
                  <a:srgbClr val="555555"/>
                </a:solidFill>
                <a:latin typeface="Arial" panose="020B0604020202020204" pitchFamily="34" charset="0"/>
              </a:rPr>
              <a:t>execlp</a:t>
            </a:r>
            <a:r>
              <a:rPr lang="en-US" sz="2000" dirty="0">
                <a:solidFill>
                  <a:srgbClr val="555555"/>
                </a:solidFill>
                <a:latin typeface="Arial" panose="020B0604020202020204" pitchFamily="34" charset="0"/>
              </a:rPr>
              <a:t>(</a:t>
            </a:r>
            <a:r>
              <a:rPr lang="en-US" sz="2000" dirty="0" err="1">
                <a:solidFill>
                  <a:srgbClr val="555555"/>
                </a:solidFill>
                <a:latin typeface="Arial" panose="020B0604020202020204" pitchFamily="34" charset="0"/>
              </a:rPr>
              <a:t>const</a:t>
            </a:r>
            <a:r>
              <a:rPr lang="en-US" sz="2000" dirty="0">
                <a:solidFill>
                  <a:srgbClr val="555555"/>
                </a:solidFill>
                <a:latin typeface="Arial" panose="020B0604020202020204" pitchFamily="34" charset="0"/>
              </a:rPr>
              <a:t> char *file, </a:t>
            </a:r>
            <a:r>
              <a:rPr lang="en-US" sz="2000" dirty="0" err="1">
                <a:solidFill>
                  <a:srgbClr val="555555"/>
                </a:solidFill>
                <a:latin typeface="Arial" panose="020B0604020202020204" pitchFamily="34" charset="0"/>
              </a:rPr>
              <a:t>const</a:t>
            </a:r>
            <a:r>
              <a:rPr lang="en-US" sz="2000" dirty="0">
                <a:solidFill>
                  <a:srgbClr val="555555"/>
                </a:solidFill>
                <a:latin typeface="Arial" panose="020B0604020202020204" pitchFamily="34" charset="0"/>
              </a:rPr>
              <a:t> char *</a:t>
            </a:r>
            <a:r>
              <a:rPr lang="en-US" sz="2000" dirty="0" err="1">
                <a:solidFill>
                  <a:srgbClr val="555555"/>
                </a:solidFill>
                <a:latin typeface="Arial" panose="020B0604020202020204" pitchFamily="34" charset="0"/>
              </a:rPr>
              <a:t>arg</a:t>
            </a:r>
            <a:r>
              <a:rPr lang="en-US" sz="2000" dirty="0">
                <a:solidFill>
                  <a:srgbClr val="555555"/>
                </a:solidFill>
                <a:latin typeface="Arial" panose="020B0604020202020204" pitchFamily="34" charset="0"/>
              </a:rPr>
              <a:t>, …);</a:t>
            </a:r>
          </a:p>
          <a:p>
            <a:pPr algn="just">
              <a:buFont typeface="Arial" panose="020B0604020202020204" pitchFamily="34" charset="0"/>
              <a:buChar char="•"/>
            </a:pPr>
            <a:r>
              <a:rPr lang="en-US" sz="2000" dirty="0" err="1">
                <a:solidFill>
                  <a:srgbClr val="555555"/>
                </a:solidFill>
                <a:latin typeface="Arial" panose="020B0604020202020204" pitchFamily="34" charset="0"/>
              </a:rPr>
              <a:t>int</a:t>
            </a:r>
            <a:r>
              <a:rPr lang="en-US" sz="2000" dirty="0">
                <a:solidFill>
                  <a:srgbClr val="555555"/>
                </a:solidFill>
                <a:latin typeface="Arial" panose="020B0604020202020204" pitchFamily="34" charset="0"/>
              </a:rPr>
              <a:t> </a:t>
            </a:r>
            <a:r>
              <a:rPr lang="en-US" sz="2000" b="1" dirty="0" err="1">
                <a:solidFill>
                  <a:srgbClr val="555555"/>
                </a:solidFill>
                <a:latin typeface="Arial" panose="020B0604020202020204" pitchFamily="34" charset="0"/>
              </a:rPr>
              <a:t>execle</a:t>
            </a:r>
            <a:r>
              <a:rPr lang="en-US" sz="2000" dirty="0">
                <a:solidFill>
                  <a:srgbClr val="555555"/>
                </a:solidFill>
                <a:latin typeface="Arial" panose="020B0604020202020204" pitchFamily="34" charset="0"/>
              </a:rPr>
              <a:t>(</a:t>
            </a:r>
            <a:r>
              <a:rPr lang="en-US" sz="2000" dirty="0" err="1">
                <a:solidFill>
                  <a:srgbClr val="555555"/>
                </a:solidFill>
                <a:latin typeface="Arial" panose="020B0604020202020204" pitchFamily="34" charset="0"/>
              </a:rPr>
              <a:t>const</a:t>
            </a:r>
            <a:r>
              <a:rPr lang="en-US" sz="2000" dirty="0">
                <a:solidFill>
                  <a:srgbClr val="555555"/>
                </a:solidFill>
                <a:latin typeface="Arial" panose="020B0604020202020204" pitchFamily="34" charset="0"/>
              </a:rPr>
              <a:t> char </a:t>
            </a:r>
            <a:r>
              <a:rPr lang="en-US" sz="2000" i="1" dirty="0">
                <a:solidFill>
                  <a:srgbClr val="555555"/>
                </a:solidFill>
                <a:latin typeface="Arial" panose="020B0604020202020204" pitchFamily="34" charset="0"/>
              </a:rPr>
              <a:t>path, </a:t>
            </a:r>
            <a:r>
              <a:rPr lang="en-US" sz="2000" i="1" dirty="0" err="1">
                <a:solidFill>
                  <a:srgbClr val="555555"/>
                </a:solidFill>
                <a:latin typeface="Arial" panose="020B0604020202020204" pitchFamily="34" charset="0"/>
              </a:rPr>
              <a:t>const</a:t>
            </a:r>
            <a:r>
              <a:rPr lang="en-US" sz="2000" i="1" dirty="0">
                <a:solidFill>
                  <a:srgbClr val="555555"/>
                </a:solidFill>
                <a:latin typeface="Arial" panose="020B0604020202020204" pitchFamily="34" charset="0"/>
              </a:rPr>
              <a:t> char *</a:t>
            </a:r>
            <a:r>
              <a:rPr lang="en-US" sz="2000" i="1" dirty="0" err="1">
                <a:solidFill>
                  <a:srgbClr val="555555"/>
                </a:solidFill>
                <a:latin typeface="Arial" panose="020B0604020202020204" pitchFamily="34" charset="0"/>
              </a:rPr>
              <a:t>arg</a:t>
            </a:r>
            <a:r>
              <a:rPr lang="en-US" sz="2000" i="1" dirty="0">
                <a:solidFill>
                  <a:srgbClr val="555555"/>
                </a:solidFill>
                <a:latin typeface="Arial" panose="020B0604020202020204" pitchFamily="34" charset="0"/>
              </a:rPr>
              <a:t>, …, char </a:t>
            </a:r>
            <a:r>
              <a:rPr lang="en-US" sz="2000" dirty="0" err="1">
                <a:solidFill>
                  <a:srgbClr val="555555"/>
                </a:solidFill>
                <a:latin typeface="Arial" panose="020B0604020202020204" pitchFamily="34" charset="0"/>
              </a:rPr>
              <a:t>const</a:t>
            </a:r>
            <a:r>
              <a:rPr lang="en-US" sz="2000" dirty="0">
                <a:solidFill>
                  <a:srgbClr val="555555"/>
                </a:solidFill>
                <a:latin typeface="Arial" panose="020B0604020202020204" pitchFamily="34" charset="0"/>
              </a:rPr>
              <a:t> </a:t>
            </a:r>
            <a:r>
              <a:rPr lang="en-US" sz="2000" dirty="0" err="1">
                <a:solidFill>
                  <a:srgbClr val="555555"/>
                </a:solidFill>
                <a:latin typeface="Arial" panose="020B0604020202020204" pitchFamily="34" charset="0"/>
              </a:rPr>
              <a:t>envp</a:t>
            </a:r>
            <a:r>
              <a:rPr lang="en-US" sz="2000" dirty="0">
                <a:solidFill>
                  <a:srgbClr val="555555"/>
                </a:solidFill>
                <a:latin typeface="Arial" panose="020B0604020202020204" pitchFamily="34" charset="0"/>
              </a:rPr>
              <a:t>[]);</a:t>
            </a:r>
          </a:p>
          <a:p>
            <a:pPr algn="just">
              <a:buFont typeface="Arial" panose="020B0604020202020204" pitchFamily="34" charset="0"/>
              <a:buChar char="•"/>
            </a:pPr>
            <a:r>
              <a:rPr lang="en-US" sz="2000" dirty="0" err="1">
                <a:solidFill>
                  <a:srgbClr val="555555"/>
                </a:solidFill>
                <a:latin typeface="Arial" panose="020B0604020202020204" pitchFamily="34" charset="0"/>
              </a:rPr>
              <a:t>int</a:t>
            </a:r>
            <a:r>
              <a:rPr lang="en-US" sz="2000" dirty="0">
                <a:solidFill>
                  <a:srgbClr val="555555"/>
                </a:solidFill>
                <a:latin typeface="Arial" panose="020B0604020202020204" pitchFamily="34" charset="0"/>
              </a:rPr>
              <a:t> </a:t>
            </a:r>
            <a:r>
              <a:rPr lang="en-US" sz="2000" b="1" dirty="0" err="1">
                <a:solidFill>
                  <a:srgbClr val="555555"/>
                </a:solidFill>
                <a:latin typeface="Arial" panose="020B0604020202020204" pitchFamily="34" charset="0"/>
              </a:rPr>
              <a:t>execv</a:t>
            </a:r>
            <a:r>
              <a:rPr lang="en-US" sz="2000" dirty="0">
                <a:solidFill>
                  <a:srgbClr val="555555"/>
                </a:solidFill>
                <a:latin typeface="Arial" panose="020B0604020202020204" pitchFamily="34" charset="0"/>
              </a:rPr>
              <a:t>(</a:t>
            </a:r>
            <a:r>
              <a:rPr lang="en-US" sz="2000" dirty="0" err="1">
                <a:solidFill>
                  <a:srgbClr val="555555"/>
                </a:solidFill>
                <a:latin typeface="Arial" panose="020B0604020202020204" pitchFamily="34" charset="0"/>
              </a:rPr>
              <a:t>const</a:t>
            </a:r>
            <a:r>
              <a:rPr lang="en-US" sz="2000" dirty="0">
                <a:solidFill>
                  <a:srgbClr val="555555"/>
                </a:solidFill>
                <a:latin typeface="Arial" panose="020B0604020202020204" pitchFamily="34" charset="0"/>
              </a:rPr>
              <a:t> char *path, char *</a:t>
            </a:r>
            <a:r>
              <a:rPr lang="en-US" sz="2000" dirty="0" err="1">
                <a:solidFill>
                  <a:srgbClr val="555555"/>
                </a:solidFill>
                <a:latin typeface="Arial" panose="020B0604020202020204" pitchFamily="34" charset="0"/>
              </a:rPr>
              <a:t>const</a:t>
            </a:r>
            <a:r>
              <a:rPr lang="en-US" sz="2000" dirty="0">
                <a:solidFill>
                  <a:srgbClr val="555555"/>
                </a:solidFill>
                <a:latin typeface="Arial" panose="020B0604020202020204" pitchFamily="34" charset="0"/>
              </a:rPr>
              <a:t> </a:t>
            </a:r>
            <a:r>
              <a:rPr lang="en-US" sz="2000" dirty="0" err="1">
                <a:solidFill>
                  <a:srgbClr val="555555"/>
                </a:solidFill>
                <a:latin typeface="Arial" panose="020B0604020202020204" pitchFamily="34" charset="0"/>
              </a:rPr>
              <a:t>argv</a:t>
            </a:r>
            <a:r>
              <a:rPr lang="en-US" sz="2000" dirty="0">
                <a:solidFill>
                  <a:srgbClr val="555555"/>
                </a:solidFill>
                <a:latin typeface="Arial" panose="020B0604020202020204" pitchFamily="34" charset="0"/>
              </a:rPr>
              <a:t>[]);</a:t>
            </a:r>
          </a:p>
          <a:p>
            <a:pPr algn="just">
              <a:buFont typeface="Arial" panose="020B0604020202020204" pitchFamily="34" charset="0"/>
              <a:buChar char="•"/>
            </a:pPr>
            <a:r>
              <a:rPr lang="en-US" sz="2000" dirty="0" err="1">
                <a:solidFill>
                  <a:srgbClr val="555555"/>
                </a:solidFill>
                <a:latin typeface="Arial" panose="020B0604020202020204" pitchFamily="34" charset="0"/>
              </a:rPr>
              <a:t>int</a:t>
            </a:r>
            <a:r>
              <a:rPr lang="en-US" sz="2000" dirty="0">
                <a:solidFill>
                  <a:srgbClr val="555555"/>
                </a:solidFill>
                <a:latin typeface="Arial" panose="020B0604020202020204" pitchFamily="34" charset="0"/>
              </a:rPr>
              <a:t> </a:t>
            </a:r>
            <a:r>
              <a:rPr lang="en-US" sz="2000" b="1" dirty="0" err="1">
                <a:solidFill>
                  <a:srgbClr val="555555"/>
                </a:solidFill>
                <a:latin typeface="Arial" panose="020B0604020202020204" pitchFamily="34" charset="0"/>
              </a:rPr>
              <a:t>execvp</a:t>
            </a:r>
            <a:r>
              <a:rPr lang="en-US" sz="2000" dirty="0">
                <a:solidFill>
                  <a:srgbClr val="555555"/>
                </a:solidFill>
                <a:latin typeface="Arial" panose="020B0604020202020204" pitchFamily="34" charset="0"/>
              </a:rPr>
              <a:t>(</a:t>
            </a:r>
            <a:r>
              <a:rPr lang="en-US" sz="2000" dirty="0" err="1">
                <a:solidFill>
                  <a:srgbClr val="555555"/>
                </a:solidFill>
                <a:latin typeface="Arial" panose="020B0604020202020204" pitchFamily="34" charset="0"/>
              </a:rPr>
              <a:t>const</a:t>
            </a:r>
            <a:r>
              <a:rPr lang="en-US" sz="2000" dirty="0">
                <a:solidFill>
                  <a:srgbClr val="555555"/>
                </a:solidFill>
                <a:latin typeface="Arial" panose="020B0604020202020204" pitchFamily="34" charset="0"/>
              </a:rPr>
              <a:t> char *file, char *</a:t>
            </a:r>
            <a:r>
              <a:rPr lang="en-US" sz="2000" dirty="0" err="1">
                <a:solidFill>
                  <a:srgbClr val="555555"/>
                </a:solidFill>
                <a:latin typeface="Arial" panose="020B0604020202020204" pitchFamily="34" charset="0"/>
              </a:rPr>
              <a:t>const</a:t>
            </a:r>
            <a:r>
              <a:rPr lang="en-US" sz="2000" dirty="0">
                <a:solidFill>
                  <a:srgbClr val="555555"/>
                </a:solidFill>
                <a:latin typeface="Arial" panose="020B0604020202020204" pitchFamily="34" charset="0"/>
              </a:rPr>
              <a:t> </a:t>
            </a:r>
            <a:r>
              <a:rPr lang="en-US" sz="2000" dirty="0" err="1">
                <a:solidFill>
                  <a:srgbClr val="555555"/>
                </a:solidFill>
                <a:latin typeface="Arial" panose="020B0604020202020204" pitchFamily="34" charset="0"/>
              </a:rPr>
              <a:t>argv</a:t>
            </a:r>
            <a:r>
              <a:rPr lang="en-US" sz="2000" dirty="0">
                <a:solidFill>
                  <a:srgbClr val="555555"/>
                </a:solidFill>
                <a:latin typeface="Arial" panose="020B0604020202020204" pitchFamily="34" charset="0"/>
              </a:rPr>
              <a:t>[]);</a:t>
            </a:r>
          </a:p>
          <a:p>
            <a:pPr algn="just">
              <a:buFont typeface="Arial" panose="020B0604020202020204" pitchFamily="34" charset="0"/>
              <a:buChar char="•"/>
            </a:pPr>
            <a:r>
              <a:rPr lang="en-US" sz="2000" dirty="0" err="1">
                <a:solidFill>
                  <a:srgbClr val="555555"/>
                </a:solidFill>
                <a:latin typeface="Arial" panose="020B0604020202020204" pitchFamily="34" charset="0"/>
              </a:rPr>
              <a:t>int</a:t>
            </a:r>
            <a:r>
              <a:rPr lang="en-US" sz="2000" dirty="0">
                <a:solidFill>
                  <a:srgbClr val="555555"/>
                </a:solidFill>
                <a:latin typeface="Arial" panose="020B0604020202020204" pitchFamily="34" charset="0"/>
              </a:rPr>
              <a:t> </a:t>
            </a:r>
            <a:r>
              <a:rPr lang="en-US" sz="2000" b="1" dirty="0" err="1">
                <a:solidFill>
                  <a:srgbClr val="555555"/>
                </a:solidFill>
                <a:latin typeface="Arial" panose="020B0604020202020204" pitchFamily="34" charset="0"/>
              </a:rPr>
              <a:t>execvpe</a:t>
            </a:r>
            <a:r>
              <a:rPr lang="en-US" sz="2000" dirty="0">
                <a:solidFill>
                  <a:srgbClr val="555555"/>
                </a:solidFill>
                <a:latin typeface="Arial" panose="020B0604020202020204" pitchFamily="34" charset="0"/>
              </a:rPr>
              <a:t>(</a:t>
            </a:r>
            <a:r>
              <a:rPr lang="en-US" sz="2000" dirty="0" err="1">
                <a:solidFill>
                  <a:srgbClr val="555555"/>
                </a:solidFill>
                <a:latin typeface="Arial" panose="020B0604020202020204" pitchFamily="34" charset="0"/>
              </a:rPr>
              <a:t>const</a:t>
            </a:r>
            <a:r>
              <a:rPr lang="en-US" sz="2000" dirty="0">
                <a:solidFill>
                  <a:srgbClr val="555555"/>
                </a:solidFill>
                <a:latin typeface="Arial" panose="020B0604020202020204" pitchFamily="34" charset="0"/>
              </a:rPr>
              <a:t> char *file, char *</a:t>
            </a:r>
            <a:r>
              <a:rPr lang="en-US" sz="2000" dirty="0" err="1">
                <a:solidFill>
                  <a:srgbClr val="555555"/>
                </a:solidFill>
                <a:latin typeface="Arial" panose="020B0604020202020204" pitchFamily="34" charset="0"/>
              </a:rPr>
              <a:t>const</a:t>
            </a:r>
            <a:r>
              <a:rPr lang="en-US" sz="2000" dirty="0">
                <a:solidFill>
                  <a:srgbClr val="555555"/>
                </a:solidFill>
                <a:latin typeface="Arial" panose="020B0604020202020204" pitchFamily="34" charset="0"/>
              </a:rPr>
              <a:t> </a:t>
            </a:r>
            <a:r>
              <a:rPr lang="en-US" sz="2000" dirty="0" err="1">
                <a:solidFill>
                  <a:srgbClr val="555555"/>
                </a:solidFill>
                <a:latin typeface="Arial" panose="020B0604020202020204" pitchFamily="34" charset="0"/>
              </a:rPr>
              <a:t>argv</a:t>
            </a:r>
            <a:r>
              <a:rPr lang="en-US" sz="2000" dirty="0">
                <a:solidFill>
                  <a:srgbClr val="555555"/>
                </a:solidFill>
                <a:latin typeface="Arial" panose="020B0604020202020204" pitchFamily="34" charset="0"/>
              </a:rPr>
              <a:t>[], char *</a:t>
            </a:r>
            <a:r>
              <a:rPr lang="en-US" sz="2000" dirty="0" err="1">
                <a:solidFill>
                  <a:srgbClr val="555555"/>
                </a:solidFill>
                <a:latin typeface="Arial" panose="020B0604020202020204" pitchFamily="34" charset="0"/>
              </a:rPr>
              <a:t>const</a:t>
            </a:r>
            <a:r>
              <a:rPr lang="en-US" sz="2000" dirty="0">
                <a:solidFill>
                  <a:srgbClr val="555555"/>
                </a:solidFill>
                <a:latin typeface="Arial" panose="020B0604020202020204" pitchFamily="34" charset="0"/>
              </a:rPr>
              <a:t> </a:t>
            </a:r>
            <a:r>
              <a:rPr lang="en-US" sz="2000" dirty="0" err="1">
                <a:solidFill>
                  <a:srgbClr val="555555"/>
                </a:solidFill>
                <a:latin typeface="Arial" panose="020B0604020202020204" pitchFamily="34" charset="0"/>
              </a:rPr>
              <a:t>envp</a:t>
            </a:r>
            <a:r>
              <a:rPr lang="en-US" sz="2000" dirty="0">
                <a:solidFill>
                  <a:srgbClr val="555555"/>
                </a:solidFill>
                <a:latin typeface="Arial" panose="020B0604020202020204" pitchFamily="34" charset="0"/>
              </a:rPr>
              <a:t>[]);</a:t>
            </a:r>
            <a:endParaRPr lang="en-US" sz="2000" b="0" i="0" dirty="0">
              <a:solidFill>
                <a:srgbClr val="555555"/>
              </a:solidFill>
              <a:effectLst/>
              <a:latin typeface="Arial" panose="020B0604020202020204" pitchFamily="34" charset="0"/>
            </a:endParaRPr>
          </a:p>
        </p:txBody>
      </p:sp>
      <p:sp>
        <p:nvSpPr>
          <p:cNvPr id="7" name="Pentagon 6"/>
          <p:cNvSpPr/>
          <p:nvPr/>
        </p:nvSpPr>
        <p:spPr>
          <a:xfrm>
            <a:off x="799448" y="1218381"/>
            <a:ext cx="9561606" cy="76496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r>
              <a:rPr lang="en-US" sz="3300" b="1" dirty="0">
                <a:latin typeface="Times New Roman" panose="02020603050405020304" pitchFamily="18" charset="0"/>
                <a:cs typeface="Times New Roman" panose="02020603050405020304" pitchFamily="18" charset="0"/>
              </a:rPr>
              <a:t>	</a:t>
            </a:r>
            <a:r>
              <a:rPr lang="en-US" sz="3300" b="1" dirty="0" smtClean="0">
                <a:latin typeface="Times New Roman" panose="02020603050405020304" pitchFamily="18" charset="0"/>
                <a:cs typeface="Times New Roman" panose="02020603050405020304" pitchFamily="18" charset="0"/>
              </a:rPr>
              <a:t>Exec functions</a:t>
            </a:r>
            <a:endParaRPr lang="en-US" sz="33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790575" y="4025900"/>
            <a:ext cx="10563225" cy="2695575"/>
          </a:xfrm>
          <a:prstGeom prst="rect">
            <a:avLst/>
          </a:prstGeom>
        </p:spPr>
      </p:pic>
    </p:spTree>
    <p:extLst>
      <p:ext uri="{BB962C8B-B14F-4D97-AF65-F5344CB8AC3E}">
        <p14:creationId xmlns:p14="http://schemas.microsoft.com/office/powerpoint/2010/main" val="2393192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C385092-C246-4874-91F6-02E4753277BA}" type="slidenum">
              <a:rPr lang="en-US" smtClean="0"/>
              <a:t>14</a:t>
            </a:fld>
            <a:endParaRPr lang="en-US"/>
          </a:p>
        </p:txBody>
      </p:sp>
      <p:sp>
        <p:nvSpPr>
          <p:cNvPr id="3" name="Oval 2"/>
          <p:cNvSpPr/>
          <p:nvPr/>
        </p:nvSpPr>
        <p:spPr>
          <a:xfrm>
            <a:off x="1899920" y="1859280"/>
            <a:ext cx="2072640" cy="1127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Fork()</a:t>
            </a:r>
            <a:endParaRPr lang="en-US" sz="3600" dirty="0"/>
          </a:p>
        </p:txBody>
      </p:sp>
      <p:sp>
        <p:nvSpPr>
          <p:cNvPr id="6" name="Oval 5"/>
          <p:cNvSpPr/>
          <p:nvPr/>
        </p:nvSpPr>
        <p:spPr>
          <a:xfrm>
            <a:off x="4313779" y="4414520"/>
            <a:ext cx="2072640" cy="1127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Exec()</a:t>
            </a:r>
            <a:endParaRPr lang="en-US" sz="3600" dirty="0"/>
          </a:p>
        </p:txBody>
      </p:sp>
      <p:sp>
        <p:nvSpPr>
          <p:cNvPr id="7" name="Oval 6"/>
          <p:cNvSpPr/>
          <p:nvPr/>
        </p:nvSpPr>
        <p:spPr>
          <a:xfrm>
            <a:off x="7909560" y="4414520"/>
            <a:ext cx="2072640" cy="1127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Exit()</a:t>
            </a:r>
            <a:endParaRPr lang="en-US" sz="3600" dirty="0"/>
          </a:p>
        </p:txBody>
      </p:sp>
      <p:sp>
        <p:nvSpPr>
          <p:cNvPr id="8" name="Oval 7"/>
          <p:cNvSpPr/>
          <p:nvPr/>
        </p:nvSpPr>
        <p:spPr>
          <a:xfrm>
            <a:off x="7909560" y="1859280"/>
            <a:ext cx="2072640" cy="1127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Wait()</a:t>
            </a:r>
            <a:endParaRPr lang="en-US" sz="3600" dirty="0"/>
          </a:p>
        </p:txBody>
      </p:sp>
      <p:cxnSp>
        <p:nvCxnSpPr>
          <p:cNvPr id="9" name="Straight Arrow Connector 8"/>
          <p:cNvCxnSpPr>
            <a:endCxn id="3" idx="2"/>
          </p:cNvCxnSpPr>
          <p:nvPr/>
        </p:nvCxnSpPr>
        <p:spPr>
          <a:xfrm>
            <a:off x="467360" y="2418080"/>
            <a:ext cx="1432560" cy="50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6"/>
            <a:endCxn id="8" idx="2"/>
          </p:cNvCxnSpPr>
          <p:nvPr/>
        </p:nvCxnSpPr>
        <p:spPr>
          <a:xfrm>
            <a:off x="3972560" y="2423160"/>
            <a:ext cx="39370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982200" y="2413000"/>
            <a:ext cx="1864360" cy="76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6"/>
            <a:endCxn id="7" idx="2"/>
          </p:cNvCxnSpPr>
          <p:nvPr/>
        </p:nvCxnSpPr>
        <p:spPr>
          <a:xfrm>
            <a:off x="6386419" y="4978400"/>
            <a:ext cx="15231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0"/>
            <a:endCxn id="8" idx="4"/>
          </p:cNvCxnSpPr>
          <p:nvPr/>
        </p:nvCxnSpPr>
        <p:spPr>
          <a:xfrm flipV="1">
            <a:off x="8945880" y="2987040"/>
            <a:ext cx="0" cy="1427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 idx="4"/>
            <a:endCxn id="6" idx="1"/>
          </p:cNvCxnSpPr>
          <p:nvPr/>
        </p:nvCxnSpPr>
        <p:spPr>
          <a:xfrm>
            <a:off x="2936240" y="2987040"/>
            <a:ext cx="1681070" cy="15926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936240" y="3764280"/>
            <a:ext cx="1026160" cy="461665"/>
          </a:xfrm>
          <a:prstGeom prst="rect">
            <a:avLst/>
          </a:prstGeom>
          <a:noFill/>
        </p:spPr>
        <p:txBody>
          <a:bodyPr wrap="square" rtlCol="0">
            <a:spAutoFit/>
          </a:bodyPr>
          <a:lstStyle/>
          <a:p>
            <a:r>
              <a:rPr lang="en-US" sz="2400" b="1" dirty="0" smtClean="0"/>
              <a:t>Child</a:t>
            </a:r>
            <a:endParaRPr lang="en-US" sz="2400" b="1" dirty="0"/>
          </a:p>
        </p:txBody>
      </p:sp>
      <p:sp>
        <p:nvSpPr>
          <p:cNvPr id="29" name="TextBox 28"/>
          <p:cNvSpPr txBox="1"/>
          <p:nvPr/>
        </p:nvSpPr>
        <p:spPr>
          <a:xfrm>
            <a:off x="5532120" y="1958955"/>
            <a:ext cx="1026160" cy="461665"/>
          </a:xfrm>
          <a:prstGeom prst="rect">
            <a:avLst/>
          </a:prstGeom>
          <a:noFill/>
        </p:spPr>
        <p:txBody>
          <a:bodyPr wrap="square" rtlCol="0">
            <a:spAutoFit/>
          </a:bodyPr>
          <a:lstStyle/>
          <a:p>
            <a:r>
              <a:rPr lang="en-US" sz="2400" b="1" dirty="0" smtClean="0"/>
              <a:t>Parent</a:t>
            </a:r>
            <a:endParaRPr lang="en-US" sz="2400" b="1" dirty="0"/>
          </a:p>
        </p:txBody>
      </p:sp>
      <p:sp>
        <p:nvSpPr>
          <p:cNvPr id="30" name="TextBox 29"/>
          <p:cNvSpPr txBox="1"/>
          <p:nvPr/>
        </p:nvSpPr>
        <p:spPr>
          <a:xfrm>
            <a:off x="10203180" y="2005121"/>
            <a:ext cx="1541780" cy="830997"/>
          </a:xfrm>
          <a:prstGeom prst="rect">
            <a:avLst/>
          </a:prstGeom>
          <a:noFill/>
        </p:spPr>
        <p:txBody>
          <a:bodyPr wrap="square" rtlCol="0">
            <a:spAutoFit/>
          </a:bodyPr>
          <a:lstStyle/>
          <a:p>
            <a:r>
              <a:rPr lang="en-US" sz="2400" b="1" dirty="0" smtClean="0"/>
              <a:t>Parent</a:t>
            </a:r>
          </a:p>
          <a:p>
            <a:r>
              <a:rPr lang="en-US" sz="2400" b="1" dirty="0" smtClean="0"/>
              <a:t>(resumes)</a:t>
            </a:r>
            <a:endParaRPr lang="en-US" sz="2400" b="1" dirty="0"/>
          </a:p>
        </p:txBody>
      </p:sp>
      <p:sp>
        <p:nvSpPr>
          <p:cNvPr id="31" name="TextBox 30"/>
          <p:cNvSpPr txBox="1"/>
          <p:nvPr/>
        </p:nvSpPr>
        <p:spPr>
          <a:xfrm>
            <a:off x="822960" y="2006600"/>
            <a:ext cx="1026160" cy="461665"/>
          </a:xfrm>
          <a:prstGeom prst="rect">
            <a:avLst/>
          </a:prstGeom>
          <a:noFill/>
        </p:spPr>
        <p:txBody>
          <a:bodyPr wrap="square" rtlCol="0">
            <a:spAutoFit/>
          </a:bodyPr>
          <a:lstStyle/>
          <a:p>
            <a:r>
              <a:rPr lang="en-US" sz="2400" b="1" dirty="0" smtClean="0"/>
              <a:t>Parent</a:t>
            </a:r>
            <a:endParaRPr lang="en-US" sz="2400" b="1" dirty="0"/>
          </a:p>
        </p:txBody>
      </p:sp>
      <p:sp>
        <p:nvSpPr>
          <p:cNvPr id="32" name="TextBox 31"/>
          <p:cNvSpPr txBox="1"/>
          <p:nvPr/>
        </p:nvSpPr>
        <p:spPr>
          <a:xfrm>
            <a:off x="6604429" y="4579677"/>
            <a:ext cx="1026160" cy="461665"/>
          </a:xfrm>
          <a:prstGeom prst="rect">
            <a:avLst/>
          </a:prstGeom>
          <a:noFill/>
        </p:spPr>
        <p:txBody>
          <a:bodyPr wrap="square" rtlCol="0">
            <a:spAutoFit/>
          </a:bodyPr>
          <a:lstStyle/>
          <a:p>
            <a:r>
              <a:rPr lang="en-US" sz="2400" b="1" dirty="0" smtClean="0"/>
              <a:t>Child</a:t>
            </a:r>
            <a:endParaRPr lang="en-US" sz="2400" b="1" dirty="0"/>
          </a:p>
        </p:txBody>
      </p:sp>
      <p:sp>
        <p:nvSpPr>
          <p:cNvPr id="28" name="TextBox 27"/>
          <p:cNvSpPr txBox="1"/>
          <p:nvPr/>
        </p:nvSpPr>
        <p:spPr>
          <a:xfrm>
            <a:off x="8955610" y="2998528"/>
            <a:ext cx="1122680" cy="1569660"/>
          </a:xfrm>
          <a:prstGeom prst="rect">
            <a:avLst/>
          </a:prstGeom>
          <a:noFill/>
        </p:spPr>
        <p:txBody>
          <a:bodyPr wrap="square" rtlCol="0">
            <a:spAutoFit/>
          </a:bodyPr>
          <a:lstStyle/>
          <a:p>
            <a:r>
              <a:rPr lang="en-US" sz="9600" b="1" dirty="0" smtClean="0">
                <a:solidFill>
                  <a:srgbClr val="FF0000"/>
                </a:solidFill>
              </a:rPr>
              <a:t>?</a:t>
            </a:r>
            <a:endParaRPr lang="en-US" sz="9600" b="1" dirty="0">
              <a:solidFill>
                <a:srgbClr val="FF0000"/>
              </a:solidFill>
            </a:endParaRPr>
          </a:p>
        </p:txBody>
      </p:sp>
    </p:spTree>
    <p:extLst>
      <p:ext uri="{BB962C8B-B14F-4D97-AF65-F5344CB8AC3E}">
        <p14:creationId xmlns:p14="http://schemas.microsoft.com/office/powerpoint/2010/main" val="330209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C385092-C246-4874-91F6-02E4753277BA}" type="slidenum">
              <a:rPr lang="en-US" smtClean="0"/>
              <a:t>15</a:t>
            </a:fld>
            <a:endParaRPr lang="en-US"/>
          </a:p>
        </p:txBody>
      </p:sp>
      <p:sp>
        <p:nvSpPr>
          <p:cNvPr id="3" name="Oval 2"/>
          <p:cNvSpPr/>
          <p:nvPr/>
        </p:nvSpPr>
        <p:spPr>
          <a:xfrm>
            <a:off x="1899920" y="1859280"/>
            <a:ext cx="2072640" cy="1127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Fork()</a:t>
            </a:r>
            <a:endParaRPr lang="en-US" sz="3600" dirty="0"/>
          </a:p>
        </p:txBody>
      </p:sp>
      <p:sp>
        <p:nvSpPr>
          <p:cNvPr id="6" name="Oval 5"/>
          <p:cNvSpPr/>
          <p:nvPr/>
        </p:nvSpPr>
        <p:spPr>
          <a:xfrm>
            <a:off x="4313779" y="4414520"/>
            <a:ext cx="2072640" cy="1127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Exec()</a:t>
            </a:r>
            <a:endParaRPr lang="en-US" sz="3600" dirty="0"/>
          </a:p>
        </p:txBody>
      </p:sp>
      <p:sp>
        <p:nvSpPr>
          <p:cNvPr id="7" name="Oval 6"/>
          <p:cNvSpPr/>
          <p:nvPr/>
        </p:nvSpPr>
        <p:spPr>
          <a:xfrm>
            <a:off x="7909560" y="4414520"/>
            <a:ext cx="2072640" cy="1127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Exit()</a:t>
            </a:r>
            <a:endParaRPr lang="en-US" sz="3600" dirty="0"/>
          </a:p>
        </p:txBody>
      </p:sp>
      <p:sp>
        <p:nvSpPr>
          <p:cNvPr id="8" name="Oval 7"/>
          <p:cNvSpPr/>
          <p:nvPr/>
        </p:nvSpPr>
        <p:spPr>
          <a:xfrm>
            <a:off x="7909560" y="1859280"/>
            <a:ext cx="2072640" cy="1127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Wait()</a:t>
            </a:r>
            <a:endParaRPr lang="en-US" sz="3600" dirty="0"/>
          </a:p>
        </p:txBody>
      </p:sp>
      <p:cxnSp>
        <p:nvCxnSpPr>
          <p:cNvPr id="9" name="Straight Arrow Connector 8"/>
          <p:cNvCxnSpPr>
            <a:endCxn id="3" idx="2"/>
          </p:cNvCxnSpPr>
          <p:nvPr/>
        </p:nvCxnSpPr>
        <p:spPr>
          <a:xfrm>
            <a:off x="467360" y="2418080"/>
            <a:ext cx="1432560" cy="50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6"/>
            <a:endCxn id="8" idx="2"/>
          </p:cNvCxnSpPr>
          <p:nvPr/>
        </p:nvCxnSpPr>
        <p:spPr>
          <a:xfrm>
            <a:off x="3972560" y="2423160"/>
            <a:ext cx="39370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982200" y="2413000"/>
            <a:ext cx="1864360" cy="76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6"/>
            <a:endCxn id="7" idx="2"/>
          </p:cNvCxnSpPr>
          <p:nvPr/>
        </p:nvCxnSpPr>
        <p:spPr>
          <a:xfrm>
            <a:off x="6386419" y="4978400"/>
            <a:ext cx="15231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0"/>
            <a:endCxn id="8" idx="4"/>
          </p:cNvCxnSpPr>
          <p:nvPr/>
        </p:nvCxnSpPr>
        <p:spPr>
          <a:xfrm flipV="1">
            <a:off x="8945880" y="2987040"/>
            <a:ext cx="0" cy="1427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 idx="4"/>
            <a:endCxn id="6" idx="1"/>
          </p:cNvCxnSpPr>
          <p:nvPr/>
        </p:nvCxnSpPr>
        <p:spPr>
          <a:xfrm>
            <a:off x="2936240" y="2987040"/>
            <a:ext cx="1681070" cy="15926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936240" y="3764280"/>
            <a:ext cx="1026160" cy="461665"/>
          </a:xfrm>
          <a:prstGeom prst="rect">
            <a:avLst/>
          </a:prstGeom>
          <a:noFill/>
        </p:spPr>
        <p:txBody>
          <a:bodyPr wrap="square" rtlCol="0">
            <a:spAutoFit/>
          </a:bodyPr>
          <a:lstStyle/>
          <a:p>
            <a:r>
              <a:rPr lang="en-US" sz="2400" b="1" dirty="0" smtClean="0"/>
              <a:t>Child</a:t>
            </a:r>
            <a:endParaRPr lang="en-US" sz="2400" b="1" dirty="0"/>
          </a:p>
        </p:txBody>
      </p:sp>
      <p:sp>
        <p:nvSpPr>
          <p:cNvPr id="29" name="TextBox 28"/>
          <p:cNvSpPr txBox="1"/>
          <p:nvPr/>
        </p:nvSpPr>
        <p:spPr>
          <a:xfrm>
            <a:off x="5532120" y="1958955"/>
            <a:ext cx="1026160" cy="461665"/>
          </a:xfrm>
          <a:prstGeom prst="rect">
            <a:avLst/>
          </a:prstGeom>
          <a:noFill/>
        </p:spPr>
        <p:txBody>
          <a:bodyPr wrap="square" rtlCol="0">
            <a:spAutoFit/>
          </a:bodyPr>
          <a:lstStyle/>
          <a:p>
            <a:r>
              <a:rPr lang="en-US" sz="2400" b="1" dirty="0" smtClean="0"/>
              <a:t>Parent</a:t>
            </a:r>
            <a:endParaRPr lang="en-US" sz="2400" b="1" dirty="0"/>
          </a:p>
        </p:txBody>
      </p:sp>
      <p:sp>
        <p:nvSpPr>
          <p:cNvPr id="30" name="TextBox 29"/>
          <p:cNvSpPr txBox="1"/>
          <p:nvPr/>
        </p:nvSpPr>
        <p:spPr>
          <a:xfrm>
            <a:off x="10203180" y="2005121"/>
            <a:ext cx="1541780" cy="830997"/>
          </a:xfrm>
          <a:prstGeom prst="rect">
            <a:avLst/>
          </a:prstGeom>
          <a:noFill/>
        </p:spPr>
        <p:txBody>
          <a:bodyPr wrap="square" rtlCol="0">
            <a:spAutoFit/>
          </a:bodyPr>
          <a:lstStyle/>
          <a:p>
            <a:r>
              <a:rPr lang="en-US" sz="2400" b="1" dirty="0" smtClean="0"/>
              <a:t>Parent</a:t>
            </a:r>
          </a:p>
          <a:p>
            <a:r>
              <a:rPr lang="en-US" sz="2400" b="1" dirty="0" smtClean="0"/>
              <a:t>(resumes)</a:t>
            </a:r>
            <a:endParaRPr lang="en-US" sz="2400" b="1" dirty="0"/>
          </a:p>
        </p:txBody>
      </p:sp>
      <p:sp>
        <p:nvSpPr>
          <p:cNvPr id="31" name="TextBox 30"/>
          <p:cNvSpPr txBox="1"/>
          <p:nvPr/>
        </p:nvSpPr>
        <p:spPr>
          <a:xfrm>
            <a:off x="822960" y="2006600"/>
            <a:ext cx="1026160" cy="461665"/>
          </a:xfrm>
          <a:prstGeom prst="rect">
            <a:avLst/>
          </a:prstGeom>
          <a:noFill/>
        </p:spPr>
        <p:txBody>
          <a:bodyPr wrap="square" rtlCol="0">
            <a:spAutoFit/>
          </a:bodyPr>
          <a:lstStyle/>
          <a:p>
            <a:r>
              <a:rPr lang="en-US" sz="2400" b="1" dirty="0" smtClean="0"/>
              <a:t>Parent</a:t>
            </a:r>
            <a:endParaRPr lang="en-US" sz="2400" b="1" dirty="0"/>
          </a:p>
        </p:txBody>
      </p:sp>
      <p:sp>
        <p:nvSpPr>
          <p:cNvPr id="32" name="TextBox 31"/>
          <p:cNvSpPr txBox="1"/>
          <p:nvPr/>
        </p:nvSpPr>
        <p:spPr>
          <a:xfrm>
            <a:off x="6604429" y="4579677"/>
            <a:ext cx="1026160" cy="461665"/>
          </a:xfrm>
          <a:prstGeom prst="rect">
            <a:avLst/>
          </a:prstGeom>
          <a:noFill/>
        </p:spPr>
        <p:txBody>
          <a:bodyPr wrap="square" rtlCol="0">
            <a:spAutoFit/>
          </a:bodyPr>
          <a:lstStyle/>
          <a:p>
            <a:r>
              <a:rPr lang="en-US" sz="2400" b="1" dirty="0" smtClean="0"/>
              <a:t>Child</a:t>
            </a:r>
            <a:endParaRPr lang="en-US" sz="2400" b="1" dirty="0"/>
          </a:p>
        </p:txBody>
      </p:sp>
      <p:sp>
        <p:nvSpPr>
          <p:cNvPr id="21" name="TextBox 20"/>
          <p:cNvSpPr txBox="1"/>
          <p:nvPr/>
        </p:nvSpPr>
        <p:spPr>
          <a:xfrm>
            <a:off x="8945880" y="3479125"/>
            <a:ext cx="2179534" cy="707886"/>
          </a:xfrm>
          <a:prstGeom prst="rect">
            <a:avLst/>
          </a:prstGeom>
          <a:noFill/>
        </p:spPr>
        <p:txBody>
          <a:bodyPr wrap="square" rtlCol="0">
            <a:spAutoFit/>
          </a:bodyPr>
          <a:lstStyle/>
          <a:p>
            <a:r>
              <a:rPr lang="en-US" sz="4000" b="1" dirty="0" smtClean="0">
                <a:solidFill>
                  <a:srgbClr val="FF0000"/>
                </a:solidFill>
              </a:rPr>
              <a:t>ZOMBIE</a:t>
            </a:r>
            <a:endParaRPr lang="en-US" sz="4000" b="1" dirty="0">
              <a:solidFill>
                <a:srgbClr val="FF0000"/>
              </a:solidFill>
            </a:endParaRPr>
          </a:p>
        </p:txBody>
      </p:sp>
    </p:spTree>
    <p:extLst>
      <p:ext uri="{BB962C8B-B14F-4D97-AF65-F5344CB8AC3E}">
        <p14:creationId xmlns:p14="http://schemas.microsoft.com/office/powerpoint/2010/main" val="385988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C385092-C246-4874-91F6-02E4753277BA}" type="slidenum">
              <a:rPr lang="en-US" smtClean="0"/>
              <a:t>16</a:t>
            </a:fld>
            <a:endParaRPr lang="en-US"/>
          </a:p>
        </p:txBody>
      </p:sp>
      <p:pic>
        <p:nvPicPr>
          <p:cNvPr id="3" name="Picture 2"/>
          <p:cNvPicPr>
            <a:picLocks noChangeAspect="1"/>
          </p:cNvPicPr>
          <p:nvPr/>
        </p:nvPicPr>
        <p:blipFill>
          <a:blip r:embed="rId4"/>
          <a:stretch>
            <a:fillRect/>
          </a:stretch>
        </p:blipFill>
        <p:spPr>
          <a:xfrm>
            <a:off x="2338387" y="668893"/>
            <a:ext cx="8055293" cy="5870019"/>
          </a:xfrm>
          <a:prstGeom prst="rect">
            <a:avLst/>
          </a:prstGeom>
        </p:spPr>
      </p:pic>
    </p:spTree>
    <p:extLst>
      <p:ext uri="{BB962C8B-B14F-4D97-AF65-F5344CB8AC3E}">
        <p14:creationId xmlns:p14="http://schemas.microsoft.com/office/powerpoint/2010/main" val="2729423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6" name="Pentagon 5"/>
          <p:cNvSpPr/>
          <p:nvPr/>
        </p:nvSpPr>
        <p:spPr>
          <a:xfrm>
            <a:off x="799448" y="1218381"/>
            <a:ext cx="9561606" cy="76496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r>
              <a:rPr lang="en-US" sz="3300" b="1" dirty="0" smtClean="0">
                <a:latin typeface="Times New Roman" panose="02020603050405020304" pitchFamily="18" charset="0"/>
                <a:cs typeface="Times New Roman" panose="02020603050405020304" pitchFamily="18" charset="0"/>
              </a:rPr>
              <a:t>	CPU </a:t>
            </a:r>
            <a:r>
              <a:rPr lang="en-US" sz="3300" b="1" dirty="0">
                <a:latin typeface="Times New Roman" panose="02020603050405020304" pitchFamily="18" charset="0"/>
                <a:cs typeface="Times New Roman" panose="02020603050405020304" pitchFamily="18" charset="0"/>
              </a:rPr>
              <a:t>Scheduling</a:t>
            </a:r>
          </a:p>
        </p:txBody>
      </p:sp>
      <p:sp>
        <p:nvSpPr>
          <p:cNvPr id="2" name="Slide Number Placeholder 1"/>
          <p:cNvSpPr>
            <a:spLocks noGrp="1"/>
          </p:cNvSpPr>
          <p:nvPr>
            <p:ph type="sldNum" sz="quarter" idx="12"/>
          </p:nvPr>
        </p:nvSpPr>
        <p:spPr/>
        <p:txBody>
          <a:bodyPr/>
          <a:lstStyle/>
          <a:p>
            <a:fld id="{7C385092-C246-4874-91F6-02E4753277BA}" type="slidenum">
              <a:rPr lang="en-US" smtClean="0"/>
              <a:t>17</a:t>
            </a:fld>
            <a:endParaRPr lang="en-US"/>
          </a:p>
        </p:txBody>
      </p:sp>
      <p:sp>
        <p:nvSpPr>
          <p:cNvPr id="3" name="Rectangle 2"/>
          <p:cNvSpPr/>
          <p:nvPr/>
        </p:nvSpPr>
        <p:spPr>
          <a:xfrm>
            <a:off x="1226168" y="3209558"/>
            <a:ext cx="9235440" cy="1477328"/>
          </a:xfrm>
          <a:prstGeom prst="rect">
            <a:avLst/>
          </a:prstGeom>
        </p:spPr>
        <p:txBody>
          <a:bodyPr wrap="square">
            <a:spAutoFit/>
          </a:bodyPr>
          <a:lstStyle/>
          <a:p>
            <a:pPr algn="just"/>
            <a:r>
              <a:rPr lang="en-US" b="1" dirty="0">
                <a:solidFill>
                  <a:srgbClr val="222222"/>
                </a:solidFill>
                <a:latin typeface="Source Sans Pro"/>
              </a:rPr>
              <a:t>CPU Scheduling</a:t>
            </a:r>
            <a:r>
              <a:rPr lang="en-US" dirty="0">
                <a:solidFill>
                  <a:srgbClr val="222222"/>
                </a:solidFill>
                <a:latin typeface="Source Sans Pro"/>
              </a:rPr>
              <a:t> is a process of determining which process will own CPU for execution while another process is on hold. The main task of CPU scheduling is to make sure that whenever the CPU remains idle, the OS at least select one of the processes available in the ready queue for execution. The selection process will be carried out by the CPU scheduler. It selects one of the processes in memory that are ready for execution.</a:t>
            </a:r>
            <a:endParaRPr lang="en-US" dirty="0"/>
          </a:p>
        </p:txBody>
      </p:sp>
    </p:spTree>
    <p:extLst>
      <p:ext uri="{BB962C8B-B14F-4D97-AF65-F5344CB8AC3E}">
        <p14:creationId xmlns:p14="http://schemas.microsoft.com/office/powerpoint/2010/main" val="3982024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6" name="Pentagon 5"/>
          <p:cNvSpPr/>
          <p:nvPr/>
        </p:nvSpPr>
        <p:spPr>
          <a:xfrm>
            <a:off x="799448" y="1218381"/>
            <a:ext cx="9561606" cy="76496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r>
              <a:rPr lang="en-US" sz="3300" b="1" dirty="0">
                <a:latin typeface="Times New Roman" panose="02020603050405020304" pitchFamily="18" charset="0"/>
                <a:cs typeface="Times New Roman" panose="02020603050405020304" pitchFamily="18" charset="0"/>
              </a:rPr>
              <a:t>	Types of CPU Scheduling</a:t>
            </a:r>
          </a:p>
        </p:txBody>
      </p:sp>
      <p:sp>
        <p:nvSpPr>
          <p:cNvPr id="2" name="Slide Number Placeholder 1"/>
          <p:cNvSpPr>
            <a:spLocks noGrp="1"/>
          </p:cNvSpPr>
          <p:nvPr>
            <p:ph type="sldNum" sz="quarter" idx="12"/>
          </p:nvPr>
        </p:nvSpPr>
        <p:spPr/>
        <p:txBody>
          <a:bodyPr/>
          <a:lstStyle/>
          <a:p>
            <a:fld id="{7C385092-C246-4874-91F6-02E4753277BA}" type="slidenum">
              <a:rPr lang="en-US" smtClean="0"/>
              <a:t>18</a:t>
            </a:fld>
            <a:endParaRPr lang="en-US"/>
          </a:p>
        </p:txBody>
      </p:sp>
      <p:sp>
        <p:nvSpPr>
          <p:cNvPr id="3" name="Rectangle 2"/>
          <p:cNvSpPr/>
          <p:nvPr/>
        </p:nvSpPr>
        <p:spPr>
          <a:xfrm>
            <a:off x="4000500" y="2320365"/>
            <a:ext cx="4203700" cy="11213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smtClean="0">
                <a:latin typeface="Times New Roman" panose="02020603050405020304" pitchFamily="18" charset="0"/>
                <a:cs typeface="Times New Roman" panose="02020603050405020304" pitchFamily="18" charset="0"/>
              </a:rPr>
              <a:t>CPU Scheduling</a:t>
            </a:r>
            <a:endParaRPr lang="en-US" sz="2800" b="1" dirty="0">
              <a:latin typeface="Times New Roman" panose="02020603050405020304" pitchFamily="18" charset="0"/>
              <a:cs typeface="Times New Roman" panose="02020603050405020304" pitchFamily="18" charset="0"/>
            </a:endParaRPr>
          </a:p>
        </p:txBody>
      </p:sp>
      <p:sp>
        <p:nvSpPr>
          <p:cNvPr id="7" name="Rectangle 6"/>
          <p:cNvSpPr/>
          <p:nvPr/>
        </p:nvSpPr>
        <p:spPr>
          <a:xfrm>
            <a:off x="1257300" y="5101665"/>
            <a:ext cx="4203700" cy="892735"/>
          </a:xfrm>
          <a:prstGeom prst="rect">
            <a:avLst/>
          </a:prstGeom>
          <a:solidFill>
            <a:schemeClr val="accent4">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t>Preemptive Scheduling</a:t>
            </a:r>
          </a:p>
        </p:txBody>
      </p:sp>
      <p:sp>
        <p:nvSpPr>
          <p:cNvPr id="8" name="Rectangle 7"/>
          <p:cNvSpPr/>
          <p:nvPr/>
        </p:nvSpPr>
        <p:spPr>
          <a:xfrm>
            <a:off x="6661150" y="5101664"/>
            <a:ext cx="4203700" cy="892735"/>
          </a:xfrm>
          <a:prstGeom prst="rect">
            <a:avLst/>
          </a:prstGeom>
          <a:solidFill>
            <a:schemeClr val="accent4">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t>Non-Preemptive Scheduling</a:t>
            </a:r>
          </a:p>
        </p:txBody>
      </p:sp>
      <p:cxnSp>
        <p:nvCxnSpPr>
          <p:cNvPr id="9" name="Straight Arrow Connector 8"/>
          <p:cNvCxnSpPr>
            <a:stCxn id="3" idx="2"/>
            <a:endCxn id="7" idx="0"/>
          </p:cNvCxnSpPr>
          <p:nvPr/>
        </p:nvCxnSpPr>
        <p:spPr>
          <a:xfrm flipH="1">
            <a:off x="3359150" y="3441700"/>
            <a:ext cx="2743200" cy="1659965"/>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a:stCxn id="3" idx="2"/>
            <a:endCxn id="8" idx="0"/>
          </p:cNvCxnSpPr>
          <p:nvPr/>
        </p:nvCxnSpPr>
        <p:spPr>
          <a:xfrm>
            <a:off x="6102350" y="3441700"/>
            <a:ext cx="2660650" cy="1659964"/>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61691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6" name="Pentagon 5"/>
          <p:cNvSpPr/>
          <p:nvPr/>
        </p:nvSpPr>
        <p:spPr>
          <a:xfrm>
            <a:off x="799448" y="1218381"/>
            <a:ext cx="9561606" cy="76496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r>
              <a:rPr lang="en-US" sz="3300" b="1" dirty="0">
                <a:latin typeface="Times New Roman" panose="02020603050405020304" pitchFamily="18" charset="0"/>
                <a:cs typeface="Times New Roman" panose="02020603050405020304" pitchFamily="18" charset="0"/>
              </a:rPr>
              <a:t>	CPU Scheduling Criteria</a:t>
            </a:r>
          </a:p>
        </p:txBody>
      </p:sp>
      <p:sp>
        <p:nvSpPr>
          <p:cNvPr id="2" name="Slide Number Placeholder 1"/>
          <p:cNvSpPr>
            <a:spLocks noGrp="1"/>
          </p:cNvSpPr>
          <p:nvPr>
            <p:ph type="sldNum" sz="quarter" idx="12"/>
          </p:nvPr>
        </p:nvSpPr>
        <p:spPr/>
        <p:txBody>
          <a:bodyPr/>
          <a:lstStyle/>
          <a:p>
            <a:fld id="{7C385092-C246-4874-91F6-02E4753277BA}" type="slidenum">
              <a:rPr lang="en-US" smtClean="0"/>
              <a:t>19</a:t>
            </a:fld>
            <a:endParaRPr lang="en-US"/>
          </a:p>
        </p:txBody>
      </p:sp>
      <p:sp>
        <p:nvSpPr>
          <p:cNvPr id="7" name="Rectangle 6"/>
          <p:cNvSpPr/>
          <p:nvPr/>
        </p:nvSpPr>
        <p:spPr>
          <a:xfrm>
            <a:off x="4000500" y="2501900"/>
            <a:ext cx="4203700" cy="971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t>CPU Scheduling Criteria</a:t>
            </a:r>
          </a:p>
        </p:txBody>
      </p:sp>
      <p:sp>
        <p:nvSpPr>
          <p:cNvPr id="8" name="Rectangle 7"/>
          <p:cNvSpPr/>
          <p:nvPr/>
        </p:nvSpPr>
        <p:spPr>
          <a:xfrm>
            <a:off x="1376551" y="4117181"/>
            <a:ext cx="4203700" cy="892735"/>
          </a:xfrm>
          <a:prstGeom prst="rect">
            <a:avLst/>
          </a:prstGeom>
          <a:solidFill>
            <a:schemeClr val="accent4">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t>Maximize</a:t>
            </a:r>
          </a:p>
        </p:txBody>
      </p:sp>
      <p:sp>
        <p:nvSpPr>
          <p:cNvPr id="9" name="Rectangle 8"/>
          <p:cNvSpPr/>
          <p:nvPr/>
        </p:nvSpPr>
        <p:spPr>
          <a:xfrm>
            <a:off x="6775450" y="4117181"/>
            <a:ext cx="4203700" cy="892735"/>
          </a:xfrm>
          <a:prstGeom prst="rect">
            <a:avLst/>
          </a:prstGeom>
          <a:solidFill>
            <a:schemeClr val="accent4">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t>Minimize</a:t>
            </a:r>
          </a:p>
        </p:txBody>
      </p:sp>
      <p:cxnSp>
        <p:nvCxnSpPr>
          <p:cNvPr id="10" name="Straight Arrow Connector 9"/>
          <p:cNvCxnSpPr>
            <a:stCxn id="7" idx="2"/>
            <a:endCxn id="9" idx="0"/>
          </p:cNvCxnSpPr>
          <p:nvPr/>
        </p:nvCxnSpPr>
        <p:spPr>
          <a:xfrm>
            <a:off x="6102350" y="3473450"/>
            <a:ext cx="2774950" cy="643731"/>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a:stCxn id="7" idx="2"/>
            <a:endCxn id="8" idx="0"/>
          </p:cNvCxnSpPr>
          <p:nvPr/>
        </p:nvCxnSpPr>
        <p:spPr>
          <a:xfrm flipH="1">
            <a:off x="3478401" y="3473450"/>
            <a:ext cx="2623949" cy="643731"/>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1376551" y="5176838"/>
            <a:ext cx="4203700" cy="646331"/>
          </a:xfrm>
          <a:prstGeom prst="rect">
            <a:avLst/>
          </a:prstGeom>
          <a:noFill/>
        </p:spPr>
        <p:txBody>
          <a:bodyPr wrap="square" rtlCol="0">
            <a:spAutoFit/>
          </a:bodyPr>
          <a:lstStyle/>
          <a:p>
            <a:r>
              <a:rPr lang="en-US" b="1" dirty="0"/>
              <a:t>CPU </a:t>
            </a:r>
            <a:r>
              <a:rPr lang="en-US" b="1" dirty="0" smtClean="0"/>
              <a:t>utilization</a:t>
            </a:r>
          </a:p>
          <a:p>
            <a:r>
              <a:rPr lang="en-US" b="1" dirty="0"/>
              <a:t>Throughput</a:t>
            </a:r>
            <a:endParaRPr lang="en-US" dirty="0"/>
          </a:p>
        </p:txBody>
      </p:sp>
      <p:sp>
        <p:nvSpPr>
          <p:cNvPr id="22" name="TextBox 21"/>
          <p:cNvSpPr txBox="1"/>
          <p:nvPr/>
        </p:nvSpPr>
        <p:spPr>
          <a:xfrm>
            <a:off x="6775450" y="5176837"/>
            <a:ext cx="4203700" cy="923330"/>
          </a:xfrm>
          <a:prstGeom prst="rect">
            <a:avLst/>
          </a:prstGeom>
          <a:noFill/>
        </p:spPr>
        <p:txBody>
          <a:bodyPr wrap="square" rtlCol="0">
            <a:spAutoFit/>
          </a:bodyPr>
          <a:lstStyle/>
          <a:p>
            <a:r>
              <a:rPr lang="en-US" b="1" dirty="0"/>
              <a:t>Waiting </a:t>
            </a:r>
            <a:r>
              <a:rPr lang="en-US" b="1" dirty="0" smtClean="0"/>
              <a:t>time</a:t>
            </a:r>
          </a:p>
          <a:p>
            <a:r>
              <a:rPr lang="en-US" b="1" dirty="0"/>
              <a:t>Response </a:t>
            </a:r>
            <a:r>
              <a:rPr lang="en-US" b="1" dirty="0" smtClean="0"/>
              <a:t>time</a:t>
            </a:r>
          </a:p>
          <a:p>
            <a:r>
              <a:rPr lang="en-US" b="1" dirty="0"/>
              <a:t>Turnaround Time</a:t>
            </a:r>
            <a:endParaRPr lang="en-US" dirty="0"/>
          </a:p>
        </p:txBody>
      </p:sp>
    </p:spTree>
    <p:extLst>
      <p:ext uri="{BB962C8B-B14F-4D97-AF65-F5344CB8AC3E}">
        <p14:creationId xmlns:p14="http://schemas.microsoft.com/office/powerpoint/2010/main" val="3312564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8E30BC1-3995-4409-8915-16446986D929}"/>
              </a:ext>
            </a:extLst>
          </p:cNvPr>
          <p:cNvSpPr>
            <a:spLocks noGrp="1"/>
          </p:cNvSpPr>
          <p:nvPr>
            <p:ph idx="1"/>
          </p:nvPr>
        </p:nvSpPr>
        <p:spPr>
          <a:xfrm>
            <a:off x="946411" y="2234485"/>
            <a:ext cx="9961995" cy="3393583"/>
          </a:xfrm>
        </p:spPr>
        <p:txBody>
          <a:bodyPr>
            <a:normAutofit/>
          </a:bodyPr>
          <a:lstStyle/>
          <a:p>
            <a:pPr marL="0" indent="0" algn="just">
              <a:buNone/>
            </a:pPr>
            <a:endParaRPr lang="en-US" sz="2600" b="1" dirty="0" smtClean="0">
              <a:latin typeface="Times New Roman" panose="02020603050405020304" pitchFamily="18" charset="0"/>
              <a:cs typeface="Times New Roman" panose="02020603050405020304" pitchFamily="18" charset="0"/>
            </a:endParaRPr>
          </a:p>
          <a:p>
            <a:pPr marL="789384" lvl="1" indent="-417909" algn="just">
              <a:buFont typeface="+mj-lt"/>
              <a:buAutoNum type="arabicPeriod"/>
            </a:pPr>
            <a:r>
              <a:rPr lang="en-US" sz="2600" dirty="0" smtClean="0">
                <a:latin typeface="Times New Roman" panose="02020603050405020304" pitchFamily="18" charset="0"/>
                <a:cs typeface="Times New Roman" panose="02020603050405020304" pitchFamily="18" charset="0"/>
              </a:rPr>
              <a:t>Process</a:t>
            </a:r>
          </a:p>
          <a:p>
            <a:pPr marL="789384" lvl="1" indent="-417909" algn="just">
              <a:buFont typeface="+mj-lt"/>
              <a:buAutoNum type="arabicPeriod"/>
            </a:pPr>
            <a:r>
              <a:rPr lang="en-US" sz="2600" dirty="0" smtClean="0">
                <a:latin typeface="Times New Roman" panose="02020603050405020304" pitchFamily="18" charset="0"/>
                <a:cs typeface="Times New Roman" panose="02020603050405020304" pitchFamily="18" charset="0"/>
              </a:rPr>
              <a:t>Process API</a:t>
            </a:r>
          </a:p>
          <a:p>
            <a:pPr marL="789384" lvl="1" indent="-417909" algn="just">
              <a:buFont typeface="+mj-lt"/>
              <a:buAutoNum type="arabicPeriod"/>
            </a:pPr>
            <a:r>
              <a:rPr lang="en-US" sz="2600" dirty="0" smtClean="0">
                <a:latin typeface="Times New Roman" panose="02020603050405020304" pitchFamily="18" charset="0"/>
                <a:cs typeface="Times New Roman" panose="02020603050405020304" pitchFamily="18" charset="0"/>
              </a:rPr>
              <a:t>How tasks are scheduled</a:t>
            </a:r>
          </a:p>
          <a:p>
            <a:pPr marL="789384" lvl="1" indent="-417909" algn="just">
              <a:buFont typeface="+mj-lt"/>
              <a:buAutoNum type="arabicPeriod"/>
            </a:pPr>
            <a:r>
              <a:rPr lang="en-US" sz="2600" dirty="0" smtClean="0">
                <a:latin typeface="Times New Roman" panose="02020603050405020304" pitchFamily="18" charset="0"/>
                <a:cs typeface="Times New Roman" panose="02020603050405020304" pitchFamily="18" charset="0"/>
              </a:rPr>
              <a:t>Q&amp;A</a:t>
            </a:r>
            <a:endParaRPr lang="en-US" sz="2600" dirty="0">
              <a:latin typeface="Times New Roman" panose="02020603050405020304" pitchFamily="18" charset="0"/>
              <a:cs typeface="Times New Roman" panose="02020603050405020304" pitchFamily="18" charset="0"/>
            </a:endParaRPr>
          </a:p>
        </p:txBody>
      </p:sp>
      <p:pic>
        <p:nvPicPr>
          <p:cNvPr id="4" name="그림 5" descr="백색바탕.png"/>
          <p:cNvPicPr>
            <a:picLocks noChangeAspect="1"/>
          </p:cNvPicPr>
          <p:nvPr/>
        </p:nvPicPr>
        <p:blipFill>
          <a:blip r:embed="rId2" cstate="print"/>
          <a:srcRect/>
          <a:stretch>
            <a:fillRect/>
          </a:stretch>
        </p:blipFill>
        <p:spPr bwMode="auto">
          <a:xfrm>
            <a:off x="249461" y="235251"/>
            <a:ext cx="1290638" cy="646112"/>
          </a:xfrm>
          <a:prstGeom prst="rect">
            <a:avLst/>
          </a:prstGeom>
          <a:noFill/>
          <a:ln w="9525">
            <a:noFill/>
            <a:miter lim="800000"/>
            <a:headEnd/>
            <a:tailEnd/>
          </a:ln>
        </p:spPr>
      </p:pic>
      <p:sp>
        <p:nvSpPr>
          <p:cNvPr id="6" name="Pentagon 5"/>
          <p:cNvSpPr/>
          <p:nvPr/>
        </p:nvSpPr>
        <p:spPr>
          <a:xfrm>
            <a:off x="799448" y="1218381"/>
            <a:ext cx="9561606" cy="76496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r>
              <a:rPr lang="en-US" sz="3300" b="1" dirty="0" smtClean="0">
                <a:latin typeface="Times New Roman" panose="02020603050405020304" pitchFamily="18" charset="0"/>
                <a:cs typeface="Times New Roman" panose="02020603050405020304" pitchFamily="18" charset="0"/>
              </a:rPr>
              <a:t>	Summary</a:t>
            </a:r>
            <a:endParaRPr lang="en-US" sz="3300" b="1" dirty="0"/>
          </a:p>
        </p:txBody>
      </p:sp>
      <p:sp>
        <p:nvSpPr>
          <p:cNvPr id="2" name="Slide Number Placeholder 1"/>
          <p:cNvSpPr>
            <a:spLocks noGrp="1"/>
          </p:cNvSpPr>
          <p:nvPr>
            <p:ph type="sldNum" sz="quarter" idx="12"/>
          </p:nvPr>
        </p:nvSpPr>
        <p:spPr/>
        <p:txBody>
          <a:bodyPr/>
          <a:lstStyle/>
          <a:p>
            <a:fld id="{7C385092-C246-4874-91F6-02E4753277BA}" type="slidenum">
              <a:rPr lang="en-US" smtClean="0"/>
              <a:t>2</a:t>
            </a:fld>
            <a:endParaRPr lang="en-US"/>
          </a:p>
        </p:txBody>
      </p:sp>
    </p:spTree>
    <p:extLst>
      <p:ext uri="{BB962C8B-B14F-4D97-AF65-F5344CB8AC3E}">
        <p14:creationId xmlns:p14="http://schemas.microsoft.com/office/powerpoint/2010/main" val="4187366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6" name="Pentagon 5"/>
          <p:cNvSpPr/>
          <p:nvPr/>
        </p:nvSpPr>
        <p:spPr>
          <a:xfrm>
            <a:off x="799448" y="1218381"/>
            <a:ext cx="9561606" cy="76496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r>
              <a:rPr lang="en-US" sz="3300" b="1" dirty="0" smtClean="0">
                <a:latin typeface="Times New Roman" panose="02020603050405020304" pitchFamily="18" charset="0"/>
                <a:cs typeface="Times New Roman" panose="02020603050405020304" pitchFamily="18" charset="0"/>
              </a:rPr>
              <a:t>	Types </a:t>
            </a:r>
            <a:r>
              <a:rPr lang="en-US" sz="3300" b="1" dirty="0">
                <a:latin typeface="Times New Roman" panose="02020603050405020304" pitchFamily="18" charset="0"/>
                <a:cs typeface="Times New Roman" panose="02020603050405020304" pitchFamily="18" charset="0"/>
              </a:rPr>
              <a:t>of CPU scheduling Algorithm</a:t>
            </a:r>
          </a:p>
        </p:txBody>
      </p:sp>
      <p:sp>
        <p:nvSpPr>
          <p:cNvPr id="2" name="Slide Number Placeholder 1"/>
          <p:cNvSpPr>
            <a:spLocks noGrp="1"/>
          </p:cNvSpPr>
          <p:nvPr>
            <p:ph type="sldNum" sz="quarter" idx="12"/>
          </p:nvPr>
        </p:nvSpPr>
        <p:spPr/>
        <p:txBody>
          <a:bodyPr/>
          <a:lstStyle/>
          <a:p>
            <a:fld id="{7C385092-C246-4874-91F6-02E4753277BA}" type="slidenum">
              <a:rPr lang="en-US" smtClean="0"/>
              <a:t>20</a:t>
            </a:fld>
            <a:endParaRPr lang="en-US"/>
          </a:p>
        </p:txBody>
      </p:sp>
      <p:sp>
        <p:nvSpPr>
          <p:cNvPr id="5" name="TextBox 4"/>
          <p:cNvSpPr txBox="1"/>
          <p:nvPr/>
        </p:nvSpPr>
        <p:spPr>
          <a:xfrm>
            <a:off x="1540099" y="2831020"/>
            <a:ext cx="9509760" cy="2677656"/>
          </a:xfrm>
          <a:prstGeom prst="rect">
            <a:avLst/>
          </a:prstGeom>
          <a:noFill/>
        </p:spPr>
        <p:txBody>
          <a:bodyPr wrap="square" rtlCol="0">
            <a:spAutoFit/>
          </a:bodyPr>
          <a:lstStyle/>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First Come First Serve (FCFS) </a:t>
            </a:r>
            <a:r>
              <a:rPr lang="en-US" sz="2000" dirty="0" smtClean="0">
                <a:latin typeface="Times New Roman" panose="02020603050405020304" pitchFamily="18" charset="0"/>
                <a:cs typeface="Times New Roman" panose="02020603050405020304" pitchFamily="18" charset="0"/>
              </a:rPr>
              <a:t>(First In First </a:t>
            </a:r>
            <a:r>
              <a:rPr lang="en-US" sz="2000" dirty="0">
                <a:latin typeface="Times New Roman" panose="02020603050405020304" pitchFamily="18" charset="0"/>
                <a:cs typeface="Times New Roman" panose="02020603050405020304" pitchFamily="18" charset="0"/>
              </a:rPr>
              <a:t>Out </a:t>
            </a:r>
            <a:r>
              <a:rPr lang="en-US" sz="2000" dirty="0" smtClean="0">
                <a:latin typeface="Times New Roman" panose="02020603050405020304" pitchFamily="18" charset="0"/>
                <a:cs typeface="Times New Roman" panose="02020603050405020304" pitchFamily="18" charset="0"/>
              </a:rPr>
              <a:t>- FIFO</a:t>
            </a:r>
            <a:r>
              <a:rPr lang="en-US" sz="20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Shortest-Job-First (SJF</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Shortest Remaining Time </a:t>
            </a:r>
            <a:r>
              <a:rPr lang="en-US" sz="2000" dirty="0" smtClean="0">
                <a:latin typeface="Times New Roman" panose="02020603050405020304" pitchFamily="18" charset="0"/>
                <a:cs typeface="Times New Roman" panose="02020603050405020304" pitchFamily="18" charset="0"/>
              </a:rPr>
              <a:t>(Shortest </a:t>
            </a:r>
            <a:r>
              <a:rPr lang="en-US" sz="2000" dirty="0">
                <a:latin typeface="Times New Roman" panose="02020603050405020304" pitchFamily="18" charset="0"/>
                <a:cs typeface="Times New Roman" panose="02020603050405020304" pitchFamily="18" charset="0"/>
              </a:rPr>
              <a:t>Time-to-Completion </a:t>
            </a:r>
            <a:r>
              <a:rPr lang="en-US" sz="2000" dirty="0" smtClean="0">
                <a:latin typeface="Times New Roman" panose="02020603050405020304" pitchFamily="18" charset="0"/>
                <a:cs typeface="Times New Roman" panose="02020603050405020304" pitchFamily="18" charset="0"/>
              </a:rPr>
              <a:t>First)</a:t>
            </a:r>
          </a:p>
          <a:p>
            <a:pPr marL="342900" indent="-342900">
              <a:buFont typeface="+mj-lt"/>
              <a:buAutoNum type="arabicPeriod"/>
            </a:pPr>
            <a:r>
              <a:rPr lang="en-US" sz="2800" dirty="0" smtClean="0">
                <a:latin typeface="Times New Roman" panose="02020603050405020304" pitchFamily="18" charset="0"/>
                <a:cs typeface="Times New Roman" panose="02020603050405020304" pitchFamily="18" charset="0"/>
              </a:rPr>
              <a:t>Round </a:t>
            </a:r>
            <a:r>
              <a:rPr lang="en-US" sz="2800" dirty="0">
                <a:latin typeface="Times New Roman" panose="02020603050405020304" pitchFamily="18" charset="0"/>
                <a:cs typeface="Times New Roman" panose="02020603050405020304" pitchFamily="18" charset="0"/>
              </a:rPr>
              <a:t>Robin </a:t>
            </a:r>
            <a:r>
              <a:rPr lang="en-US" sz="2800" dirty="0" smtClean="0">
                <a:latin typeface="Times New Roman" panose="02020603050405020304" pitchFamily="18" charset="0"/>
                <a:cs typeface="Times New Roman" panose="02020603050405020304" pitchFamily="18" charset="0"/>
              </a:rPr>
              <a:t>Scheduling (RR)</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Incorporating </a:t>
            </a:r>
            <a:r>
              <a:rPr lang="en-US" sz="2800" dirty="0" smtClean="0">
                <a:latin typeface="Times New Roman" panose="02020603050405020304" pitchFamily="18" charset="0"/>
                <a:cs typeface="Times New Roman" panose="02020603050405020304" pitchFamily="18" charset="0"/>
              </a:rPr>
              <a:t>I/O</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Priority Scheduling</a:t>
            </a:r>
          </a:p>
        </p:txBody>
      </p:sp>
    </p:spTree>
    <p:extLst>
      <p:ext uri="{BB962C8B-B14F-4D97-AF65-F5344CB8AC3E}">
        <p14:creationId xmlns:p14="http://schemas.microsoft.com/office/powerpoint/2010/main" val="2170961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6" name="Pentagon 5"/>
          <p:cNvSpPr/>
          <p:nvPr/>
        </p:nvSpPr>
        <p:spPr>
          <a:xfrm>
            <a:off x="799448" y="1218381"/>
            <a:ext cx="9561606" cy="76496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r>
              <a:rPr lang="en-US" sz="3300" b="1" dirty="0">
                <a:latin typeface="Times New Roman" panose="02020603050405020304" pitchFamily="18" charset="0"/>
                <a:cs typeface="Times New Roman" panose="02020603050405020304" pitchFamily="18" charset="0"/>
              </a:rPr>
              <a:t>	First Come First Serve (</a:t>
            </a:r>
            <a:r>
              <a:rPr lang="en-US" sz="3300" b="1" dirty="0" smtClean="0">
                <a:latin typeface="Times New Roman" panose="02020603050405020304" pitchFamily="18" charset="0"/>
                <a:cs typeface="Times New Roman" panose="02020603050405020304" pitchFamily="18" charset="0"/>
              </a:rPr>
              <a:t>FCFS or FIFO)</a:t>
            </a:r>
            <a:endParaRPr lang="en-US" sz="33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C385092-C246-4874-91F6-02E4753277BA}" type="slidenum">
              <a:rPr lang="en-US" smtClean="0"/>
              <a:t>21</a:t>
            </a:fld>
            <a:endParaRPr lang="en-US"/>
          </a:p>
        </p:txBody>
      </p:sp>
      <p:sp>
        <p:nvSpPr>
          <p:cNvPr id="5" name="TextBox 4"/>
          <p:cNvSpPr txBox="1"/>
          <p:nvPr/>
        </p:nvSpPr>
        <p:spPr>
          <a:xfrm>
            <a:off x="6698806" y="2748073"/>
            <a:ext cx="4429760" cy="954107"/>
          </a:xfrm>
          <a:prstGeom prst="rect">
            <a:avLst/>
          </a:prstGeom>
          <a:noFill/>
        </p:spPr>
        <p:txBody>
          <a:bodyPr wrap="square" rtlCol="0">
            <a:spAutoFit/>
          </a:bodyPr>
          <a:lstStyle/>
          <a:p>
            <a:r>
              <a:rPr lang="en-US" sz="2800" b="1" dirty="0"/>
              <a:t>Turnaround </a:t>
            </a:r>
            <a:r>
              <a:rPr lang="en-US" sz="2800" b="1" dirty="0" smtClean="0"/>
              <a:t>time:</a:t>
            </a:r>
          </a:p>
          <a:p>
            <a:r>
              <a:rPr lang="en-US" sz="2800" b="1" dirty="0" smtClean="0"/>
              <a:t>(10 + 20 + 30) / 3 = 20</a:t>
            </a:r>
          </a:p>
        </p:txBody>
      </p:sp>
      <p:sp>
        <p:nvSpPr>
          <p:cNvPr id="7" name="Multiply 6"/>
          <p:cNvSpPr/>
          <p:nvPr/>
        </p:nvSpPr>
        <p:spPr>
          <a:xfrm>
            <a:off x="5674702" y="3996615"/>
            <a:ext cx="1196469" cy="22562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62326" y="5577352"/>
            <a:ext cx="3959995" cy="584775"/>
          </a:xfrm>
          <a:prstGeom prst="rect">
            <a:avLst/>
          </a:prstGeom>
        </p:spPr>
        <p:txBody>
          <a:bodyPr wrap="none">
            <a:spAutoFit/>
          </a:bodyPr>
          <a:lstStyle/>
          <a:p>
            <a:r>
              <a:rPr lang="en-US" sz="3200" b="1" dirty="0" smtClean="0">
                <a:solidFill>
                  <a:srgbClr val="FF0000"/>
                </a:solidFill>
              </a:rPr>
              <a:t>FCFS Is Not That Great</a:t>
            </a:r>
            <a:endParaRPr lang="en-US" sz="3200" b="1" dirty="0">
              <a:solidFill>
                <a:srgbClr val="FF0000"/>
              </a:solidFill>
            </a:endParaRPr>
          </a:p>
        </p:txBody>
      </p:sp>
      <p:pic>
        <p:nvPicPr>
          <p:cNvPr id="8" name="Picture 7"/>
          <p:cNvPicPr>
            <a:picLocks noChangeAspect="1"/>
          </p:cNvPicPr>
          <p:nvPr/>
        </p:nvPicPr>
        <p:blipFill>
          <a:blip r:embed="rId4"/>
          <a:stretch>
            <a:fillRect/>
          </a:stretch>
        </p:blipFill>
        <p:spPr>
          <a:xfrm>
            <a:off x="799448" y="2320365"/>
            <a:ext cx="5095238" cy="1809524"/>
          </a:xfrm>
          <a:prstGeom prst="rect">
            <a:avLst/>
          </a:prstGeom>
        </p:spPr>
      </p:pic>
      <p:pic>
        <p:nvPicPr>
          <p:cNvPr id="10" name="Picture 9"/>
          <p:cNvPicPr>
            <a:picLocks noChangeAspect="1"/>
          </p:cNvPicPr>
          <p:nvPr/>
        </p:nvPicPr>
        <p:blipFill>
          <a:blip r:embed="rId5"/>
          <a:stretch>
            <a:fillRect/>
          </a:stretch>
        </p:blipFill>
        <p:spPr>
          <a:xfrm>
            <a:off x="847067" y="4233782"/>
            <a:ext cx="5000000" cy="2019048"/>
          </a:xfrm>
          <a:prstGeom prst="rect">
            <a:avLst/>
          </a:prstGeom>
        </p:spPr>
      </p:pic>
      <p:sp>
        <p:nvSpPr>
          <p:cNvPr id="11" name="TextBox 10"/>
          <p:cNvSpPr txBox="1"/>
          <p:nvPr/>
        </p:nvSpPr>
        <p:spPr>
          <a:xfrm>
            <a:off x="6698806" y="4582909"/>
            <a:ext cx="4429760" cy="1384995"/>
          </a:xfrm>
          <a:prstGeom prst="rect">
            <a:avLst/>
          </a:prstGeom>
          <a:noFill/>
        </p:spPr>
        <p:txBody>
          <a:bodyPr wrap="square" rtlCol="0">
            <a:spAutoFit/>
          </a:bodyPr>
          <a:lstStyle/>
          <a:p>
            <a:r>
              <a:rPr lang="en-US" sz="2800" b="1" dirty="0"/>
              <a:t>Turnaround </a:t>
            </a:r>
            <a:r>
              <a:rPr lang="en-US" sz="2800" b="1" dirty="0" smtClean="0"/>
              <a:t>time:</a:t>
            </a:r>
          </a:p>
          <a:p>
            <a:r>
              <a:rPr lang="en-US" sz="2800" b="1" dirty="0" smtClean="0"/>
              <a:t>(100 + 110 + 120) / 3 </a:t>
            </a:r>
            <a:r>
              <a:rPr lang="en-US" sz="2800" b="1" dirty="0"/>
              <a:t>= 110</a:t>
            </a:r>
          </a:p>
          <a:p>
            <a:endParaRPr lang="en-US" sz="2800" b="1" dirty="0"/>
          </a:p>
        </p:txBody>
      </p:sp>
    </p:spTree>
    <p:extLst>
      <p:ext uri="{BB962C8B-B14F-4D97-AF65-F5344CB8AC3E}">
        <p14:creationId xmlns:p14="http://schemas.microsoft.com/office/powerpoint/2010/main" val="178390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6" name="Pentagon 5"/>
          <p:cNvSpPr/>
          <p:nvPr/>
        </p:nvSpPr>
        <p:spPr>
          <a:xfrm>
            <a:off x="799448" y="1218381"/>
            <a:ext cx="9561606" cy="76496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r>
              <a:rPr lang="en-US" sz="3300" b="1" dirty="0" smtClean="0">
                <a:latin typeface="Times New Roman" panose="02020603050405020304" pitchFamily="18" charset="0"/>
                <a:cs typeface="Times New Roman" panose="02020603050405020304" pitchFamily="18" charset="0"/>
              </a:rPr>
              <a:t>	Shortest </a:t>
            </a:r>
            <a:r>
              <a:rPr lang="en-US" sz="3300" b="1" dirty="0">
                <a:latin typeface="Times New Roman" panose="02020603050405020304" pitchFamily="18" charset="0"/>
                <a:cs typeface="Times New Roman" panose="02020603050405020304" pitchFamily="18" charset="0"/>
              </a:rPr>
              <a:t>Job First (SJF)</a:t>
            </a:r>
          </a:p>
        </p:txBody>
      </p:sp>
      <p:sp>
        <p:nvSpPr>
          <p:cNvPr id="2" name="Slide Number Placeholder 1"/>
          <p:cNvSpPr>
            <a:spLocks noGrp="1"/>
          </p:cNvSpPr>
          <p:nvPr>
            <p:ph type="sldNum" sz="quarter" idx="12"/>
          </p:nvPr>
        </p:nvSpPr>
        <p:spPr/>
        <p:txBody>
          <a:bodyPr/>
          <a:lstStyle/>
          <a:p>
            <a:fld id="{7C385092-C246-4874-91F6-02E4753277BA}" type="slidenum">
              <a:rPr lang="en-US" smtClean="0"/>
              <a:t>22</a:t>
            </a:fld>
            <a:endParaRPr lang="en-US"/>
          </a:p>
        </p:txBody>
      </p:sp>
      <p:sp>
        <p:nvSpPr>
          <p:cNvPr id="5" name="TextBox 4"/>
          <p:cNvSpPr txBox="1"/>
          <p:nvPr/>
        </p:nvSpPr>
        <p:spPr>
          <a:xfrm>
            <a:off x="6776720" y="2599642"/>
            <a:ext cx="4429760" cy="954107"/>
          </a:xfrm>
          <a:prstGeom prst="rect">
            <a:avLst/>
          </a:prstGeom>
          <a:noFill/>
        </p:spPr>
        <p:txBody>
          <a:bodyPr wrap="square" rtlCol="0">
            <a:spAutoFit/>
          </a:bodyPr>
          <a:lstStyle/>
          <a:p>
            <a:r>
              <a:rPr lang="en-US" sz="2800" b="1" dirty="0"/>
              <a:t>Turnaround </a:t>
            </a:r>
            <a:r>
              <a:rPr lang="en-US" sz="2800" b="1" dirty="0" smtClean="0"/>
              <a:t>time:</a:t>
            </a:r>
          </a:p>
          <a:p>
            <a:r>
              <a:rPr lang="en-US" sz="2800" b="1" dirty="0" smtClean="0"/>
              <a:t>(100 + 110 + 120) / 3 </a:t>
            </a:r>
            <a:r>
              <a:rPr lang="en-US" sz="2800" b="1" dirty="0"/>
              <a:t>= </a:t>
            </a:r>
            <a:r>
              <a:rPr lang="en-US" sz="2800" b="1" dirty="0" smtClean="0"/>
              <a:t>110</a:t>
            </a:r>
            <a:endParaRPr lang="en-US" sz="2800" b="1" dirty="0"/>
          </a:p>
        </p:txBody>
      </p:sp>
      <mc:AlternateContent xmlns:mc="http://schemas.openxmlformats.org/markup-compatibility/2006" xmlns:a14="http://schemas.microsoft.com/office/drawing/2010/main">
        <mc:Choice Requires="a14">
          <p:sp>
            <p:nvSpPr>
              <p:cNvPr id="7" name="TextBox 6"/>
              <p:cNvSpPr txBox="1"/>
              <p:nvPr/>
            </p:nvSpPr>
            <p:spPr>
              <a:xfrm>
                <a:off x="5580251" y="4170045"/>
                <a:ext cx="955040" cy="18466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0" i="1" smtClean="0">
                          <a:solidFill>
                            <a:srgbClr val="00B050"/>
                          </a:solidFill>
                          <a:latin typeface="Cambria Math" panose="02040503050406030204" pitchFamily="18" charset="0"/>
                          <a:sym typeface="Webdings" panose="05030102010509060703" pitchFamily="18" charset="2"/>
                        </a:rPr>
                        <m:t></m:t>
                      </m:r>
                    </m:oMath>
                  </m:oMathPara>
                </a14:m>
                <a:endParaRPr lang="en-US" sz="12000" dirty="0">
                  <a:solidFill>
                    <a:srgbClr val="00B05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580251" y="4170045"/>
                <a:ext cx="955040" cy="1846659"/>
              </a:xfrm>
              <a:prstGeom prst="rect">
                <a:avLst/>
              </a:prstGeom>
              <a:blipFill rotWithShape="0">
                <a:blip r:embed="rId4"/>
                <a:stretch>
                  <a:fillRect r="-10191"/>
                </a:stretch>
              </a:blipFill>
            </p:spPr>
            <p:txBody>
              <a:bodyPr/>
              <a:lstStyle/>
              <a:p>
                <a:r>
                  <a:rPr lang="en-US">
                    <a:noFill/>
                  </a:rPr>
                  <a:t> </a:t>
                </a:r>
              </a:p>
            </p:txBody>
          </p:sp>
        </mc:Fallback>
      </mc:AlternateContent>
      <p:pic>
        <p:nvPicPr>
          <p:cNvPr id="9" name="Picture 8"/>
          <p:cNvPicPr>
            <a:picLocks noChangeAspect="1"/>
          </p:cNvPicPr>
          <p:nvPr/>
        </p:nvPicPr>
        <p:blipFill>
          <a:blip r:embed="rId5"/>
          <a:stretch>
            <a:fillRect/>
          </a:stretch>
        </p:blipFill>
        <p:spPr>
          <a:xfrm>
            <a:off x="799448" y="2195743"/>
            <a:ext cx="5161905" cy="1761905"/>
          </a:xfrm>
          <a:prstGeom prst="rect">
            <a:avLst/>
          </a:prstGeom>
        </p:spPr>
      </p:pic>
      <p:pic>
        <p:nvPicPr>
          <p:cNvPr id="10" name="Picture 9"/>
          <p:cNvPicPr>
            <a:picLocks noChangeAspect="1"/>
          </p:cNvPicPr>
          <p:nvPr/>
        </p:nvPicPr>
        <p:blipFill>
          <a:blip r:embed="rId6"/>
          <a:stretch>
            <a:fillRect/>
          </a:stretch>
        </p:blipFill>
        <p:spPr>
          <a:xfrm>
            <a:off x="799448" y="4170044"/>
            <a:ext cx="5057143" cy="2104762"/>
          </a:xfrm>
          <a:prstGeom prst="rect">
            <a:avLst/>
          </a:prstGeom>
        </p:spPr>
      </p:pic>
      <p:sp>
        <p:nvSpPr>
          <p:cNvPr id="13" name="TextBox 12"/>
          <p:cNvSpPr txBox="1"/>
          <p:nvPr/>
        </p:nvSpPr>
        <p:spPr>
          <a:xfrm>
            <a:off x="6776720" y="4616320"/>
            <a:ext cx="4429760" cy="954107"/>
          </a:xfrm>
          <a:prstGeom prst="rect">
            <a:avLst/>
          </a:prstGeom>
          <a:noFill/>
        </p:spPr>
        <p:txBody>
          <a:bodyPr wrap="square" rtlCol="0">
            <a:spAutoFit/>
          </a:bodyPr>
          <a:lstStyle/>
          <a:p>
            <a:r>
              <a:rPr lang="en-US" sz="2800" b="1" dirty="0"/>
              <a:t>Turnaround </a:t>
            </a:r>
            <a:r>
              <a:rPr lang="en-US" sz="2800" b="1" dirty="0" smtClean="0"/>
              <a:t>time:</a:t>
            </a:r>
          </a:p>
          <a:p>
            <a:r>
              <a:rPr lang="en-US" sz="2800" b="1" dirty="0" smtClean="0"/>
              <a:t>(10 + 20 + 120) / 3 </a:t>
            </a:r>
            <a:r>
              <a:rPr lang="en-US" sz="2800" b="1" dirty="0"/>
              <a:t>= 50</a:t>
            </a:r>
          </a:p>
        </p:txBody>
      </p:sp>
    </p:spTree>
    <p:extLst>
      <p:ext uri="{BB962C8B-B14F-4D97-AF65-F5344CB8AC3E}">
        <p14:creationId xmlns:p14="http://schemas.microsoft.com/office/powerpoint/2010/main" val="414003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6" name="Pentagon 5"/>
          <p:cNvSpPr/>
          <p:nvPr/>
        </p:nvSpPr>
        <p:spPr>
          <a:xfrm>
            <a:off x="799448" y="1218381"/>
            <a:ext cx="9561606" cy="76496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r>
              <a:rPr lang="en-US" sz="3300" b="1" dirty="0">
                <a:latin typeface="Times New Roman" panose="02020603050405020304" pitchFamily="18" charset="0"/>
                <a:cs typeface="Times New Roman" panose="02020603050405020304" pitchFamily="18" charset="0"/>
              </a:rPr>
              <a:t>	Shortest Remaining Time </a:t>
            </a:r>
            <a:r>
              <a:rPr lang="en-US" b="1" dirty="0" smtClean="0">
                <a:latin typeface="Times New Roman" panose="02020603050405020304" pitchFamily="18" charset="0"/>
                <a:cs typeface="Times New Roman" panose="02020603050405020304" pitchFamily="18" charset="0"/>
              </a:rPr>
              <a:t>(Shortest </a:t>
            </a:r>
            <a:r>
              <a:rPr lang="en-US" b="1" dirty="0">
                <a:latin typeface="Times New Roman" panose="02020603050405020304" pitchFamily="18" charset="0"/>
                <a:cs typeface="Times New Roman" panose="02020603050405020304" pitchFamily="18" charset="0"/>
              </a:rPr>
              <a:t>Time-to-Completion </a:t>
            </a:r>
            <a:r>
              <a:rPr lang="en-US" b="1" dirty="0" smtClean="0">
                <a:latin typeface="Times New Roman" panose="02020603050405020304" pitchFamily="18" charset="0"/>
                <a:cs typeface="Times New Roman" panose="02020603050405020304" pitchFamily="18" charset="0"/>
              </a:rPr>
              <a:t>First)</a:t>
            </a:r>
            <a:endParaRPr lang="en-US"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C385092-C246-4874-91F6-02E4753277BA}" type="slidenum">
              <a:rPr lang="en-US" smtClean="0"/>
              <a:t>23</a:t>
            </a:fld>
            <a:endParaRPr lang="en-US"/>
          </a:p>
        </p:txBody>
      </p:sp>
      <p:sp>
        <p:nvSpPr>
          <p:cNvPr id="5" name="TextBox 4"/>
          <p:cNvSpPr txBox="1"/>
          <p:nvPr/>
        </p:nvSpPr>
        <p:spPr>
          <a:xfrm>
            <a:off x="6776720" y="2800454"/>
            <a:ext cx="4429760" cy="954107"/>
          </a:xfrm>
          <a:prstGeom prst="rect">
            <a:avLst/>
          </a:prstGeom>
          <a:noFill/>
        </p:spPr>
        <p:txBody>
          <a:bodyPr wrap="square" rtlCol="0">
            <a:spAutoFit/>
          </a:bodyPr>
          <a:lstStyle/>
          <a:p>
            <a:r>
              <a:rPr lang="en-US" sz="2800" b="1" dirty="0"/>
              <a:t>Turnaround </a:t>
            </a:r>
            <a:r>
              <a:rPr lang="en-US" sz="2800" b="1" dirty="0" smtClean="0"/>
              <a:t>time:</a:t>
            </a:r>
          </a:p>
          <a:p>
            <a:r>
              <a:rPr lang="en-US" sz="2800" b="1" dirty="0" smtClean="0"/>
              <a:t>(100 + 110 + 120) / 3 </a:t>
            </a:r>
            <a:r>
              <a:rPr lang="en-US" sz="2800" b="1" dirty="0"/>
              <a:t>= </a:t>
            </a:r>
            <a:r>
              <a:rPr lang="en-US" sz="2800" b="1" dirty="0" smtClean="0"/>
              <a:t>110</a:t>
            </a:r>
            <a:endParaRPr lang="en-US" sz="2800" b="1" dirty="0"/>
          </a:p>
        </p:txBody>
      </p:sp>
      <mc:AlternateContent xmlns:mc="http://schemas.openxmlformats.org/markup-compatibility/2006" xmlns:a14="http://schemas.microsoft.com/office/drawing/2010/main">
        <mc:Choice Requires="a14">
          <p:sp>
            <p:nvSpPr>
              <p:cNvPr id="9" name="TextBox 8"/>
              <p:cNvSpPr txBox="1"/>
              <p:nvPr/>
            </p:nvSpPr>
            <p:spPr>
              <a:xfrm>
                <a:off x="5580251" y="4440522"/>
                <a:ext cx="955040" cy="18466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0" i="1" smtClean="0">
                          <a:solidFill>
                            <a:srgbClr val="00B050"/>
                          </a:solidFill>
                          <a:latin typeface="Cambria Math" panose="02040503050406030204" pitchFamily="18" charset="0"/>
                          <a:sym typeface="Webdings" panose="05030102010509060703" pitchFamily="18" charset="2"/>
                        </a:rPr>
                        <m:t></m:t>
                      </m:r>
                    </m:oMath>
                  </m:oMathPara>
                </a14:m>
                <a:endParaRPr lang="en-US" sz="12000" dirty="0">
                  <a:solidFill>
                    <a:srgbClr val="00B05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580251" y="4440522"/>
                <a:ext cx="955040" cy="1846659"/>
              </a:xfrm>
              <a:prstGeom prst="rect">
                <a:avLst/>
              </a:prstGeom>
              <a:blipFill rotWithShape="0">
                <a:blip r:embed="rId4"/>
                <a:stretch>
                  <a:fillRect r="-10191"/>
                </a:stretch>
              </a:blipFill>
            </p:spPr>
            <p:txBody>
              <a:bodyPr/>
              <a:lstStyle/>
              <a:p>
                <a:r>
                  <a:rPr lang="en-US">
                    <a:noFill/>
                  </a:rPr>
                  <a:t> </a:t>
                </a:r>
              </a:p>
            </p:txBody>
          </p:sp>
        </mc:Fallback>
      </mc:AlternateContent>
      <p:pic>
        <p:nvPicPr>
          <p:cNvPr id="7" name="Picture 6"/>
          <p:cNvPicPr>
            <a:picLocks noChangeAspect="1"/>
          </p:cNvPicPr>
          <p:nvPr/>
        </p:nvPicPr>
        <p:blipFill>
          <a:blip r:embed="rId5"/>
          <a:stretch>
            <a:fillRect/>
          </a:stretch>
        </p:blipFill>
        <p:spPr>
          <a:xfrm>
            <a:off x="799448" y="2320365"/>
            <a:ext cx="5028571" cy="1914286"/>
          </a:xfrm>
          <a:prstGeom prst="rect">
            <a:avLst/>
          </a:prstGeom>
        </p:spPr>
      </p:pic>
      <p:pic>
        <p:nvPicPr>
          <p:cNvPr id="8" name="Picture 7"/>
          <p:cNvPicPr>
            <a:picLocks noChangeAspect="1"/>
          </p:cNvPicPr>
          <p:nvPr/>
        </p:nvPicPr>
        <p:blipFill>
          <a:blip r:embed="rId6"/>
          <a:stretch>
            <a:fillRect/>
          </a:stretch>
        </p:blipFill>
        <p:spPr>
          <a:xfrm>
            <a:off x="799448" y="4358771"/>
            <a:ext cx="5114286" cy="2114286"/>
          </a:xfrm>
          <a:prstGeom prst="rect">
            <a:avLst/>
          </a:prstGeom>
        </p:spPr>
      </p:pic>
      <p:sp>
        <p:nvSpPr>
          <p:cNvPr id="12" name="TextBox 11"/>
          <p:cNvSpPr txBox="1"/>
          <p:nvPr/>
        </p:nvSpPr>
        <p:spPr>
          <a:xfrm>
            <a:off x="6776720" y="4938860"/>
            <a:ext cx="4429760" cy="954107"/>
          </a:xfrm>
          <a:prstGeom prst="rect">
            <a:avLst/>
          </a:prstGeom>
          <a:noFill/>
        </p:spPr>
        <p:txBody>
          <a:bodyPr wrap="square" rtlCol="0">
            <a:spAutoFit/>
          </a:bodyPr>
          <a:lstStyle/>
          <a:p>
            <a:r>
              <a:rPr lang="en-US" sz="2800" b="1" dirty="0"/>
              <a:t>Turnaround </a:t>
            </a:r>
            <a:r>
              <a:rPr lang="en-US" sz="2800" b="1" dirty="0" smtClean="0"/>
              <a:t>time:</a:t>
            </a:r>
          </a:p>
          <a:p>
            <a:r>
              <a:rPr lang="en-US" sz="2800" b="1" dirty="0" smtClean="0"/>
              <a:t>(120 + 10 + 20) / 3 </a:t>
            </a:r>
            <a:r>
              <a:rPr lang="en-US" sz="2800" b="1" dirty="0"/>
              <a:t>= 50</a:t>
            </a:r>
          </a:p>
        </p:txBody>
      </p:sp>
    </p:spTree>
    <p:extLst>
      <p:ext uri="{BB962C8B-B14F-4D97-AF65-F5344CB8AC3E}">
        <p14:creationId xmlns:p14="http://schemas.microsoft.com/office/powerpoint/2010/main" val="90273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6" name="Pentagon 5"/>
          <p:cNvSpPr/>
          <p:nvPr/>
        </p:nvSpPr>
        <p:spPr>
          <a:xfrm>
            <a:off x="799448" y="1218381"/>
            <a:ext cx="9561606" cy="76496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r>
              <a:rPr lang="en-US" sz="3300" b="1" dirty="0">
                <a:latin typeface="Times New Roman" panose="02020603050405020304" pitchFamily="18" charset="0"/>
                <a:cs typeface="Times New Roman" panose="02020603050405020304" pitchFamily="18" charset="0"/>
              </a:rPr>
              <a:t>	Round Robin Scheduling (RR)</a:t>
            </a:r>
          </a:p>
        </p:txBody>
      </p:sp>
      <p:sp>
        <p:nvSpPr>
          <p:cNvPr id="2" name="Slide Number Placeholder 1"/>
          <p:cNvSpPr>
            <a:spLocks noGrp="1"/>
          </p:cNvSpPr>
          <p:nvPr>
            <p:ph type="sldNum" sz="quarter" idx="12"/>
          </p:nvPr>
        </p:nvSpPr>
        <p:spPr/>
        <p:txBody>
          <a:bodyPr/>
          <a:lstStyle/>
          <a:p>
            <a:fld id="{7C385092-C246-4874-91F6-02E4753277BA}" type="slidenum">
              <a:rPr lang="en-US" smtClean="0"/>
              <a:t>24</a:t>
            </a:fld>
            <a:endParaRPr lang="en-US"/>
          </a:p>
        </p:txBody>
      </p:sp>
      <p:sp>
        <p:nvSpPr>
          <p:cNvPr id="5" name="TextBox 4"/>
          <p:cNvSpPr txBox="1"/>
          <p:nvPr/>
        </p:nvSpPr>
        <p:spPr>
          <a:xfrm>
            <a:off x="5829901" y="2212982"/>
            <a:ext cx="6096000" cy="1384995"/>
          </a:xfrm>
          <a:prstGeom prst="rect">
            <a:avLst/>
          </a:prstGeom>
          <a:noFill/>
        </p:spPr>
        <p:txBody>
          <a:bodyPr wrap="square" rtlCol="0">
            <a:spAutoFit/>
          </a:bodyPr>
          <a:lstStyle/>
          <a:p>
            <a:r>
              <a:rPr lang="en-US" sz="2800" b="1" dirty="0"/>
              <a:t>Turnaround </a:t>
            </a:r>
            <a:r>
              <a:rPr lang="en-US" sz="2800" b="1" dirty="0" smtClean="0"/>
              <a:t>time: (5 + 10+ 15) / 3 </a:t>
            </a:r>
            <a:r>
              <a:rPr lang="en-US" sz="2800" b="1" dirty="0"/>
              <a:t>= </a:t>
            </a:r>
            <a:r>
              <a:rPr lang="en-US" sz="2800" b="1" dirty="0" smtClean="0"/>
              <a:t>10</a:t>
            </a:r>
            <a:endParaRPr lang="en-US" sz="2800" b="1" dirty="0"/>
          </a:p>
          <a:p>
            <a:r>
              <a:rPr lang="en-US" sz="2800" b="1" dirty="0"/>
              <a:t>Response </a:t>
            </a:r>
            <a:r>
              <a:rPr lang="en-US" sz="2800" b="1" dirty="0" smtClean="0"/>
              <a:t>time:     (0 + 5 + 10) / 3 = 5</a:t>
            </a:r>
          </a:p>
          <a:p>
            <a:r>
              <a:rPr lang="en-US" sz="2800" b="1" dirty="0"/>
              <a:t>Max Response time: </a:t>
            </a:r>
            <a:r>
              <a:rPr lang="en-US" sz="2800" b="1" dirty="0" smtClean="0"/>
              <a:t>10 (Process C)</a:t>
            </a:r>
          </a:p>
        </p:txBody>
      </p:sp>
      <p:sp>
        <p:nvSpPr>
          <p:cNvPr id="9" name="TextBox 8"/>
          <p:cNvSpPr txBox="1"/>
          <p:nvPr/>
        </p:nvSpPr>
        <p:spPr>
          <a:xfrm>
            <a:off x="5829901" y="3566002"/>
            <a:ext cx="6096000" cy="523220"/>
          </a:xfrm>
          <a:prstGeom prst="rect">
            <a:avLst/>
          </a:prstGeom>
          <a:noFill/>
        </p:spPr>
        <p:txBody>
          <a:bodyPr wrap="square" rtlCol="0">
            <a:spAutoFit/>
          </a:bodyPr>
          <a:lstStyle/>
          <a:p>
            <a:r>
              <a:rPr lang="en-US" sz="2800" b="1" dirty="0" smtClean="0">
                <a:solidFill>
                  <a:srgbClr val="FF0000"/>
                </a:solidFill>
              </a:rPr>
              <a:t>Process C has timeout = 9 </a:t>
            </a:r>
            <a:r>
              <a:rPr lang="en-US" sz="2800" b="1" dirty="0" err="1" smtClean="0">
                <a:solidFill>
                  <a:srgbClr val="FF0000"/>
                </a:solidFill>
              </a:rPr>
              <a:t>ms</a:t>
            </a:r>
            <a:r>
              <a:rPr lang="en-US" sz="2800" b="1" dirty="0" smtClean="0">
                <a:solidFill>
                  <a:srgbClr val="FF0000"/>
                </a:solidFill>
              </a:rPr>
              <a:t>?</a:t>
            </a:r>
            <a:endParaRPr lang="en-US" sz="2800" b="1" dirty="0">
              <a:solidFill>
                <a:srgbClr val="FF0000"/>
              </a:solidFill>
            </a:endParaRPr>
          </a:p>
        </p:txBody>
      </p:sp>
      <p:pic>
        <p:nvPicPr>
          <p:cNvPr id="3" name="Picture 2"/>
          <p:cNvPicPr>
            <a:picLocks noChangeAspect="1"/>
          </p:cNvPicPr>
          <p:nvPr/>
        </p:nvPicPr>
        <p:blipFill>
          <a:blip r:embed="rId4"/>
          <a:stretch>
            <a:fillRect/>
          </a:stretch>
        </p:blipFill>
        <p:spPr>
          <a:xfrm>
            <a:off x="583669" y="2017269"/>
            <a:ext cx="4990476" cy="2333333"/>
          </a:xfrm>
          <a:prstGeom prst="rect">
            <a:avLst/>
          </a:prstGeom>
        </p:spPr>
      </p:pic>
      <p:pic>
        <p:nvPicPr>
          <p:cNvPr id="11" name="Picture 10"/>
          <p:cNvPicPr>
            <a:picLocks noChangeAspect="1"/>
          </p:cNvPicPr>
          <p:nvPr/>
        </p:nvPicPr>
        <p:blipFill>
          <a:blip r:embed="rId5"/>
          <a:stretch>
            <a:fillRect/>
          </a:stretch>
        </p:blipFill>
        <p:spPr>
          <a:xfrm>
            <a:off x="444880" y="4330749"/>
            <a:ext cx="5257143" cy="2209524"/>
          </a:xfrm>
          <a:prstGeom prst="rect">
            <a:avLst/>
          </a:prstGeom>
        </p:spPr>
      </p:pic>
      <p:sp>
        <p:nvSpPr>
          <p:cNvPr id="12" name="TextBox 11"/>
          <p:cNvSpPr txBox="1"/>
          <p:nvPr/>
        </p:nvSpPr>
        <p:spPr>
          <a:xfrm>
            <a:off x="5829901" y="4795337"/>
            <a:ext cx="6096000" cy="1384995"/>
          </a:xfrm>
          <a:prstGeom prst="rect">
            <a:avLst/>
          </a:prstGeom>
          <a:noFill/>
        </p:spPr>
        <p:txBody>
          <a:bodyPr wrap="square" rtlCol="0">
            <a:spAutoFit/>
          </a:bodyPr>
          <a:lstStyle/>
          <a:p>
            <a:r>
              <a:rPr lang="en-US" sz="2800" b="1" dirty="0" smtClean="0"/>
              <a:t>Turnaround </a:t>
            </a:r>
            <a:r>
              <a:rPr lang="en-US" sz="2800" b="1" dirty="0"/>
              <a:t>time</a:t>
            </a:r>
            <a:r>
              <a:rPr lang="en-US" sz="2800" b="1" dirty="0" smtClean="0"/>
              <a:t>: (13 + 14 + 15) / 3 </a:t>
            </a:r>
            <a:r>
              <a:rPr lang="en-US" sz="2800" b="1" dirty="0"/>
              <a:t>= </a:t>
            </a:r>
            <a:r>
              <a:rPr lang="en-US" sz="2800" b="1" dirty="0" smtClean="0"/>
              <a:t>14</a:t>
            </a:r>
          </a:p>
          <a:p>
            <a:r>
              <a:rPr lang="en-US" sz="2800" b="1" dirty="0"/>
              <a:t>Response time</a:t>
            </a:r>
            <a:r>
              <a:rPr lang="en-US" sz="2800" b="1" dirty="0" smtClean="0"/>
              <a:t>:     (0 </a:t>
            </a:r>
            <a:r>
              <a:rPr lang="en-US" sz="2800" b="1" dirty="0"/>
              <a:t>+ </a:t>
            </a:r>
            <a:r>
              <a:rPr lang="en-US" sz="2800" b="1" dirty="0" smtClean="0"/>
              <a:t>1 </a:t>
            </a:r>
            <a:r>
              <a:rPr lang="en-US" sz="2800" b="1" dirty="0"/>
              <a:t>+ </a:t>
            </a:r>
            <a:r>
              <a:rPr lang="en-US" sz="2800" b="1" dirty="0" smtClean="0"/>
              <a:t>2) </a:t>
            </a:r>
            <a:r>
              <a:rPr lang="en-US" sz="2800" b="1" dirty="0"/>
              <a:t>/ 3 = </a:t>
            </a:r>
            <a:r>
              <a:rPr lang="en-US" sz="2800" b="1" dirty="0" smtClean="0"/>
              <a:t>1</a:t>
            </a:r>
          </a:p>
          <a:p>
            <a:r>
              <a:rPr lang="en-US" sz="2800" b="1" dirty="0"/>
              <a:t>Max Response time: </a:t>
            </a:r>
            <a:r>
              <a:rPr lang="en-US" sz="2800" b="1" dirty="0" smtClean="0"/>
              <a:t>1</a:t>
            </a:r>
            <a:endParaRPr lang="en-US" sz="2800" b="1" dirty="0"/>
          </a:p>
        </p:txBody>
      </p:sp>
      <mc:AlternateContent xmlns:mc="http://schemas.openxmlformats.org/markup-compatibility/2006" xmlns:a14="http://schemas.microsoft.com/office/drawing/2010/main">
        <mc:Choice Requires="a14">
          <p:sp>
            <p:nvSpPr>
              <p:cNvPr id="13" name="TextBox 12"/>
              <p:cNvSpPr txBox="1"/>
              <p:nvPr/>
            </p:nvSpPr>
            <p:spPr>
              <a:xfrm>
                <a:off x="3978241" y="4131358"/>
                <a:ext cx="955040" cy="18466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0" i="1" smtClean="0">
                          <a:solidFill>
                            <a:srgbClr val="00B050"/>
                          </a:solidFill>
                          <a:latin typeface="Cambria Math" panose="02040503050406030204" pitchFamily="18" charset="0"/>
                          <a:sym typeface="Webdings" panose="05030102010509060703" pitchFamily="18" charset="2"/>
                        </a:rPr>
                        <m:t></m:t>
                      </m:r>
                    </m:oMath>
                  </m:oMathPara>
                </a14:m>
                <a:endParaRPr lang="en-US" sz="12000" dirty="0">
                  <a:solidFill>
                    <a:srgbClr val="00B05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978241" y="4131358"/>
                <a:ext cx="955040" cy="1846659"/>
              </a:xfrm>
              <a:prstGeom prst="rect">
                <a:avLst/>
              </a:prstGeom>
              <a:blipFill rotWithShape="0">
                <a:blip r:embed="rId6"/>
                <a:stretch>
                  <a:fillRect r="-10256"/>
                </a:stretch>
              </a:blipFill>
            </p:spPr>
            <p:txBody>
              <a:bodyPr/>
              <a:lstStyle/>
              <a:p>
                <a:r>
                  <a:rPr lang="en-US">
                    <a:noFill/>
                  </a:rPr>
                  <a:t> </a:t>
                </a:r>
              </a:p>
            </p:txBody>
          </p:sp>
        </mc:Fallback>
      </mc:AlternateContent>
    </p:spTree>
    <p:extLst>
      <p:ext uri="{BB962C8B-B14F-4D97-AF65-F5344CB8AC3E}">
        <p14:creationId xmlns:p14="http://schemas.microsoft.com/office/powerpoint/2010/main" val="178326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6" name="Pentagon 5"/>
          <p:cNvSpPr/>
          <p:nvPr/>
        </p:nvSpPr>
        <p:spPr>
          <a:xfrm>
            <a:off x="799448" y="1218381"/>
            <a:ext cx="9561606" cy="76496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r>
              <a:rPr lang="en-US" sz="3300" b="1" dirty="0">
                <a:latin typeface="Times New Roman" panose="02020603050405020304" pitchFamily="18" charset="0"/>
                <a:cs typeface="Times New Roman" panose="02020603050405020304" pitchFamily="18" charset="0"/>
              </a:rPr>
              <a:t>	Incorporating I/O</a:t>
            </a:r>
          </a:p>
        </p:txBody>
      </p:sp>
      <p:sp>
        <p:nvSpPr>
          <p:cNvPr id="2" name="Slide Number Placeholder 1"/>
          <p:cNvSpPr>
            <a:spLocks noGrp="1"/>
          </p:cNvSpPr>
          <p:nvPr>
            <p:ph type="sldNum" sz="quarter" idx="12"/>
          </p:nvPr>
        </p:nvSpPr>
        <p:spPr/>
        <p:txBody>
          <a:bodyPr/>
          <a:lstStyle/>
          <a:p>
            <a:fld id="{7C385092-C246-4874-91F6-02E4753277BA}" type="slidenum">
              <a:rPr lang="en-US" smtClean="0"/>
              <a:t>25</a:t>
            </a:fld>
            <a:endParaRPr lang="en-US"/>
          </a:p>
        </p:txBody>
      </p:sp>
      <p:pic>
        <p:nvPicPr>
          <p:cNvPr id="7" name="Picture 6"/>
          <p:cNvPicPr>
            <a:picLocks noChangeAspect="1"/>
          </p:cNvPicPr>
          <p:nvPr/>
        </p:nvPicPr>
        <p:blipFill>
          <a:blip r:embed="rId4"/>
          <a:stretch>
            <a:fillRect/>
          </a:stretch>
        </p:blipFill>
        <p:spPr>
          <a:xfrm>
            <a:off x="152400" y="2722229"/>
            <a:ext cx="5580952" cy="2895238"/>
          </a:xfrm>
          <a:prstGeom prst="rect">
            <a:avLst/>
          </a:prstGeom>
        </p:spPr>
      </p:pic>
      <p:pic>
        <p:nvPicPr>
          <p:cNvPr id="8" name="Picture 7"/>
          <p:cNvPicPr>
            <a:picLocks noChangeAspect="1"/>
          </p:cNvPicPr>
          <p:nvPr/>
        </p:nvPicPr>
        <p:blipFill>
          <a:blip r:embed="rId5"/>
          <a:stretch>
            <a:fillRect/>
          </a:stretch>
        </p:blipFill>
        <p:spPr>
          <a:xfrm>
            <a:off x="5580251" y="2798419"/>
            <a:ext cx="6276190" cy="2819048"/>
          </a:xfrm>
          <a:prstGeom prst="rect">
            <a:avLst/>
          </a:prstGeom>
        </p:spPr>
      </p:pic>
    </p:spTree>
    <p:extLst>
      <p:ext uri="{BB962C8B-B14F-4D97-AF65-F5344CB8AC3E}">
        <p14:creationId xmlns:p14="http://schemas.microsoft.com/office/powerpoint/2010/main" val="191183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C385092-C246-4874-91F6-02E4753277BA}" type="slidenum">
              <a:rPr lang="en-US" smtClean="0"/>
              <a:t>26</a:t>
            </a:fld>
            <a:endParaRPr lang="en-US"/>
          </a:p>
        </p:txBody>
      </p:sp>
      <p:pic>
        <p:nvPicPr>
          <p:cNvPr id="5" name="Picture 4"/>
          <p:cNvPicPr>
            <a:picLocks noChangeAspect="1"/>
          </p:cNvPicPr>
          <p:nvPr/>
        </p:nvPicPr>
        <p:blipFill>
          <a:blip r:embed="rId4"/>
          <a:stretch>
            <a:fillRect/>
          </a:stretch>
        </p:blipFill>
        <p:spPr>
          <a:xfrm>
            <a:off x="1242209" y="1065511"/>
            <a:ext cx="4083079" cy="2673369"/>
          </a:xfrm>
          <a:prstGeom prst="rect">
            <a:avLst/>
          </a:prstGeom>
        </p:spPr>
      </p:pic>
      <p:pic>
        <p:nvPicPr>
          <p:cNvPr id="6" name="Picture 5"/>
          <p:cNvPicPr>
            <a:picLocks noChangeAspect="1"/>
          </p:cNvPicPr>
          <p:nvPr/>
        </p:nvPicPr>
        <p:blipFill>
          <a:blip r:embed="rId5"/>
          <a:stretch>
            <a:fillRect/>
          </a:stretch>
        </p:blipFill>
        <p:spPr>
          <a:xfrm>
            <a:off x="5626690" y="640399"/>
            <a:ext cx="4343096" cy="3098481"/>
          </a:xfrm>
          <a:prstGeom prst="rect">
            <a:avLst/>
          </a:prstGeom>
        </p:spPr>
      </p:pic>
      <p:pic>
        <p:nvPicPr>
          <p:cNvPr id="7" name="Picture 6"/>
          <p:cNvPicPr>
            <a:picLocks noChangeAspect="1"/>
          </p:cNvPicPr>
          <p:nvPr/>
        </p:nvPicPr>
        <p:blipFill>
          <a:blip r:embed="rId6"/>
          <a:stretch>
            <a:fillRect/>
          </a:stretch>
        </p:blipFill>
        <p:spPr>
          <a:xfrm>
            <a:off x="1242209" y="3890962"/>
            <a:ext cx="3448050" cy="2647950"/>
          </a:xfrm>
          <a:prstGeom prst="rect">
            <a:avLst/>
          </a:prstGeom>
        </p:spPr>
      </p:pic>
      <p:sp>
        <p:nvSpPr>
          <p:cNvPr id="8" name="Action Button: Help 7">
            <a:hlinkClick r:id="" action="ppaction://noaction" highlightClick="1"/>
          </p:cNvPr>
          <p:cNvSpPr/>
          <p:nvPr/>
        </p:nvSpPr>
        <p:spPr>
          <a:xfrm>
            <a:off x="6274238" y="4089558"/>
            <a:ext cx="3048000" cy="2250758"/>
          </a:xfrm>
          <a:prstGeom prst="actionButtonHel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7280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C385092-C246-4874-91F6-02E4753277BA}" type="slidenum">
              <a:rPr lang="en-US" smtClean="0"/>
              <a:t>27</a:t>
            </a:fld>
            <a:endParaRPr lang="en-US"/>
          </a:p>
        </p:txBody>
      </p:sp>
      <p:pic>
        <p:nvPicPr>
          <p:cNvPr id="3" name="Picture 2"/>
          <p:cNvPicPr>
            <a:picLocks noChangeAspect="1"/>
          </p:cNvPicPr>
          <p:nvPr/>
        </p:nvPicPr>
        <p:blipFill>
          <a:blip r:embed="rId4"/>
          <a:stretch>
            <a:fillRect/>
          </a:stretch>
        </p:blipFill>
        <p:spPr>
          <a:xfrm>
            <a:off x="6178232" y="1708199"/>
            <a:ext cx="5721173" cy="4127500"/>
          </a:xfrm>
          <a:prstGeom prst="rect">
            <a:avLst/>
          </a:prstGeom>
        </p:spPr>
      </p:pic>
      <p:pic>
        <p:nvPicPr>
          <p:cNvPr id="5" name="Picture 4"/>
          <p:cNvPicPr>
            <a:picLocks noChangeAspect="1"/>
          </p:cNvPicPr>
          <p:nvPr/>
        </p:nvPicPr>
        <p:blipFill>
          <a:blip r:embed="rId5"/>
          <a:stretch>
            <a:fillRect/>
          </a:stretch>
        </p:blipFill>
        <p:spPr>
          <a:xfrm>
            <a:off x="368300" y="1690738"/>
            <a:ext cx="5809932" cy="4144961"/>
          </a:xfrm>
          <a:prstGeom prst="rect">
            <a:avLst/>
          </a:prstGeom>
        </p:spPr>
      </p:pic>
      <p:sp>
        <p:nvSpPr>
          <p:cNvPr id="6" name="TextBox 5"/>
          <p:cNvSpPr txBox="1"/>
          <p:nvPr/>
        </p:nvSpPr>
        <p:spPr>
          <a:xfrm>
            <a:off x="1546038" y="1184979"/>
            <a:ext cx="1432560" cy="523220"/>
          </a:xfrm>
          <a:prstGeom prst="rect">
            <a:avLst/>
          </a:prstGeom>
          <a:noFill/>
        </p:spPr>
        <p:txBody>
          <a:bodyPr wrap="square" rtlCol="0">
            <a:spAutoFit/>
          </a:bodyPr>
          <a:lstStyle/>
          <a:p>
            <a:r>
              <a:rPr lang="en-US" sz="2800" b="1" dirty="0" err="1" smtClean="0"/>
              <a:t>i</a:t>
            </a:r>
            <a:r>
              <a:rPr lang="en-US" sz="2800" b="1" dirty="0" smtClean="0"/>
              <a:t>++</a:t>
            </a:r>
            <a:endParaRPr lang="en-US" sz="2800" b="1" dirty="0"/>
          </a:p>
        </p:txBody>
      </p:sp>
      <p:sp>
        <p:nvSpPr>
          <p:cNvPr id="7" name="TextBox 6"/>
          <p:cNvSpPr txBox="1"/>
          <p:nvPr/>
        </p:nvSpPr>
        <p:spPr>
          <a:xfrm>
            <a:off x="7733478" y="1167518"/>
            <a:ext cx="2731322" cy="523220"/>
          </a:xfrm>
          <a:prstGeom prst="rect">
            <a:avLst/>
          </a:prstGeom>
          <a:noFill/>
        </p:spPr>
        <p:txBody>
          <a:bodyPr wrap="square" rtlCol="0">
            <a:spAutoFit/>
          </a:bodyPr>
          <a:lstStyle/>
          <a:p>
            <a:r>
              <a:rPr lang="en-US" sz="2800" b="1" dirty="0" err="1" smtClean="0"/>
              <a:t>Printf</a:t>
            </a:r>
            <a:r>
              <a:rPr lang="en-US" sz="2800" b="1" dirty="0" smtClean="0"/>
              <a:t>(</a:t>
            </a:r>
            <a:r>
              <a:rPr lang="en-US" sz="2800" b="1" dirty="0" err="1" smtClean="0"/>
              <a:t>i</a:t>
            </a:r>
            <a:r>
              <a:rPr lang="en-US" sz="2800" b="1" dirty="0" smtClean="0"/>
              <a:t>++)</a:t>
            </a:r>
            <a:endParaRPr lang="en-US" sz="2800" b="1" dirty="0"/>
          </a:p>
        </p:txBody>
      </p:sp>
    </p:spTree>
    <p:extLst>
      <p:ext uri="{BB962C8B-B14F-4D97-AF65-F5344CB8AC3E}">
        <p14:creationId xmlns:p14="http://schemas.microsoft.com/office/powerpoint/2010/main" val="398085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6" name="Pentagon 5"/>
          <p:cNvSpPr/>
          <p:nvPr/>
        </p:nvSpPr>
        <p:spPr>
          <a:xfrm>
            <a:off x="799448" y="1218381"/>
            <a:ext cx="9561606" cy="76496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r>
              <a:rPr lang="en-US" sz="3300" b="1" dirty="0">
                <a:latin typeface="Times New Roman" panose="02020603050405020304" pitchFamily="18" charset="0"/>
                <a:cs typeface="Times New Roman" panose="02020603050405020304" pitchFamily="18" charset="0"/>
              </a:rPr>
              <a:t>	Priority Scheduling</a:t>
            </a:r>
          </a:p>
        </p:txBody>
      </p:sp>
      <p:sp>
        <p:nvSpPr>
          <p:cNvPr id="2" name="Slide Number Placeholder 1"/>
          <p:cNvSpPr>
            <a:spLocks noGrp="1"/>
          </p:cNvSpPr>
          <p:nvPr>
            <p:ph type="sldNum" sz="quarter" idx="12"/>
          </p:nvPr>
        </p:nvSpPr>
        <p:spPr/>
        <p:txBody>
          <a:bodyPr/>
          <a:lstStyle/>
          <a:p>
            <a:fld id="{7C385092-C246-4874-91F6-02E4753277BA}" type="slidenum">
              <a:rPr lang="en-US" smtClean="0"/>
              <a:t>28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8254019"/>
              </p:ext>
            </p:extLst>
          </p:nvPr>
        </p:nvGraphicFramePr>
        <p:xfrm>
          <a:off x="403208" y="2971324"/>
          <a:ext cx="3518552" cy="2372837"/>
        </p:xfrm>
        <a:graphic>
          <a:graphicData uri="http://schemas.openxmlformats.org/drawingml/2006/table">
            <a:tbl>
              <a:tblPr firstRow="1" firstCol="1" bandRow="1">
                <a:tableStyleId>{5C22544A-7EE6-4342-B048-85BDC9FD1C3A}</a:tableStyleId>
              </a:tblPr>
              <a:tblGrid>
                <a:gridCol w="856632"/>
                <a:gridCol w="812800"/>
                <a:gridCol w="1026160"/>
                <a:gridCol w="822960"/>
              </a:tblGrid>
              <a:tr h="736397">
                <a:tc>
                  <a:txBody>
                    <a:bodyPr/>
                    <a:lstStyle/>
                    <a:p>
                      <a:pPr marL="0" marR="0" algn="ctr">
                        <a:lnSpc>
                          <a:spcPct val="107000"/>
                        </a:lnSpc>
                        <a:spcBef>
                          <a:spcPts val="0"/>
                        </a:spcBef>
                        <a:spcAft>
                          <a:spcPts val="0"/>
                        </a:spcAft>
                      </a:pPr>
                      <a:r>
                        <a:rPr lang="en-US" sz="1600" b="1" dirty="0">
                          <a:effectLst/>
                        </a:rPr>
                        <a:t>Process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dirty="0">
                          <a:effectLst/>
                        </a:rPr>
                        <a:t>Arrival Time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Execution Time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dirty="0">
                          <a:effectLst/>
                        </a:rPr>
                        <a:t>Priority</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09110">
                <a:tc>
                  <a:txBody>
                    <a:bodyPr/>
                    <a:lstStyle/>
                    <a:p>
                      <a:pPr marL="0" marR="0" algn="ctr">
                        <a:lnSpc>
                          <a:spcPct val="107000"/>
                        </a:lnSpc>
                        <a:spcBef>
                          <a:spcPts val="0"/>
                        </a:spcBef>
                        <a:spcAft>
                          <a:spcPts val="0"/>
                        </a:spcAft>
                      </a:pPr>
                      <a:r>
                        <a:rPr lang="en-US" sz="1600" b="1" dirty="0" smtClean="0">
                          <a:effectLst/>
                        </a:rPr>
                        <a:t>A</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lumMod val="25000"/>
                      </a:schemeClr>
                    </a:solidFill>
                  </a:tcPr>
                </a:tc>
                <a:tc>
                  <a:txBody>
                    <a:bodyPr/>
                    <a:lstStyle/>
                    <a:p>
                      <a:pPr marL="0" marR="0" algn="ctr">
                        <a:lnSpc>
                          <a:spcPct val="107000"/>
                        </a:lnSpc>
                        <a:spcBef>
                          <a:spcPts val="0"/>
                        </a:spcBef>
                        <a:spcAft>
                          <a:spcPts val="0"/>
                        </a:spcAft>
                      </a:pPr>
                      <a:r>
                        <a:rPr lang="en-US" sz="1600" b="1" dirty="0">
                          <a:effectLst/>
                        </a:rPr>
                        <a:t>0</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09110">
                <a:tc>
                  <a:txBody>
                    <a:bodyPr/>
                    <a:lstStyle/>
                    <a:p>
                      <a:pPr marL="0" marR="0" algn="ctr">
                        <a:lnSpc>
                          <a:spcPct val="107000"/>
                        </a:lnSpc>
                        <a:spcBef>
                          <a:spcPts val="0"/>
                        </a:spcBef>
                        <a:spcAft>
                          <a:spcPts val="0"/>
                        </a:spcAft>
                      </a:pPr>
                      <a:r>
                        <a:rPr lang="en-US" sz="1600" b="1" dirty="0" smtClean="0">
                          <a:effectLst/>
                        </a:rPr>
                        <a:t>B</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lgn="ctr">
                        <a:lnSpc>
                          <a:spcPct val="107000"/>
                        </a:lnSpc>
                        <a:spcBef>
                          <a:spcPts val="0"/>
                        </a:spcBef>
                        <a:spcAft>
                          <a:spcPts val="0"/>
                        </a:spcAft>
                      </a:pPr>
                      <a:r>
                        <a:rPr lang="en-US" sz="1600" b="1" dirty="0">
                          <a:effectLst/>
                        </a:rPr>
                        <a:t>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dirty="0">
                          <a:effectLst/>
                        </a:rPr>
                        <a:t>3</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09110">
                <a:tc>
                  <a:txBody>
                    <a:bodyPr/>
                    <a:lstStyle/>
                    <a:p>
                      <a:pPr marL="0" marR="0" algn="ctr">
                        <a:lnSpc>
                          <a:spcPct val="107000"/>
                        </a:lnSpc>
                        <a:spcBef>
                          <a:spcPts val="0"/>
                        </a:spcBef>
                        <a:spcAft>
                          <a:spcPts val="0"/>
                        </a:spcAft>
                      </a:pPr>
                      <a:r>
                        <a:rPr lang="en-US" sz="1600" b="1" dirty="0" smtClean="0">
                          <a:effectLst/>
                        </a:rPr>
                        <a:t>C</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lumMod val="75000"/>
                      </a:schemeClr>
                    </a:solidFill>
                  </a:tcPr>
                </a:tc>
                <a:tc>
                  <a:txBody>
                    <a:bodyPr/>
                    <a:lstStyle/>
                    <a:p>
                      <a:pPr marL="0" marR="0" algn="ctr">
                        <a:lnSpc>
                          <a:spcPct val="107000"/>
                        </a:lnSpc>
                        <a:spcBef>
                          <a:spcPts val="0"/>
                        </a:spcBef>
                        <a:spcAft>
                          <a:spcPts val="0"/>
                        </a:spcAft>
                      </a:pPr>
                      <a:r>
                        <a:rPr lang="en-US" sz="1600" b="1" dirty="0">
                          <a:effectLst/>
                        </a:rPr>
                        <a:t>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dirty="0">
                          <a:effectLst/>
                        </a:rPr>
                        <a:t>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dirty="0">
                          <a:effectLst/>
                        </a:rPr>
                        <a:t>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09110">
                <a:tc>
                  <a:txBody>
                    <a:bodyPr/>
                    <a:lstStyle/>
                    <a:p>
                      <a:pPr marL="0" marR="0" algn="ctr">
                        <a:lnSpc>
                          <a:spcPct val="107000"/>
                        </a:lnSpc>
                        <a:spcBef>
                          <a:spcPts val="0"/>
                        </a:spcBef>
                        <a:spcAft>
                          <a:spcPts val="0"/>
                        </a:spcAft>
                      </a:pPr>
                      <a:r>
                        <a:rPr lang="en-US" sz="1600" b="1" dirty="0" smtClean="0">
                          <a:effectLst/>
                        </a:rPr>
                        <a:t>D</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lumMod val="90000"/>
                      </a:schemeClr>
                    </a:solidFill>
                  </a:tcPr>
                </a:tc>
                <a:tc>
                  <a:txBody>
                    <a:bodyPr/>
                    <a:lstStyle/>
                    <a:p>
                      <a:pPr marL="0" marR="0" algn="ctr">
                        <a:lnSpc>
                          <a:spcPct val="107000"/>
                        </a:lnSpc>
                        <a:spcBef>
                          <a:spcPts val="0"/>
                        </a:spcBef>
                        <a:spcAft>
                          <a:spcPts val="0"/>
                        </a:spcAft>
                      </a:pPr>
                      <a:r>
                        <a:rPr lang="en-US" sz="1600" b="1" dirty="0">
                          <a:effectLst/>
                        </a:rPr>
                        <a:t>3</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dirty="0">
                          <a:effectLst/>
                        </a:rPr>
                        <a:t>6</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dirty="0">
                          <a:effectLst/>
                        </a:rPr>
                        <a:t>3</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49019394"/>
              </p:ext>
            </p:extLst>
          </p:nvPr>
        </p:nvGraphicFramePr>
        <p:xfrm>
          <a:off x="4469130" y="4972844"/>
          <a:ext cx="7236460" cy="958056"/>
        </p:xfrm>
        <a:graphic>
          <a:graphicData uri="http://schemas.openxmlformats.org/drawingml/2006/table">
            <a:tbl>
              <a:tblPr firstRow="1" firstCol="1" bandRow="1"/>
              <a:tblGrid>
                <a:gridCol w="328930"/>
                <a:gridCol w="328930"/>
                <a:gridCol w="328930"/>
                <a:gridCol w="328930"/>
                <a:gridCol w="328930"/>
                <a:gridCol w="328930"/>
                <a:gridCol w="328930"/>
                <a:gridCol w="328930"/>
                <a:gridCol w="328930"/>
                <a:gridCol w="328930"/>
                <a:gridCol w="328930"/>
                <a:gridCol w="328930"/>
                <a:gridCol w="328930"/>
                <a:gridCol w="328930"/>
                <a:gridCol w="328930"/>
                <a:gridCol w="328930"/>
                <a:gridCol w="328930"/>
                <a:gridCol w="328930"/>
                <a:gridCol w="328930"/>
                <a:gridCol w="328930"/>
                <a:gridCol w="328930"/>
                <a:gridCol w="328930"/>
              </a:tblGrid>
              <a:tr h="958056">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3838"/>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3838"/>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3838"/>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3838"/>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3838"/>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7171"/>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7171"/>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7171"/>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66555972"/>
              </p:ext>
            </p:extLst>
          </p:nvPr>
        </p:nvGraphicFramePr>
        <p:xfrm>
          <a:off x="4458970" y="2991644"/>
          <a:ext cx="7236460" cy="945356"/>
        </p:xfrm>
        <a:graphic>
          <a:graphicData uri="http://schemas.openxmlformats.org/drawingml/2006/table">
            <a:tbl>
              <a:tblPr firstRow="1" firstCol="1" bandRow="1"/>
              <a:tblGrid>
                <a:gridCol w="328930"/>
                <a:gridCol w="328930"/>
                <a:gridCol w="328930"/>
                <a:gridCol w="328930"/>
                <a:gridCol w="328930"/>
                <a:gridCol w="328930"/>
                <a:gridCol w="328930"/>
                <a:gridCol w="328930"/>
                <a:gridCol w="328930"/>
                <a:gridCol w="328930"/>
                <a:gridCol w="328930"/>
                <a:gridCol w="328930"/>
                <a:gridCol w="328930"/>
                <a:gridCol w="328930"/>
                <a:gridCol w="328930"/>
                <a:gridCol w="328930"/>
                <a:gridCol w="328930"/>
                <a:gridCol w="328930"/>
                <a:gridCol w="328930"/>
                <a:gridCol w="328930"/>
                <a:gridCol w="328930"/>
                <a:gridCol w="328930"/>
              </a:tblGrid>
              <a:tr h="945356">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3838"/>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3838"/>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3838"/>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3838"/>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3838"/>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3" name="Straight Arrow Connector 12"/>
          <p:cNvCxnSpPr/>
          <p:nvPr/>
        </p:nvCxnSpPr>
        <p:spPr>
          <a:xfrm>
            <a:off x="4785360" y="2425700"/>
            <a:ext cx="0"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105400" y="2598420"/>
            <a:ext cx="0" cy="37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25440" y="2697480"/>
            <a:ext cx="0" cy="276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712971" y="2229088"/>
            <a:ext cx="327660" cy="369332"/>
          </a:xfrm>
          <a:prstGeom prst="rect">
            <a:avLst/>
          </a:prstGeom>
          <a:noFill/>
        </p:spPr>
        <p:txBody>
          <a:bodyPr wrap="square" rtlCol="0">
            <a:spAutoFit/>
          </a:bodyPr>
          <a:lstStyle/>
          <a:p>
            <a:r>
              <a:rPr lang="en-US" dirty="0" smtClean="0"/>
              <a:t>B</a:t>
            </a:r>
            <a:endParaRPr lang="en-US" dirty="0"/>
          </a:p>
        </p:txBody>
      </p:sp>
      <p:sp>
        <p:nvSpPr>
          <p:cNvPr id="19" name="TextBox 18"/>
          <p:cNvSpPr txBox="1"/>
          <p:nvPr/>
        </p:nvSpPr>
        <p:spPr>
          <a:xfrm>
            <a:off x="5052572" y="2431534"/>
            <a:ext cx="308098" cy="369332"/>
          </a:xfrm>
          <a:prstGeom prst="rect">
            <a:avLst/>
          </a:prstGeom>
          <a:noFill/>
        </p:spPr>
        <p:txBody>
          <a:bodyPr wrap="none" rtlCol="0">
            <a:spAutoFit/>
          </a:bodyPr>
          <a:lstStyle/>
          <a:p>
            <a:r>
              <a:rPr lang="en-US" dirty="0"/>
              <a:t>C</a:t>
            </a:r>
          </a:p>
        </p:txBody>
      </p:sp>
      <p:sp>
        <p:nvSpPr>
          <p:cNvPr id="20" name="TextBox 19"/>
          <p:cNvSpPr txBox="1"/>
          <p:nvPr/>
        </p:nvSpPr>
        <p:spPr>
          <a:xfrm>
            <a:off x="5372611" y="2512814"/>
            <a:ext cx="327334" cy="369332"/>
          </a:xfrm>
          <a:prstGeom prst="rect">
            <a:avLst/>
          </a:prstGeom>
          <a:noFill/>
        </p:spPr>
        <p:txBody>
          <a:bodyPr wrap="none" rtlCol="0">
            <a:spAutoFit/>
          </a:bodyPr>
          <a:lstStyle/>
          <a:p>
            <a:r>
              <a:rPr lang="en-US" dirty="0" smtClean="0"/>
              <a:t>D</a:t>
            </a:r>
            <a:endParaRPr lang="en-US" dirty="0"/>
          </a:p>
        </p:txBody>
      </p:sp>
      <p:sp>
        <p:nvSpPr>
          <p:cNvPr id="21" name="TextBox 20"/>
          <p:cNvSpPr txBox="1"/>
          <p:nvPr/>
        </p:nvSpPr>
        <p:spPr>
          <a:xfrm>
            <a:off x="5132071" y="4483100"/>
            <a:ext cx="7059929"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A		   C		</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B	         D</a:t>
            </a:r>
            <a:endParaRPr lang="en-US" sz="28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4293871" y="5947102"/>
            <a:ext cx="7809229" cy="954107"/>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0 	        5			      13       16 	        22	</a:t>
            </a:r>
            <a:endParaRPr lang="en-US" sz="2800" b="1"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4293871" y="3891473"/>
            <a:ext cx="7809229" cy="954107"/>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0  1  2  3 4 5		      	      13       16 	        22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60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6" name="Pentagon 5"/>
          <p:cNvSpPr/>
          <p:nvPr/>
        </p:nvSpPr>
        <p:spPr>
          <a:xfrm>
            <a:off x="799448" y="1218381"/>
            <a:ext cx="9561606" cy="76496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r>
              <a:rPr lang="en-US" sz="3300" b="1" dirty="0" smtClean="0">
                <a:latin typeface="Times New Roman" panose="02020603050405020304" pitchFamily="18" charset="0"/>
                <a:cs typeface="Times New Roman" panose="02020603050405020304" pitchFamily="18" charset="0"/>
              </a:rPr>
              <a:t>	Q&amp;A</a:t>
            </a:r>
            <a:endParaRPr lang="en-US" sz="3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86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6" name="Pentagon 5"/>
          <p:cNvSpPr/>
          <p:nvPr/>
        </p:nvSpPr>
        <p:spPr>
          <a:xfrm>
            <a:off x="799448" y="1218381"/>
            <a:ext cx="9561606" cy="76496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r>
              <a:rPr lang="en-US" sz="3300" b="1" dirty="0" smtClean="0">
                <a:latin typeface="Times New Roman" panose="02020603050405020304" pitchFamily="18" charset="0"/>
                <a:cs typeface="Times New Roman" panose="02020603050405020304" pitchFamily="18" charset="0"/>
              </a:rPr>
              <a:t>	Process</a:t>
            </a:r>
            <a:endParaRPr lang="en-US" sz="3300" b="1" dirty="0"/>
          </a:p>
        </p:txBody>
      </p:sp>
      <p:sp>
        <p:nvSpPr>
          <p:cNvPr id="2" name="Slide Number Placeholder 1"/>
          <p:cNvSpPr>
            <a:spLocks noGrp="1"/>
          </p:cNvSpPr>
          <p:nvPr>
            <p:ph type="sldNum" sz="quarter" idx="12"/>
          </p:nvPr>
        </p:nvSpPr>
        <p:spPr/>
        <p:txBody>
          <a:bodyPr/>
          <a:lstStyle/>
          <a:p>
            <a:fld id="{7C385092-C246-4874-91F6-02E4753277BA}" type="slidenum">
              <a:rPr lang="en-US" smtClean="0"/>
              <a:t>3</a:t>
            </a:fld>
            <a:endParaRPr lang="en-US"/>
          </a:p>
        </p:txBody>
      </p:sp>
      <p:sp>
        <p:nvSpPr>
          <p:cNvPr id="7" name="TextBox 6"/>
          <p:cNvSpPr txBox="1"/>
          <p:nvPr/>
        </p:nvSpPr>
        <p:spPr>
          <a:xfrm>
            <a:off x="799448" y="2506472"/>
            <a:ext cx="9561606" cy="92333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What is a Process?</a:t>
            </a:r>
          </a:p>
          <a:p>
            <a:pPr marL="285750" indent="-285750">
              <a:buFont typeface="Symbol" panose="05050102010706020507" pitchFamily="18" charset="2"/>
              <a:buChar char="Þ"/>
            </a:pPr>
            <a:r>
              <a:rPr lang="en-US" dirty="0" smtClean="0"/>
              <a:t>The </a:t>
            </a:r>
            <a:r>
              <a:rPr lang="en-US" dirty="0"/>
              <a:t>abstraction provided by the OS of </a:t>
            </a:r>
            <a:r>
              <a:rPr lang="en-US" b="1" u="sng" dirty="0"/>
              <a:t>a running program </a:t>
            </a:r>
            <a:r>
              <a:rPr lang="en-US" dirty="0"/>
              <a:t>is something we will call </a:t>
            </a:r>
            <a:r>
              <a:rPr lang="en-US" b="1" u="sng" dirty="0"/>
              <a:t>a process</a:t>
            </a:r>
            <a:r>
              <a:rPr lang="en-US" dirty="0"/>
              <a:t>. </a:t>
            </a:r>
            <a:endParaRPr lang="en-US" dirty="0" smtClean="0"/>
          </a:p>
          <a:p>
            <a:pPr marL="285750" indent="-285750">
              <a:buFont typeface="Symbol" panose="05050102010706020507" pitchFamily="18" charset="2"/>
              <a:buChar char="Þ"/>
            </a:pPr>
            <a:r>
              <a:rPr lang="en-US" dirty="0" smtClean="0"/>
              <a:t>A process </a:t>
            </a:r>
            <a:r>
              <a:rPr lang="en-US" dirty="0"/>
              <a:t>is simply a running </a:t>
            </a:r>
            <a:r>
              <a:rPr lang="en-US" dirty="0" smtClean="0"/>
              <a:t>program.</a:t>
            </a:r>
            <a:endParaRPr lang="en-US" dirty="0"/>
          </a:p>
        </p:txBody>
      </p:sp>
    </p:spTree>
    <p:extLst>
      <p:ext uri="{BB962C8B-B14F-4D97-AF65-F5344CB8AC3E}">
        <p14:creationId xmlns:p14="http://schemas.microsoft.com/office/powerpoint/2010/main" val="3427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C385092-C246-4874-91F6-02E4753277BA}" type="slidenum">
              <a:rPr lang="en-US" smtClean="0"/>
              <a:t>30</a:t>
            </a:fld>
            <a:endParaRPr lang="en-US"/>
          </a:p>
        </p:txBody>
      </p:sp>
      <p:sp>
        <p:nvSpPr>
          <p:cNvPr id="3" name="TextBox 2"/>
          <p:cNvSpPr txBox="1"/>
          <p:nvPr/>
        </p:nvSpPr>
        <p:spPr>
          <a:xfrm>
            <a:off x="3078480" y="1869440"/>
            <a:ext cx="6146800" cy="1446550"/>
          </a:xfrm>
          <a:prstGeom prst="rect">
            <a:avLst/>
          </a:prstGeom>
          <a:noFill/>
        </p:spPr>
        <p:txBody>
          <a:bodyPr wrap="square" rtlCol="0">
            <a:spAutoFit/>
          </a:bodyPr>
          <a:lstStyle/>
          <a:p>
            <a:r>
              <a:rPr lang="en-US" sz="8800" b="1" dirty="0" smtClean="0">
                <a:latin typeface="Times New Roman" panose="02020603050405020304" pitchFamily="18" charset="0"/>
                <a:cs typeface="Times New Roman" panose="02020603050405020304" pitchFamily="18" charset="0"/>
              </a:rPr>
              <a:t>Thank you!!</a:t>
            </a:r>
            <a:endParaRPr lang="en-US" sz="8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88720" y="5262880"/>
            <a:ext cx="9357360" cy="923330"/>
          </a:xfrm>
          <a:prstGeom prst="rect">
            <a:avLst/>
          </a:prstGeom>
          <a:noFill/>
        </p:spPr>
        <p:txBody>
          <a:bodyPr wrap="square" rtlCol="0">
            <a:spAutoFit/>
          </a:bodyPr>
          <a:lstStyle/>
          <a:p>
            <a:r>
              <a:rPr lang="en-US" b="1" dirty="0" smtClean="0"/>
              <a:t>References:</a:t>
            </a:r>
          </a:p>
          <a:p>
            <a:pPr marL="285750" indent="-285750">
              <a:buFont typeface="Arial" panose="020B0604020202020204" pitchFamily="34" charset="0"/>
              <a:buChar char="•"/>
            </a:pPr>
            <a:r>
              <a:rPr lang="en-US" dirty="0">
                <a:hlinkClick r:id="rId4" tooltip="Follow link"/>
              </a:rPr>
              <a:t>Operating Systems: Three Easy Pieces (wisc.edu</a:t>
            </a:r>
            <a:r>
              <a:rPr lang="en-US" dirty="0" smtClean="0">
                <a:hlinkClick r:id="rId4" tooltip="Follow link"/>
              </a:rPr>
              <a:t>)</a:t>
            </a:r>
            <a:endParaRPr lang="en-US" dirty="0" smtClean="0"/>
          </a:p>
          <a:p>
            <a:pPr marL="285750" indent="-285750">
              <a:buFont typeface="Arial" panose="020B0604020202020204" pitchFamily="34" charset="0"/>
              <a:buChar char="•"/>
            </a:pPr>
            <a:r>
              <a:rPr lang="en-US" dirty="0">
                <a:hlinkClick r:id="rId5"/>
              </a:rPr>
              <a:t>CPU Scheduling Algorithms in Operating </a:t>
            </a:r>
            <a:r>
              <a:rPr lang="en-US" dirty="0" smtClean="0">
                <a:hlinkClick r:id="rId5"/>
              </a:rPr>
              <a:t>Systems</a:t>
            </a:r>
            <a:endParaRPr lang="en-US" dirty="0"/>
          </a:p>
        </p:txBody>
      </p:sp>
    </p:spTree>
    <p:extLst>
      <p:ext uri="{BB962C8B-B14F-4D97-AF65-F5344CB8AC3E}">
        <p14:creationId xmlns:p14="http://schemas.microsoft.com/office/powerpoint/2010/main" val="3329239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C385092-C246-4874-91F6-02E4753277BA}" type="slidenum">
              <a:rPr lang="en-US" smtClean="0"/>
              <a:t>4</a:t>
            </a:fld>
            <a:endParaRPr lang="en-US"/>
          </a:p>
        </p:txBody>
      </p:sp>
      <p:pic>
        <p:nvPicPr>
          <p:cNvPr id="8" name="Picture 7"/>
          <p:cNvPicPr>
            <a:picLocks noChangeAspect="1"/>
          </p:cNvPicPr>
          <p:nvPr/>
        </p:nvPicPr>
        <p:blipFill>
          <a:blip r:embed="rId4"/>
          <a:stretch>
            <a:fillRect/>
          </a:stretch>
        </p:blipFill>
        <p:spPr>
          <a:xfrm>
            <a:off x="3901440" y="738774"/>
            <a:ext cx="7780414" cy="5617576"/>
          </a:xfrm>
          <a:prstGeom prst="rect">
            <a:avLst/>
          </a:prstGeom>
        </p:spPr>
      </p:pic>
      <p:sp>
        <p:nvSpPr>
          <p:cNvPr id="9" name="TextBox 8"/>
          <p:cNvSpPr txBox="1"/>
          <p:nvPr/>
        </p:nvSpPr>
        <p:spPr>
          <a:xfrm>
            <a:off x="528320" y="1798320"/>
            <a:ext cx="3373120" cy="1754326"/>
          </a:xfrm>
          <a:prstGeom prst="rect">
            <a:avLst/>
          </a:prstGeom>
          <a:noFill/>
        </p:spPr>
        <p:txBody>
          <a:bodyPr wrap="square" rtlCol="0">
            <a:spAutoFit/>
          </a:bodyPr>
          <a:lstStyle/>
          <a:p>
            <a:r>
              <a:rPr lang="en-US" sz="2400" b="1" dirty="0" err="1"/>
              <a:t>pidin</a:t>
            </a:r>
            <a:r>
              <a:rPr lang="en-US" sz="2400" b="1" dirty="0"/>
              <a:t> a | grep </a:t>
            </a:r>
            <a:r>
              <a:rPr lang="en-US" sz="2400" b="1" dirty="0" smtClean="0"/>
              <a:t>something</a:t>
            </a:r>
          </a:p>
          <a:p>
            <a:endParaRPr lang="en-US" sz="2400" b="1" dirty="0"/>
          </a:p>
          <a:p>
            <a:r>
              <a:rPr lang="en-US" sz="2400" b="1" dirty="0" smtClean="0"/>
              <a:t>Kill 12345</a:t>
            </a:r>
          </a:p>
          <a:p>
            <a:endParaRPr lang="en-US" dirty="0"/>
          </a:p>
          <a:p>
            <a:endParaRPr lang="en-US" dirty="0"/>
          </a:p>
        </p:txBody>
      </p:sp>
    </p:spTree>
    <p:extLst>
      <p:ext uri="{BB962C8B-B14F-4D97-AF65-F5344CB8AC3E}">
        <p14:creationId xmlns:p14="http://schemas.microsoft.com/office/powerpoint/2010/main" val="3375411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C385092-C246-4874-91F6-02E4753277BA}" type="slidenum">
              <a:rPr lang="en-US" smtClean="0"/>
              <a:t>5</a:t>
            </a:fld>
            <a:endParaRPr lang="en-US"/>
          </a:p>
        </p:txBody>
      </p:sp>
      <p:pic>
        <p:nvPicPr>
          <p:cNvPr id="1026" name="Picture 2" descr="A simplified conceptual diagram of a typical CP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2939" y="282596"/>
            <a:ext cx="5218176" cy="60737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603250" y="669925"/>
            <a:ext cx="5295900" cy="5686425"/>
          </a:xfrm>
          <a:prstGeom prst="rect">
            <a:avLst/>
          </a:prstGeom>
        </p:spPr>
      </p:pic>
    </p:spTree>
    <p:extLst>
      <p:ext uri="{BB962C8B-B14F-4D97-AF65-F5344CB8AC3E}">
        <p14:creationId xmlns:p14="http://schemas.microsoft.com/office/powerpoint/2010/main" val="1479003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C385092-C246-4874-91F6-02E4753277BA}" type="slidenum">
              <a:rPr lang="en-US" smtClean="0"/>
              <a:t>6</a:t>
            </a:fld>
            <a:endParaRPr lang="en-US"/>
          </a:p>
        </p:txBody>
      </p:sp>
      <p:pic>
        <p:nvPicPr>
          <p:cNvPr id="5" name="Picture 4"/>
          <p:cNvPicPr>
            <a:picLocks noChangeAspect="1"/>
          </p:cNvPicPr>
          <p:nvPr/>
        </p:nvPicPr>
        <p:blipFill>
          <a:blip r:embed="rId4"/>
          <a:stretch>
            <a:fillRect/>
          </a:stretch>
        </p:blipFill>
        <p:spPr>
          <a:xfrm>
            <a:off x="2788285" y="881363"/>
            <a:ext cx="6772275" cy="4857750"/>
          </a:xfrm>
          <a:prstGeom prst="rect">
            <a:avLst/>
          </a:prstGeom>
        </p:spPr>
      </p:pic>
    </p:spTree>
    <p:extLst>
      <p:ext uri="{BB962C8B-B14F-4D97-AF65-F5344CB8AC3E}">
        <p14:creationId xmlns:p14="http://schemas.microsoft.com/office/powerpoint/2010/main" val="104717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C385092-C246-4874-91F6-02E4753277BA}" type="slidenum">
              <a:rPr lang="en-US" smtClean="0"/>
              <a:t>7</a:t>
            </a:fld>
            <a:endParaRPr lang="en-US"/>
          </a:p>
        </p:txBody>
      </p:sp>
      <p:pic>
        <p:nvPicPr>
          <p:cNvPr id="6" name="Picture 5"/>
          <p:cNvPicPr>
            <a:picLocks noChangeAspect="1"/>
          </p:cNvPicPr>
          <p:nvPr/>
        </p:nvPicPr>
        <p:blipFill>
          <a:blip r:embed="rId4"/>
          <a:stretch>
            <a:fillRect/>
          </a:stretch>
        </p:blipFill>
        <p:spPr>
          <a:xfrm>
            <a:off x="756285" y="1826878"/>
            <a:ext cx="5314950" cy="3067050"/>
          </a:xfrm>
          <a:prstGeom prst="rect">
            <a:avLst/>
          </a:prstGeom>
        </p:spPr>
      </p:pic>
      <p:pic>
        <p:nvPicPr>
          <p:cNvPr id="3" name="Picture 2"/>
          <p:cNvPicPr>
            <a:picLocks noChangeAspect="1"/>
          </p:cNvPicPr>
          <p:nvPr/>
        </p:nvPicPr>
        <p:blipFill>
          <a:blip r:embed="rId5"/>
          <a:stretch>
            <a:fillRect/>
          </a:stretch>
        </p:blipFill>
        <p:spPr>
          <a:xfrm>
            <a:off x="6168390" y="1826878"/>
            <a:ext cx="5524500" cy="3543300"/>
          </a:xfrm>
          <a:prstGeom prst="rect">
            <a:avLst/>
          </a:prstGeom>
        </p:spPr>
      </p:pic>
    </p:spTree>
    <p:extLst>
      <p:ext uri="{BB962C8B-B14F-4D97-AF65-F5344CB8AC3E}">
        <p14:creationId xmlns:p14="http://schemas.microsoft.com/office/powerpoint/2010/main" val="202814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C385092-C246-4874-91F6-02E4753277BA}" type="slidenum">
              <a:rPr lang="en-US" smtClean="0"/>
              <a:t>8</a:t>
            </a:fld>
            <a:endParaRPr lang="en-US"/>
          </a:p>
        </p:txBody>
      </p:sp>
      <p:pic>
        <p:nvPicPr>
          <p:cNvPr id="6" name="Picture 5"/>
          <p:cNvPicPr>
            <a:picLocks noChangeAspect="1"/>
          </p:cNvPicPr>
          <p:nvPr/>
        </p:nvPicPr>
        <p:blipFill>
          <a:blip r:embed="rId4"/>
          <a:stretch>
            <a:fillRect/>
          </a:stretch>
        </p:blipFill>
        <p:spPr>
          <a:xfrm>
            <a:off x="249461" y="1434147"/>
            <a:ext cx="6124575" cy="4010025"/>
          </a:xfrm>
          <a:prstGeom prst="rect">
            <a:avLst/>
          </a:prstGeom>
        </p:spPr>
      </p:pic>
      <p:pic>
        <p:nvPicPr>
          <p:cNvPr id="7" name="Picture 6"/>
          <p:cNvPicPr>
            <a:picLocks noChangeAspect="1"/>
          </p:cNvPicPr>
          <p:nvPr/>
        </p:nvPicPr>
        <p:blipFill>
          <a:blip r:embed="rId5"/>
          <a:stretch>
            <a:fillRect/>
          </a:stretch>
        </p:blipFill>
        <p:spPr>
          <a:xfrm>
            <a:off x="5842952" y="1180766"/>
            <a:ext cx="5975954" cy="4263406"/>
          </a:xfrm>
          <a:prstGeom prst="rect">
            <a:avLst/>
          </a:prstGeom>
        </p:spPr>
      </p:pic>
    </p:spTree>
    <p:extLst>
      <p:ext uri="{BB962C8B-B14F-4D97-AF65-F5344CB8AC3E}">
        <p14:creationId xmlns:p14="http://schemas.microsoft.com/office/powerpoint/2010/main" val="205759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3" cstate="print"/>
          <a:srcRect/>
          <a:stretch>
            <a:fillRect/>
          </a:stretch>
        </p:blipFill>
        <p:spPr bwMode="auto">
          <a:xfrm>
            <a:off x="249461" y="235251"/>
            <a:ext cx="1290638" cy="646112"/>
          </a:xfrm>
          <a:prstGeom prst="rect">
            <a:avLst/>
          </a:prstGeom>
          <a:noFill/>
          <a:ln w="9525">
            <a:noFill/>
            <a:miter lim="800000"/>
            <a:headEnd/>
            <a:tailEnd/>
          </a:ln>
        </p:spPr>
      </p:pic>
      <p:sp>
        <p:nvSpPr>
          <p:cNvPr id="6" name="Pentagon 5"/>
          <p:cNvSpPr/>
          <p:nvPr/>
        </p:nvSpPr>
        <p:spPr>
          <a:xfrm>
            <a:off x="799448" y="1218381"/>
            <a:ext cx="9561606" cy="76496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r>
              <a:rPr lang="en-US" sz="3300" b="1" dirty="0">
                <a:latin typeface="Times New Roman" panose="02020603050405020304" pitchFamily="18" charset="0"/>
                <a:cs typeface="Times New Roman" panose="02020603050405020304" pitchFamily="18" charset="0"/>
              </a:rPr>
              <a:t>	Process API</a:t>
            </a:r>
          </a:p>
        </p:txBody>
      </p:sp>
      <p:sp>
        <p:nvSpPr>
          <p:cNvPr id="2" name="Slide Number Placeholder 1"/>
          <p:cNvSpPr>
            <a:spLocks noGrp="1"/>
          </p:cNvSpPr>
          <p:nvPr>
            <p:ph type="sldNum" sz="quarter" idx="12"/>
          </p:nvPr>
        </p:nvSpPr>
        <p:spPr/>
        <p:txBody>
          <a:bodyPr/>
          <a:lstStyle/>
          <a:p>
            <a:fld id="{7C385092-C246-4874-91F6-02E4753277BA}" type="slidenum">
              <a:rPr lang="en-US" smtClean="0"/>
              <a:t>9</a:t>
            </a:fld>
            <a:endParaRPr lang="en-US"/>
          </a:p>
        </p:txBody>
      </p:sp>
      <p:sp>
        <p:nvSpPr>
          <p:cNvPr id="23" name="Oval 22"/>
          <p:cNvSpPr/>
          <p:nvPr/>
        </p:nvSpPr>
        <p:spPr>
          <a:xfrm>
            <a:off x="1682021" y="2489200"/>
            <a:ext cx="2072640" cy="1127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Fork()</a:t>
            </a:r>
            <a:endParaRPr lang="en-US" sz="3600" dirty="0"/>
          </a:p>
        </p:txBody>
      </p:sp>
      <p:sp>
        <p:nvSpPr>
          <p:cNvPr id="24" name="Oval 23"/>
          <p:cNvSpPr/>
          <p:nvPr/>
        </p:nvSpPr>
        <p:spPr>
          <a:xfrm>
            <a:off x="4095880" y="5044440"/>
            <a:ext cx="2072640" cy="1127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Exec()</a:t>
            </a:r>
            <a:endParaRPr lang="en-US" sz="3600" dirty="0"/>
          </a:p>
        </p:txBody>
      </p:sp>
      <p:sp>
        <p:nvSpPr>
          <p:cNvPr id="25" name="Oval 24"/>
          <p:cNvSpPr/>
          <p:nvPr/>
        </p:nvSpPr>
        <p:spPr>
          <a:xfrm>
            <a:off x="7691661" y="5044440"/>
            <a:ext cx="2072640" cy="1127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Exit()</a:t>
            </a:r>
            <a:endParaRPr lang="en-US" sz="3600" dirty="0"/>
          </a:p>
        </p:txBody>
      </p:sp>
      <p:sp>
        <p:nvSpPr>
          <p:cNvPr id="26" name="Oval 25"/>
          <p:cNvSpPr/>
          <p:nvPr/>
        </p:nvSpPr>
        <p:spPr>
          <a:xfrm>
            <a:off x="7691661" y="2489200"/>
            <a:ext cx="2072640" cy="1127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Wait()</a:t>
            </a:r>
            <a:endParaRPr lang="en-US" sz="3600" dirty="0"/>
          </a:p>
        </p:txBody>
      </p:sp>
      <p:cxnSp>
        <p:nvCxnSpPr>
          <p:cNvPr id="27" name="Straight Arrow Connector 26"/>
          <p:cNvCxnSpPr>
            <a:endCxn id="23" idx="2"/>
          </p:cNvCxnSpPr>
          <p:nvPr/>
        </p:nvCxnSpPr>
        <p:spPr>
          <a:xfrm>
            <a:off x="249461" y="3048000"/>
            <a:ext cx="1432560" cy="50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6"/>
            <a:endCxn id="26" idx="2"/>
          </p:cNvCxnSpPr>
          <p:nvPr/>
        </p:nvCxnSpPr>
        <p:spPr>
          <a:xfrm>
            <a:off x="3754661" y="3053080"/>
            <a:ext cx="39370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9764301" y="3042920"/>
            <a:ext cx="1864360" cy="76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6"/>
            <a:endCxn id="25" idx="2"/>
          </p:cNvCxnSpPr>
          <p:nvPr/>
        </p:nvCxnSpPr>
        <p:spPr>
          <a:xfrm>
            <a:off x="6168520" y="5608320"/>
            <a:ext cx="15231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0"/>
            <a:endCxn id="26" idx="4"/>
          </p:cNvCxnSpPr>
          <p:nvPr/>
        </p:nvCxnSpPr>
        <p:spPr>
          <a:xfrm flipV="1">
            <a:off x="8727981" y="3616960"/>
            <a:ext cx="0" cy="14274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3" idx="4"/>
            <a:endCxn id="24" idx="1"/>
          </p:cNvCxnSpPr>
          <p:nvPr/>
        </p:nvCxnSpPr>
        <p:spPr>
          <a:xfrm>
            <a:off x="2718341" y="3616960"/>
            <a:ext cx="1681070" cy="15926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18341" y="4394200"/>
            <a:ext cx="1026160" cy="461665"/>
          </a:xfrm>
          <a:prstGeom prst="rect">
            <a:avLst/>
          </a:prstGeom>
          <a:noFill/>
        </p:spPr>
        <p:txBody>
          <a:bodyPr wrap="square" rtlCol="0">
            <a:spAutoFit/>
          </a:bodyPr>
          <a:lstStyle/>
          <a:p>
            <a:r>
              <a:rPr lang="en-US" sz="2400" b="1" dirty="0" smtClean="0"/>
              <a:t>Child</a:t>
            </a:r>
            <a:endParaRPr lang="en-US" sz="2400" b="1" dirty="0"/>
          </a:p>
        </p:txBody>
      </p:sp>
      <p:sp>
        <p:nvSpPr>
          <p:cNvPr id="34" name="TextBox 33"/>
          <p:cNvSpPr txBox="1"/>
          <p:nvPr/>
        </p:nvSpPr>
        <p:spPr>
          <a:xfrm>
            <a:off x="5314221" y="2588875"/>
            <a:ext cx="1026160" cy="461665"/>
          </a:xfrm>
          <a:prstGeom prst="rect">
            <a:avLst/>
          </a:prstGeom>
          <a:noFill/>
        </p:spPr>
        <p:txBody>
          <a:bodyPr wrap="square" rtlCol="0">
            <a:spAutoFit/>
          </a:bodyPr>
          <a:lstStyle/>
          <a:p>
            <a:r>
              <a:rPr lang="en-US" sz="2400" b="1" dirty="0" smtClean="0"/>
              <a:t>Parent</a:t>
            </a:r>
            <a:endParaRPr lang="en-US" sz="2400" b="1" dirty="0"/>
          </a:p>
        </p:txBody>
      </p:sp>
      <p:sp>
        <p:nvSpPr>
          <p:cNvPr id="35" name="TextBox 34"/>
          <p:cNvSpPr txBox="1"/>
          <p:nvPr/>
        </p:nvSpPr>
        <p:spPr>
          <a:xfrm>
            <a:off x="9985281" y="2635041"/>
            <a:ext cx="1541780" cy="830997"/>
          </a:xfrm>
          <a:prstGeom prst="rect">
            <a:avLst/>
          </a:prstGeom>
          <a:noFill/>
        </p:spPr>
        <p:txBody>
          <a:bodyPr wrap="square" rtlCol="0">
            <a:spAutoFit/>
          </a:bodyPr>
          <a:lstStyle/>
          <a:p>
            <a:r>
              <a:rPr lang="en-US" sz="2400" b="1" dirty="0" smtClean="0"/>
              <a:t>Parent</a:t>
            </a:r>
          </a:p>
          <a:p>
            <a:r>
              <a:rPr lang="en-US" sz="2400" b="1" dirty="0" smtClean="0"/>
              <a:t>(resumes)</a:t>
            </a:r>
            <a:endParaRPr lang="en-US" sz="2400" b="1" dirty="0"/>
          </a:p>
        </p:txBody>
      </p:sp>
      <p:sp>
        <p:nvSpPr>
          <p:cNvPr id="36" name="TextBox 35"/>
          <p:cNvSpPr txBox="1"/>
          <p:nvPr/>
        </p:nvSpPr>
        <p:spPr>
          <a:xfrm>
            <a:off x="605061" y="2636520"/>
            <a:ext cx="1026160" cy="461665"/>
          </a:xfrm>
          <a:prstGeom prst="rect">
            <a:avLst/>
          </a:prstGeom>
          <a:noFill/>
        </p:spPr>
        <p:txBody>
          <a:bodyPr wrap="square" rtlCol="0">
            <a:spAutoFit/>
          </a:bodyPr>
          <a:lstStyle/>
          <a:p>
            <a:r>
              <a:rPr lang="en-US" sz="2400" b="1" dirty="0" smtClean="0"/>
              <a:t>Parent</a:t>
            </a:r>
            <a:endParaRPr lang="en-US" sz="2400" b="1" dirty="0"/>
          </a:p>
        </p:txBody>
      </p:sp>
      <p:sp>
        <p:nvSpPr>
          <p:cNvPr id="37" name="TextBox 36"/>
          <p:cNvSpPr txBox="1"/>
          <p:nvPr/>
        </p:nvSpPr>
        <p:spPr>
          <a:xfrm>
            <a:off x="6386530" y="5209597"/>
            <a:ext cx="1026160" cy="461665"/>
          </a:xfrm>
          <a:prstGeom prst="rect">
            <a:avLst/>
          </a:prstGeom>
          <a:noFill/>
        </p:spPr>
        <p:txBody>
          <a:bodyPr wrap="square" rtlCol="0">
            <a:spAutoFit/>
          </a:bodyPr>
          <a:lstStyle/>
          <a:p>
            <a:r>
              <a:rPr lang="en-US" sz="2400" b="1" dirty="0" smtClean="0"/>
              <a:t>Child</a:t>
            </a:r>
            <a:endParaRPr lang="en-US" sz="2400" b="1" dirty="0"/>
          </a:p>
        </p:txBody>
      </p:sp>
    </p:spTree>
    <p:extLst>
      <p:ext uri="{BB962C8B-B14F-4D97-AF65-F5344CB8AC3E}">
        <p14:creationId xmlns:p14="http://schemas.microsoft.com/office/powerpoint/2010/main" val="3825367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10660</TotalTime>
  <Words>989</Words>
  <Application>Microsoft Office PowerPoint</Application>
  <PresentationFormat>Widescreen</PresentationFormat>
  <Paragraphs>289</Paragraphs>
  <Slides>30</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Calibri Light</vt:lpstr>
      <vt:lpstr>Cambria Math</vt:lpstr>
      <vt:lpstr>sofia-pro</vt:lpstr>
      <vt:lpstr>Source Sans Pro</vt:lpstr>
      <vt:lpstr>Symbol</vt:lpstr>
      <vt:lpstr>Times New Roman</vt:lpstr>
      <vt:lpstr>Webdings</vt:lpstr>
      <vt:lpstr>Office Theme</vt:lpstr>
      <vt:lpstr>Virtualization (Part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(Part 1)</dc:title>
  <dc:creator>SI VAN NGUYEN/LGEVH VS FUNCTIONAL TECHNOLOGY 4(si.nguyen@lge.com)</dc:creator>
  <cp:lastModifiedBy>SI VAN NGUYEN/LGEVH VS FUNCTIONAL TECHNOLOGY 4(si.nguyen@lge.com)</cp:lastModifiedBy>
  <cp:revision>61</cp:revision>
  <dcterms:created xsi:type="dcterms:W3CDTF">2021-10-05T04:22:23Z</dcterms:created>
  <dcterms:modified xsi:type="dcterms:W3CDTF">2021-10-22T06:28:38Z</dcterms:modified>
</cp:coreProperties>
</file>