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59" r:id="rId3"/>
    <p:sldId id="267" r:id="rId4"/>
    <p:sldId id="257" r:id="rId5"/>
    <p:sldId id="281" r:id="rId6"/>
    <p:sldId id="262" r:id="rId7"/>
    <p:sldId id="265" r:id="rId8"/>
    <p:sldId id="268" r:id="rId9"/>
    <p:sldId id="266" r:id="rId10"/>
    <p:sldId id="264" r:id="rId11"/>
    <p:sldId id="263" r:id="rId12"/>
    <p:sldId id="269" r:id="rId13"/>
    <p:sldId id="270" r:id="rId14"/>
    <p:sldId id="273" r:id="rId15"/>
    <p:sldId id="274" r:id="rId16"/>
    <p:sldId id="279" r:id="rId17"/>
    <p:sldId id="280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6AB36-8DFC-4787-BB80-3CD671F8A648}" type="datetimeFigureOut">
              <a:rPr lang="en-US" smtClean="0"/>
              <a:t>17-Jul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B9039-4D62-4C63-99C8-7F04AE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6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9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6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7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3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6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0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9039-4D62-4C63-99C8-7F04AE0BD9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98" y="64621"/>
            <a:ext cx="11986407" cy="561021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19" y="778041"/>
            <a:ext cx="11902186" cy="566286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13095"/>
            <a:ext cx="2743200" cy="208380"/>
          </a:xfrm>
        </p:spPr>
        <p:txBody>
          <a:bodyPr/>
          <a:lstStyle/>
          <a:p>
            <a:fld id="{AE5D9935-117B-4611-98D5-31E2B1609B93}" type="datetime1">
              <a:rPr lang="en-US" smtClean="0"/>
              <a:t>17-Jul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13095"/>
            <a:ext cx="4114800" cy="20838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13095"/>
            <a:ext cx="2198914" cy="208380"/>
          </a:xfrm>
        </p:spPr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7461" y="6327602"/>
            <a:ext cx="1152244" cy="53039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93298" y="693963"/>
            <a:ext cx="119864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20371" y="6310557"/>
            <a:ext cx="119864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2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E38F-1AD3-430C-BBC2-130EC887045E}" type="datetime1">
              <a:rPr lang="en-US" smtClean="0"/>
              <a:t>17-Jul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82D-9159-41CF-820C-BC34A89F534C}" type="datetime1">
              <a:rPr lang="en-US" smtClean="0"/>
              <a:t>17-Jul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4028-F14F-47E4-B0AE-0928D2E36430}" type="datetime1">
              <a:rPr lang="en-US" smtClean="0"/>
              <a:t>17-Jul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EC7B-A17A-4F2A-81AF-7C0C4C2EA12B}" type="datetime1">
              <a:rPr lang="en-US" smtClean="0"/>
              <a:t>17-Jul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D0FC-3D09-4C57-99D1-4BD060EC1306}" type="datetime1">
              <a:rPr lang="en-US" smtClean="0"/>
              <a:t>17-Jul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A0FD-B755-4AE1-98D6-1B9FAB9DC066}" type="datetime1">
              <a:rPr lang="en-US" smtClean="0"/>
              <a:t>17-Jul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892F-D62C-482F-B594-5744CFCCF12A}" type="datetime1">
              <a:rPr lang="en-US" smtClean="0"/>
              <a:t>17-Jul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B617-6BAE-4AE2-A820-695BC9551F2F}" type="datetime1">
              <a:rPr lang="en-US" smtClean="0"/>
              <a:t>17-Jul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5E13-2102-4AD3-BFF2-0EC35D9A00A4}" type="datetime1">
              <a:rPr lang="en-US" smtClean="0"/>
              <a:t>17-Jul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CE3D-13D7-4C24-86F2-5F1BDDE57A36}" type="datetime1">
              <a:rPr lang="en-US" smtClean="0"/>
              <a:t>17-Jul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3270-E8BB-4736-B391-D60ABFACE31D}" type="datetime1">
              <a:rPr lang="en-US" smtClean="0"/>
              <a:t>17-Jul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7EDD-7216-4F40-A2DE-F8ECC7E6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KCS7" TargetMode="External"/><Relationship Id="rId3" Type="http://schemas.openxmlformats.org/officeDocument/2006/relationships/hyperlink" Target="https://en.wikipedia.org/wiki/X.509" TargetMode="External"/><Relationship Id="rId7" Type="http://schemas.openxmlformats.org/officeDocument/2006/relationships/hyperlink" Target="https://en.wikipedia.org/wiki/Distinguished_Encoding_Rules" TargetMode="External"/><Relationship Id="rId12" Type="http://schemas.openxmlformats.org/officeDocument/2006/relationships/hyperlink" Target="https://en.wikipedia.org/wiki/Internet_Information_Servic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Base64" TargetMode="External"/><Relationship Id="rId11" Type="http://schemas.openxmlformats.org/officeDocument/2006/relationships/hyperlink" Target="https://en.wikipedia.org/wiki/Private_key" TargetMode="External"/><Relationship Id="rId5" Type="http://schemas.openxmlformats.org/officeDocument/2006/relationships/hyperlink" Target="https://en.wikipedia.org/wiki/Privacy-enhanced_Electronic_Mail" TargetMode="External"/><Relationship Id="rId10" Type="http://schemas.openxmlformats.org/officeDocument/2006/relationships/hyperlink" Target="https://en.wikipedia.org/wiki/PKCS12" TargetMode="External"/><Relationship Id="rId4" Type="http://schemas.openxmlformats.org/officeDocument/2006/relationships/hyperlink" Target="https://tools.ietf.org/html/rfc5280" TargetMode="External"/><Relationship Id="rId9" Type="http://schemas.openxmlformats.org/officeDocument/2006/relationships/hyperlink" Target="https://en.wikipedia.org/wiki/Revocation_lis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Introduction </a:t>
            </a:r>
            <a:r>
              <a:rPr lang="en-US"/>
              <a:t>about </a:t>
            </a:r>
            <a:r>
              <a:rPr lang="en-US" smtClean="0"/>
              <a:t>Cryptography</a:t>
            </a:r>
            <a:br>
              <a:rPr lang="en-US" smtClean="0"/>
            </a:br>
            <a:r>
              <a:rPr lang="en-US" smtClean="0"/>
              <a:t>Application of cryptography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Cryptography background</a:t>
            </a:r>
            <a:br>
              <a:rPr lang="en-US" smtClean="0"/>
            </a:br>
            <a:r>
              <a:rPr lang="en-US" smtClean="0"/>
              <a:t>Random number generator (PSRNG – Pseudo Random Number Generator, TRNG – True Random Number Generator, /dev/urandom, /dev/urandom)</a:t>
            </a:r>
            <a:br>
              <a:rPr lang="en-US" smtClean="0"/>
            </a:br>
            <a:r>
              <a:rPr lang="en-US" smtClean="0"/>
              <a:t>Hash function (MD5, SHA1, SHA256, SHA512,…)</a:t>
            </a:r>
            <a:br>
              <a:rPr lang="en-US" smtClean="0"/>
            </a:br>
            <a:r>
              <a:rPr lang="en-US" smtClean="0"/>
              <a:t>Symmetric Key Cryptosystem (DES, AES,…)</a:t>
            </a:r>
            <a:br>
              <a:rPr lang="en-US" smtClean="0"/>
            </a:br>
            <a:r>
              <a:rPr lang="en-US" smtClean="0"/>
              <a:t>Asymmetric Key Cryptosystem (RSA, DSA, ECC, …)</a:t>
            </a:r>
            <a:br>
              <a:rPr lang="en-US" smtClean="0"/>
            </a:br>
            <a:r>
              <a:rPr lang="en-US" smtClean="0"/>
              <a:t>Private key, Public key, Certificate, PKI (Public Key Infrastructure), </a:t>
            </a:r>
            <a:br>
              <a:rPr lang="en-US" smtClean="0"/>
            </a:br>
            <a:r>
              <a:rPr lang="en-US" smtClean="0"/>
              <a:t>Secure Protocol: SSL(Secure Socket Layer), TLS (Transport Layer Security), SSH (Secure Shell), SFTP (Secure File Transfer Protocol), SCP (Secure Copy Protocol), OTP (One Time Password),…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Framework</a:t>
            </a:r>
            <a:r>
              <a:rPr lang="en-US"/>
              <a:t>: OpenSSL, WolfSSL (for embedded system)</a:t>
            </a:r>
          </a:p>
          <a:p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E7BD-98E8-4643-8C54-0CF7B8104BFE}" type="datetime1">
              <a:rPr lang="en-US" smtClean="0"/>
              <a:t>17-Jul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Asymmetric Key (“Public Key</a:t>
            </a:r>
            <a:r>
              <a:rPr lang="en-US" smtClean="0"/>
              <a:t>”)</a:t>
            </a:r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best wide-known is </a:t>
            </a:r>
            <a:r>
              <a:rPr lang="en-US" smtClean="0"/>
              <a:t>RSA. </a:t>
            </a:r>
            <a:br>
              <a:rPr lang="en-US" smtClean="0"/>
            </a:br>
            <a:r>
              <a:rPr lang="en-US" smtClean="0"/>
              <a:t>https</a:t>
            </a:r>
            <a:r>
              <a:rPr lang="en-US"/>
              <a:t>://en.wikipedia.org/wiki/RSA_(</a:t>
            </a:r>
            <a:r>
              <a:rPr lang="en-US" smtClean="0"/>
              <a:t>cryptosystem)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49" y="1445305"/>
            <a:ext cx="8797068" cy="45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Public </a:t>
            </a:r>
            <a:r>
              <a:rPr lang="en-US" smtClean="0"/>
              <a:t>Key Cryptosystem(cont)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Strength: </a:t>
            </a:r>
            <a:br>
              <a:rPr lang="en-US" smtClean="0"/>
            </a:br>
            <a:r>
              <a:rPr lang="en-US" smtClean="0"/>
              <a:t>Public the public key for every one know.</a:t>
            </a:r>
            <a:br>
              <a:rPr lang="en-US" smtClean="0"/>
            </a:br>
            <a:r>
              <a:rPr lang="en-US" smtClean="0"/>
              <a:t>Every one can encrypt data by public key, but only one have private key can decrypt data.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Weakness:</a:t>
            </a:r>
            <a:br>
              <a:rPr lang="en-US" smtClean="0"/>
            </a:br>
            <a:r>
              <a:rPr lang="en-US" smtClean="0"/>
              <a:t>Very slow speed when compare with a secret key cryptosystem.</a:t>
            </a:r>
            <a:br>
              <a:rPr lang="en-US" smtClean="0"/>
            </a:br>
            <a:r>
              <a:rPr lang="en-US" smtClean="0"/>
              <a:t>More low security level when compare with </a:t>
            </a:r>
            <a:r>
              <a:rPr lang="en-US"/>
              <a:t>a secret key </a:t>
            </a:r>
            <a:r>
              <a:rPr lang="en-US" smtClean="0"/>
              <a:t>cryptosystem have same key length.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 The way combination when work with a large data: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1) Use public key cryptosystem to encrypt only the key for secret key cryptosystem.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2) Use </a:t>
            </a:r>
            <a:r>
              <a:rPr lang="en-US">
                <a:sym typeface="Wingdings" panose="05000000000000000000" pitchFamily="2" charset="2"/>
              </a:rPr>
              <a:t>secret key </a:t>
            </a:r>
            <a:r>
              <a:rPr lang="en-US" smtClean="0">
                <a:sym typeface="Wingdings" panose="05000000000000000000" pitchFamily="2" charset="2"/>
              </a:rPr>
              <a:t>cryptosystem for encrypt/decrypt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Digital </a:t>
            </a:r>
            <a:r>
              <a:rPr lang="en-US" b="1" smtClean="0"/>
              <a:t>signature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Always can use private key to sign on any data.</a:t>
            </a:r>
            <a:br>
              <a:rPr lang="en-US" smtClean="0"/>
            </a:br>
            <a:r>
              <a:rPr lang="en-US" smtClean="0"/>
              <a:t>Use your own (or an other organizer) Private key sign to an Publickey = </a:t>
            </a:r>
            <a:r>
              <a:rPr lang="en-US"/>
              <a:t>Digital </a:t>
            </a:r>
            <a:r>
              <a:rPr lang="en-US" smtClean="0"/>
              <a:t>signature.</a:t>
            </a:r>
            <a:br>
              <a:rPr lang="en-US" smtClean="0"/>
            </a:br>
            <a:r>
              <a:rPr lang="en-US" smtClean="0"/>
              <a:t>Each public key cryptosystem, almost have an appropriate the algorithm for create it’s schema digital signature.</a:t>
            </a:r>
            <a:br>
              <a:rPr lang="en-US" smtClean="0"/>
            </a:br>
            <a:r>
              <a:rPr lang="en-US" smtClean="0"/>
              <a:t>(When sign to an public ket, it must have same algorithm, such as same RSA, DSA, ECC,…).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publickey have </a:t>
            </a:r>
            <a:r>
              <a:rPr lang="en-US"/>
              <a:t>Digital signature =&gt; Certificate</a:t>
            </a:r>
            <a:br>
              <a:rPr lang="en-US"/>
            </a:b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9" y="3343254"/>
            <a:ext cx="4822849" cy="2628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21" y="3275699"/>
            <a:ext cx="6286500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9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Certificate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publickey have Digital signature =&gt; </a:t>
            </a:r>
            <a:r>
              <a:rPr lang="en-US" smtClean="0"/>
              <a:t>Certificate</a:t>
            </a:r>
            <a:br>
              <a:rPr lang="en-US" smtClean="0"/>
            </a:br>
            <a:r>
              <a:rPr lang="en-US"/>
              <a:t>When you buy a certificate, it mean: you pay money for some reputation organizer (certificate authorities </a:t>
            </a:r>
            <a:r>
              <a:rPr lang="en-US" smtClean="0"/>
              <a:t>- CA), </a:t>
            </a:r>
            <a:r>
              <a:rPr lang="en-US"/>
              <a:t>they will use their private key to sign on your own public key, to prove that public key is TRUE your own, not a public key of some one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9" y="1820562"/>
            <a:ext cx="7057688" cy="4393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508" y="1744303"/>
            <a:ext cx="4259895" cy="44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Certificate (cont)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way for manage/store the public keys, sign for public key, certificate (issue/revocation certificate),…</a:t>
            </a:r>
          </a:p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en.wikipedia.org/wiki/X.509</a:t>
            </a:r>
            <a:r>
              <a:rPr lang="en-US"/>
              <a:t/>
            </a:r>
            <a:br>
              <a:rPr lang="en-US"/>
            </a:br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tools.ietf.org/html/rfc5280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There </a:t>
            </a:r>
            <a:r>
              <a:rPr lang="en-US"/>
              <a:t>are several commonly used filename extensions for X.509 certificates. Unfortunately, some of these extensions are also used for other data such as private keys.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/>
              <a:t>.pem – (</a:t>
            </a:r>
            <a:r>
              <a:rPr lang="en-US">
                <a:hlinkClick r:id="rId5" tooltip="Privacy-enhanced Electronic Mail"/>
              </a:rPr>
              <a:t>Privacy-enhanced Electronic Mail</a:t>
            </a:r>
            <a:r>
              <a:rPr lang="en-US"/>
              <a:t>) </a:t>
            </a:r>
            <a:r>
              <a:rPr lang="en-US">
                <a:hlinkClick r:id="rId6" tooltip="Base64"/>
              </a:rPr>
              <a:t>Base64</a:t>
            </a:r>
            <a:r>
              <a:rPr lang="en-US"/>
              <a:t> encoded </a:t>
            </a:r>
            <a:r>
              <a:rPr lang="en-US">
                <a:hlinkClick r:id="rId7" tooltip="Distinguished Encoding Rules"/>
              </a:rPr>
              <a:t>DER</a:t>
            </a:r>
            <a:r>
              <a:rPr lang="en-US"/>
              <a:t> certificate, enclosed between "-----BEGIN CERTIFICATE-----" and "-----END CERTIFICATE-----"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/>
              <a:t>.cer, .crt, .der – usually in binary </a:t>
            </a:r>
            <a:r>
              <a:rPr lang="en-US">
                <a:hlinkClick r:id="rId7" tooltip="Distinguished Encoding Rules"/>
              </a:rPr>
              <a:t>DER</a:t>
            </a:r>
            <a:r>
              <a:rPr lang="en-US"/>
              <a:t> form, but Base64-encoded certificates are common too (see .pem above)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/>
              <a:t>.p7b, .p7c – </a:t>
            </a:r>
            <a:r>
              <a:rPr lang="en-US">
                <a:hlinkClick r:id="rId8" tooltip="PKCS7"/>
              </a:rPr>
              <a:t>PKCS#7</a:t>
            </a:r>
            <a:r>
              <a:rPr lang="en-US"/>
              <a:t> SignedData structure without data, just certificate(s) or </a:t>
            </a:r>
            <a:r>
              <a:rPr lang="en-US">
                <a:hlinkClick r:id="rId9" tooltip="Revocation list"/>
              </a:rPr>
              <a:t>CRL</a:t>
            </a:r>
            <a:r>
              <a:rPr lang="en-US"/>
              <a:t>(s)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/>
              <a:t>.p12 – </a:t>
            </a:r>
            <a:r>
              <a:rPr lang="en-US">
                <a:hlinkClick r:id="rId10" tooltip="PKCS12"/>
              </a:rPr>
              <a:t>PKCS#12</a:t>
            </a:r>
            <a:r>
              <a:rPr lang="en-US"/>
              <a:t>, may contain certificate(s) (public) and </a:t>
            </a:r>
            <a:r>
              <a:rPr lang="en-US">
                <a:hlinkClick r:id="rId11" tooltip="Private key"/>
              </a:rPr>
              <a:t>private keys</a:t>
            </a:r>
            <a:r>
              <a:rPr lang="en-US"/>
              <a:t> (password protected)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/>
              <a:t>.pfx – PFX, predecessor of PKCS#12 (usually contains data in PKCS#12 format, e.g., with PFX files generated in </a:t>
            </a:r>
            <a:r>
              <a:rPr lang="en-US">
                <a:hlinkClick r:id="rId12" tooltip="Internet Information Services"/>
              </a:rPr>
              <a:t>IIS</a:t>
            </a:r>
            <a:r>
              <a:rPr lang="en-US"/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Secure Protocol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SSL(Secure Socket Layer</a:t>
            </a:r>
            <a:r>
              <a:rPr lang="en-US" smtClean="0"/>
              <a:t>)</a:t>
            </a:r>
          </a:p>
          <a:p>
            <a:r>
              <a:rPr lang="en-US" smtClean="0"/>
              <a:t>TLS </a:t>
            </a:r>
            <a:r>
              <a:rPr lang="en-US"/>
              <a:t>(Transport Layer Security</a:t>
            </a:r>
            <a:r>
              <a:rPr lang="en-US" smtClean="0"/>
              <a:t>)</a:t>
            </a:r>
          </a:p>
          <a:p>
            <a:r>
              <a:rPr lang="en-US" smtClean="0"/>
              <a:t>SSH </a:t>
            </a:r>
            <a:r>
              <a:rPr lang="en-US"/>
              <a:t>(Secure Shell</a:t>
            </a:r>
            <a:r>
              <a:rPr lang="en-US" smtClean="0"/>
              <a:t>)</a:t>
            </a:r>
          </a:p>
          <a:p>
            <a:r>
              <a:rPr lang="en-US" smtClean="0"/>
              <a:t>SFTP </a:t>
            </a:r>
            <a:r>
              <a:rPr lang="en-US"/>
              <a:t>(Secure File Transfer Protocol</a:t>
            </a:r>
            <a:r>
              <a:rPr lang="en-US" smtClean="0"/>
              <a:t>)</a:t>
            </a:r>
          </a:p>
          <a:p>
            <a:r>
              <a:rPr lang="en-US" smtClean="0"/>
              <a:t>SCP </a:t>
            </a:r>
            <a:r>
              <a:rPr lang="en-US"/>
              <a:t>(Secure Copy Protocol</a:t>
            </a:r>
            <a:r>
              <a:rPr lang="en-US" smtClean="0"/>
              <a:t>)</a:t>
            </a:r>
          </a:p>
          <a:p>
            <a:r>
              <a:rPr lang="en-US" smtClean="0"/>
              <a:t>HTTPS (HTTP over SSL/TLS)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OpenSSL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Binary: /</a:t>
            </a:r>
            <a:r>
              <a:rPr lang="en-US" smtClean="0"/>
              <a:t>usr/bin/openssl</a:t>
            </a:r>
          </a:p>
          <a:p>
            <a:r>
              <a:rPr lang="en-US"/>
              <a:t/>
            </a:r>
            <a:br>
              <a:rPr lang="en-US"/>
            </a:br>
            <a:r>
              <a:rPr lang="en-US" smtClean="0"/>
              <a:t>Framework: </a:t>
            </a:r>
            <a:br>
              <a:rPr lang="en-US" smtClean="0"/>
            </a:br>
            <a:r>
              <a:rPr lang="en-US" smtClean="0"/>
              <a:t>https</a:t>
            </a:r>
            <a:r>
              <a:rPr lang="en-US"/>
              <a:t>://www.openssl.org/</a:t>
            </a:r>
            <a:br>
              <a:rPr lang="en-US"/>
            </a:br>
            <a:r>
              <a:rPr lang="en-US"/>
              <a:t>https://</a:t>
            </a:r>
            <a:r>
              <a:rPr lang="en-US" smtClean="0"/>
              <a:t>en.wikipedia.org/wiki/OpenSSL</a:t>
            </a:r>
            <a:r>
              <a:rPr lang="en-US"/>
              <a:t/>
            </a:r>
            <a:br>
              <a:rPr lang="en-US"/>
            </a:br>
            <a:r>
              <a:rPr lang="en-US"/>
              <a:t>https://github.com/openssl/openssl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430530" y="778042"/>
            <a:ext cx="4555184" cy="540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OpenSSL toolkit includes: </a:t>
            </a:r>
            <a:endParaRPr lang="en-US" sz="1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libssl 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platform specific naming): Provides the client and server-side implementations for SSLv3 and TLS. </a:t>
            </a:r>
            <a:endParaRPr lang="en-US" sz="1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libcrypto 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platform specific naming): Provides general cryptographic and X.509 support needed by SSL/TLS but not logically part of it. </a:t>
            </a:r>
            <a:endParaRPr lang="en-US" sz="1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openssl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command line tool that can be used for: Creation of key parameters Creation of X.509 certificates, CSRs and CRLs Calculation of message digests Encryption and decryption SSL/TLS client and server tests Handling of S/MIME signed or encrypted 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897" y="2380734"/>
            <a:ext cx="6952735" cy="380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smtClean="0"/>
          </a:p>
          <a:p>
            <a:r>
              <a:rPr lang="en-US" sz="1200" smtClean="0"/>
              <a:t>Algorithms</a:t>
            </a:r>
            <a:endParaRPr lang="en-US" sz="1200"/>
          </a:p>
          <a:p>
            <a:endParaRPr lang="en-US" sz="1200"/>
          </a:p>
          <a:p>
            <a:r>
              <a:rPr lang="en-US" sz="1200"/>
              <a:t>OpenSSL supports a number of different cryptographic algorithms:</a:t>
            </a:r>
          </a:p>
          <a:p>
            <a:endParaRPr lang="en-US" sz="1200"/>
          </a:p>
          <a:p>
            <a:r>
              <a:rPr lang="en-US" sz="1200"/>
              <a:t>Ciphers</a:t>
            </a:r>
          </a:p>
          <a:p>
            <a:r>
              <a:rPr lang="en-US" sz="1200"/>
              <a:t>    AES, Blowfish, Camellia, Chacha20, Poly1305, SEED, CAST-128, DES, IDEA, RC2, RC4, RC5, Triple DES, GOST 28147-89,[16] </a:t>
            </a:r>
            <a:r>
              <a:rPr lang="en-US" sz="1200" smtClean="0"/>
              <a:t>SM4</a:t>
            </a:r>
            <a:br>
              <a:rPr lang="en-US" sz="1200" smtClean="0"/>
            </a:br>
            <a:endParaRPr lang="en-US" sz="1200"/>
          </a:p>
          <a:p>
            <a:r>
              <a:rPr lang="en-US" sz="1200"/>
              <a:t>Cryptographic hash functions</a:t>
            </a:r>
          </a:p>
          <a:p>
            <a:r>
              <a:rPr lang="en-US" sz="1200"/>
              <a:t>    MD5, MD4, MD2, SHA-1, SHA-2, SHA-3, RIPEMD-160, MDC-2, GOST R 34.11-94,[16] BLAKE2, Whirlpool,[17] </a:t>
            </a:r>
            <a:r>
              <a:rPr lang="en-US" sz="1200" smtClean="0"/>
              <a:t>SM3</a:t>
            </a:r>
            <a:br>
              <a:rPr lang="en-US" sz="1200" smtClean="0"/>
            </a:br>
            <a:endParaRPr lang="en-US" sz="1200"/>
          </a:p>
          <a:p>
            <a:r>
              <a:rPr lang="en-US" sz="1200"/>
              <a:t>Public-key cryptography</a:t>
            </a:r>
          </a:p>
          <a:p>
            <a:r>
              <a:rPr lang="en-US" sz="1200"/>
              <a:t>    RSA, DSA, Diffie–Hellman key exchange, Elliptic curve, X25519, Ed25519, X448, Ed448, GOST R 34.10-2001,[16] SM2</a:t>
            </a:r>
          </a:p>
          <a:p>
            <a:endParaRPr lang="en-US" sz="1200"/>
          </a:p>
          <a:p>
            <a:r>
              <a:rPr lang="en-US" sz="1200"/>
              <a:t>(Perfect forward secrecy is supported using elliptic curve Diffie–Hellman since version 1.0.[18])</a:t>
            </a:r>
          </a:p>
          <a:p>
            <a:r>
              <a:rPr lang="en-US" sz="1200"/>
              <a:t>FIPS 140-2 compliance</a:t>
            </a:r>
          </a:p>
        </p:txBody>
      </p:sp>
    </p:spTree>
    <p:extLst>
      <p:ext uri="{BB962C8B-B14F-4D97-AF65-F5344CB8AC3E}">
        <p14:creationId xmlns:p14="http://schemas.microsoft.com/office/powerpoint/2010/main" val="24173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OpenSSL (cont)</a:t>
            </a:r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7519" y="778042"/>
            <a:ext cx="11902186" cy="5392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Source and samples (ICAS3):</a:t>
            </a:r>
            <a:br>
              <a:rPr lang="en-US"/>
            </a:br>
            <a:r>
              <a:rPr lang="en-US"/>
              <a:t>Y:\CPU\AGL\vendor\mebicas3\LGE\sai\poco\Net\include\Poco\Net</a:t>
            </a:r>
          </a:p>
          <a:p>
            <a:r>
              <a:rPr lang="en-US"/>
              <a:t>Y:\CPU\AGL\vendor\mebicas3\LGE\sai\poco\NetSSL_OpenSSL\include\Poco\Net</a:t>
            </a:r>
          </a:p>
          <a:p>
            <a:endParaRPr lang="en-US"/>
          </a:p>
          <a:p>
            <a:r>
              <a:rPr lang="en-US"/>
              <a:t>Y:\CPU\AGL\vendor\mebicas3\LGE\sai\poco\Net\samples</a:t>
            </a:r>
          </a:p>
          <a:p>
            <a:r>
              <a:rPr lang="en-US"/>
              <a:t>Y:\CPU\AGL\vendor\mebicas3\LGE\sai\poco\NetSSL_OpenSSL\samples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WolfSSL (for embedded system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Embedded TLS </a:t>
            </a:r>
            <a:r>
              <a:rPr lang="en-US" smtClean="0"/>
              <a:t>Library for </a:t>
            </a:r>
            <a:r>
              <a:rPr lang="en-US"/>
              <a:t>Applications, Devices, IoT, and the Cloud</a:t>
            </a:r>
          </a:p>
          <a:p>
            <a:r>
              <a:rPr lang="en-US" smtClean="0"/>
              <a:t>Providing </a:t>
            </a:r>
            <a:r>
              <a:rPr lang="en-US"/>
              <a:t>secure communication for IoT, smart grid, connected home, automobiles, routers, applications, games, IP, mobile phones, the cloud, and more.</a:t>
            </a:r>
          </a:p>
          <a:p>
            <a:r>
              <a:rPr lang="en-US"/>
              <a:t/>
            </a:r>
            <a:br>
              <a:rPr lang="en-US"/>
            </a:br>
            <a:r>
              <a:rPr lang="en-US"/>
              <a:t>https://</a:t>
            </a:r>
            <a:r>
              <a:rPr lang="en-US" smtClean="0"/>
              <a:t>en.wikipedia.org/wiki/WolfSSL</a:t>
            </a:r>
            <a:r>
              <a:rPr lang="en-US"/>
              <a:t/>
            </a:r>
            <a:br>
              <a:rPr lang="en-US"/>
            </a:br>
            <a:r>
              <a:rPr lang="en-US"/>
              <a:t>https://www.wolfssl.com</a:t>
            </a:r>
            <a:r>
              <a:rPr lang="en-US" smtClean="0"/>
              <a:t>/</a:t>
            </a:r>
            <a:br>
              <a:rPr lang="en-US" smtClean="0"/>
            </a:b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53" y="1530137"/>
            <a:ext cx="7203909" cy="4701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9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WolfSSL (cont)</a:t>
            </a:r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Source: 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Y</a:t>
            </a:r>
            <a:r>
              <a:rPr lang="en-US" sz="1200"/>
              <a:t>:\CPU\AGL\vendor\mebicas3\LGE\sai\wolfssl</a:t>
            </a:r>
            <a:br>
              <a:rPr lang="en-US" sz="1200"/>
            </a:br>
            <a:r>
              <a:rPr lang="en-US" sz="1200"/>
              <a:t>Y:\CPU\AGL\vendor\mebicas3\LGE\sai\wolfssl\wolfcrypt</a:t>
            </a:r>
            <a:br>
              <a:rPr lang="en-US" sz="1200"/>
            </a:br>
            <a:r>
              <a:rPr lang="en-US" sz="1200"/>
              <a:t>Y:\CPU\AGL\vendor\mebicas3\LGE\sai\wolfssl\wolfssl</a:t>
            </a:r>
            <a:br>
              <a:rPr lang="en-US" sz="1200"/>
            </a:br>
            <a:r>
              <a:rPr lang="en-US" sz="1200"/>
              <a:t>Y:\CPU\AGL\vendor\mebicas3\LGE\sai\wolfssl\wolfssl\wolfcrypt</a:t>
            </a:r>
            <a:br>
              <a:rPr lang="en-US" sz="1200"/>
            </a:br>
            <a:endParaRPr lang="en-US" sz="1200" smtClean="0"/>
          </a:p>
          <a:p>
            <a:r>
              <a:rPr lang="en-US" sz="1200" smtClean="0"/>
              <a:t>Example</a:t>
            </a:r>
            <a:r>
              <a:rPr lang="en-US" sz="1200"/>
              <a:t>: </a:t>
            </a:r>
            <a:br>
              <a:rPr lang="en-US" sz="1200"/>
            </a:br>
            <a:r>
              <a:rPr lang="en-US" sz="1200"/>
              <a:t>Y:\CPU\AGL\vendor\mebicas3\LGE\sai\wolfssl\examples</a:t>
            </a:r>
            <a:br>
              <a:rPr lang="en-US" sz="1200"/>
            </a:br>
            <a:r>
              <a:rPr lang="en-US" sz="1200"/>
              <a:t>Y:\CPU\AGL\vendor\mebicas3\LGE\sai\wolfssl\wolfcrypt\test\test.c</a:t>
            </a:r>
            <a:br>
              <a:rPr lang="en-US" sz="1200"/>
            </a:b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46" y="748243"/>
            <a:ext cx="7301759" cy="33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</a:t>
            </a:r>
            <a:r>
              <a:rPr lang="en-US"/>
              <a:t>about Cryptography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Cryptography is the science of using mathematics to encrypt and decrypt data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Began thousands of years ago.</a:t>
            </a:r>
            <a:br>
              <a:rPr lang="en-US" smtClean="0"/>
            </a:br>
            <a:r>
              <a:rPr lang="en-US" smtClean="0"/>
              <a:t>More improve until today, with the support of mathematics and computer.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9" y="2297378"/>
            <a:ext cx="2039427" cy="2039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46" y="2297378"/>
            <a:ext cx="2786013" cy="19394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59" y="2087730"/>
            <a:ext cx="2077994" cy="25004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761" y="1883612"/>
            <a:ext cx="4433498" cy="27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755" y="996778"/>
            <a:ext cx="11689492" cy="51321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/>
              <a:t>The use of any cryptosystem need some pre study/understand about that cryptosystem for use correct it.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you not sure, simply try like the sample.</a:t>
            </a:r>
          </a:p>
          <a:p>
            <a:endParaRPr lang="en-US"/>
          </a:p>
          <a:p>
            <a:r>
              <a:rPr lang="en-US" smtClean="0"/>
              <a:t>Don’t try to write and use your own hash/cryptosystem for high sensitive data.</a:t>
            </a:r>
          </a:p>
          <a:p>
            <a:endParaRPr lang="en-US"/>
          </a:p>
          <a:p>
            <a:r>
              <a:rPr lang="en-US"/>
              <a:t>Always try add </a:t>
            </a:r>
            <a:r>
              <a:rPr lang="en-US" smtClean="0"/>
              <a:t>some bytes </a:t>
            </a:r>
            <a:r>
              <a:rPr lang="en-US"/>
              <a:t>random data (as much as possible</a:t>
            </a:r>
            <a:r>
              <a:rPr lang="en-US" smtClean="0"/>
              <a:t>) with </a:t>
            </a:r>
            <a:r>
              <a:rPr lang="en-US"/>
              <a:t>the real data you need protect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E7BD-98E8-4643-8C54-0CF7B8104BFE}" type="datetime1">
              <a:rPr lang="en-US" smtClean="0"/>
              <a:t>17-Jul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21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59552" y="2545925"/>
            <a:ext cx="7050505" cy="11871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Thanks for watching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Application of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19" y="850231"/>
            <a:ext cx="11902186" cy="5662864"/>
          </a:xfrm>
        </p:spPr>
        <p:txBody>
          <a:bodyPr/>
          <a:lstStyle/>
          <a:p>
            <a:r>
              <a:rPr lang="en-US" smtClean="0"/>
              <a:t>Applications:</a:t>
            </a:r>
            <a:br>
              <a:rPr lang="en-US" smtClean="0"/>
            </a:br>
            <a:r>
              <a:rPr lang="en-US" smtClean="0"/>
              <a:t>Protect information when store/transmission it: password, identifier number, bank transaction, personal information, sensitive data,…</a:t>
            </a:r>
            <a:br>
              <a:rPr lang="en-US" smtClean="0"/>
            </a:br>
            <a:r>
              <a:rPr lang="en-US" smtClean="0"/>
              <a:t>Almost today can’t find an informative system don’t use any cryptosystem.</a:t>
            </a:r>
            <a:br>
              <a:rPr lang="en-US" smtClean="0"/>
            </a:b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D79-5D66-47D4-A55D-37623ED21F39}" type="datetime1">
              <a:rPr lang="en-US" smtClean="0"/>
              <a:t>17-Jul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LGE Internal Use Only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7EDD-7216-4F40-A2DE-F8ECC7E6D986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" y="2084173"/>
            <a:ext cx="2210455" cy="3924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86" y="2091760"/>
            <a:ext cx="4848826" cy="3576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80" y="2091760"/>
            <a:ext cx="4055694" cy="32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 random data + a predict data =&gt; the total data become unpredictable.</a:t>
            </a:r>
          </a:p>
          <a:p>
            <a:r>
              <a:rPr lang="en-US"/>
              <a:t>PSRNG – Pseudo Random Number </a:t>
            </a:r>
            <a:r>
              <a:rPr lang="en-US" smtClean="0"/>
              <a:t>Generator: /dev/urandom, srand(time(0)), </a:t>
            </a:r>
          </a:p>
          <a:p>
            <a:r>
              <a:rPr lang="en-US"/>
              <a:t>TRNG – True Random Number </a:t>
            </a:r>
            <a:r>
              <a:rPr lang="en-US" smtClean="0"/>
              <a:t>Generator: /dev/random,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Always try add amount at least 128 bytes random data with the real data you need protect.</a:t>
            </a:r>
            <a:endParaRPr lang="en-US"/>
          </a:p>
        </p:txBody>
      </p:sp>
      <p:sp>
        <p:nvSpPr>
          <p:cNvPr id="11" name="Title 7"/>
          <p:cNvSpPr>
            <a:spLocks noGrp="1"/>
          </p:cNvSpPr>
          <p:nvPr>
            <p:ph type="ctrTitle"/>
          </p:nvPr>
        </p:nvSpPr>
        <p:spPr>
          <a:xfrm>
            <a:off x="93298" y="64621"/>
            <a:ext cx="11986407" cy="561021"/>
          </a:xfrm>
        </p:spPr>
        <p:txBody>
          <a:bodyPr/>
          <a:lstStyle/>
          <a:p>
            <a:r>
              <a:rPr lang="en-US"/>
              <a:t>Random number generator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9" y="2726725"/>
            <a:ext cx="6305659" cy="10185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5" y="4198595"/>
            <a:ext cx="6206805" cy="11089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2" y="2413687"/>
            <a:ext cx="5385687" cy="33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 is the best strong secure method until today.</a:t>
            </a:r>
            <a:br>
              <a:rPr lang="en-US" smtClean="0"/>
            </a:br>
            <a:r>
              <a:rPr lang="en-US" smtClean="0"/>
              <a:t>Despite the OTP have only two digit number, it’s still very hard for guess correct it by only ONE time.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OTP (One Time Password</a:t>
            </a:r>
            <a:r>
              <a:rPr lang="en-US" smtClean="0"/>
              <a:t>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" y="1655805"/>
            <a:ext cx="7759946" cy="4364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988" y="1655805"/>
            <a:ext cx="2455295" cy="4364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05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Hash function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(Nearly or pseudo) One-way function</a:t>
            </a:r>
            <a:br>
              <a:rPr lang="en-US" smtClean="0"/>
            </a:br>
            <a:r>
              <a:rPr lang="en-US" smtClean="0"/>
              <a:t>Application:</a:t>
            </a:r>
            <a:br>
              <a:rPr lang="en-US" smtClean="0"/>
            </a:br>
            <a:r>
              <a:rPr lang="en-US" smtClean="0"/>
              <a:t>- Instead store real data value, we can safety store the hash value in plain text file. Ex: hash(random + password),..</a:t>
            </a:r>
            <a:br>
              <a:rPr lang="en-US" smtClean="0"/>
            </a:br>
            <a:r>
              <a:rPr lang="en-US" smtClean="0"/>
              <a:t>- Use for detect the modify intergrity of data . Ex: hash(install_file.msi),…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4" y="1864119"/>
            <a:ext cx="5194011" cy="3058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90" y="1912001"/>
            <a:ext cx="6191250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4" y="4985760"/>
            <a:ext cx="6206805" cy="11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Hash </a:t>
            </a:r>
            <a:r>
              <a:rPr lang="en-US" smtClean="0"/>
              <a:t>function (cont)</a:t>
            </a:r>
            <a:endParaRPr lang="en-US"/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Almost Linux/Unix system already have</a:t>
            </a:r>
            <a:br>
              <a:rPr lang="en-US" smtClean="0"/>
            </a:br>
            <a:r>
              <a:rPr lang="en-US" smtClean="0"/>
              <a:t>these hash program: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md5sum</a:t>
            </a:r>
            <a:br>
              <a:rPr lang="en-US" smtClean="0"/>
            </a:br>
            <a:r>
              <a:rPr lang="en-US" smtClean="0"/>
              <a:t>sha1sum</a:t>
            </a:r>
            <a:br>
              <a:rPr lang="en-US" smtClean="0"/>
            </a:br>
            <a:r>
              <a:rPr lang="en-US" smtClean="0"/>
              <a:t>sha224sum</a:t>
            </a:r>
            <a:br>
              <a:rPr lang="en-US" smtClean="0"/>
            </a:br>
            <a:r>
              <a:rPr lang="en-US" smtClean="0"/>
              <a:t>sha256sum</a:t>
            </a:r>
            <a:br>
              <a:rPr lang="en-US" smtClean="0"/>
            </a:br>
            <a:r>
              <a:rPr lang="en-US" smtClean="0"/>
              <a:t>sha384sum</a:t>
            </a:r>
            <a:br>
              <a:rPr lang="en-US" smtClean="0"/>
            </a:br>
            <a:r>
              <a:rPr lang="en-US" smtClean="0"/>
              <a:t>sha512sum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90" y="939681"/>
            <a:ext cx="720190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Types of Cryptography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Symmetric </a:t>
            </a:r>
            <a:r>
              <a:rPr lang="en-US"/>
              <a:t>Key </a:t>
            </a:r>
            <a:r>
              <a:rPr lang="en-US" smtClean="0"/>
              <a:t>(“</a:t>
            </a:r>
            <a:r>
              <a:rPr lang="en-US"/>
              <a:t>Secret Key”)</a:t>
            </a:r>
          </a:p>
          <a:p>
            <a:r>
              <a:rPr lang="en-US"/>
              <a:t>One key: secret (but possibly shared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Asymmetric </a:t>
            </a:r>
            <a:r>
              <a:rPr lang="en-US"/>
              <a:t>Key </a:t>
            </a:r>
            <a:r>
              <a:rPr lang="en-US" smtClean="0"/>
              <a:t>(“Public Key”)</a:t>
            </a:r>
            <a:endParaRPr lang="en-US"/>
          </a:p>
          <a:p>
            <a:r>
              <a:rPr lang="en-US"/>
              <a:t>Two keys: public &amp; private</a:t>
            </a:r>
          </a:p>
          <a:p>
            <a:endParaRPr lang="en-US" smtClean="0"/>
          </a:p>
          <a:p>
            <a:r>
              <a:rPr lang="en-US" smtClean="0"/>
              <a:t>Hash </a:t>
            </a:r>
            <a:r>
              <a:rPr lang="en-US"/>
              <a:t>Functions</a:t>
            </a:r>
          </a:p>
          <a:p>
            <a:r>
              <a:rPr lang="en-US"/>
              <a:t>No keys</a:t>
            </a:r>
          </a:p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59" y="1178272"/>
            <a:ext cx="6543675" cy="3933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7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Symmetric Key (“Secret Key</a:t>
            </a:r>
            <a:r>
              <a:rPr lang="en-US" smtClean="0"/>
              <a:t>”)</a:t>
            </a:r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04" y="852181"/>
            <a:ext cx="7510601" cy="36065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7518" y="778041"/>
            <a:ext cx="43915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Some common : AES, DES, </a:t>
            </a:r>
            <a:r>
              <a:rPr lang="en-US" smtClean="0"/>
              <a:t>IDEA, Camellia,…</a:t>
            </a:r>
            <a:endParaRPr lang="en-US"/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Have good speed/performance, can be use for encrypt all hard disk data (TrueCrypt, LVM on luks,..)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Have good security level, it more secure many times when compare with asymmetric cryptosystem have same key length.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Weakness: need a secure method to protect and transmit the secret key.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513</Words>
  <Application>Microsoft Office PowerPoint</Application>
  <PresentationFormat>Widescreen</PresentationFormat>
  <Paragraphs>131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Agenda</vt:lpstr>
      <vt:lpstr>Introduction about Cryptography</vt:lpstr>
      <vt:lpstr>Application of cryptography</vt:lpstr>
      <vt:lpstr>Random number generator</vt:lpstr>
      <vt:lpstr>OTP (One Time Password)</vt:lpstr>
      <vt:lpstr>Hash function</vt:lpstr>
      <vt:lpstr>Hash function (cont)</vt:lpstr>
      <vt:lpstr>Types of Cryptography</vt:lpstr>
      <vt:lpstr>Symmetric Key (“Secret Key”)</vt:lpstr>
      <vt:lpstr>Asymmetric Key (“Public Key”)</vt:lpstr>
      <vt:lpstr>Public Key Cryptosystem(cont)</vt:lpstr>
      <vt:lpstr>Digital signature</vt:lpstr>
      <vt:lpstr>Certificate</vt:lpstr>
      <vt:lpstr>Certificate (cont)</vt:lpstr>
      <vt:lpstr>Secure Protocol</vt:lpstr>
      <vt:lpstr>OpenSSL</vt:lpstr>
      <vt:lpstr>OpenSSL (cont)</vt:lpstr>
      <vt:lpstr>WolfSSL (for embedded system)</vt:lpstr>
      <vt:lpstr>WolfSSL (cont)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 NGUYEN/LGEVH VC SOFTWARE DEVELOPMENT 3(luan1.nguyen@lge.com)</dc:creator>
  <cp:lastModifiedBy>LUAN NGUYEN/LGEVH VC SOFTWARE DEVELOPMENT 3(luan1.nguyen@lge.com)</cp:lastModifiedBy>
  <cp:revision>214</cp:revision>
  <dcterms:created xsi:type="dcterms:W3CDTF">2018-09-10T02:42:27Z</dcterms:created>
  <dcterms:modified xsi:type="dcterms:W3CDTF">2019-07-17T08:10:06Z</dcterms:modified>
</cp:coreProperties>
</file>