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3" r:id="rId3"/>
    <p:sldId id="296" r:id="rId4"/>
    <p:sldId id="329" r:id="rId5"/>
    <p:sldId id="330" r:id="rId6"/>
    <p:sldId id="348" r:id="rId7"/>
    <p:sldId id="331" r:id="rId8"/>
    <p:sldId id="357" r:id="rId9"/>
    <p:sldId id="341" r:id="rId10"/>
    <p:sldId id="332" r:id="rId11"/>
    <p:sldId id="342" r:id="rId12"/>
    <p:sldId id="343" r:id="rId13"/>
    <p:sldId id="344" r:id="rId14"/>
    <p:sldId id="345" r:id="rId15"/>
    <p:sldId id="347" r:id="rId16"/>
    <p:sldId id="349" r:id="rId17"/>
    <p:sldId id="350" r:id="rId18"/>
    <p:sldId id="351" r:id="rId19"/>
    <p:sldId id="356" r:id="rId20"/>
    <p:sldId id="355" r:id="rId21"/>
    <p:sldId id="35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89" d="100"/>
          <a:sy n="89" d="100"/>
        </p:scale>
        <p:origin x="115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E4C1-ED51-48CD-B71C-CB491FD0472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D9D3-0D35-4330-8A79-32B65B19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00F6-5DE9-4EA4-BCDA-63361F47789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7137-448F-4F48-9090-F5E0889B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J1 OVERVIEW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85432" y="4648201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IVI</a:t>
            </a:r>
            <a:r>
              <a:rPr lang="en-US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Development Center Vietnam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8" y="2709069"/>
            <a:ext cx="4424423" cy="166687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 baseline="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dirty="0" smtClean="0"/>
              <a:t>Picture about J1 from IVIDCV</a:t>
            </a:r>
          </a:p>
          <a:p>
            <a:pPr lvl="0"/>
            <a:r>
              <a:rPr lang="en-US" dirty="0" smtClean="0"/>
              <a:t>Question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30399" y="2239168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57916" y="5088732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/>
            </a:lvl1pPr>
          </a:lstStyle>
          <a:p>
            <a:pPr lvl="0"/>
            <a:r>
              <a:rPr lang="en-US" dirty="0" smtClean="0"/>
              <a:t>Hanoi, Jun 2016</a:t>
            </a: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J1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Picture about J1 from IVI Development Center Vietnam</a:t>
            </a:r>
          </a:p>
          <a:p>
            <a:pPr lvl="1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3999576" y="6320991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Slide </a:t>
            </a:r>
            <a:fld id="{251971B1-F467-488B-BE7B-20BA2DBEC1AB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cplusplus.com/unique_ptr::g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ernescpp.com/index.php/c-core-guidelines-rules-to-smart-pointers" TargetMode="External"/><Relationship Id="rId2" Type="http://schemas.openxmlformats.org/officeDocument/2006/relationships/hyperlink" Target="https://stackoverflow.com/questions/1825964/c-c-maximum-stack-size-of-progr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socpp/CppCoreGuidelines/blob/master/CppCoreGuidelines.md" TargetMode="External"/><Relationship Id="rId5" Type="http://schemas.openxmlformats.org/officeDocument/2006/relationships/hyperlink" Target="https://www.oreilly.com/library/view/effective-modern-c/9781491908419/ch04.html" TargetMode="External"/><Relationship Id="rId4" Type="http://schemas.openxmlformats.org/officeDocument/2006/relationships/hyperlink" Target="https://www.learncpp.com/cpp-tutorial/15-5-stdunique_pt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isocpp/CppCoreGuidelines/blob/master/CppCoreGuidelines.md#Rf-out-mult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effective-modern-c/9781491908419/ch04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Pointer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3353108" y="2803021"/>
            <a:ext cx="4227011" cy="18987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</a:t>
            </a:r>
            <a:endParaRPr lang="en-US" dirty="0" smtClean="0"/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How to use</a:t>
            </a:r>
          </a:p>
          <a:p>
            <a:r>
              <a:rPr lang="en-US" dirty="0" smtClean="0"/>
              <a:t>Mistake to avoid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Hanoi, May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48" y="2806938"/>
            <a:ext cx="6762750" cy="346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754" y="922946"/>
            <a:ext cx="81744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Shared pointer: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Unlike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unique_ptr</a:t>
            </a:r>
            <a:r>
              <a:rPr lang="en-US" sz="1600" dirty="0"/>
              <a:t>, which is designed to singly own and manage a resource,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shared_ptr</a:t>
            </a:r>
            <a:r>
              <a:rPr lang="en-US" sz="1600" dirty="0"/>
              <a:t> is meant to solve the case where you need multiple smart pointers co-owning a resource.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As </a:t>
            </a:r>
            <a:r>
              <a:rPr lang="en-US" sz="1600" dirty="0"/>
              <a:t>soon as the last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shared_ptr</a:t>
            </a:r>
            <a:r>
              <a:rPr lang="en-US" sz="1600" dirty="0"/>
              <a:t> managing the resource goes out of scope (or is reassigned to point at something else), the resource will be </a:t>
            </a:r>
            <a:r>
              <a:rPr lang="en-US" sz="1600" dirty="0" err="1"/>
              <a:t>deallocated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Can </a:t>
            </a:r>
            <a:r>
              <a:rPr lang="en-US" sz="1600" dirty="0" smtClean="0"/>
              <a:t> </a:t>
            </a:r>
            <a:r>
              <a:rPr lang="en-US" sz="1600" dirty="0" smtClean="0"/>
              <a:t>copy/assign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36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17470"/>
              </p:ext>
            </p:extLst>
          </p:nvPr>
        </p:nvGraphicFramePr>
        <p:xfrm>
          <a:off x="179462" y="1396999"/>
          <a:ext cx="8695722" cy="350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82"/>
                <a:gridCol w="7179540"/>
              </a:tblGrid>
              <a:tr h="696127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96127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I'm not the owner. I only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borrow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that cannot be empty</a:t>
                      </a:r>
                      <a:endParaRPr lang="en-US" dirty="0"/>
                    </a:p>
                  </a:txBody>
                  <a:tcPr/>
                </a:tc>
              </a:tr>
              <a:tr h="705344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 pointers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I'm not the owner. I only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borrow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resource that can be can be empty. I must not delete the resource.</a:t>
                      </a:r>
                      <a:endParaRPr lang="en-US" dirty="0"/>
                    </a:p>
                  </a:txBody>
                  <a:tcPr/>
                </a:tc>
              </a:tr>
              <a:tr h="705344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unique_ptr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I'm the exclusive owner of the resource. I may explicitly release the resource.</a:t>
                      </a:r>
                      <a:endParaRPr lang="en-US" dirty="0"/>
                    </a:p>
                  </a:txBody>
                  <a:tcPr/>
                </a:tc>
              </a:tr>
              <a:tr h="705344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shared_ptr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 share the resource with other shared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 may explicitly release my shared ownership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7715" y="925286"/>
            <a:ext cx="351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Sematic of pointers</a:t>
            </a:r>
          </a:p>
        </p:txBody>
      </p:sp>
    </p:spTree>
    <p:extLst>
      <p:ext uri="{BB962C8B-B14F-4D97-AF65-F5344CB8AC3E}">
        <p14:creationId xmlns:p14="http://schemas.microsoft.com/office/powerpoint/2010/main" val="34683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3" y="1627306"/>
            <a:ext cx="7038975" cy="885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4112" y="885960"/>
            <a:ext cx="719128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44444"/>
                </a:solidFill>
                <a:latin typeface="Helvetica Neue"/>
              </a:rPr>
              <a:t>Performance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444444"/>
                </a:solidFill>
                <a:latin typeface="Helvetica Neue"/>
              </a:rPr>
              <a:t>The 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program allocates and deletes 100.000.000 </a:t>
            </a:r>
            <a:r>
              <a:rPr lang="en-US" dirty="0" err="1">
                <a:solidFill>
                  <a:srgbClr val="444444"/>
                </a:solidFill>
                <a:latin typeface="Helvetica Neue"/>
              </a:rPr>
              <a:t>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60613"/>
              </p:ext>
            </p:extLst>
          </p:nvPr>
        </p:nvGraphicFramePr>
        <p:xfrm>
          <a:off x="422333" y="1072256"/>
          <a:ext cx="8352250" cy="3970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349"/>
                <a:gridCol w="6699901"/>
              </a:tblGrid>
              <a:tr h="772879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Prefer </a:t>
                      </a:r>
                      <a:r>
                        <a:rPr lang="en-US" dirty="0" err="1" smtClean="0"/>
                        <a:t>unique_ptr</a:t>
                      </a:r>
                      <a:r>
                        <a:rPr lang="en-US" dirty="0" smtClean="0"/>
                        <a:t> over </a:t>
                      </a:r>
                      <a:r>
                        <a:rPr lang="en-US" dirty="0" err="1" smtClean="0"/>
                        <a:t>shared_ptr</a:t>
                      </a:r>
                      <a:r>
                        <a:rPr lang="en-US" dirty="0" smtClean="0"/>
                        <a:t> unless you need to share ownership</a:t>
                      </a:r>
                      <a:endParaRPr lang="en-US" dirty="0"/>
                    </a:p>
                  </a:txBody>
                  <a:tcPr/>
                </a:tc>
              </a:tr>
              <a:tr h="772879"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dirty="0" err="1" smtClean="0"/>
                        <a:t>unique_ptr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conceptually simpler and more predictable (you know when destruction happens) and faster (you don’t implicitly maintain a use count).</a:t>
                      </a:r>
                      <a:endParaRPr lang="en-US" dirty="0"/>
                    </a:p>
                  </a:txBody>
                  <a:tcPr/>
                </a:tc>
              </a:tr>
              <a:tr h="1026626">
                <a:tc>
                  <a:txBody>
                    <a:bodyPr/>
                    <a:lstStyle/>
                    <a:p>
                      <a:r>
                        <a:rPr lang="en-US" dirty="0" smtClean="0"/>
                        <a:t>Bad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6889">
                <a:tc>
                  <a:txBody>
                    <a:bodyPr/>
                    <a:lstStyle/>
                    <a:p>
                      <a:r>
                        <a:rPr lang="en-US" dirty="0" smtClean="0"/>
                        <a:t>Good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54" y="2979606"/>
            <a:ext cx="6544408" cy="728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054" y="3886166"/>
            <a:ext cx="4323148" cy="10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98963"/>
              </p:ext>
            </p:extLst>
          </p:nvPr>
        </p:nvGraphicFramePr>
        <p:xfrm>
          <a:off x="422333" y="1072256"/>
          <a:ext cx="8352250" cy="3123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349"/>
                <a:gridCol w="6699901"/>
              </a:tblGrid>
              <a:tr h="772879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dirty="0" err="1" smtClean="0"/>
                        <a:t>make_shared</a:t>
                      </a:r>
                      <a:r>
                        <a:rPr lang="en-US" dirty="0" smtClean="0"/>
                        <a:t>() to make </a:t>
                      </a:r>
                      <a:r>
                        <a:rPr lang="en-US" dirty="0" err="1" smtClean="0"/>
                        <a:t>shared_ptr</a:t>
                      </a:r>
                      <a:endParaRPr lang="en-US" dirty="0"/>
                    </a:p>
                  </a:txBody>
                  <a:tcPr/>
                </a:tc>
              </a:tr>
              <a:tr h="772879"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make_shared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is simpler and safer (there’s no way to directly create two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shared_ptr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pointing to the same resource using this method)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make_shared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is also more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than not using it. The reasons for this lie in the way that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shared_ptr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keeps track of how many pointers are pointing at a given resource.</a:t>
                      </a:r>
                      <a:endParaRPr lang="en-US" dirty="0"/>
                    </a:p>
                  </a:txBody>
                  <a:tcPr/>
                </a:tc>
              </a:tr>
              <a:tr h="613490">
                <a:tc>
                  <a:txBody>
                    <a:bodyPr/>
                    <a:lstStyle/>
                    <a:p>
                      <a:r>
                        <a:rPr lang="en-US" dirty="0" smtClean="0"/>
                        <a:t>Good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shared_ptr</a:t>
                      </a:r>
                      <a:r>
                        <a:rPr lang="en-US" dirty="0" smtClean="0"/>
                        <a:t>&lt;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 smtClean="0"/>
                        <a:t>&gt; foo = </a:t>
                      </a: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make_shared</a:t>
                      </a:r>
                      <a:r>
                        <a:rPr lang="en-US" dirty="0" smtClean="0"/>
                        <a:t>&lt;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 smtClean="0"/>
                        <a:t>&gt; (10);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6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70683"/>
              </p:ext>
            </p:extLst>
          </p:nvPr>
        </p:nvGraphicFramePr>
        <p:xfrm>
          <a:off x="422333" y="1072256"/>
          <a:ext cx="8328560" cy="373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662"/>
                <a:gridCol w="6680898"/>
              </a:tblGrid>
              <a:tr h="956286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make_unique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() </a:t>
                      </a:r>
                      <a:r>
                        <a:rPr lang="en-US" dirty="0" smtClean="0"/>
                        <a:t>to make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unique_ptr</a:t>
                      </a:r>
                      <a:endParaRPr lang="en-US" dirty="0"/>
                    </a:p>
                  </a:txBody>
                  <a:tcPr/>
                </a:tc>
              </a:tr>
              <a:tr h="956286"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convenience and consistency with </a:t>
                      </a:r>
                      <a:r>
                        <a:rPr lang="en-US" dirty="0" err="1" smtClean="0"/>
                        <a:t>shared_ptr</a:t>
                      </a:r>
                      <a:endParaRPr lang="en-US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Code using </a:t>
                      </a: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make_unique</a:t>
                      </a:r>
                      <a:r>
                        <a:rPr lang="en-US" dirty="0" smtClean="0"/>
                        <a:t> is simpler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simpler and safer</a:t>
                      </a:r>
                      <a:endParaRPr lang="en-US" dirty="0"/>
                    </a:p>
                  </a:txBody>
                  <a:tcPr/>
                </a:tc>
              </a:tr>
              <a:tr h="1826454">
                <a:tc>
                  <a:txBody>
                    <a:bodyPr/>
                    <a:lstStyle/>
                    <a:p>
                      <a:r>
                        <a:rPr lang="en-US" dirty="0" smtClean="0"/>
                        <a:t>Good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64" y="3415995"/>
            <a:ext cx="6297939" cy="9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 to </a:t>
            </a:r>
            <a:r>
              <a:rPr lang="en-US" dirty="0" smtClean="0"/>
              <a:t>avoid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32327"/>
              </p:ext>
            </p:extLst>
          </p:nvPr>
        </p:nvGraphicFramePr>
        <p:xfrm>
          <a:off x="422333" y="1072254"/>
          <a:ext cx="8294377" cy="4337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99"/>
                <a:gridCol w="6653478"/>
              </a:tblGrid>
              <a:tr h="561071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shared pointer where an unique pointer suffices !!</a:t>
                      </a:r>
                      <a:endParaRPr lang="en-US" dirty="0"/>
                    </a:p>
                  </a:txBody>
                  <a:tcPr/>
                </a:tc>
              </a:tr>
              <a:tr h="1961185"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Subtle Bugs: Just imagine if you never imagined a scenario where the resource is shared out by some other programmer by  assigning it to another shared pointer which inadvertently modifies the resource !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shared_ptr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needs to maintain the thread safe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refcount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objects it points to and a control block under the covers which makes it more heavyweight than an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unique_ptr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</a:tr>
              <a:tr h="1490238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By default, you should use 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unique_ptr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If a requirement comes up later to share the resource ownership, you can always change it to 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shared_ptr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 to </a:t>
            </a:r>
            <a:r>
              <a:rPr lang="en-US" dirty="0" smtClean="0"/>
              <a:t>avoid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90461"/>
              </p:ext>
            </p:extLst>
          </p:nvPr>
        </p:nvGraphicFramePr>
        <p:xfrm>
          <a:off x="381465" y="925286"/>
          <a:ext cx="8538787" cy="592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761"/>
                <a:gridCol w="7508026"/>
              </a:tblGrid>
              <a:tr h="437578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avoiding cyclic references when using shared pointers </a:t>
                      </a:r>
                      <a:endParaRPr lang="en-US" dirty="0"/>
                    </a:p>
                  </a:txBody>
                  <a:tcPr/>
                </a:tc>
              </a:tr>
              <a:tr h="382623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957059"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 got a cycle - neither maverick nor goose will ever be destroyed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699554"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weak_ptr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m_sptrB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m_sptrA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this problem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17" y="1437458"/>
            <a:ext cx="3560083" cy="3665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734" y="2037657"/>
            <a:ext cx="3632518" cy="17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 to </a:t>
            </a:r>
            <a:r>
              <a:rPr lang="en-US" dirty="0" smtClean="0"/>
              <a:t>avoid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10773"/>
              </p:ext>
            </p:extLst>
          </p:nvPr>
        </p:nvGraphicFramePr>
        <p:xfrm>
          <a:off x="422333" y="1072254"/>
          <a:ext cx="8294377" cy="4926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99"/>
                <a:gridCol w="6653478"/>
              </a:tblGrid>
              <a:tr h="653996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Crash!!!</a:t>
                      </a:r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2830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1344598"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 object already release before calling</a:t>
                      </a:r>
                      <a:r>
                        <a:rPr lang="en-US" baseline="0" dirty="0" smtClean="0"/>
                        <a:t> sptr1-&gt;check()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005012"/>
            <a:ext cx="37814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 to </a:t>
            </a:r>
            <a:r>
              <a:rPr lang="en-US" dirty="0" smtClean="0"/>
              <a:t>avoid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71299"/>
              </p:ext>
            </p:extLst>
          </p:nvPr>
        </p:nvGraphicFramePr>
        <p:xfrm>
          <a:off x="422333" y="1072254"/>
          <a:ext cx="8294377" cy="412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99"/>
                <a:gridCol w="6653478"/>
              </a:tblGrid>
              <a:tr h="653996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deleting a raw pointer returned by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unique_ptr.release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37054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1737054"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Releases ownership of its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stored pointer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by returning its value and replacing it with a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Release() method does not destroy the object managed by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unique_ptr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but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unique_ptr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is released from the responsibility of deleting the object. Someone else (YOU!) must delete this object manually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54" y="1930503"/>
            <a:ext cx="4762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8" y="1082022"/>
            <a:ext cx="7600950" cy="4095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3350" y="298248"/>
            <a:ext cx="20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Memory allocation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67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259840"/>
            <a:ext cx="6393498" cy="47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950" y="1700613"/>
            <a:ext cx="751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stackoverflow.com/questions/1825964/c-c-maximum-stack-size-of-program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www.modernescpp.com/index.php/c-core-guidelines-rules-to-smart-pointers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https://www.learncpp.com/cpp-tutorial/15-5-stdunique_ptr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www.oreilly.com/library/view/effective-modern-c/9781491908419/ch04.html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https://github.com/isocpp/CppCoreGuidelines/blob/master/CppCoreGuidelines.md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408" y="942663"/>
            <a:ext cx="633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Management  </a:t>
            </a:r>
            <a:r>
              <a:rPr lang="en-US" dirty="0" smtClean="0"/>
              <a:t>memory </a:t>
            </a:r>
            <a:r>
              <a:rPr lang="en-US" dirty="0"/>
              <a:t>is painful </a:t>
            </a:r>
            <a:r>
              <a:rPr lang="en-US" dirty="0" smtClean="0"/>
              <a:t>of C++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08" y="1588994"/>
            <a:ext cx="70389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44" y="1498084"/>
            <a:ext cx="6410325" cy="350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3780" y="869434"/>
            <a:ext cx="3535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Who will delete the </a:t>
            </a:r>
            <a:r>
              <a:rPr lang="en-US" b="1" dirty="0"/>
              <a:t>bytes</a:t>
            </a:r>
            <a:r>
              <a:rPr lang="en-US" dirty="0"/>
              <a:t> </a:t>
            </a:r>
            <a:r>
              <a:rPr lang="en-US" dirty="0" smtClean="0"/>
              <a:t>pointer ?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00150" y="4927600"/>
            <a:ext cx="1079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29" y="1225698"/>
            <a:ext cx="4491127" cy="355590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62150" y="4591050"/>
            <a:ext cx="1079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8822" y="745068"/>
            <a:ext cx="620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Who will delete the </a:t>
            </a:r>
            <a:r>
              <a:rPr lang="en-US" b="1" dirty="0" smtClean="0"/>
              <a:t>bytes</a:t>
            </a:r>
            <a:r>
              <a:rPr lang="en-US" dirty="0" smtClean="0"/>
              <a:t> pointer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10" y="2824162"/>
            <a:ext cx="3962400" cy="1514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9679" y="1230594"/>
            <a:ext cx="592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case of we  </a:t>
            </a:r>
            <a:r>
              <a:rPr lang="en-US" dirty="0" smtClean="0"/>
              <a:t>just have header file </a:t>
            </a:r>
            <a:r>
              <a:rPr lang="en-US" dirty="0" err="1" smtClean="0"/>
              <a:t>ByteBuffer.h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ByteBuffer.cpp was packed in the lib file. </a:t>
            </a:r>
            <a:r>
              <a:rPr lang="en-US" dirty="0" smtClean="0"/>
              <a:t>It is impossible to </a:t>
            </a: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0126" y="2270118"/>
            <a:ext cx="620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Who will delete the </a:t>
            </a:r>
            <a:r>
              <a:rPr lang="en-US" b="1" dirty="0" smtClean="0"/>
              <a:t>bytes</a:t>
            </a:r>
            <a:r>
              <a:rPr lang="en-US" dirty="0" smtClean="0"/>
              <a:t> pointer ?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63750" y="3581400"/>
            <a:ext cx="1079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551" y="733127"/>
            <a:ext cx="89721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Define the API using </a:t>
            </a:r>
            <a:r>
              <a:rPr lang="en-US" sz="1600" dirty="0" smtClean="0"/>
              <a:t>parameter out: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It </a:t>
            </a:r>
            <a:r>
              <a:rPr lang="en-US" sz="1600" dirty="0" smtClean="0"/>
              <a:t>makes </a:t>
            </a:r>
            <a:r>
              <a:rPr lang="en-US" sz="1600" dirty="0" smtClean="0"/>
              <a:t>inconvenient to use API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Break the rule: </a:t>
            </a:r>
            <a:r>
              <a:rPr lang="en-US" sz="1600" b="1" dirty="0"/>
              <a:t>F.20: For "out" output values, prefer return values to output parameters</a:t>
            </a:r>
          </a:p>
          <a:p>
            <a:r>
              <a:rPr lang="en-US" dirty="0" smtClean="0"/>
              <a:t>(</a:t>
            </a:r>
            <a:r>
              <a:rPr lang="en-US" sz="1100" dirty="0">
                <a:hlinkClick r:id="rId2"/>
              </a:rPr>
              <a:t>https://github.com/isocpp/CppCoreGuidelines/blob/master/CppCoreGuidelines.md#Rf-out-multi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3" y="2133600"/>
            <a:ext cx="3597708" cy="404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374" y="2573159"/>
            <a:ext cx="4458146" cy="2989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9680" y="2133600"/>
            <a:ext cx="25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Return value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2765" y="1821183"/>
            <a:ext cx="229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Parameter  </a:t>
            </a:r>
            <a:r>
              <a:rPr lang="en-US" sz="1600" b="1" dirty="0" smtClean="0"/>
              <a:t>out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643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551" y="733127"/>
            <a:ext cx="8972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72568" y="1247686"/>
            <a:ext cx="7024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Recommendation</a:t>
            </a:r>
            <a:r>
              <a:rPr lang="en-US" dirty="0" smtClean="0"/>
              <a:t>: Prefer </a:t>
            </a:r>
            <a:r>
              <a:rPr lang="en-US" dirty="0"/>
              <a:t>smart pointers to raw pointers. Smart pointers can do virtually everything raw pointers can, but with far fewer opportunities for </a:t>
            </a:r>
            <a:r>
              <a:rPr lang="en-US" dirty="0" smtClean="0"/>
              <a:t>error</a:t>
            </a:r>
            <a:r>
              <a:rPr lang="en-US" dirty="0"/>
              <a:t> </a:t>
            </a:r>
            <a:r>
              <a:rPr lang="en-US" dirty="0" smtClean="0"/>
              <a:t>according to</a:t>
            </a:r>
          </a:p>
          <a:p>
            <a:r>
              <a:rPr lang="en-US" u="sng" dirty="0" smtClean="0">
                <a:hlinkClick r:id="rId2"/>
              </a:rPr>
              <a:t>Effective </a:t>
            </a:r>
            <a:r>
              <a:rPr lang="en-US" u="sng" dirty="0">
                <a:hlinkClick r:id="rId2"/>
              </a:rPr>
              <a:t>Modern C++ [Book] - O'Reilly Media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https://www.oreilly.com/library/view/effective-modern-c/9781491908419/ch04.html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4" y="2875081"/>
            <a:ext cx="5276850" cy="204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755" y="922946"/>
            <a:ext cx="75288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Unique pointer: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 is by design as fast and as slim as a raw pointer but has a great benefit: it automatically manages its resource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  </a:t>
            </a:r>
            <a:r>
              <a:rPr lang="en-US" dirty="0"/>
              <a:t>move an 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 to transfer owner</a:t>
            </a:r>
            <a:r>
              <a:rPr lang="en-US" dirty="0"/>
              <a:t> 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not </a:t>
            </a:r>
            <a:r>
              <a:rPr lang="en-US" dirty="0" smtClean="0"/>
              <a:t>copy/assign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_IVI_Template.potx" id="{097FA3B5-7FA0-4677-80E5-6146C5320516}" vid="{7F60F47D-DC6E-4FF3-9DE4-740CD13272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VC_IVI_Template</Template>
  <TotalTime>4086</TotalTime>
  <Words>571</Words>
  <Application>Microsoft Office PowerPoint</Application>
  <PresentationFormat>On-screen Show (4:3)</PresentationFormat>
  <Paragraphs>119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MS Gothic</vt:lpstr>
      <vt:lpstr>Arial</vt:lpstr>
      <vt:lpstr>Arial Black</vt:lpstr>
      <vt:lpstr>Calibri</vt:lpstr>
      <vt:lpstr>Freestyle Script</vt:lpstr>
      <vt:lpstr>Helvetica Neue</vt:lpstr>
      <vt:lpstr>Wingdings</vt:lpstr>
      <vt:lpstr>Office Theme</vt:lpstr>
      <vt:lpstr>Smart Pointer</vt:lpstr>
      <vt:lpstr>Introduction</vt:lpstr>
      <vt:lpstr>Why?</vt:lpstr>
      <vt:lpstr>Why?</vt:lpstr>
      <vt:lpstr>Why?</vt:lpstr>
      <vt:lpstr>Why?</vt:lpstr>
      <vt:lpstr>Why?</vt:lpstr>
      <vt:lpstr>Why?</vt:lpstr>
      <vt:lpstr>What ?</vt:lpstr>
      <vt:lpstr>What?</vt:lpstr>
      <vt:lpstr>What?</vt:lpstr>
      <vt:lpstr>What?</vt:lpstr>
      <vt:lpstr>How to use</vt:lpstr>
      <vt:lpstr>How to use</vt:lpstr>
      <vt:lpstr>How to use</vt:lpstr>
      <vt:lpstr>Mistake to avoid</vt:lpstr>
      <vt:lpstr>Mistake to avoid</vt:lpstr>
      <vt:lpstr>Mistake to avoid</vt:lpstr>
      <vt:lpstr>Mistake to avoid</vt:lpstr>
      <vt:lpstr>Code review example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Document Template</dc:title>
  <dc:creator>DIEU NGOC VU/LGEVH VC IVI DEVELOPMENT CENTER VIETNAM(dieu.vu@lge.com)</dc:creator>
  <cp:lastModifiedBy>KHANH QUOC TRAN/LGEVH VC SOFTWARE DEVELOPMENT 1(khanh.tran@lge.com)</cp:lastModifiedBy>
  <cp:revision>371</cp:revision>
  <dcterms:created xsi:type="dcterms:W3CDTF">2016-06-08T06:38:45Z</dcterms:created>
  <dcterms:modified xsi:type="dcterms:W3CDTF">2019-05-21T03:11:58Z</dcterms:modified>
</cp:coreProperties>
</file>