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318" r:id="rId2"/>
    <p:sldId id="31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857B"/>
    <a:srgbClr val="D60057"/>
    <a:srgbClr val="E32726"/>
    <a:srgbClr val="FFCD00"/>
    <a:srgbClr val="FBB031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B0482-2359-4747-A63E-30430F4EBF71}" v="299" dt="2023-09-26T17:43:54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3975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76" y="72"/>
      </p:cViewPr>
      <p:guideLst>
        <p:guide orient="horz" pos="41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mudun Nabi" userId="73707ae1-35b6-4e43-9098-fe21acd5dec3" providerId="ADAL" clId="{457B0482-2359-4747-A63E-30430F4EBF71}"/>
    <pc:docChg chg="modSld">
      <pc:chgData name="Mahmudun Nabi" userId="73707ae1-35b6-4e43-9098-fe21acd5dec3" providerId="ADAL" clId="{457B0482-2359-4747-A63E-30430F4EBF71}" dt="2023-09-26T22:26:05.997" v="2" actId="6549"/>
      <pc:docMkLst>
        <pc:docMk/>
      </pc:docMkLst>
      <pc:sldChg chg="modNotesTx">
        <pc:chgData name="Mahmudun Nabi" userId="73707ae1-35b6-4e43-9098-fe21acd5dec3" providerId="ADAL" clId="{457B0482-2359-4747-A63E-30430F4EBF71}" dt="2023-09-26T22:26:05.997" v="2" actId="6549"/>
        <pc:sldMkLst>
          <pc:docMk/>
          <pc:sldMk cId="1839227955" sldId="314"/>
        </pc:sldMkLst>
      </pc:sldChg>
      <pc:sldChg chg="modNotesTx">
        <pc:chgData name="Mahmudun Nabi" userId="73707ae1-35b6-4e43-9098-fe21acd5dec3" providerId="ADAL" clId="{457B0482-2359-4747-A63E-30430F4EBF71}" dt="2023-09-26T22:26:01.879" v="1" actId="6549"/>
        <pc:sldMkLst>
          <pc:docMk/>
          <pc:sldMk cId="3356968048" sldId="316"/>
        </pc:sldMkLst>
      </pc:sldChg>
      <pc:sldChg chg="modNotesTx">
        <pc:chgData name="Mahmudun Nabi" userId="73707ae1-35b6-4e43-9098-fe21acd5dec3" providerId="ADAL" clId="{457B0482-2359-4747-A63E-30430F4EBF71}" dt="2023-09-26T22:25:59.002" v="0" actId="6549"/>
        <pc:sldMkLst>
          <pc:docMk/>
          <pc:sldMk cId="2878153286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ym typeface="Wingdings" panose="05000000000000000000" pitchFamily="2" charset="2"/>
                  </a:rPr>
                  <a:t>Assume a malicious </a:t>
                </a:r>
                <a:r>
                  <a:rPr lang="en-US" dirty="0" err="1">
                    <a:sym typeface="Wingdings" panose="05000000000000000000" pitchFamily="2" charset="2"/>
                  </a:rPr>
                  <a:t>relayer</a:t>
                </a:r>
                <a:r>
                  <a:rPr lang="en-US" dirty="0">
                    <a:sym typeface="Wingdings" panose="05000000000000000000" pitchFamily="2" charset="2"/>
                  </a:rPr>
                  <a:t> takes a block that has only n−α valid signatures and includes α forged signatures to form the </a:t>
                </a:r>
                <a:r>
                  <a:rPr lang="en-US" i="1" dirty="0">
                    <a:sym typeface="Wingdings" panose="05000000000000000000" pitchFamily="2" charset="2"/>
                  </a:rPr>
                  <a:t>n</a:t>
                </a:r>
                <a:r>
                  <a:rPr lang="en-US" dirty="0">
                    <a:sym typeface="Wingdings" panose="05000000000000000000" pitchFamily="2" charset="2"/>
                  </a:rPr>
                  <a:t> expected signatures on the block. The updater contract selects t signatures randomly and verifies them.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 The number of possible choices of t signatures out of n signatures is (n  t). The forged signatures (that do not pass the verification algorithm) will not be detected if the t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chosen signatures are from the n − α valid signatures. Therefore, </a:t>
                </a:r>
              </a:p>
              <a:p>
                <a:pPr marL="171450" indent="-171450">
                  <a:buFont typeface="Wingdings" panose="05000000000000000000" pitchFamily="2" charset="2"/>
                  <a:buChar char="à"/>
                </a:pPr>
                <a:r>
                  <a:rPr lang="en-US" dirty="0">
                    <a:sym typeface="Wingdings" panose="05000000000000000000" pitchFamily="2" charset="2"/>
                  </a:rPr>
                  <a:t>the probability of the attack not being detected will be </a:t>
                </a:r>
                <a:r>
                  <a:rPr kumimoji="0" lang="en-CA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𝝐</a:t>
                </a:r>
                <a:r>
                  <a:rPr lang="en-US" dirty="0"/>
                  <a:t> which can be made arbitrarily small by increasing t.</a:t>
                </a:r>
              </a:p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As long as </a:t>
                </a:r>
                <a:r>
                  <a:rPr lang="en-US" sz="1800" b="0" i="0" u="none" strike="noStrike" baseline="0" dirty="0">
                    <a:latin typeface="CMMI10"/>
                  </a:rPr>
                  <a:t>BC</a:t>
                </a:r>
                <a:r>
                  <a:rPr lang="en-US" sz="1800" b="0" i="0" u="none" strike="noStrike" baseline="0" dirty="0">
                    <a:latin typeface="CMR7"/>
                  </a:rPr>
                  <a:t>1 </a:t>
                </a:r>
                <a:r>
                  <a:rPr lang="en-US" sz="1800" b="0" i="0" u="none" strike="noStrike" baseline="0" dirty="0">
                    <a:latin typeface="NimbusRomNo9L-Regu"/>
                  </a:rPr>
                  <a:t>satisfies consistency for block headers, </a:t>
                </a:r>
                <a:r>
                  <a:rPr lang="en-US" sz="1800" b="0" i="0" u="none" strike="noStrike" baseline="0" dirty="0">
                    <a:latin typeface="CMMI10"/>
                  </a:rPr>
                  <a:t>BC</a:t>
                </a:r>
                <a:r>
                  <a:rPr lang="en-US" sz="1800" b="0" i="0" u="none" strike="noStrike" baseline="0" dirty="0">
                    <a:latin typeface="CMR7"/>
                  </a:rPr>
                  <a:t>2 </a:t>
                </a:r>
                <a:r>
                  <a:rPr lang="en-US" sz="1800" b="0" i="0" u="none" strike="noStrike" baseline="0" dirty="0">
                    <a:latin typeface="NimbusRomNo9L-Regu"/>
                  </a:rPr>
                  <a:t>will satisfy it with probability </a:t>
                </a:r>
                <a:r>
                  <a:rPr lang="el-GR" sz="1800" b="0" i="0" u="none" strike="noStrike" baseline="0" dirty="0">
                    <a:latin typeface="CMR10"/>
                  </a:rPr>
                  <a:t>= 1 </a:t>
                </a:r>
                <a:r>
                  <a:rPr lang="el-GR" sz="1800" b="0" i="0" u="none" strike="noStrike" baseline="0" dirty="0">
                    <a:latin typeface="CMSY10"/>
                  </a:rPr>
                  <a:t>− </a:t>
                </a:r>
                <a:r>
                  <a:rPr lang="el-GR" sz="1800" b="0" i="0" u="none" strike="noStrike" baseline="0" dirty="0">
                    <a:latin typeface="CMMI10"/>
                  </a:rPr>
                  <a:t>ϵ</a:t>
                </a:r>
                <a:r>
                  <a:rPr lang="el-GR" sz="1800" b="0" i="0" u="none" strike="noStrike" baseline="0" dirty="0">
                    <a:latin typeface="NimbusRomNo9L-Regu"/>
                  </a:rPr>
                  <a:t>.</a:t>
                </a:r>
                <a:endParaRPr lang="en-US" b="1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b="1" dirty="0"/>
                  <a:t>Liveness</a:t>
                </a:r>
                <a:r>
                  <a:rPr lang="en-US" dirty="0"/>
                  <a:t>: Assuming at least one honest </a:t>
                </a:r>
                <a:r>
                  <a:rPr lang="en-US" dirty="0" err="1"/>
                  <a:t>relayer</a:t>
                </a:r>
                <a:r>
                  <a:rPr lang="en-US" dirty="0"/>
                  <a:t> exists, the block headers will still be transmitted to BC2 even if all the malicious </a:t>
                </a:r>
                <a:r>
                  <a:rPr lang="en-US" dirty="0" err="1"/>
                  <a:t>relayers</a:t>
                </a:r>
                <a:r>
                  <a:rPr lang="en-US" dirty="0"/>
                  <a:t> drop them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79" y="1785343"/>
            <a:ext cx="7841294" cy="23426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279" y="4128032"/>
            <a:ext cx="7841294" cy="71493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849226"/>
            <a:ext cx="7841294" cy="11256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78279" y="5981178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80" y="1637270"/>
            <a:ext cx="8749432" cy="462142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8279" y="1680519"/>
            <a:ext cx="841833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8279" y="3624188"/>
            <a:ext cx="841833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420386"/>
            <a:ext cx="8418337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68F1C-B012-E073-7988-FE467C6D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35FCF4-C3EF-BD43-82E0-05BC237DAD2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63F4A2-E30C-C9EE-9262-29741FC7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48" y="43676"/>
            <a:ext cx="10336549" cy="440623"/>
          </a:xfrm>
        </p:spPr>
        <p:txBody>
          <a:bodyPr>
            <a:noAutofit/>
          </a:bodyPr>
          <a:lstStyle/>
          <a:p>
            <a:pPr algn="ctr"/>
            <a:r>
              <a:rPr lang="en-US" sz="2400" u="sng" dirty="0" err="1"/>
              <a:t>sigBridge</a:t>
            </a:r>
            <a:r>
              <a:rPr lang="en-US" sz="2400" u="sng" dirty="0"/>
              <a:t>: Signature of consensus-based bridge with probabilistic verification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E4D15-9411-B094-0E96-F2BA5362DCBB}"/>
              </a:ext>
            </a:extLst>
          </p:cNvPr>
          <p:cNvSpPr txBox="1"/>
          <p:nvPr/>
        </p:nvSpPr>
        <p:spPr>
          <a:xfrm>
            <a:off x="101229" y="1459281"/>
            <a:ext cx="61451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Our approach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signatures of the consensus protocol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sender’s chain for block header verification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instead of ZKP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probabilistic verification algorithm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receiver’s smart contract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6DA80-1DA2-5791-AEF2-F56AA0D6B8BA}"/>
              </a:ext>
            </a:extLst>
          </p:cNvPr>
          <p:cNvSpPr txBox="1"/>
          <p:nvPr/>
        </p:nvSpPr>
        <p:spPr>
          <a:xfrm>
            <a:off x="101230" y="3686895"/>
            <a:ext cx="614519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sigBridge components: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Relay network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set of nodes that are registered to both blockchains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rgbClr val="00B050"/>
                </a:solidFill>
                <a:latin typeface="Calibri"/>
              </a:rPr>
              <a:t>t</a:t>
            </a:r>
            <a:r>
              <a:rPr kumimoji="0" lang="en-CA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ransfers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block headers from sender chain to receiver chain’s contract following sender’s consensus rule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lvl="1"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Updater SC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deployed in the</a:t>
            </a:r>
            <a:r>
              <a:rPr lang="en-CA" sz="1400" dirty="0">
                <a:solidFill>
                  <a:srgbClr val="000000"/>
                </a:solidFill>
                <a:latin typeface="Calibri"/>
              </a:rPr>
              <a:t> receiver’s chain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stores the consensus rules of the remote chain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srgbClr val="00B050"/>
                </a:solidFill>
                <a:latin typeface="Calibri"/>
              </a:rPr>
              <a:t>p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robabilistically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checks the signatures on the block header based on the remote consensus rule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4C5A56-CDBE-9745-C990-0513597BC8C3}"/>
                  </a:ext>
                </a:extLst>
              </p:cNvPr>
              <p:cNvSpPr txBox="1"/>
              <p:nvPr/>
            </p:nvSpPr>
            <p:spPr>
              <a:xfrm>
                <a:off x="6487925" y="3629888"/>
                <a:ext cx="5535386" cy="20928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3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How it works</a:t>
                </a:r>
                <a:r>
                  <a:rPr kumimoji="0" lang="en-CA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lvl="0">
                  <a:defRPr/>
                </a:pPr>
                <a:r>
                  <a:rPr kumimoji="0" lang="en-CA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Step 1</a:t>
                </a:r>
                <a:r>
                  <a:rPr kumimoji="0" lang="en-CA" sz="13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</a:t>
                </a:r>
                <a:r>
                  <a:rPr kumimoji="0" lang="en-CA" sz="1300" b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relayers</a:t>
                </a:r>
                <a:r>
                  <a:rPr kumimoji="0" lang="en-CA" sz="13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receive </a:t>
                </a:r>
                <a:r>
                  <a:rPr lang="en-CA" sz="1300" dirty="0">
                    <a:solidFill>
                      <a:srgbClr val="000000"/>
                    </a:solidFill>
                  </a:rPr>
                  <a:t>block header</a:t>
                </a:r>
                <a:r>
                  <a:rPr kumimoji="0" lang="en-CA" sz="13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CA" sz="13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from</a:t>
                </a:r>
                <a:r>
                  <a:rPr kumimoji="0" lang="en-CA" sz="13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CA" sz="13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  <m:sSub>
                      <m:sSubPr>
                        <m:ctrlPr>
                          <a:rPr kumimoji="0" lang="en-CA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CA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CA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Step 2</a:t>
                </a:r>
                <a:r>
                  <a:rPr kumimoji="0" lang="en-CA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</a:t>
                </a:r>
                <a:r>
                  <a:rPr kumimoji="0" lang="en-US" sz="13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relayers</a:t>
                </a: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apply T (transformation on signatures), </a:t>
                </a: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sign it with their private keys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Step 3</a:t>
                </a:r>
                <a:r>
                  <a:rPr kumimoji="0" lang="en-CA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</a:t>
                </a: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Each </a:t>
                </a:r>
                <a:r>
                  <a:rPr kumimoji="0" lang="en-US" sz="13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relayer</a:t>
                </a: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sends the </a:t>
                </a:r>
                <a:r>
                  <a:rPr lang="en-US" sz="1300" dirty="0">
                    <a:solidFill>
                      <a:srgbClr val="00B050"/>
                    </a:solidFill>
                    <a:latin typeface="Calibri"/>
                  </a:rPr>
                  <a:t>transformed </a:t>
                </a: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block header, </a:t>
                </a: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its signature,  and its certificate</a:t>
                </a: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to updater contract in </a:t>
                </a:r>
                <a14:m>
                  <m:oMath xmlns:m="http://schemas.openxmlformats.org/officeDocument/2006/math">
                    <m:r>
                      <a:rPr kumimoji="0" lang="en-US" sz="13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  <m:sSub>
                      <m:sSubPr>
                        <m:ctrlPr>
                          <a:rPr kumimoji="0" lang="en-CA" sz="13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3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sz="13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en-CA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lvl="0">
                  <a:defRPr/>
                </a:pPr>
                <a:r>
                  <a:rPr kumimoji="0" lang="en-CA" sz="13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Step 4</a:t>
                </a:r>
                <a:r>
                  <a:rPr kumimoji="0" lang="en-CA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</a:t>
                </a: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updater contract verifies: (</a:t>
                </a:r>
                <a:r>
                  <a:rPr kumimoji="0" lang="en-US" sz="13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</a:t>
                </a: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 the </a:t>
                </a:r>
                <a:r>
                  <a:rPr kumimoji="0" lang="en-US" sz="13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relayer’s</a:t>
                </a: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signature and certificate</a:t>
                </a: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(ii) </a:t>
                </a: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threshold </a:t>
                </a:r>
                <a14:m>
                  <m:oMath xmlns:m="http://schemas.openxmlformats.org/officeDocument/2006/math">
                    <m:r>
                      <a:rPr kumimoji="0" lang="en-US" sz="13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</m:oMath>
                </a14:m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number of signatures </a:t>
                </a: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(iii</a:t>
                </a:r>
                <a:r>
                  <a:rPr lang="en-US" sz="1300" dirty="0">
                    <a:solidFill>
                      <a:srgbClr val="000000"/>
                    </a:solidFill>
                  </a:rPr>
                  <a:t>) block header information-based header history.</a:t>
                </a:r>
              </a:p>
              <a:p>
                <a:pPr lvl="0">
                  <a:defRPr/>
                </a:pPr>
                <a:r>
                  <a:rPr lang="en-US" sz="1300" b="1" dirty="0">
                    <a:solidFill>
                      <a:srgbClr val="000000"/>
                    </a:solidFill>
                    <a:latin typeface="Calibri"/>
                  </a:rPr>
                  <a:t>Step 5: if valid, </a:t>
                </a:r>
                <a:r>
                  <a:rPr kumimoji="0" lang="en-US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add it to their view. Otherwise, block header is dropped</a:t>
                </a:r>
                <a:endParaRPr kumimoji="0" lang="en-CA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4C5A56-CDBE-9745-C990-0513597B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925" y="3629888"/>
                <a:ext cx="5535386" cy="2092881"/>
              </a:xfrm>
              <a:prstGeom prst="rect">
                <a:avLst/>
              </a:prstGeom>
              <a:blipFill>
                <a:blip r:embed="rId3"/>
                <a:stretch>
                  <a:fillRect b="-11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C67AD7B-C749-D929-18AE-CABDE8C6633D}"/>
              </a:ext>
            </a:extLst>
          </p:cNvPr>
          <p:cNvSpPr txBox="1"/>
          <p:nvPr/>
        </p:nvSpPr>
        <p:spPr>
          <a:xfrm>
            <a:off x="6968353" y="2527280"/>
            <a:ext cx="5223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Figure: </a:t>
            </a:r>
            <a:r>
              <a:rPr kumimoji="0" lang="en-CA" sz="1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sigBridge</a:t>
            </a:r>
            <a:r>
              <a:rPr kumimoji="0" lang="en-CA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design. The shaded components belongs to core bridge functionality with </a:t>
            </a:r>
            <a:r>
              <a:rPr kumimoji="0" lang="en-CA" sz="1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green</a:t>
            </a:r>
            <a:r>
              <a:rPr kumimoji="0" lang="en-CA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2FDD9-4AAB-C165-66BB-78B8DC5E2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890" y="1096287"/>
            <a:ext cx="4901810" cy="14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58AC7A-86B8-DF1B-9B66-D465175DDC24}"/>
              </a:ext>
            </a:extLst>
          </p:cNvPr>
          <p:cNvSpPr txBox="1"/>
          <p:nvPr/>
        </p:nvSpPr>
        <p:spPr>
          <a:xfrm>
            <a:off x="2884273" y="2805146"/>
            <a:ext cx="1801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FF671F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 guarantees</a:t>
            </a:r>
            <a:r>
              <a:rPr kumimoji="0" lang="en-CA" sz="1300" b="1" i="0" u="none" strike="noStrike" kern="1200" cap="none" spc="0" normalizeH="0" baseline="0" noProof="0" dirty="0">
                <a:ln>
                  <a:noFill/>
                </a:ln>
                <a:solidFill>
                  <a:srgbClr val="FF671F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35FB66-C904-A6ED-56B1-62006FFD6BBE}"/>
                  </a:ext>
                </a:extLst>
              </p:cNvPr>
              <p:cNvSpPr txBox="1"/>
              <p:nvPr/>
            </p:nvSpPr>
            <p:spPr>
              <a:xfrm>
                <a:off x="4130740" y="3184164"/>
                <a:ext cx="4948394" cy="19604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Calibri"/>
                  </a:rPr>
                  <a:t>sigBridge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Satisfies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CA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𝝐</m:t>
                    </m:r>
                  </m:oMath>
                </a14:m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-Consistency with </a:t>
                </a:r>
                <a14:m>
                  <m:oMath xmlns:m="http://schemas.openxmlformats.org/officeDocument/2006/math">
                    <m:r>
                      <a:rPr lang="en-CA" sz="1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CA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eqArr>
                          <m:eqArrPr>
                            <m:ctrlPr>
                              <a:rPr lang="en-CA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CA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CA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e>
                            <m:r>
                              <a:rPr lang="en-CA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eqArr>
                        <m:r>
                          <a:rPr lang="en-CA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eqArr>
                          <m:eqArrPr>
                            <m:ctrlPr>
                              <a:rPr lang="en-CA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e>
                            <m:r>
                              <a:rPr lang="en-CA" sz="1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eqArr>
                        <m:r>
                          <a:rPr lang="en-CA" sz="1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  <a:p>
                <a:pPr lvl="0">
                  <a:defRPr/>
                </a:pPr>
                <a:r>
                  <a:rPr lang="en-US" sz="1300" dirty="0">
                    <a:solidFill>
                      <a:srgbClr val="000000"/>
                    </a:solidFill>
                    <a:latin typeface="Calibri"/>
                  </a:rPr>
                  <a:t> where, for each block</a:t>
                </a:r>
              </a:p>
              <a:p>
                <a:pPr lvl="0">
                  <a:defRPr/>
                </a:pPr>
                <a:r>
                  <a:rPr lang="en-US" sz="1300" b="1" dirty="0">
                    <a:solidFill>
                      <a:srgbClr val="000000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300" b="1" dirty="0">
                    <a:solidFill>
                      <a:srgbClr val="000000"/>
                    </a:solidFill>
                    <a:latin typeface="Calibri"/>
                  </a:rPr>
                  <a:t>: </a:t>
                </a:r>
                <a:r>
                  <a:rPr lang="en-US" sz="1300" dirty="0">
                    <a:solidFill>
                      <a:srgbClr val="000000"/>
                    </a:solidFill>
                  </a:rPr>
                  <a:t>number of signatures received by updater contract</a:t>
                </a:r>
              </a:p>
              <a:p>
                <a:pPr lvl="0">
                  <a:defRPr/>
                </a:pPr>
                <a:r>
                  <a:rPr lang="en-US" sz="13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3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300" dirty="0">
                    <a:solidFill>
                      <a:srgbClr val="000000"/>
                    </a:solidFill>
                  </a:rPr>
                  <a:t>threshold number of signatures verified by the updater contract</a:t>
                </a:r>
              </a:p>
              <a:p>
                <a:pPr lvl="0">
                  <a:defRPr/>
                </a:pPr>
                <a:r>
                  <a:rPr lang="en-US" sz="13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13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CA" sz="13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300" b="1" dirty="0">
                    <a:solidFill>
                      <a:srgbClr val="000000"/>
                    </a:solidFill>
                  </a:rPr>
                  <a:t> </a:t>
                </a:r>
                <a:r>
                  <a:rPr lang="en-US" sz="1300" dirty="0">
                    <a:solidFill>
                      <a:srgbClr val="000000"/>
                    </a:solidFill>
                  </a:rPr>
                  <a:t>number of invalid signatures generated by the malicious </a:t>
                </a:r>
                <a:r>
                  <a:rPr lang="en-US" sz="1300" dirty="0" err="1">
                    <a:solidFill>
                      <a:srgbClr val="000000"/>
                    </a:solidFill>
                  </a:rPr>
                  <a:t>relayer</a:t>
                </a:r>
                <a:endParaRPr lang="en-US" sz="1300" dirty="0">
                  <a:solidFill>
                    <a:srgbClr val="000000"/>
                  </a:solidFill>
                </a:endParaRPr>
              </a:p>
              <a:p>
                <a:pPr lvl="0">
                  <a:defRPr/>
                </a:pPr>
                <a:endParaRPr kumimoji="0" lang="en-US" sz="13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Liveness</a:t>
                </a:r>
                <a:endParaRPr kumimoji="0" lang="en-CA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35FB66-C904-A6ED-56B1-62006FFD6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40" y="3184164"/>
                <a:ext cx="4948394" cy="1960408"/>
              </a:xfrm>
              <a:prstGeom prst="rect">
                <a:avLst/>
              </a:prstGeom>
              <a:blipFill>
                <a:blip r:embed="rId3"/>
                <a:stretch>
                  <a:fillRect l="-246" b="-21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A4BDC12-2FFE-3B9F-0C5E-A31FA8BC1BE7}"/>
              </a:ext>
            </a:extLst>
          </p:cNvPr>
          <p:cNvSpPr txBox="1"/>
          <p:nvPr/>
        </p:nvSpPr>
        <p:spPr>
          <a:xfrm>
            <a:off x="6352360" y="1215972"/>
            <a:ext cx="18760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300" b="1" i="0" u="none" strike="noStrike" kern="1200" cap="none" spc="0" normalizeH="0" baseline="0" noProof="0" dirty="0">
                <a:ln>
                  <a:noFill/>
                </a:ln>
                <a:solidFill>
                  <a:srgbClr val="FF671F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 Assumptions: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C957A-3491-4FBA-18F5-58103E7F6402}"/>
              </a:ext>
            </a:extLst>
          </p:cNvPr>
          <p:cNvSpPr txBox="1"/>
          <p:nvPr/>
        </p:nvSpPr>
        <p:spPr>
          <a:xfrm>
            <a:off x="6502784" y="1550474"/>
            <a:ext cx="535037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underlying blockchains are secure, i.e., consistent and live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 least one honest relay node exists in the system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signature schemes used is unforgeable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792C3-32F4-7358-38E2-1E389A93697A}"/>
              </a:ext>
            </a:extLst>
          </p:cNvPr>
          <p:cNvSpPr txBox="1"/>
          <p:nvPr/>
        </p:nvSpPr>
        <p:spPr>
          <a:xfrm>
            <a:off x="479697" y="1275719"/>
            <a:ext cx="11686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300" b="1" i="0" u="none" strike="noStrike" kern="1200" cap="none" spc="0" normalizeH="0" baseline="0" noProof="0" dirty="0">
                <a:ln>
                  <a:noFill/>
                </a:ln>
                <a:solidFill>
                  <a:srgbClr val="FF671F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Threat model: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DF938-E258-B5FB-EBEC-703455516A27}"/>
              </a:ext>
            </a:extLst>
          </p:cNvPr>
          <p:cNvSpPr txBox="1"/>
          <p:nvPr/>
        </p:nvSpPr>
        <p:spPr>
          <a:xfrm>
            <a:off x="829190" y="1568107"/>
            <a:ext cx="522266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relay nodes that can be fully malicious. They can-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modify, forge, or drop messages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 to participate in message-passing without registration</a:t>
            </a:r>
          </a:p>
        </p:txBody>
      </p:sp>
    </p:spTree>
    <p:extLst>
      <p:ext uri="{BB962C8B-B14F-4D97-AF65-F5344CB8AC3E}">
        <p14:creationId xmlns:p14="http://schemas.microsoft.com/office/powerpoint/2010/main" val="183922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20545</TotalTime>
  <Words>336</Words>
  <Application>Microsoft Office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sigBridge: Signature of consensus-based bridge with probabilistic verification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block-chain based approach to Resource Sharing in Smart Neighbourhoods</dc:title>
  <dc:creator>sabyasachi.karati</dc:creator>
  <cp:lastModifiedBy>Mahmudun Nabi</cp:lastModifiedBy>
  <cp:revision>225</cp:revision>
  <dcterms:created xsi:type="dcterms:W3CDTF">2020-02-04T22:05:06Z</dcterms:created>
  <dcterms:modified xsi:type="dcterms:W3CDTF">2023-11-17T19:13:52Z</dcterms:modified>
</cp:coreProperties>
</file>