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23" r:id="rId2"/>
    <p:sldId id="259" r:id="rId3"/>
    <p:sldId id="326" r:id="rId4"/>
    <p:sldId id="318" r:id="rId5"/>
    <p:sldId id="415" r:id="rId6"/>
    <p:sldId id="323" r:id="rId7"/>
    <p:sldId id="416" r:id="rId8"/>
    <p:sldId id="306" r:id="rId9"/>
    <p:sldId id="324" r:id="rId10"/>
    <p:sldId id="445" r:id="rId11"/>
    <p:sldId id="422" r:id="rId12"/>
    <p:sldId id="302" r:id="rId13"/>
    <p:sldId id="308" r:id="rId14"/>
    <p:sldId id="300" r:id="rId15"/>
    <p:sldId id="309" r:id="rId16"/>
    <p:sldId id="420" r:id="rId17"/>
    <p:sldId id="311" r:id="rId18"/>
    <p:sldId id="312" r:id="rId19"/>
    <p:sldId id="313" r:id="rId20"/>
    <p:sldId id="261" r:id="rId21"/>
    <p:sldId id="336" r:id="rId22"/>
    <p:sldId id="337" r:id="rId23"/>
    <p:sldId id="314" r:id="rId24"/>
    <p:sldId id="444" r:id="rId25"/>
    <p:sldId id="361" r:id="rId26"/>
    <p:sldId id="335" r:id="rId27"/>
    <p:sldId id="267" r:id="rId28"/>
    <p:sldId id="268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259"/>
            <p14:sldId id="326"/>
          </p14:sldIdLst>
        </p14:section>
        <p14:section name="Breve repaso" id="{50EC8BAA-C75B-FB42-B5CB-C9EF52B744A2}">
          <p14:sldIdLst>
            <p14:sldId id="318"/>
            <p14:sldId id="415"/>
            <p14:sldId id="323"/>
            <p14:sldId id="416"/>
          </p14:sldIdLst>
        </p14:section>
        <p14:section name="Analisis ROC" id="{F06AC147-1820-E64A-873C-8C467231AE8F}">
          <p14:sldIdLst>
            <p14:sldId id="306"/>
            <p14:sldId id="324"/>
            <p14:sldId id="445"/>
            <p14:sldId id="422"/>
            <p14:sldId id="302"/>
            <p14:sldId id="308"/>
            <p14:sldId id="300"/>
            <p14:sldId id="309"/>
            <p14:sldId id="420"/>
            <p14:sldId id="311"/>
            <p14:sldId id="312"/>
          </p14:sldIdLst>
        </p14:section>
        <p14:section name="Comparacion empírica de los clasificadoeres" id="{5623DDE8-0602-0D4F-AFA1-3B05F3F0BCCE}">
          <p14:sldIdLst>
            <p14:sldId id="313"/>
            <p14:sldId id="261"/>
            <p14:sldId id="336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  <p14:sldId id="361"/>
            <p14:sldId id="335"/>
            <p14:sldId id="267"/>
            <p14:sldId id="268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5"/>
    <p:restoredTop sz="86667"/>
  </p:normalViewPr>
  <p:slideViewPr>
    <p:cSldViewPr snapToGrid="0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0E9E-E2C0-D34F-82FA-972FF82665AB}" type="datetimeFigureOut">
              <a:rPr lang="es-ES_tradnl" smtClean="0"/>
              <a:t>6/5/25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D07FA-7792-F649-B523-FCAF9068A01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611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4750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6359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36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9449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031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68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E96BF-C587-B9A8-E410-E9AAA957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C4C3F-5F4E-23D6-CAA5-B0D7EA1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C0B8B-B175-AD18-20C8-1AD2540DE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D425D-7A35-B6C3-6B99-A21AC6D5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86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AC975-F2EF-03C7-EA3B-277F3D7A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BA471-39E5-B5EF-73B8-D7B2FB703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AB477-B585-909D-1D84-47BF8B5BE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CD81-AA6A-6466-4B6D-965B9A06B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350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E498-3FB0-C546-A8D8-83B867628B9A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D92C-7223-F24C-83E8-C1D489493B99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C07-267E-9B43-A2F0-06B070309387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8EE57-149E-FF44-87AD-A4C3C613BF77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FD92F-06F8-124B-9A60-E47FA6E55CF4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64DD-3E48-344E-9283-AE2DE9B4EE28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47AA-28A6-674B-948B-C23B9576E76D}" type="datetime1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2B90-D920-E346-B483-15262ACCA1F6}" type="datetime1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9DA-CC6E-3842-BF4C-F941BB707FC4}" type="datetime1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0CA8-0C4E-794A-9637-962E37459276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C7E6-FF97-234A-A48B-F0D2FD417EE3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CE67A987-9AD1-F141-BCB3-0710A3731A4D}" type="datetime1">
              <a:rPr lang="en-US" noProof="0" smtClean="0"/>
              <a:t>5/6/25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1.png"/><Relationship Id="rId10" Type="http://schemas.openxmlformats.org/officeDocument/2006/relationships/image" Target="../media/image47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Clasificación II: Análisis discriminante, Curvas ROC &amp; Naive Bayes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12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4BE6-17DC-3E73-671A-9A939DE3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8A4A-8EE2-F035-3B2D-77CB976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Intuición 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de Default con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9A6073-ACC5-8D67-50F9-D789BF22EA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Con Clasificador de Bayes: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AB9A6073-ACC5-8D67-50F9-D789BF22EA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35105BB-9939-3417-2A53-284F6A61E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61231" y="3528219"/>
            <a:ext cx="4914900" cy="1638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8A0A7A0-1D8C-8C98-FAA5-C540D3B65D6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s-ES_tradnl" dirty="0"/>
                  <a:t>Con otro criterio: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&gt;0.2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48A0A7A0-1D8C-8C98-FAA5-C540D3B6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Content Placeholder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9407452-EA84-8B24-45B9-E66834AF44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261894" y="3445669"/>
            <a:ext cx="5003800" cy="1803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722E-2ACF-0E14-8AC7-9BA264B2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8051B-89DB-AFBD-8A6B-51418CF334EF}"/>
                  </a:ext>
                </a:extLst>
              </p:cNvPr>
              <p:cNvSpPr txBox="1"/>
              <p:nvPr/>
            </p:nvSpPr>
            <p:spPr>
              <a:xfrm>
                <a:off x="575468" y="4347369"/>
                <a:ext cx="80356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D8051B-89DB-AFBD-8A6B-51418CF3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8" y="4347369"/>
                <a:ext cx="803564" cy="376770"/>
              </a:xfrm>
              <a:prstGeom prst="rect">
                <a:avLst/>
              </a:prstGeom>
              <a:blipFill>
                <a:blip r:embed="rId7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976D90-1215-51C4-DCC1-CB2FDDAD704D}"/>
                  </a:ext>
                </a:extLst>
              </p:cNvPr>
              <p:cNvSpPr txBox="1"/>
              <p:nvPr/>
            </p:nvSpPr>
            <p:spPr>
              <a:xfrm>
                <a:off x="5966076" y="4347369"/>
                <a:ext cx="80356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C976D90-1215-51C4-DCC1-CB2FDDAD7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6" y="4347369"/>
                <a:ext cx="803564" cy="376770"/>
              </a:xfrm>
              <a:prstGeom prst="rect">
                <a:avLst/>
              </a:prstGeom>
              <a:blipFill>
                <a:blip r:embed="rId8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31DB5-7CBF-67ED-672C-365A8B604EB0}"/>
                  </a:ext>
                </a:extLst>
              </p:cNvPr>
              <p:cNvSpPr txBox="1"/>
              <p:nvPr/>
            </p:nvSpPr>
            <p:spPr>
              <a:xfrm>
                <a:off x="3844089" y="3264205"/>
                <a:ext cx="872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b="0" i="1" noProof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31DB5-7CBF-67ED-672C-365A8B604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89" y="3264205"/>
                <a:ext cx="8722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079E6-D204-1C0E-1683-95706900C4FA}"/>
                  </a:ext>
                </a:extLst>
              </p:cNvPr>
              <p:cNvSpPr txBox="1"/>
              <p:nvPr/>
            </p:nvSpPr>
            <p:spPr>
              <a:xfrm>
                <a:off x="9179091" y="3158887"/>
                <a:ext cx="8722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1800" b="0" i="1" noProof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7079E6-D204-1C0E-1683-95706900C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091" y="3158887"/>
                <a:ext cx="8722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971A373-906F-7D44-EBC0-DFE04CF4B8EC}"/>
              </a:ext>
            </a:extLst>
          </p:cNvPr>
          <p:cNvGrpSpPr/>
          <p:nvPr/>
        </p:nvGrpSpPr>
        <p:grpSpPr>
          <a:xfrm>
            <a:off x="4280234" y="4535754"/>
            <a:ext cx="5882711" cy="207557"/>
            <a:chOff x="4280234" y="4535754"/>
            <a:chExt cx="5882711" cy="2075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211536C-789F-B7FE-463E-41FAC92BECAB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368DCB-CFF2-D3A8-ADF2-609C1C4F76D5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2466FA-ED93-4FBE-8934-08263A0B1049}"/>
              </a:ext>
            </a:extLst>
          </p:cNvPr>
          <p:cNvGrpSpPr/>
          <p:nvPr/>
        </p:nvGrpSpPr>
        <p:grpSpPr>
          <a:xfrm>
            <a:off x="3578143" y="4535237"/>
            <a:ext cx="5882711" cy="207557"/>
            <a:chOff x="4280234" y="4535754"/>
            <a:chExt cx="5882711" cy="20755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0EE345-22C9-3F96-5761-EE1107992A61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D0663D-CB0C-4DA3-5B05-9E952A059484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2BBA7-FE64-CF42-DB46-AB037E15096B}"/>
              </a:ext>
            </a:extLst>
          </p:cNvPr>
          <p:cNvGrpSpPr/>
          <p:nvPr/>
        </p:nvGrpSpPr>
        <p:grpSpPr>
          <a:xfrm>
            <a:off x="4280234" y="4243590"/>
            <a:ext cx="5882711" cy="207557"/>
            <a:chOff x="4280234" y="4535754"/>
            <a:chExt cx="5882711" cy="2075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A06916-CB22-1491-BFBE-54262E6A4D78}"/>
                </a:ext>
              </a:extLst>
            </p:cNvPr>
            <p:cNvSpPr/>
            <p:nvPr/>
          </p:nvSpPr>
          <p:spPr>
            <a:xfrm>
              <a:off x="4280234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D418CE-1FA9-5A9B-50E0-92F1A4DBD903}"/>
                </a:ext>
              </a:extLst>
            </p:cNvPr>
            <p:cNvSpPr/>
            <p:nvPr/>
          </p:nvSpPr>
          <p:spPr>
            <a:xfrm>
              <a:off x="9608763" y="4535754"/>
              <a:ext cx="554182" cy="207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002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9D6-C978-91AD-A9D5-15BE7F23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BF8F-E358-E628-0A35-A82F00C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III: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de Curva 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EEEC-67AD-DAAF-3C98-A591A047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Relajar la simetría del Clasificador de Bayes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Trade-off: </a:t>
            </a:r>
            <a:r>
              <a:rPr lang="es-ES_tradnl" dirty="0"/>
              <a:t>reducir un error, aumenta el otro 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Curva ROC </a:t>
            </a:r>
            <a:r>
              <a:rPr lang="es-ES_tradnl" dirty="0">
                <a:solidFill>
                  <a:srgbClr val="00B050"/>
                </a:solidFill>
              </a:rPr>
              <a:t>ilustra</a:t>
            </a:r>
            <a:r>
              <a:rPr lang="es-ES_tradnl" dirty="0"/>
              <a:t> ese </a:t>
            </a:r>
            <a:r>
              <a:rPr lang="es-ES_tradnl" dirty="0" err="1"/>
              <a:t>trade</a:t>
            </a:r>
            <a:r>
              <a:rPr lang="es-ES_tradnl" dirty="0"/>
              <a:t>-off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Permite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Medir</a:t>
            </a:r>
            <a:r>
              <a:rPr lang="es-ES_tradnl" dirty="0"/>
              <a:t> la capacidad </a:t>
            </a:r>
            <a:r>
              <a:rPr lang="es-ES_tradnl" dirty="0">
                <a:solidFill>
                  <a:srgbClr val="002060"/>
                </a:solidFill>
              </a:rPr>
              <a:t>predictiva</a:t>
            </a:r>
            <a:r>
              <a:rPr lang="es-ES_tradnl" dirty="0"/>
              <a:t> de modelos de clasificación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Comparar</a:t>
            </a:r>
            <a:r>
              <a:rPr lang="es-ES_tradnl" dirty="0"/>
              <a:t> métodos de clasificación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799E-31C4-242F-4BE9-60D966A9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3E0F-A88D-0129-851B-D24B787E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54A7-B097-BE14-A12D-B5A669397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sz="3200" b="0" dirty="0"/>
                  <a:t> total de positivos</a:t>
                </a:r>
              </a:p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ES_tradnl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total de negativos</a:t>
                </a:r>
              </a:p>
              <a:p>
                <a14:m>
                  <m:oMath xmlns:m="http://schemas.openxmlformats.org/officeDocument/2006/math"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sz="3200" b="0" i="1" smtClean="0">
                        <a:latin typeface="Cambria Math" panose="02040503050406030204" pitchFamily="18" charset="0"/>
                      </a:rPr>
                      <m:t>𝑡𝑜𝑡𝑎𝑙</m:t>
                    </m:r>
                  </m:oMath>
                </a14:m>
                <a:endParaRPr lang="es-ES_tradnl" sz="3200" b="0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2400" dirty="0"/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54A7-B097-BE14-A12D-B5A669397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005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B5C96-C3B9-9940-6FAB-59179E35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de clasificación -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s-ES_tradnl" sz="2800" dirty="0"/>
                  <a:t>Tasa de falsos positivos: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s-ES_tradnl" sz="2800" dirty="0"/>
              </a:p>
              <a:p>
                <a:r>
                  <a:rPr lang="es-ES_tradnl" sz="2800" dirty="0"/>
                  <a:t>Tasa de verdaderos positivos: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𝐸𝑟𝑟𝐼𝐼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𝑠𝑒𝑛𝑠𝑖𝑡𝑖𝑣𝑖𝑡𝑦</m:t>
                    </m:r>
                  </m:oMath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325563"/>
              </a:xfrm>
              <a:blipFill>
                <a:blip r:embed="rId2"/>
                <a:stretch>
                  <a:fillRect l="-1086" t="-52830" b="-5094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86876"/>
                  </p:ext>
                </p:extLst>
              </p:nvPr>
            </p:nvGraphicFramePr>
            <p:xfrm>
              <a:off x="2063930" y="2977241"/>
              <a:ext cx="7488280" cy="34584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1115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811091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156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303498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  <a:gridCol w="908420">
                      <a:extLst>
                        <a:ext uri="{9D8B030D-6E8A-4147-A177-3AD203B41FA5}">
                          <a16:colId xmlns:a16="http://schemas.microsoft.com/office/drawing/2014/main" val="3560947047"/>
                        </a:ext>
                      </a:extLst>
                    </a:gridCol>
                  </a:tblGrid>
                  <a:tr h="382626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_tradnl" sz="2300" b="0" i="1" noProof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437932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s-ES_tradnl" sz="23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_tradnl" sz="23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s-ES_tradnl" sz="28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  <a:tr h="437932"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3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2589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ED466492-FF8A-2A15-5CE0-A53A1A8D55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086876"/>
                  </p:ext>
                </p:extLst>
              </p:nvPr>
            </p:nvGraphicFramePr>
            <p:xfrm>
              <a:off x="2063930" y="2977241"/>
              <a:ext cx="7488280" cy="34584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21115">
                      <a:extLst>
                        <a:ext uri="{9D8B030D-6E8A-4147-A177-3AD203B41FA5}">
                          <a16:colId xmlns:a16="http://schemas.microsoft.com/office/drawing/2014/main" val="4265273"/>
                        </a:ext>
                      </a:extLst>
                    </a:gridCol>
                    <a:gridCol w="811091">
                      <a:extLst>
                        <a:ext uri="{9D8B030D-6E8A-4147-A177-3AD203B41FA5}">
                          <a16:colId xmlns:a16="http://schemas.microsoft.com/office/drawing/2014/main" val="2383779966"/>
                        </a:ext>
                      </a:extLst>
                    </a:gridCol>
                    <a:gridCol w="2644156">
                      <a:extLst>
                        <a:ext uri="{9D8B030D-6E8A-4147-A177-3AD203B41FA5}">
                          <a16:colId xmlns:a16="http://schemas.microsoft.com/office/drawing/2014/main" val="808224985"/>
                        </a:ext>
                      </a:extLst>
                    </a:gridCol>
                    <a:gridCol w="2303498">
                      <a:extLst>
                        <a:ext uri="{9D8B030D-6E8A-4147-A177-3AD203B41FA5}">
                          <a16:colId xmlns:a16="http://schemas.microsoft.com/office/drawing/2014/main" val="1798307737"/>
                        </a:ext>
                      </a:extLst>
                    </a:gridCol>
                    <a:gridCol w="908420">
                      <a:extLst>
                        <a:ext uri="{9D8B030D-6E8A-4147-A177-3AD203B41FA5}">
                          <a16:colId xmlns:a16="http://schemas.microsoft.com/office/drawing/2014/main" val="3560947047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317" r="-15859" b="-68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9628750"/>
                      </a:ext>
                    </a:extLst>
                  </a:tr>
                  <a:tr h="44196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241" r="-80923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94435227"/>
                      </a:ext>
                    </a:extLst>
                  </a:tr>
                  <a:tr h="9895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Negativo 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negativo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fn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0833" t="-89744" b="-16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319013"/>
                      </a:ext>
                    </a:extLst>
                  </a:tr>
                  <a:tr h="11430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Falso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fp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Verdadero positivo</a:t>
                          </a:r>
                        </a:p>
                        <a:p>
                          <a:pPr algn="ctr"/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(</a:t>
                          </a:r>
                          <a:r>
                            <a:rPr lang="es-ES_tradnl" sz="2300" noProof="0" dirty="0" err="1">
                              <a:latin typeface="Gill Sans Nova Light" panose="020B0302020104020203" pitchFamily="34" charset="0"/>
                            </a:rPr>
                            <a:t>vp</a:t>
                          </a:r>
                          <a:r>
                            <a:rPr lang="es-ES_tradnl" sz="2300" noProof="0" dirty="0">
                              <a:latin typeface="Gill Sans Nova Light" panose="020B0302020104020203" pitchFamily="34" charset="0"/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0833" t="-164444" b="-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3389189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722" t="-680000" r="-1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6740" t="-680000" r="-397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_tradnl" sz="2300" noProof="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2589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C0E77-F3C0-A87F-49F9-4878E222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B58-5855-ACF9-ED81-BEC9A8A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 - grafico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dirty="0"/>
                  <a:t>ROC: </a:t>
                </a:r>
                <a:r>
                  <a:rPr lang="en-US" dirty="0">
                    <a:solidFill>
                      <a:srgbClr val="002060"/>
                    </a:solidFill>
                  </a:rPr>
                  <a:t>receiver operating characteristics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dirty="0" err="1">
                    <a:solidFill>
                      <a:srgbClr val="FF0000"/>
                    </a:solidFill>
                  </a:rPr>
                  <a:t>Curva</a:t>
                </a:r>
                <a:r>
                  <a:rPr lang="en-US" dirty="0">
                    <a:solidFill>
                      <a:srgbClr val="FF0000"/>
                    </a:solidFill>
                  </a:rPr>
                  <a:t> ROC </a:t>
                </a:r>
                <a:r>
                  <a:rPr lang="en-US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dirty="0" err="1">
                    <a:solidFill>
                      <a:srgbClr val="002060"/>
                    </a:solidFill>
                  </a:rPr>
                  <a:t>Eje</a:t>
                </a:r>
                <a:r>
                  <a:rPr lang="en-US" dirty="0">
                    <a:solidFill>
                      <a:srgbClr val="002060"/>
                    </a:solidFill>
                  </a:rPr>
                  <a:t> x: </a:t>
                </a:r>
                <a:r>
                  <a:rPr lang="es-ES_tradnl" dirty="0"/>
                  <a:t>Tasa de falsos positivos </a:t>
                </a:r>
              </a:p>
              <a:p>
                <a:pPr marL="457200" lvl="1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𝑡𝑓𝑝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𝑓𝑝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 lvl="1">
                  <a:lnSpc>
                    <a:spcPct val="160000"/>
                  </a:lnSpc>
                </a:pPr>
                <a:r>
                  <a:rPr lang="en-US" dirty="0" err="1"/>
                  <a:t>Eje</a:t>
                </a:r>
                <a:r>
                  <a:rPr lang="en-US" dirty="0"/>
                  <a:t> Y: </a:t>
                </a:r>
                <a:r>
                  <a:rPr lang="es-ES_tradnl" dirty="0"/>
                  <a:t>Tasa de verdaderos positivos</a:t>
                </a:r>
                <a:endParaRPr lang="en-US" dirty="0"/>
              </a:p>
              <a:p>
                <a:pPr marL="457200" lvl="1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r>
                  <a:rPr lang="en-US" dirty="0">
                    <a:solidFill>
                      <a:srgbClr val="002060"/>
                    </a:solidFill>
                  </a:rPr>
                  <a:t>Accuracy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 Similar 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lnSpc>
                    <a:spcPct val="160000"/>
                  </a:lnSpc>
                </a:pPr>
                <a:endParaRPr lang="en-US" i="1" dirty="0"/>
              </a:p>
              <a:p>
                <a:pPr>
                  <a:lnSpc>
                    <a:spcPct val="160000"/>
                  </a:lnSpc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467" b="-3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E07EEF54-105D-F402-7367-E2DA7A7B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CB09-AEB1-A75A-06EF-05BE7125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31EA3-181A-392B-C96A-0F5B5413CFAC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B58-5855-ACF9-ED81-BEC9A8A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Clasificador binario: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= 1 [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_tradnl" dirty="0"/>
              </a:p>
              <a:p>
                <a:pPr marL="23495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Con el </a:t>
                </a:r>
                <a:r>
                  <a:rPr lang="es-ES_tradnl" dirty="0">
                    <a:solidFill>
                      <a:srgbClr val="002060"/>
                    </a:solidFill>
                  </a:rPr>
                  <a:t>Clasificador de Bayes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s-ES_tradnl" dirty="0"/>
                  <a:t> (simetría)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6326567-2749-1F0C-A234-8D38FD16C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689" r="-4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E07EEF54-105D-F402-7367-E2DA7A7B4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0163B-4A02-D25B-A1B6-2CE477F5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8B2E4-F39D-78DC-68AA-511CA8BDBBB0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3BBC-F7A5-A72F-2518-A50F054F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ECB0-2EEE-B6D7-5834-2A87F2FC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Medidas de Error y Curva ROC: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02B312-56D9-BE3D-3578-1FBA8F754B5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s-ES_tradnl" dirty="0"/>
                  <a:t>¿Asimetría?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 todos clasificados negativos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b="0" dirty="0"/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todos clasificados positivos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b="0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Curva ROC</a:t>
                </a:r>
                <a:r>
                  <a:rPr lang="es-ES_tradnl" dirty="0"/>
                  <a:t>: (</a:t>
                </a:r>
                <a:r>
                  <a:rPr lang="es-ES_tradnl" dirty="0" err="1"/>
                  <a:t>tfp</a:t>
                </a:r>
                <a:r>
                  <a:rPr lang="es-ES_tradnl" dirty="0"/>
                  <a:t>, </a:t>
                </a:r>
                <a:r>
                  <a:rPr lang="es-ES_tradnl" dirty="0" err="1"/>
                  <a:t>tvp</a:t>
                </a:r>
                <a:r>
                  <a:rPr lang="es-ES_tradnl" dirty="0"/>
                  <a:t>) para todos los valores posibles de c ∈ [0, 1].</a:t>
                </a: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Idealmente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s-ES_tradnl" dirty="0"/>
                  <a:t>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Resultados formales: Ver </a:t>
                </a:r>
                <a:r>
                  <a:rPr lang="es-ES_tradnl" dirty="0">
                    <a:hlinkClick r:id="rId2" action="ppaction://hlinksldjump"/>
                  </a:rPr>
                  <a:t>Apéndice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02B312-56D9-BE3D-3578-1FBA8F754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22" r="-7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2350B163-5496-D257-3E77-AF13E063B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8151" r="18370"/>
          <a:stretch/>
        </p:blipFill>
        <p:spPr>
          <a:xfrm>
            <a:off x="6628360" y="1604963"/>
            <a:ext cx="4725440" cy="4572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71A74-113E-A36E-DAA5-472051E34AEC}"/>
              </a:ext>
            </a:extLst>
          </p:cNvPr>
          <p:cNvSpPr txBox="1"/>
          <p:nvPr/>
        </p:nvSpPr>
        <p:spPr>
          <a:xfrm>
            <a:off x="6019801" y="6130509"/>
            <a:ext cx="594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p.155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AD85B-1FCB-4733-24C3-D92E471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Usos de 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¿Curva ROC ideal?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AROC</a:t>
                </a:r>
                <a:r>
                  <a:rPr lang="es-ES_tradnl" dirty="0"/>
                  <a:t>: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Area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under</a:t>
                </a:r>
                <a:r>
                  <a:rPr lang="es-ES_tradnl" dirty="0">
                    <a:solidFill>
                      <a:srgbClr val="002060"/>
                    </a:solidFill>
                  </a:rPr>
                  <a:t> ROC </a:t>
                </a:r>
                <a:r>
                  <a:rPr lang="es-ES_tradnl" dirty="0"/>
                  <a:t>(suerte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Herramienta para comparar clasificadores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¿Elección de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? Fijar un máximo tolerable para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𝑡𝑓𝑝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709E-9A15-12B5-D60D-55BA71D5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Otras tasas que pueden ser de interés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Sensibilidad: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Razón de falsos positivos: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Exactitud/Precisión: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Especificidad: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Valor predictivo positivo: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Valor predictivo negativo: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9919D-9F5C-A184-5F72-3E9AD2BD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empírica de los clasificadores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¿Cuál método es mejor?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4.5.2</a:t>
            </a:r>
            <a:endParaRPr lang="en-US" b="1" i="1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E429F-0EF3-0F6D-291B-C4403C79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0.   Cuestiones operativas del curso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Breve repaso: </a:t>
            </a:r>
            <a:r>
              <a:rPr lang="es-ES_tradnl" dirty="0"/>
              <a:t>Problema Clasificación, </a:t>
            </a:r>
            <a:r>
              <a:rPr lang="es-ES_tradnl" dirty="0" err="1"/>
              <a:t>logit</a:t>
            </a:r>
            <a:r>
              <a:rPr lang="es-ES_tradnl" dirty="0"/>
              <a:t> &amp; vecinos cercanos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Análisis Discriminante: </a:t>
            </a:r>
            <a:r>
              <a:rPr lang="es-ES_tradnl" dirty="0"/>
              <a:t>LDA &amp; QDA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Naive Bayes: </a:t>
            </a:r>
            <a:r>
              <a:rPr lang="es-ES_tradnl" dirty="0"/>
              <a:t>idea, supuestos, formula y consideraciones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Análisis </a:t>
            </a:r>
            <a:r>
              <a:rPr lang="es-ES_tradnl" dirty="0">
                <a:solidFill>
                  <a:srgbClr val="002060"/>
                </a:solidFill>
              </a:rPr>
              <a:t>ROC</a:t>
            </a:r>
            <a:r>
              <a:rPr lang="es-ES_tradnl" dirty="0"/>
              <a:t> 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Comparación</a:t>
            </a:r>
            <a:r>
              <a:rPr lang="es-ES_tradnl" dirty="0"/>
              <a:t> empírica: </a:t>
            </a:r>
            <a:r>
              <a:rPr lang="es-ES_tradnl" dirty="0" err="1"/>
              <a:t>logit</a:t>
            </a:r>
            <a:r>
              <a:rPr lang="es-ES_tradnl" dirty="0"/>
              <a:t>, KNN, LDA, QDA, Naive Bayes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1C532-C10F-67BB-5BF3-95B0B7A4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Escenarios 1 a 3: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límite de Bayes lineal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C4A5B-2BF2-2C26-3AF5-0B023D20993E}"/>
              </a:ext>
            </a:extLst>
          </p:cNvPr>
          <p:cNvSpPr txBox="1"/>
          <p:nvPr/>
        </p:nvSpPr>
        <p:spPr>
          <a:xfrm>
            <a:off x="1421876" y="6154321"/>
            <a:ext cx="7801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p.165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CA82B-3EA4-40E2-593C-1AA98D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pic>
        <p:nvPicPr>
          <p:cNvPr id="9" name="Content Placeholder 8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9963BAD0-A99B-2F3F-14E1-F02F5A583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19" y="1825625"/>
            <a:ext cx="8428962" cy="4351338"/>
          </a:xfrm>
        </p:spPr>
      </p:pic>
    </p:spTree>
    <p:extLst>
      <p:ext uri="{BB962C8B-B14F-4D97-AF65-F5344CB8AC3E}">
        <p14:creationId xmlns:p14="http://schemas.microsoft.com/office/powerpoint/2010/main" val="2275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Escenarios 4 a 6: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límite de Bayes no lineal</a:t>
            </a:r>
            <a:endParaRPr lang="es-ES_trad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DE4A7-6714-132C-9A6B-DE90B5172828}"/>
              </a:ext>
            </a:extLst>
          </p:cNvPr>
          <p:cNvSpPr txBox="1"/>
          <p:nvPr/>
        </p:nvSpPr>
        <p:spPr>
          <a:xfrm>
            <a:off x="1644316" y="6230521"/>
            <a:ext cx="7241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G., Witten, D., Hastie, T., Tibshirani, R., &amp; Taylor, J. (2023). p.166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EFFBA-A811-07A3-1A19-0851782C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  <p:pic>
        <p:nvPicPr>
          <p:cNvPr id="9" name="Content Placeholder 8" descr="A group of boxes with different colored squares&#10;&#10;Description automatically generated">
            <a:extLst>
              <a:ext uri="{FF2B5EF4-FFF2-40B4-BE49-F238E27FC236}">
                <a16:creationId xmlns:a16="http://schemas.microsoft.com/office/drawing/2014/main" id="{DC140E2B-D80A-C468-1A40-4235EAC6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348" y="1825625"/>
            <a:ext cx="8277304" cy="4351338"/>
          </a:xfrm>
        </p:spPr>
      </p:pic>
    </p:spTree>
    <p:extLst>
      <p:ext uri="{BB962C8B-B14F-4D97-AF65-F5344CB8AC3E}">
        <p14:creationId xmlns:p14="http://schemas.microsoft.com/office/powerpoint/2010/main" val="40284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</a:t>
            </a:r>
            <a:r>
              <a:rPr lang="es-ES_tradnl" dirty="0"/>
              <a:t> el método de Logit y vimos vecinos cercanos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la construcción de la curva ROC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Aprendimos sobre la </a:t>
            </a:r>
            <a:r>
              <a:rPr lang="es-ES_tradnl" dirty="0">
                <a:solidFill>
                  <a:srgbClr val="002060"/>
                </a:solidFill>
              </a:rPr>
              <a:t>pendiente positiva de ROC </a:t>
            </a:r>
            <a:r>
              <a:rPr lang="es-ES_tradnl" dirty="0"/>
              <a:t>&amp; que está por </a:t>
            </a:r>
            <a:r>
              <a:rPr lang="es-ES_tradnl" dirty="0">
                <a:solidFill>
                  <a:srgbClr val="002060"/>
                </a:solidFill>
              </a:rPr>
              <a:t>arriba de línea 45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Comparamos</a:t>
            </a:r>
            <a:r>
              <a:rPr lang="es-ES_tradnl" dirty="0"/>
              <a:t> los métodos de clasificación para 6 escenarios distintos: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Lección principal: </a:t>
            </a:r>
            <a:r>
              <a:rPr lang="es-ES_tradnl" dirty="0">
                <a:solidFill>
                  <a:srgbClr val="FF0000"/>
                </a:solidFill>
              </a:rPr>
              <a:t>Ningún método domina siempre</a:t>
            </a:r>
            <a:r>
              <a:rPr lang="es-ES_tradnl" dirty="0"/>
              <a:t>. Depende del contexto.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7264-3936-E01F-69E6-755BDAD7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Apéndice: Demostraciones opcionales de la curva ROC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DBC37-65BC-D07C-22F6-12C163A79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AA5B-BB72-FCCC-E30C-19365D0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83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1: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ROC tiene pendiente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ES_tradnl" dirty="0"/>
                  <a:t>Mostrar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_tradnl" b="1" dirty="0"/>
                  <a:t>ROC</a:t>
                </a:r>
                <a:r>
                  <a:rPr lang="es-ES_tradnl" dirty="0"/>
                  <a:t> es el ‘locus’ de todos los puntos sobre esta curva, para todos los valores de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∈ [0, 1]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𝑡𝑣𝑝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i="1" dirty="0"/>
                  <a:t>Pendiente positiva </a:t>
                </a:r>
                <a:r>
                  <a:rPr lang="es-ES_tradnl" dirty="0"/>
                  <a:t>-&gt; 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disminuye, el 1er termino aumenta más que lo que cae el 2do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9302" b="-407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9813B-4BDA-C650-49DC-508ECE87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3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1: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ROC tiene pendiente positiva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En (0,0),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, cuando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cae,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aumenta 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aumenta. Entonces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𝑡𝑣𝑝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_tradnl" dirty="0"/>
                  <a:t>También aumentan cuando cae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9ADFB-FF66-459A-BD79-22D6BC4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4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2: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curva ROC en general está por arriba de la recta de 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Clasificador invertido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Recordar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Calculemos </a:t>
                </a:r>
                <a:r>
                  <a:rPr lang="es-ES_tradnl" dirty="0" err="1"/>
                  <a:t>tvp</a:t>
                </a:r>
                <a:r>
                  <a:rPr lang="es-ES_tradnl" dirty="0"/>
                  <a:t> y </a:t>
                </a:r>
                <a:r>
                  <a:rPr lang="es-ES_tradnl" dirty="0" err="1"/>
                  <a:t>tfp</a:t>
                </a:r>
                <a:r>
                  <a:rPr lang="es-ES_tradnl" dirty="0"/>
                  <a:t> para el clasificador invertido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s-ES_tradnl" sz="2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163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0CB1A-1B83-2461-00B6-C4870EA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38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Resultado 2: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curva ROC en general está por arriba de la resta de 45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si es posible apelar al clasificador invertido, la curva ROC esta siempre por encima de la recta de 45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Del resultado anterior: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Si ROC está por debajo de la recta de 45, entonces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𝑡𝑣𝑝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Por la igualdad anterior, el clasificador invertido está </a:t>
                </a:r>
                <a:r>
                  <a:rPr lang="es-ES_tradnl" i="1" dirty="0"/>
                  <a:t>por encima</a:t>
                </a:r>
                <a:r>
                  <a:rPr lang="es-ES_tradnl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A79A8-9642-C882-D5F4-B8A9574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6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3: EPH – M. no supervisados.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13 de mayo, 13:00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Devolución disponibles en Clasificaciones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clase anterior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Problema de Clasificar, Clasificador de Bayes, Logit y Vecinos Cercanos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2066-55CA-7F79-B6CB-6ACCA905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48E2-C26F-7BCA-5813-80A6FCC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clase anterior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58D5-11C6-A71E-0DA7-ED750D5D8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Problema de clasificación (</a:t>
                </a:r>
                <a:r>
                  <a:rPr lang="es-ES_tradnl" i="1" dirty="0"/>
                  <a:t>¿</a:t>
                </a:r>
                <a:r>
                  <a:rPr lang="es-ES_tradnl" dirty="0"/>
                  <a:t>ejemplos?)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¿Cómo definimos un </a:t>
                </a:r>
                <a:r>
                  <a:rPr lang="es-ES_tradnl" dirty="0">
                    <a:solidFill>
                      <a:srgbClr val="002060"/>
                    </a:solidFill>
                  </a:rPr>
                  <a:t>umbral</a:t>
                </a:r>
                <a:r>
                  <a:rPr lang="es-ES_tradnl" dirty="0"/>
                  <a:t> de probabilidad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 para clasificar</a:t>
                </a:r>
                <a:r>
                  <a:rPr lang="es-ES_tradn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{"/>
                        <m:endChr m:val="}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s-ES_tradnl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Clasificador de Bayes: </a:t>
                </a:r>
                <a:r>
                  <a:rPr lang="es-ES_tradnl" dirty="0"/>
                  <a:t>¿Intuitivamente? ¿Formalmente?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¿Cómo predecimos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Regresión Logística:</a:t>
                </a:r>
                <a:r>
                  <a:rPr lang="es-ES_tradnl" dirty="0"/>
                  <a:t> método (MLE), propiedades y aplicación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Vecinos Cercanos:</a:t>
                </a:r>
                <a:r>
                  <a:rPr lang="es-ES_tradnl" dirty="0"/>
                  <a:t> trade-off sesgo varianza (K o distancia) y aplicación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58D5-11C6-A71E-0DA7-ED750D5D8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FFC81-47F1-1683-4650-71AB2AE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A3AFF-4C30-75B1-EA54-63BC0F68B3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Herramientas para predecir la probabilidad condicional: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s-ES_tradnl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s-ES_tradnl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BA3AFF-4C30-75B1-EA54-63BC0F68B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FDADF-17BD-8373-7746-DEAB13173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solidFill>
                  <a:srgbClr val="002060"/>
                </a:solidFill>
              </a:rPr>
              <a:t>Regresión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por máxima verosimilitud</a:t>
                </a:r>
              </a:p>
              <a:p>
                <a:r>
                  <a:rPr lang="es-ES_tradnl" dirty="0"/>
                  <a:t>Predicción para cada observación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Clasificación (</a:t>
                </a:r>
                <a:r>
                  <a:rPr lang="es-ES_tradnl" dirty="0">
                    <a:solidFill>
                      <a:srgbClr val="002060"/>
                    </a:solidFill>
                  </a:rPr>
                  <a:t>Bayes</a:t>
                </a:r>
                <a:r>
                  <a:rPr lang="es-ES_tradnl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&gt;0.5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971550" lvl="1" indent="-514350">
                  <a:lnSpc>
                    <a:spcPct val="16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966" t="-103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5851-20E6-C587-A5EF-F7C91BE51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>
                <a:solidFill>
                  <a:srgbClr val="002060"/>
                </a:solidFill>
              </a:rPr>
              <a:t>Vecino Cercanos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ACDA9E-B485-0092-6E75-36573A90CDA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Predecir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dado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distancia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K vecinos cercanos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Computar: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Predecir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ES_tradnl" dirty="0"/>
                  <a:t> con el </a:t>
                </a:r>
                <a:r>
                  <a:rPr lang="es-ES_tradnl" dirty="0">
                    <a:solidFill>
                      <a:srgbClr val="002060"/>
                    </a:solidFill>
                  </a:rPr>
                  <a:t>voto por mayoría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ACDA9E-B485-0092-6E75-36573A90C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1956" t="-1031" r="-19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278E-9575-60C9-483E-D3E506BC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3C0F-54D8-85B7-3BE1-6F503EA2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20F014-F3BD-7B9F-3596-70BE41021A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Métodos para predecir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20F014-F3BD-7B9F-3596-70BE41021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FB571-47D7-506D-93AA-5B53A5D26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Logístico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Vecinos Cercanos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Análisis discriminante lineal (LDA)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Extensión a múltiples categorías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-&gt; QDA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Naive Bayes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Perdida asimétrica. Análisis ROC.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2FB571-47D7-506D-93AA-5B53A5D26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24F45E4-709B-E49E-E797-DB1342F469CE}"/>
              </a:ext>
            </a:extLst>
          </p:cNvPr>
          <p:cNvSpPr/>
          <p:nvPr/>
        </p:nvSpPr>
        <p:spPr>
          <a:xfrm>
            <a:off x="714375" y="3168649"/>
            <a:ext cx="10639425" cy="1986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817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C4D0-34F1-0A94-834E-05390C48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ROC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EBF-6119-C495-2250-DFAA6225C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4.4</a:t>
            </a:r>
            <a:endParaRPr lang="en-US" b="1" i="1" dirty="0"/>
          </a:p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B7E0-0C95-55A1-4B97-C5CF64BE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6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3AFF-4C30-75B1-EA54-63BC0F68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_tradnl" dirty="0"/>
                  <a:t>Relajar la simetría del Clasificador de Bayes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Variar el umbral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, para hacer la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_tradnl" dirty="0"/>
                  <a:t>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 (asimetría)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/>
                  <a:t>Mas o menos predicciones positivas -&gt; altera errores de </a:t>
                </a:r>
                <a:r>
                  <a:rPr lang="es-ES_tradnl" dirty="0" err="1"/>
                  <a:t>fp</a:t>
                </a:r>
                <a:r>
                  <a:rPr lang="es-ES_tradnl" dirty="0"/>
                  <a:t> y </a:t>
                </a:r>
                <a:r>
                  <a:rPr lang="es-ES_tradnl" dirty="0" err="1"/>
                  <a:t>fn</a:t>
                </a:r>
                <a:endParaRPr lang="es-ES_tradnl" dirty="0"/>
              </a:p>
              <a:p>
                <a:pPr lvl="1">
                  <a:lnSpc>
                    <a:spcPct val="200000"/>
                  </a:lnSpc>
                </a:pPr>
                <a:r>
                  <a:rPr lang="es-ES_tradnl" dirty="0" err="1">
                    <a:solidFill>
                      <a:srgbClr val="FF0000"/>
                    </a:solidFill>
                  </a:rPr>
                  <a:t>Trade</a:t>
                </a:r>
                <a:r>
                  <a:rPr lang="es-ES_tradnl" dirty="0">
                    <a:solidFill>
                      <a:srgbClr val="FF0000"/>
                    </a:solidFill>
                  </a:rPr>
                  <a:t>-off: </a:t>
                </a:r>
                <a:r>
                  <a:rPr lang="es-ES_tradnl" dirty="0"/>
                  <a:t>reducir un error, aumenta el otro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731D4-40C5-CA09-E658-E3DC93F84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AC449-1B37-7AA1-D6A2-5EC25F52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1385</Words>
  <Application>Microsoft Macintosh PowerPoint</Application>
  <PresentationFormat>Panorámica</PresentationFormat>
  <Paragraphs>221</Paragraphs>
  <Slides>29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Clasificación II: Análisis discriminante, Curvas ROC &amp; Naive Bayes</vt:lpstr>
      <vt:lpstr>En la clase de hoy</vt:lpstr>
      <vt:lpstr>Cuestiones operativas del curso: Próximos Deadlines</vt:lpstr>
      <vt:lpstr>Repaso clase anterior</vt:lpstr>
      <vt:lpstr>En la clase anterior</vt:lpstr>
      <vt:lpstr>Herramientas para predecir la probabilidad condicional: p=Pr⁡(Y=1|X) </vt:lpstr>
      <vt:lpstr>Métodos para predecir p=Pr⁡(Y=1|X)</vt:lpstr>
      <vt:lpstr>Análisis ROC</vt:lpstr>
      <vt:lpstr>Intuiciones I: Motivación</vt:lpstr>
      <vt:lpstr>Intuición II: Ejemplo de Default con LDA</vt:lpstr>
      <vt:lpstr>Intuiciones III: Idea de Curva ROC</vt:lpstr>
      <vt:lpstr>Notación</vt:lpstr>
      <vt:lpstr>Medidas de error de clasificación - Performance</vt:lpstr>
      <vt:lpstr>Medidas de Error y Curva ROC - grafico </vt:lpstr>
      <vt:lpstr>Medidas de Error y Curva ROC: Intuición I</vt:lpstr>
      <vt:lpstr>Medidas de Error y Curva ROC: Intuición II</vt:lpstr>
      <vt:lpstr>Usos de ROC</vt:lpstr>
      <vt:lpstr>Otras tasas que pueden ser de interés …</vt:lpstr>
      <vt:lpstr>Comparación empírica de los clasificadores</vt:lpstr>
      <vt:lpstr>Comparación Escenarios 1 a 3: límite de Bayes lineal</vt:lpstr>
      <vt:lpstr>Comparación Escenarios 4 a 6: límite de Bayes no lineal</vt:lpstr>
      <vt:lpstr>Conclusiones finales</vt:lpstr>
      <vt:lpstr>¿Qué aprendimos hoy?</vt:lpstr>
      <vt:lpstr>¿Dudas, consultas?</vt:lpstr>
      <vt:lpstr>Apéndice: Demostraciones opcionales de la curva ROC</vt:lpstr>
      <vt:lpstr>Resultado 1: ROC tiene pendiente positiva</vt:lpstr>
      <vt:lpstr>Resultado 1: ROC tiene pendiente positiva</vt:lpstr>
      <vt:lpstr>Resultado 2: la curva ROC en general está por arriba de la recta de 45</vt:lpstr>
      <vt:lpstr>Resultado 2: la curva ROC en general está por arriba de la resta de 45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277</cp:revision>
  <dcterms:created xsi:type="dcterms:W3CDTF">2023-06-12T20:51:31Z</dcterms:created>
  <dcterms:modified xsi:type="dcterms:W3CDTF">2025-05-06T20:04:23Z</dcterms:modified>
</cp:coreProperties>
</file>