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326" r:id="rId3"/>
    <p:sldId id="259" r:id="rId4"/>
    <p:sldId id="406" r:id="rId5"/>
    <p:sldId id="303" r:id="rId6"/>
    <p:sldId id="257" r:id="rId7"/>
    <p:sldId id="410" r:id="rId8"/>
    <p:sldId id="267" r:id="rId9"/>
    <p:sldId id="275" r:id="rId10"/>
    <p:sldId id="412" r:id="rId11"/>
    <p:sldId id="522" r:id="rId12"/>
    <p:sldId id="276" r:id="rId13"/>
    <p:sldId id="323" r:id="rId14"/>
    <p:sldId id="304" r:id="rId15"/>
    <p:sldId id="272" r:id="rId16"/>
    <p:sldId id="338" r:id="rId17"/>
    <p:sldId id="415" r:id="rId18"/>
    <p:sldId id="416" r:id="rId19"/>
    <p:sldId id="277" r:id="rId20"/>
    <p:sldId id="278" r:id="rId21"/>
    <p:sldId id="279" r:id="rId22"/>
    <p:sldId id="280" r:id="rId23"/>
    <p:sldId id="281" r:id="rId24"/>
    <p:sldId id="314" r:id="rId25"/>
    <p:sldId id="325" r:id="rId26"/>
    <p:sldId id="521" r:id="rId27"/>
    <p:sldId id="305" r:id="rId28"/>
    <p:sldId id="261" r:id="rId29"/>
    <p:sldId id="417" r:id="rId30"/>
    <p:sldId id="408" r:id="rId31"/>
    <p:sldId id="284" r:id="rId32"/>
    <p:sldId id="319" r:id="rId33"/>
    <p:sldId id="324" r:id="rId34"/>
    <p:sldId id="337" r:id="rId35"/>
    <p:sldId id="300" r:id="rId36"/>
    <p:sldId id="418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A5E9202-8AF9-7B42-B817-22D148D689E3}">
          <p14:sldIdLst>
            <p14:sldId id="256"/>
            <p14:sldId id="326"/>
            <p14:sldId id="259"/>
            <p14:sldId id="406"/>
          </p14:sldIdLst>
        </p14:section>
        <p14:section name="Introduccion a clasificacion: Motivacion" id="{F06AC147-1820-E64A-873C-8C467231AE8F}">
          <p14:sldIdLst>
            <p14:sldId id="303"/>
            <p14:sldId id="257"/>
            <p14:sldId id="410"/>
            <p14:sldId id="267"/>
            <p14:sldId id="275"/>
            <p14:sldId id="412"/>
            <p14:sldId id="522"/>
            <p14:sldId id="276"/>
            <p14:sldId id="323"/>
          </p14:sldIdLst>
        </p14:section>
        <p14:section name="Regresion logistica" id="{2E57ED2F-9D3F-B24B-9EE9-DAF2BAA9B52E}">
          <p14:sldIdLst>
            <p14:sldId id="304"/>
            <p14:sldId id="272"/>
            <p14:sldId id="338"/>
            <p14:sldId id="415"/>
          </p14:sldIdLst>
        </p14:section>
        <p14:section name="Maxima Verosimilitud" id="{C7B1B21F-2FF4-3348-A0A0-B4FC4E7A73E8}">
          <p14:sldIdLst>
            <p14:sldId id="416"/>
            <p14:sldId id="277"/>
            <p14:sldId id="278"/>
            <p14:sldId id="279"/>
            <p14:sldId id="280"/>
            <p14:sldId id="281"/>
          </p14:sldIdLst>
        </p14:section>
        <p14:section name="Aplicacion Logit" id="{A93DBF9C-5601-B84F-AF0F-1BE4C76D83D4}">
          <p14:sldIdLst>
            <p14:sldId id="314"/>
            <p14:sldId id="325"/>
            <p14:sldId id="521"/>
          </p14:sldIdLst>
        </p14:section>
        <p14:section name="Vecinos ceranos" id="{5623DDE8-0602-0D4F-AFA1-3B05F3F0BCCE}">
          <p14:sldIdLst>
            <p14:sldId id="305"/>
            <p14:sldId id="261"/>
            <p14:sldId id="417"/>
            <p14:sldId id="408"/>
            <p14:sldId id="284"/>
          </p14:sldIdLst>
        </p14:section>
        <p14:section name="Aplicacion de Vecinos Cercanos" id="{A95A98F8-39CB-444E-BFB7-60CD4FFF73DC}">
          <p14:sldIdLst>
            <p14:sldId id="319"/>
            <p14:sldId id="324"/>
          </p14:sldIdLst>
        </p14:section>
        <p14:section name="Conclusiones finales" id="{30AE4762-25DE-C74D-AF95-4AEC0CC37FB0}">
          <p14:sldIdLst>
            <p14:sldId id="337"/>
            <p14:sldId id="300"/>
            <p14:sldId id="41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540"/>
    <p:restoredTop sz="95878"/>
  </p:normalViewPr>
  <p:slideViewPr>
    <p:cSldViewPr snapToGrid="0">
      <p:cViewPr varScale="1">
        <p:scale>
          <a:sx n="84" d="100"/>
          <a:sy n="84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47155-560D-CC43-A75F-B08C641787EA}" type="datetimeFigureOut">
              <a:rPr lang="en-US" smtClean="0"/>
              <a:t>5/2/25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30DE0-2491-4445-BD47-B1B1930FC5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10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412AF-8B30-1C4A-9486-8B7EE1FDFB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92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30DE0-2491-4445-BD47-B1B1930FC5E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911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  <a:p>
            <a:r>
              <a:rPr lang="es-ES_tradnl" b="1" dirty="0"/>
              <a:t>Link al </a:t>
            </a:r>
            <a:r>
              <a:rPr lang="es-ES_tradnl" b="1" dirty="0" err="1"/>
              <a:t>paper</a:t>
            </a:r>
            <a:r>
              <a:rPr lang="es-ES_tradnl" b="1" dirty="0"/>
              <a:t>: </a:t>
            </a:r>
            <a:r>
              <a:rPr lang="es-ES_tradnl" dirty="0"/>
              <a:t>https://</a:t>
            </a:r>
            <a:r>
              <a:rPr lang="es-ES_tradnl" dirty="0" err="1"/>
              <a:t>link.springer.com</a:t>
            </a:r>
            <a:r>
              <a:rPr lang="es-ES_tradnl" dirty="0"/>
              <a:t>/</a:t>
            </a:r>
            <a:r>
              <a:rPr lang="es-ES_tradnl" dirty="0" err="1"/>
              <a:t>article</a:t>
            </a:r>
            <a:r>
              <a:rPr lang="es-ES_tradnl" dirty="0"/>
              <a:t>/10.1186/s12992-020-00655-3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30DE0-2491-4445-BD47-B1B1930FC5E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62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D07FA-7792-F649-B523-FCAF9068A01B}" type="slidenum">
              <a:rPr lang="es-ES_tradnl" smtClean="0"/>
              <a:t>34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07228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30DE0-2491-4445-BD47-B1B1930FC5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19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30DE0-2491-4445-BD47-B1B1930FC5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43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30DE0-2491-4445-BD47-B1B1930FC5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16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30DE0-2491-4445-BD47-B1B1930FC5E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81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/>
              <a:t>* Revisar sección: </a:t>
            </a:r>
            <a:r>
              <a:rPr lang="en-US" dirty="0"/>
              <a:t>Chapter 3.3.1 </a:t>
            </a:r>
            <a:r>
              <a:rPr lang="en-US" dirty="0" err="1"/>
              <a:t>en</a:t>
            </a:r>
            <a:r>
              <a:rPr lang="en-US" dirty="0"/>
              <a:t> JAMES, G., WITTEN, D., HASTIE, T. U TIBSHIRANI, T. (2014) </a:t>
            </a:r>
            <a:r>
              <a:rPr lang="en-US" i="1" dirty="0"/>
              <a:t>An Introduction to Statistical Learning</a:t>
            </a:r>
          </a:p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30DE0-2491-4445-BD47-B1B1930FC5E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70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30DE0-2491-4445-BD47-B1B1930FC5E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56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30DE0-2491-4445-BD47-B1B1930FC5E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22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30DE0-2491-4445-BD47-B1B1930FC5E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216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CB98C-7E11-E20C-7CA1-01CA7BC60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8FC3A6-7EF0-25DE-49FD-093DABEA4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BDF46-6163-6B81-C8F2-2AFCA65AD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B1630-065F-844C-B6A7-8C58AC6D2693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8C366-551D-FE97-2B1D-32127BF38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01B1D-ECC1-F92A-E5F2-CCE79365E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86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36847-10A3-1E86-2365-C19719B4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4D640-C06A-7E21-00D5-44964ADC6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FEB36-D0A3-DD5E-C201-B27A7169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B1630-065F-844C-B6A7-8C58AC6D2693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6C4C8-11C3-310B-0494-5A9A39C6A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3FB9E-F285-F7AE-0E8F-94E443916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731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9591E1-25BE-1B7D-2747-B206B76901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C95D2-79AD-B457-5041-AF0BC72AD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D9B71-7EFC-DD71-1559-F745192F9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B1630-065F-844C-B6A7-8C58AC6D2693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FD8D1-6C57-FE1E-C640-C760ABFFA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79F31-ACBF-4495-3650-1BBE0598F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17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0CDC1-3848-0D97-B7AC-87941E6A6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930B0-69E0-A392-06B3-B0B255B70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B745A-C184-9A02-3478-963C49CDE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B1630-065F-844C-B6A7-8C58AC6D2693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E6306-932B-2678-8102-D5B1FF6A8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FBCBB-A717-3F86-896B-2E915566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2CE9D-254D-F34F-04CD-7171E08AA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3A657-71FF-6D0F-FA99-85DC67E6E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D6D25-137F-9F92-60F0-FB0CA02EF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B1630-065F-844C-B6A7-8C58AC6D2693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48134-AEC4-52EE-619E-153EC79DA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96E28-6B6A-F6F8-4722-E4543D315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86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31D6C-E496-E079-CBB1-0568125CB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E5603-C8AA-9A92-329E-1802B5F59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50DDA-AA05-B9E0-6968-15C94DE92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06625-219C-99D2-3E54-1E8F41B24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B1630-065F-844C-B6A7-8C58AC6D2693}" type="datetimeFigureOut">
              <a:rPr lang="en-US" smtClean="0"/>
              <a:t>5/2/25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ABBC7-B012-FDE4-EA5B-0F69DA2EA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5FDEE-8F41-2CAA-8017-4038F3B81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56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BA04D-9D5C-EB18-C5D0-F76A09B06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72525-56CB-7F89-4E11-9F3346C59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198E8-A9B1-48FB-F54D-A3A92D36D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21E517-63E9-95AE-DECC-CFC5865D18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42A0CC-FDD5-8EAE-60EC-D76CDDC978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DA6C08-7F94-962B-4B6D-4E592F0E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B1630-065F-844C-B6A7-8C58AC6D2693}" type="datetimeFigureOut">
              <a:rPr lang="en-US" smtClean="0"/>
              <a:t>5/2/25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6DBB8B-904B-340C-44C2-AEB8E7341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57219B-396C-1FD3-E2D2-AE434727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6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471B7-64C8-5681-B050-6630E1012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026AF0-FBD4-6543-A23B-33B8EC5C6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B1630-065F-844C-B6A7-8C58AC6D2693}" type="datetimeFigureOut">
              <a:rPr lang="en-US" smtClean="0"/>
              <a:t>5/2/25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087316-ECA6-24C4-30E6-F285BB5BB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1D056-F9AE-1692-E81E-AF758FCCC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57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A10710-3846-C9D7-2144-F947912C5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B1630-065F-844C-B6A7-8C58AC6D2693}" type="datetimeFigureOut">
              <a:rPr lang="en-US" smtClean="0"/>
              <a:t>5/2/25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8AC6AD-5E2E-A761-7126-579D50261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490D8-22CE-08FF-C435-CF9436B2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C159F-BCFE-0041-5B65-0F7FC249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DE978-B876-7F13-E812-15175B9B4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065CE-0860-1EFD-1CD1-8D84398DF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E4DE7-1714-6B66-42FD-77D069D7B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B1630-065F-844C-B6A7-8C58AC6D2693}" type="datetimeFigureOut">
              <a:rPr lang="en-US" smtClean="0"/>
              <a:t>5/2/25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CCE9F-F437-9F8B-15B0-8576AFF5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9748-1BAE-0CB1-1ED5-9FF402F0A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0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D5094-D299-E460-49A2-D005A07AC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69A670-8C5F-885F-FB89-1940119E60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F02C41-9999-BFD6-AEAD-EB346FCC3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5BE73-C51E-CB3B-FD3F-C461033F7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B1630-065F-844C-B6A7-8C58AC6D2693}" type="datetimeFigureOut">
              <a:rPr lang="en-US" smtClean="0"/>
              <a:t>5/2/25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D6684-3CE0-4A83-95A6-6EBB09496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73D51-51CE-D827-C1EE-C87D922E8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15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CE12EA-8A8E-06EC-6E57-8E5E96C51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40FE1-91A8-46C3-32E1-30AAA21A9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noProof="0"/>
              <a:t>Click to edit Master text styles</a:t>
            </a:r>
          </a:p>
          <a:p>
            <a:pPr lvl="1"/>
            <a:r>
              <a:rPr lang="es-ES_tradnl" noProof="0"/>
              <a:t>Second level</a:t>
            </a:r>
          </a:p>
          <a:p>
            <a:pPr lvl="2"/>
            <a:r>
              <a:rPr lang="es-ES_tradnl" noProof="0"/>
              <a:t>Third level</a:t>
            </a:r>
          </a:p>
          <a:p>
            <a:pPr lvl="3"/>
            <a:r>
              <a:rPr lang="es-ES_tradnl" noProof="0"/>
              <a:t>Fourth level</a:t>
            </a:r>
          </a:p>
          <a:p>
            <a:pPr lvl="4"/>
            <a:r>
              <a:rPr lang="es-ES_tradnl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69DB0-88CE-6331-AB80-0CB309875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A7EB1630-065F-844C-B6A7-8C58AC6D2693}" type="datetimeFigureOut">
              <a:rPr lang="es-ES_tradnl" noProof="0" smtClean="0"/>
              <a:pPr/>
              <a:t>2/5/25</a:t>
            </a:fld>
            <a:endParaRPr lang="es-ES_tradnl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5CBFB-E83F-ED57-BB3C-53CCB66624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endParaRPr lang="es-ES_tradnl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DCCDE-D195-0527-335D-0AECD8803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78C1CC4-2077-434E-BCF1-5D01C08A9B17}" type="slidenum">
              <a:rPr lang="es-ES_tradnl" noProof="0" smtClean="0"/>
              <a:pPr/>
              <a:t>‹Nº›</a:t>
            </a:fld>
            <a:endParaRPr lang="es-ES_tradnl" noProof="0"/>
          </a:p>
        </p:txBody>
      </p:sp>
    </p:spTree>
    <p:extLst>
      <p:ext uri="{BB962C8B-B14F-4D97-AF65-F5344CB8AC3E}">
        <p14:creationId xmlns:p14="http://schemas.microsoft.com/office/powerpoint/2010/main" val="24809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060"/>
          </a:solidFill>
          <a:latin typeface="Goudy Old Style" panose="02020502050305020303" pitchFamily="18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Gill Sans Nova Light" panose="020F0302020204030204" pitchFamily="34" charset="0"/>
          <a:ea typeface="+mn-ea"/>
          <a:cs typeface="Gill Sans Nova Light" panose="020F03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Nova Light" panose="020F0302020204030204" pitchFamily="34" charset="0"/>
          <a:ea typeface="+mn-ea"/>
          <a:cs typeface="Gill Sans Nova Light" panose="020F03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Nova Light" panose="020F0302020204030204" pitchFamily="34" charset="0"/>
          <a:ea typeface="+mn-ea"/>
          <a:cs typeface="Gill Sans Nova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Nova Light" panose="020F0302020204030204" pitchFamily="34" charset="0"/>
          <a:ea typeface="+mn-ea"/>
          <a:cs typeface="Gill Sans Nova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Nova Light" panose="020F0302020204030204" pitchFamily="34" charset="0"/>
          <a:ea typeface="+mn-ea"/>
          <a:cs typeface="Gill Sans Nova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alendly.com/m-n-romero91/30min-office-hour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eaweb.org/articles?id=10.1257/jep.15.4.43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mailto:mromero@udesa.edu.ar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C8F4-54CC-EED9-C31F-8F80FFB62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6910"/>
            <a:ext cx="9144000" cy="2387600"/>
          </a:xfrm>
        </p:spPr>
        <p:txBody>
          <a:bodyPr>
            <a:normAutofit/>
          </a:bodyPr>
          <a:lstStyle/>
          <a:p>
            <a:r>
              <a:rPr lang="es-ES" sz="4400" b="1" kern="1400" dirty="0">
                <a:solidFill>
                  <a:srgbClr val="002060"/>
                </a:solidFill>
                <a:effectLst/>
                <a:latin typeface="Goudy Old Style" panose="02020502050305020303" pitchFamily="18" charset="77"/>
                <a:ea typeface="Times New Roman" panose="02020603050405020304" pitchFamily="18" charset="0"/>
                <a:cs typeface="Times New Roman" panose="02020603050405020304" pitchFamily="18" charset="0"/>
              </a:rPr>
              <a:t>Introducción a Clasificación: Logit &amp; Vecinos Cercanos (KNN)</a:t>
            </a:r>
            <a:endParaRPr lang="en-US" sz="14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F55BDD-1493-5FB8-8EDB-106F9B362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9115"/>
            <a:ext cx="9144000" cy="1655762"/>
          </a:xfrm>
        </p:spPr>
        <p:txBody>
          <a:bodyPr>
            <a:normAutofit/>
          </a:bodyPr>
          <a:lstStyle/>
          <a:p>
            <a:r>
              <a:rPr lang="es-ES" sz="3200" dirty="0">
                <a:solidFill>
                  <a:srgbClr val="000000"/>
                </a:solidFill>
                <a:effectLst/>
                <a:latin typeface="Gill Sans Nova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María Noelia Romero</a:t>
            </a:r>
            <a:r>
              <a:rPr lang="en-US" sz="4000" dirty="0">
                <a:effectLst/>
              </a:rPr>
              <a:t> </a:t>
            </a:r>
            <a:endParaRPr lang="en-US" sz="4000" dirty="0"/>
          </a:p>
          <a:p>
            <a:r>
              <a:rPr lang="es-ES" sz="2800" dirty="0">
                <a:solidFill>
                  <a:srgbClr val="000000"/>
                </a:solidFill>
                <a:latin typeface="Gill Sans Nova Light" panose="020F0302020204030204" pitchFamily="34" charset="0"/>
                <a:cs typeface="Times New Roman" panose="02020603050405020304" pitchFamily="18" charset="0"/>
              </a:rPr>
              <a:t>Clase 11</a:t>
            </a:r>
            <a:endParaRPr lang="en-US" sz="3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EADCD9-CEB1-5D1E-D7AC-167899E2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027F2D-CC52-462D-4A92-C7C4502C7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50" y="853123"/>
            <a:ext cx="1463040" cy="1463040"/>
          </a:xfrm>
          <a:prstGeom prst="rect">
            <a:avLst/>
          </a:prstGeom>
        </p:spPr>
      </p:pic>
      <p:pic>
        <p:nvPicPr>
          <p:cNvPr id="6" name="Picture 5" descr="A blue and yellow logo&#10;&#10;Description automatically generated">
            <a:extLst>
              <a:ext uri="{FF2B5EF4-FFF2-40B4-BE49-F238E27FC236}">
                <a16:creationId xmlns:a16="http://schemas.microsoft.com/office/drawing/2014/main" id="{939E0972-AB4F-C51D-7B38-9F10B613F9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007" y="849631"/>
            <a:ext cx="1271793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782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E68C4D-33F4-FC38-1684-41E7FB398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0FBAB-2D70-B0CC-D49D-148566971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Ejemplos y Errores: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¿qué error queremos minimizar?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5BA2C-08DB-A513-3E4A-8786DAF39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_tradnl" dirty="0"/>
              <a:t>Como banco, 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dirty="0"/>
              <a:t>Como expertos en salud durante el COVID19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dirty="0"/>
              <a:t>Como investigador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E96988A6-AC1A-DD16-F4C9-CCB6F01E1C5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14654" y="3286123"/>
              <a:ext cx="8162692" cy="320675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21672">
                      <a:extLst>
                        <a:ext uri="{9D8B030D-6E8A-4147-A177-3AD203B41FA5}">
                          <a16:colId xmlns:a16="http://schemas.microsoft.com/office/drawing/2014/main" val="4265273"/>
                        </a:ext>
                      </a:extLst>
                    </a:gridCol>
                    <a:gridCol w="1075429">
                      <a:extLst>
                        <a:ext uri="{9D8B030D-6E8A-4147-A177-3AD203B41FA5}">
                          <a16:colId xmlns:a16="http://schemas.microsoft.com/office/drawing/2014/main" val="2383779966"/>
                        </a:ext>
                      </a:extLst>
                    </a:gridCol>
                    <a:gridCol w="2644501">
                      <a:extLst>
                        <a:ext uri="{9D8B030D-6E8A-4147-A177-3AD203B41FA5}">
                          <a16:colId xmlns:a16="http://schemas.microsoft.com/office/drawing/2014/main" val="808224985"/>
                        </a:ext>
                      </a:extLst>
                    </a:gridCol>
                    <a:gridCol w="2521090">
                      <a:extLst>
                        <a:ext uri="{9D8B030D-6E8A-4147-A177-3AD203B41FA5}">
                          <a16:colId xmlns:a16="http://schemas.microsoft.com/office/drawing/2014/main" val="1798307737"/>
                        </a:ext>
                      </a:extLst>
                    </a:gridCol>
                  </a:tblGrid>
                  <a:tr h="801688">
                    <a:tc>
                      <a:txBody>
                        <a:bodyPr/>
                        <a:lstStyle/>
                        <a:p>
                          <a:endParaRPr lang="es-ES_tradnl" sz="2300" noProof="0">
                            <a:latin typeface="Gill Sans Nova Light" panose="020B03020201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s-ES_tradnl" sz="2300" b="0" i="1" noProof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es-ES_tradnl" sz="2300" noProof="0" dirty="0">
                              <a:latin typeface="Gill Sans Nova Light" panose="020B0302020104020203" pitchFamily="34" charset="0"/>
                            </a:rPr>
                            <a:t>: </a:t>
                          </a:r>
                          <a:r>
                            <a:rPr lang="es-ES_tradnl" sz="2300" b="0" noProof="0" dirty="0">
                              <a:latin typeface="Gill Sans Nova Light" panose="020B0302020104020203" pitchFamily="34" charset="0"/>
                            </a:rPr>
                            <a:t>Observación</a:t>
                          </a:r>
                          <a:endParaRPr lang="es-ES_tradnl" sz="2300" noProof="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9628750"/>
                      </a:ext>
                    </a:extLst>
                  </a:tr>
                  <a:tr h="801688">
                    <a:tc rowSpan="3"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s-ES_tradnl" sz="2300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_tradnl" sz="2300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oMath>
                          </a14:m>
                          <a:r>
                            <a:rPr lang="es-ES_tradnl" sz="2300" noProof="0" dirty="0">
                              <a:latin typeface="Gill Sans Nova Light" panose="020B0302020104020203" pitchFamily="34" charset="0"/>
                            </a:rPr>
                            <a:t>: Predicción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_tradnl" sz="2300" noProof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300" noProof="0" dirty="0">
                              <a:latin typeface="Gill Sans Nova Light" panose="020B0302020104020203" pitchFamily="34" charset="0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300" noProof="0" dirty="0">
                              <a:latin typeface="Gill Sans Nova Light" panose="020B0302020104020203" pitchFamily="34" charset="0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94435227"/>
                      </a:ext>
                    </a:extLst>
                  </a:tr>
                  <a:tr h="801688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300" noProof="0" dirty="0">
                              <a:latin typeface="Gill Sans Nova Light" panose="020B0302020104020203" pitchFamily="34" charset="0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300" noProof="0" dirty="0">
                              <a:latin typeface="Gill Sans Nova Light" panose="020B0302020104020203" pitchFamily="34" charset="0"/>
                            </a:rPr>
                            <a:t>Verdadero Negativo </a:t>
                          </a:r>
                          <a14:m>
                            <m:oMath xmlns:m="http://schemas.openxmlformats.org/officeDocument/2006/math">
                              <m:r>
                                <a:rPr lang="es-ES_tradnl" sz="2300" i="1" noProof="0" dirty="0" smtClean="0">
                                  <a:latin typeface="Cambria Math" panose="02040503050406030204" pitchFamily="18" charset="0"/>
                                </a:rPr>
                                <m:t>𝑣𝑛</m:t>
                              </m:r>
                            </m:oMath>
                          </a14:m>
                          <a:endParaRPr lang="es-ES_tradnl" sz="2300" noProof="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300" noProof="0" dirty="0">
                              <a:latin typeface="Gill Sans Nova Light" panose="020B0302020104020203" pitchFamily="34" charset="0"/>
                            </a:rPr>
                            <a:t>Falso negativo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_tradnl" sz="2300" i="1" noProof="0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300" b="0" i="1" noProof="0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s-ES_tradnl" sz="2300" noProof="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83319013"/>
                      </a:ext>
                    </a:extLst>
                  </a:tr>
                  <a:tr h="801688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300" noProof="0">
                              <a:latin typeface="Gill Sans Nova Light" panose="020B0302020104020203" pitchFamily="34" charset="0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300" noProof="0" dirty="0">
                              <a:latin typeface="Gill Sans Nova Light" panose="020B0302020104020203" pitchFamily="34" charset="0"/>
                            </a:rPr>
                            <a:t>Falso positivo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_tradnl" sz="2300" i="1" noProof="0" dirty="0" smtClean="0">
                                    <a:latin typeface="Cambria Math" panose="02040503050406030204" pitchFamily="18" charset="0"/>
                                  </a:rPr>
                                  <m:t>𝑓𝑝</m:t>
                                </m:r>
                              </m:oMath>
                            </m:oMathPara>
                          </a14:m>
                          <a:endParaRPr lang="es-ES_tradnl" sz="2300" noProof="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300" noProof="0" dirty="0">
                              <a:latin typeface="Gill Sans Nova Light" panose="020B0302020104020203" pitchFamily="34" charset="0"/>
                            </a:rPr>
                            <a:t>Verdadero positivo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_tradnl" sz="2300" i="1" noProof="0" dirty="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2300" b="0" i="1" noProof="0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s-ES_tradnl" sz="2300" noProof="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033891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E96988A6-AC1A-DD16-F4C9-CCB6F01E1C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9856546"/>
                  </p:ext>
                </p:extLst>
              </p:nvPr>
            </p:nvGraphicFramePr>
            <p:xfrm>
              <a:off x="2014654" y="3286123"/>
              <a:ext cx="8162692" cy="320675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21672">
                      <a:extLst>
                        <a:ext uri="{9D8B030D-6E8A-4147-A177-3AD203B41FA5}">
                          <a16:colId xmlns:a16="http://schemas.microsoft.com/office/drawing/2014/main" val="4265273"/>
                        </a:ext>
                      </a:extLst>
                    </a:gridCol>
                    <a:gridCol w="1075429">
                      <a:extLst>
                        <a:ext uri="{9D8B030D-6E8A-4147-A177-3AD203B41FA5}">
                          <a16:colId xmlns:a16="http://schemas.microsoft.com/office/drawing/2014/main" val="2383779966"/>
                        </a:ext>
                      </a:extLst>
                    </a:gridCol>
                    <a:gridCol w="2644501">
                      <a:extLst>
                        <a:ext uri="{9D8B030D-6E8A-4147-A177-3AD203B41FA5}">
                          <a16:colId xmlns:a16="http://schemas.microsoft.com/office/drawing/2014/main" val="808224985"/>
                        </a:ext>
                      </a:extLst>
                    </a:gridCol>
                    <a:gridCol w="2521090">
                      <a:extLst>
                        <a:ext uri="{9D8B030D-6E8A-4147-A177-3AD203B41FA5}">
                          <a16:colId xmlns:a16="http://schemas.microsoft.com/office/drawing/2014/main" val="1798307737"/>
                        </a:ext>
                      </a:extLst>
                    </a:gridCol>
                  </a:tblGrid>
                  <a:tr h="801688">
                    <a:tc>
                      <a:txBody>
                        <a:bodyPr/>
                        <a:lstStyle/>
                        <a:p>
                          <a:endParaRPr lang="es-ES_tradnl" sz="2300" noProof="0">
                            <a:latin typeface="Gill Sans Nova Light" panose="020B03020201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894" t="-6250" r="-203" b="-30468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9628750"/>
                      </a:ext>
                    </a:extLst>
                  </a:tr>
                  <a:tr h="801688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5789" r="-324342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_tradnl" sz="2300" noProof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300" noProof="0" dirty="0">
                              <a:latin typeface="Gill Sans Nova Light" panose="020B0302020104020203" pitchFamily="34" charset="0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300" noProof="0" dirty="0">
                              <a:latin typeface="Gill Sans Nova Light" panose="020B0302020104020203" pitchFamily="34" charset="0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94435227"/>
                      </a:ext>
                    </a:extLst>
                  </a:tr>
                  <a:tr h="801688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300" noProof="0" dirty="0">
                              <a:latin typeface="Gill Sans Nova Light" panose="020B0302020104020203" pitchFamily="34" charset="0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12919" t="-204688" r="-95694" b="-1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23618" t="-204688" r="-503" b="-106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3319013"/>
                      </a:ext>
                    </a:extLst>
                  </a:tr>
                  <a:tr h="801688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300" noProof="0">
                              <a:latin typeface="Gill Sans Nova Light" panose="020B0302020104020203" pitchFamily="34" charset="0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12919" t="-309524" r="-95694" b="-79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23618" t="-309524" r="-503" b="-79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33891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08015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FDB9-75B6-9EFD-4843-5531A2503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Clasificador de Bayes: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Intuitivamente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1D1657-DE6A-B473-CB8F-561A3DCD27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s-ES_tradnl" dirty="0"/>
                  <a:t>Para </a:t>
                </a:r>
                <a:r>
                  <a:rPr lang="es-ES_tradnl" dirty="0">
                    <a:solidFill>
                      <a:srgbClr val="002060"/>
                    </a:solidFill>
                  </a:rPr>
                  <a:t>minimizar</a:t>
                </a:r>
                <a:r>
                  <a:rPr lang="es-ES_tradnl" dirty="0"/>
                  <a:t> la </a:t>
                </a:r>
                <a:r>
                  <a:rPr lang="es-ES_tradnl" dirty="0">
                    <a:solidFill>
                      <a:srgbClr val="002060"/>
                    </a:solidFill>
                  </a:rPr>
                  <a:t>tasa de error de predicción afuera </a:t>
                </a:r>
                <a:r>
                  <a:rPr lang="es-ES_tradnl" dirty="0"/>
                  <a:t>de la muestra: </a:t>
                </a:r>
              </a:p>
              <a:p>
                <a:pPr marL="0" indent="0">
                  <a:buNone/>
                </a:pPr>
                <a:endParaRPr lang="es-ES_tradnl" dirty="0"/>
              </a:p>
              <a:p>
                <a:pPr marL="457200" lvl="1" indent="0">
                  <a:buNone/>
                </a:pPr>
                <a:endParaRPr lang="es-ES_tradnl" dirty="0"/>
              </a:p>
              <a:p>
                <a:pPr marL="457200" lvl="1" indent="0">
                  <a:buNone/>
                </a:pPr>
                <a:endParaRPr lang="es-ES_tradnl" dirty="0"/>
              </a:p>
              <a:p>
                <a:pPr marL="457200" lvl="1" indent="0">
                  <a:buNone/>
                </a:pPr>
                <a:endParaRPr lang="es-ES_tradnl" dirty="0"/>
              </a:p>
              <a:p>
                <a:r>
                  <a:rPr lang="es-ES_tradnl" dirty="0">
                    <a:solidFill>
                      <a:srgbClr val="002060"/>
                    </a:solidFill>
                  </a:rPr>
                  <a:t>Ejemplo</a:t>
                </a:r>
                <a:r>
                  <a:rPr lang="es-ES_tradnl" dirty="0"/>
                  <a:t>: </a:t>
                </a:r>
              </a:p>
              <a:p>
                <a:pPr lvl="1"/>
                <a:r>
                  <a:rPr lang="es-ES_tradnl" dirty="0"/>
                  <a:t>Si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𝐷𝑒𝑓𝑎𝑢𝑙𝑡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𝑒𝑑𝑎𝑑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𝑖𝑛𝑔𝑟𝑒𝑠𝑜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…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&gt;0.7</m:t>
                    </m:r>
                  </m:oMath>
                </a14:m>
                <a:r>
                  <a:rPr lang="es-ES_tradnl" dirty="0"/>
                  <a:t>, </a:t>
                </a:r>
                <a:r>
                  <a:rPr lang="es-ES_tradnl" i="1" dirty="0"/>
                  <a:t>¿</a:t>
                </a:r>
                <a:r>
                  <a:rPr lang="es-ES_tradnl" dirty="0"/>
                  <a:t>qué le predecimos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ES_trad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_trad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_tradnl" dirty="0"/>
                  <a:t> a dicha observación?  </a:t>
                </a:r>
              </a:p>
              <a:p>
                <a:pPr lvl="1"/>
                <a:r>
                  <a:rPr lang="es-ES_tradnl" dirty="0"/>
                  <a:t>Si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𝐷𝑒𝑓𝑎𝑢𝑙𝑡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𝑒𝑑𝑎𝑑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𝑖𝑛𝑔𝑟𝑒𝑠𝑜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…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&gt;0.2</m:t>
                    </m:r>
                  </m:oMath>
                </a14:m>
                <a:r>
                  <a:rPr lang="es-ES_tradnl" dirty="0"/>
                  <a:t> ¿qué valor le darían a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ES_trad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_trad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_tradnl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1D1657-DE6A-B473-CB8F-561A3DCD27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90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F5C4FFE-2BB2-5A38-A909-5D94778C9826}"/>
                  </a:ext>
                </a:extLst>
              </p:cNvPr>
              <p:cNvSpPr/>
              <p:nvPr/>
            </p:nvSpPr>
            <p:spPr>
              <a:xfrm>
                <a:off x="2007220" y="2497878"/>
                <a:ext cx="8720253" cy="149426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457200" lvl="1" indent="0" algn="ctr">
                  <a:buNone/>
                </a:pPr>
                <a:r>
                  <a:rPr lang="es-ES_tradnl" sz="3200" dirty="0">
                    <a:solidFill>
                      <a:schemeClr val="tx1"/>
                    </a:solidFill>
                    <a:latin typeface="Gill Sans Nova Light" panose="020B0302020104020203" pitchFamily="34" charset="0"/>
                  </a:rPr>
                  <a:t>Asignar a cada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ES_tradnl" sz="3200" dirty="0">
                    <a:solidFill>
                      <a:schemeClr val="tx1"/>
                    </a:solidFill>
                    <a:latin typeface="Gill Sans Nova Light" panose="020B0302020104020203" pitchFamily="34" charset="0"/>
                  </a:rPr>
                  <a:t>, la categoría </a:t>
                </a:r>
                <a:r>
                  <a:rPr lang="es-ES_tradnl" sz="3200" dirty="0">
                    <a:solidFill>
                      <a:srgbClr val="00B050"/>
                    </a:solidFill>
                    <a:latin typeface="Gill Sans Nova Light" panose="020B0302020104020203" pitchFamily="34" charset="0"/>
                  </a:rPr>
                  <a:t>más probable</a:t>
                </a:r>
                <a:r>
                  <a:rPr lang="es-ES_tradnl" sz="3200" dirty="0">
                    <a:solidFill>
                      <a:schemeClr val="tx1"/>
                    </a:solidFill>
                    <a:latin typeface="Gill Sans Nova Light" panose="020B030202010402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ES_tradnl" sz="3200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_tradnl" sz="3200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3200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_tradnl" sz="3200" dirty="0">
                    <a:solidFill>
                      <a:schemeClr val="tx1"/>
                    </a:solidFill>
                    <a:latin typeface="Gill Sans Nova Light" panose="020B0302020104020203" pitchFamily="34" charset="0"/>
                  </a:rPr>
                  <a:t> dadas sus características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ES_tradnl" sz="3200" dirty="0">
                    <a:solidFill>
                      <a:schemeClr val="tx1"/>
                    </a:solidFill>
                    <a:latin typeface="Gill Sans Nova Light" panose="020B03020201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F5C4FFE-2BB2-5A38-A909-5D94778C98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220" y="2497878"/>
                <a:ext cx="8720253" cy="14942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9009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CDA2-FBFD-4435-09C4-88FAECC4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Posibles soluciones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DE2FE6-2D21-0373-E669-031C93ACF9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s-ES_tradnl" dirty="0"/>
                  <a:t>Tres modelos para </a:t>
                </a:r>
                <a14:m>
                  <m:oMath xmlns:m="http://schemas.openxmlformats.org/officeDocument/2006/math">
                    <m:r>
                      <a:rPr lang="es-ES_tradnl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s-ES_tradnl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s-ES_tradnl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_tradnl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s-ES_tradnl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_tradnl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s-ES_tradnl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=1|</m:t>
                            </m:r>
                            <m:r>
                              <a:rPr lang="es-ES_tradnl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func>
                  </m:oMath>
                </a14:m>
                <a:r>
                  <a:rPr lang="es-ES_tradnl" dirty="0"/>
                  <a:t>: </a:t>
                </a:r>
              </a:p>
              <a:p>
                <a:pPr marL="971550" lvl="1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s-ES_tradnl" dirty="0"/>
                  <a:t>Logístico</a:t>
                </a:r>
              </a:p>
              <a:p>
                <a:pPr marL="971550" lvl="1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s-ES_tradnl" dirty="0"/>
                  <a:t>Vecinos Cercanos</a:t>
                </a:r>
              </a:p>
              <a:p>
                <a:pPr marL="971550" lvl="1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s-ES_tradnl" dirty="0"/>
                  <a:t>Análisis discriminante lineal (LDA)</a:t>
                </a:r>
              </a:p>
              <a:p>
                <a:pPr lvl="2">
                  <a:lnSpc>
                    <a:spcPct val="120000"/>
                  </a:lnSpc>
                </a:pPr>
                <a:r>
                  <a:rPr lang="es-ES_tradnl" dirty="0"/>
                  <a:t>Extensión a múltiples categorías de </a:t>
                </a:r>
                <a14:m>
                  <m:oMath xmlns:m="http://schemas.openxmlformats.org/officeDocument/2006/math">
                    <m:r>
                      <a:rPr lang="es-ES_trad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ES_tradnl" dirty="0"/>
                  <a:t> -&gt; QDA</a:t>
                </a:r>
              </a:p>
              <a:p>
                <a:pPr marL="971550" lvl="1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s-ES_tradnl" dirty="0"/>
                  <a:t>Naive Bayes</a:t>
                </a:r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s-ES_tradnl" dirty="0"/>
                  <a:t>Perdida asimétrica. Análisis ROC.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DE2FE6-2D21-0373-E669-031C93ACF9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09" t="-1163" b="-872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3913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E83D0DE-DCB7-E42A-D782-6E396A647B0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ES_tradnl" dirty="0"/>
                  <a:t>Modelo lineal para Clasificar: </a:t>
                </a:r>
                <a:r>
                  <a:rPr lang="es-ES_tradnl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¿Por qué no </a:t>
                </a:r>
                <a14:m>
                  <m:oMath xmlns:m="http://schemas.openxmlformats.org/officeDocument/2006/math">
                    <m:r>
                      <a:rPr lang="es-ES_tradnl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s-ES_tradnl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b="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=1|</m:t>
                            </m:r>
                            <m:r>
                              <a:rPr lang="en-US" b="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ES_tradnl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?</a:t>
                </a:r>
                <a:endParaRPr lang="es-ES_tradnl" i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E83D0DE-DCB7-E42A-D782-6E396A647B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413" t="-14286" b="-2190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6CE70E-DF44-F112-1149-056C52EBB75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s-ES_tradnl" sz="4500" dirty="0">
                    <a:solidFill>
                      <a:srgbClr val="FF0000"/>
                    </a:solidFill>
                  </a:rPr>
                  <a:t>Se sale del rango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4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es-ES_tradnl" sz="4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s-ES_tradnl" dirty="0"/>
              </a:p>
              <a:p>
                <a:pPr>
                  <a:lnSpc>
                    <a:spcPct val="120000"/>
                  </a:lnSpc>
                </a:pPr>
                <a:r>
                  <a:rPr lang="es-ES_tradnl" dirty="0"/>
                  <a:t>Relaciones no lineales entre </a:t>
                </a:r>
                <a14:m>
                  <m:oMath xmlns:m="http://schemas.openxmlformats.org/officeDocument/2006/math">
                    <m:r>
                      <a:rPr lang="es-ES_tradnl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ES_tradnl" dirty="0"/>
                  <a:t> 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endParaRPr lang="es-ES_tradnl" dirty="0"/>
              </a:p>
              <a:p>
                <a:pPr>
                  <a:lnSpc>
                    <a:spcPct val="120000"/>
                  </a:lnSpc>
                </a:pPr>
                <a:r>
                  <a:rPr lang="es-ES_tradnl" dirty="0"/>
                  <a:t>Correlaciones de los errores</a:t>
                </a:r>
              </a:p>
              <a:p>
                <a:pPr>
                  <a:lnSpc>
                    <a:spcPct val="120000"/>
                  </a:lnSpc>
                </a:pPr>
                <a:r>
                  <a:rPr lang="es-ES_tradnl" dirty="0"/>
                  <a:t>Heteroscedasticidad</a:t>
                </a:r>
              </a:p>
              <a:p>
                <a:pPr>
                  <a:lnSpc>
                    <a:spcPct val="120000"/>
                  </a:lnSpc>
                </a:pPr>
                <a:r>
                  <a:rPr lang="es-ES_tradnl" dirty="0" err="1"/>
                  <a:t>Outliers</a:t>
                </a:r>
                <a:r>
                  <a:rPr lang="es-ES_tradnl" dirty="0"/>
                  <a:t> y Observaciones con mucha influencia en la predicción</a:t>
                </a:r>
                <a:r>
                  <a:rPr lang="es-ES_tradnl" dirty="0">
                    <a:sym typeface="Wingdings" pitchFamily="2" charset="2"/>
                  </a:rPr>
                  <a:t> medidas VIF</a:t>
                </a:r>
              </a:p>
              <a:p>
                <a:pPr>
                  <a:lnSpc>
                    <a:spcPct val="120000"/>
                  </a:lnSpc>
                </a:pPr>
                <a:r>
                  <a:rPr lang="es-ES_tradnl" dirty="0"/>
                  <a:t>Problemas de alta multicolinealidad entre las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endParaRPr lang="es-ES_tradnl" dirty="0"/>
              </a:p>
              <a:p>
                <a:pPr>
                  <a:lnSpc>
                    <a:spcPct val="120000"/>
                  </a:lnSpc>
                </a:pPr>
                <a:r>
                  <a:rPr lang="es-ES_tradnl" dirty="0" err="1"/>
                  <a:t>logit</a:t>
                </a:r>
                <a:r>
                  <a:rPr lang="es-ES_tradnl" dirty="0"/>
                  <a:t>/análisis discriminante es </a:t>
                </a:r>
                <a:r>
                  <a:rPr lang="es-ES_tradnl" b="1" dirty="0"/>
                  <a:t>fácil</a:t>
                </a:r>
                <a:r>
                  <a:rPr lang="es-ES_tradnl" dirty="0"/>
                  <a:t> de generalizar al caso 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s-ES_tradnl" dirty="0"/>
                  <a:t> categorías no ordenadas.</a:t>
                </a:r>
              </a:p>
              <a:p>
                <a:pPr>
                  <a:lnSpc>
                    <a:spcPct val="120000"/>
                  </a:lnSpc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6CE70E-DF44-F112-1149-056C52EBB7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4"/>
                <a:stretch>
                  <a:fillRect l="-2200" t="-1453" r="-489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 descr="A graph with a line and a line&#10;&#10;Description automatically generated">
            <a:extLst>
              <a:ext uri="{FF2B5EF4-FFF2-40B4-BE49-F238E27FC236}">
                <a16:creationId xmlns:a16="http://schemas.microsoft.com/office/drawing/2014/main" id="{5BDE54AD-E4B7-6E7D-200E-C79D8A1DB7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6019800" y="1604963"/>
            <a:ext cx="5900615" cy="45720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EE4864-CBC5-C3AC-3FA2-3943E6E1B6BE}"/>
              </a:ext>
            </a:extLst>
          </p:cNvPr>
          <p:cNvSpPr txBox="1"/>
          <p:nvPr/>
        </p:nvSpPr>
        <p:spPr>
          <a:xfrm>
            <a:off x="6566014" y="6120984"/>
            <a:ext cx="51815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Gill Sans Nova Light" panose="020B0302020104020203" pitchFamily="34" charset="0"/>
              </a:rPr>
              <a:t>Fuente: James, Witten, Hastie y Tibshirani, 2013. p.131 </a:t>
            </a:r>
            <a:endParaRPr lang="en-US" sz="4400" dirty="0">
              <a:effectLst/>
              <a:latin typeface="Gill Sans Nova Light" panose="020B03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276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7C4D0-34F1-0A94-834E-05390C487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Regresión logística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66EBF-6119-C495-2250-DFAA6225CA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</a:t>
            </a:r>
          </a:p>
          <a:p>
            <a:r>
              <a:rPr lang="es-AR" sz="2400" b="1" dirty="0">
                <a:solidFill>
                  <a:srgbClr val="00663D"/>
                </a:solidFill>
                <a:effectLst/>
                <a:latin typeface="Times" pitchFamily="2" charset="0"/>
                <a:ea typeface="Times" pitchFamily="2" charset="0"/>
                <a:cs typeface="Times" pitchFamily="2" charset="0"/>
              </a:rPr>
              <a:t>† </a:t>
            </a:r>
            <a:r>
              <a:rPr lang="en-US" sz="2400" dirty="0"/>
              <a:t>James, G., Witten, D., Hastie, T., Tibshirani, R., &amp; Taylor, J. (2023). </a:t>
            </a:r>
            <a:r>
              <a:rPr lang="en-US" sz="2400" i="1" dirty="0"/>
              <a:t>An introduction to statistical learning: With applications in Python. </a:t>
            </a:r>
            <a:r>
              <a:rPr lang="en-US" b="1" dirty="0"/>
              <a:t>Chap.</a:t>
            </a:r>
            <a:r>
              <a:rPr lang="en-US" dirty="0"/>
              <a:t> </a:t>
            </a:r>
            <a:r>
              <a:rPr lang="en-US" b="1" dirty="0"/>
              <a:t>4.3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4159469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E65CE-3653-8912-0E4D-181B4B3D8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Función logística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259E41-A60A-CCCC-3AFE-67CA19DCF38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s-ES_tradnl" dirty="0"/>
                  <a:t>Variable binaria/dicotómica (</a:t>
                </a:r>
                <a:r>
                  <a:rPr lang="es-ES_tradnl" dirty="0" err="1"/>
                  <a:t>outcome</a:t>
                </a:r>
                <a:r>
                  <a:rPr lang="es-ES_tradnl" dirty="0"/>
                  <a:t>)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s-ES_trad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ES_trad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_trad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s-ES_tradnl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s-ES_trad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ES_tradnl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  <a:r>
                  <a:rPr lang="es-ES_tradnl" dirty="0"/>
                  <a:t>Vector de predictores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s-ES_tradnl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s-ES_tradnl" dirty="0"/>
                  <a:t>Función de densidad logística:</a:t>
                </a:r>
                <a:r>
                  <a:rPr lang="es-ES_tradnl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s-ES_tradnl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s-ES_trad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ES_trad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s-ES_trad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𝑃𝑟</m:t>
                          </m:r>
                        </m:fName>
                        <m:e>
                          <m:d>
                            <m:dPr>
                              <m:ctrlPr>
                                <a:rPr lang="es-ES_tradn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_tradn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s-ES_tradn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=1|</m:t>
                              </m:r>
                              <m:r>
                                <a:rPr lang="es-ES_tradn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s-ES_tradnl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s-ES_trad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_tradnl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ES_tradnl" dirty="0"/>
                  <a:t> es vectores 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s-ES_tradnl" dirty="0"/>
                  <a:t> coeficientes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s-ES_tradnl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259E41-A60A-CCCC-3AFE-67CA19DCF3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46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 descr="A graph of a line&#10;&#10;Description automatically generated with medium confidence">
            <a:extLst>
              <a:ext uri="{FF2B5EF4-FFF2-40B4-BE49-F238E27FC236}">
                <a16:creationId xmlns:a16="http://schemas.microsoft.com/office/drawing/2014/main" id="{FF718610-2D5E-F8C5-A3CF-F398793482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2" y="1604963"/>
            <a:ext cx="5804452" cy="45720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B1BEB2-9786-0130-0E56-9AC538835D5B}"/>
              </a:ext>
            </a:extLst>
          </p:cNvPr>
          <p:cNvSpPr txBox="1"/>
          <p:nvPr/>
        </p:nvSpPr>
        <p:spPr>
          <a:xfrm>
            <a:off x="6661264" y="5914817"/>
            <a:ext cx="51815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Gill Sans Nova Light" panose="020B0302020104020203" pitchFamily="34" charset="0"/>
              </a:rPr>
              <a:t>Fuente: James, Witten, Hastie y Tibshirani, 2013. p.131 </a:t>
            </a:r>
            <a:endParaRPr lang="en-US" sz="4400" dirty="0">
              <a:effectLst/>
              <a:latin typeface="Gill Sans Nova Light" panose="020B03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272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48A8E-867A-1845-51B5-5E77013F8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Interpretación de Efecto Marginal con </a:t>
            </a:r>
            <a:r>
              <a:rPr lang="es-ES_tradnl" dirty="0" err="1"/>
              <a:t>Logit</a:t>
            </a:r>
            <a:r>
              <a:rPr lang="es-ES_tradnl" dirty="0"/>
              <a:t>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D0CD0C-3123-65DE-F303-6A482A61D5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s-ES_tradnl" dirty="0" err="1">
                    <a:solidFill>
                      <a:srgbClr val="002060"/>
                    </a:solidFill>
                  </a:rPr>
                  <a:t>Odds</a:t>
                </a:r>
                <a:r>
                  <a:rPr lang="es-ES_tradnl" dirty="0"/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p>
                      </m:sSup>
                    </m:oMath>
                  </m:oMathPara>
                </a14:m>
                <a:endParaRPr lang="es-ES_tradnl" dirty="0"/>
              </a:p>
              <a:p>
                <a:pPr lvl="2">
                  <a:lnSpc>
                    <a:spcPct val="150000"/>
                  </a:lnSpc>
                </a:pPr>
                <a:r>
                  <a:rPr lang="es-ES_tradnl" dirty="0"/>
                  <a:t>Valores muy cerca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s-ES_tradnl" dirty="0"/>
                  <a:t> -&gt; muy </a:t>
                </a:r>
                <a:r>
                  <a:rPr lang="es-ES_tradnl" dirty="0">
                    <a:solidFill>
                      <a:srgbClr val="002060"/>
                    </a:solidFill>
                  </a:rPr>
                  <a:t>baja</a:t>
                </a:r>
                <a:r>
                  <a:rPr lang="es-ES_tradnl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func>
                  </m:oMath>
                </a14:m>
                <a:endParaRPr lang="es-ES_tradnl" dirty="0"/>
              </a:p>
              <a:p>
                <a:pPr lvl="2">
                  <a:lnSpc>
                    <a:spcPct val="150000"/>
                  </a:lnSpc>
                </a:pPr>
                <a:r>
                  <a:rPr lang="es-ES_tradnl" dirty="0"/>
                  <a:t>Valores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s-ES_tradnl" dirty="0"/>
                  <a:t> -&gt; muy </a:t>
                </a:r>
                <a:r>
                  <a:rPr lang="es-ES_tradnl" dirty="0">
                    <a:solidFill>
                      <a:srgbClr val="002060"/>
                    </a:solidFill>
                  </a:rPr>
                  <a:t>alta</a:t>
                </a:r>
                <a:r>
                  <a:rPr lang="es-ES_tradnl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func>
                  </m:oMath>
                </a14:m>
                <a:endParaRPr lang="es-ES_tradnl" dirty="0"/>
              </a:p>
              <a:p>
                <a:pPr lvl="2">
                  <a:lnSpc>
                    <a:spcPct val="150000"/>
                  </a:lnSpc>
                </a:pPr>
                <a:endParaRPr lang="es-ES_tradnl" sz="12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D0CD0C-3123-65DE-F303-6A482A61D5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18875-7EA8-32A0-48EE-5DA4DBC5D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44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B0E2B9-E161-9DBA-68EC-1B8A9855B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B6C54-8503-5869-F3B0-A19E74E04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36766" cy="1325563"/>
          </a:xfrm>
        </p:spPr>
        <p:txBody>
          <a:bodyPr/>
          <a:lstStyle/>
          <a:p>
            <a:r>
              <a:rPr lang="es-ES_tradnl" dirty="0"/>
              <a:t>Interpretación de Efecto Marginal con </a:t>
            </a:r>
            <a:r>
              <a:rPr lang="es-ES_tradnl" dirty="0" err="1"/>
              <a:t>Logit</a:t>
            </a:r>
            <a:r>
              <a:rPr lang="es-ES_tradnl" dirty="0"/>
              <a:t>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EB2CA9-C70F-2C28-66CA-A3460AEF98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914400" lvl="2" indent="0">
                  <a:buNone/>
                </a:pPr>
                <a:endParaRPr lang="es-ES_tradnl" sz="1200" dirty="0"/>
              </a:p>
              <a:p>
                <a:r>
                  <a:rPr lang="es-ES_tradnl" dirty="0">
                    <a:solidFill>
                      <a:srgbClr val="002060"/>
                    </a:solidFill>
                  </a:rPr>
                  <a:t>Log-</a:t>
                </a:r>
                <a:r>
                  <a:rPr lang="es-ES_tradnl" dirty="0" err="1">
                    <a:solidFill>
                      <a:srgbClr val="002060"/>
                    </a:solidFill>
                  </a:rPr>
                  <a:t>odds</a:t>
                </a:r>
                <a:r>
                  <a:rPr lang="es-ES_tradnl" dirty="0">
                    <a:solidFill>
                      <a:srgbClr val="002060"/>
                    </a:solidFill>
                  </a:rPr>
                  <a:t> </a:t>
                </a:r>
                <a:r>
                  <a:rPr lang="es-ES_tradnl" dirty="0"/>
                  <a:t>ratio o </a:t>
                </a:r>
                <a:r>
                  <a:rPr lang="es-ES_tradnl" dirty="0" err="1">
                    <a:solidFill>
                      <a:srgbClr val="002060"/>
                    </a:solidFill>
                  </a:rPr>
                  <a:t>logit</a:t>
                </a:r>
                <a:r>
                  <a:rPr lang="es-ES_tradnl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2"/>
                <a:r>
                  <a:rPr lang="es-ES_tradnl" dirty="0"/>
                  <a:t>Lineal 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endParaRPr lang="es-ES_tradnl" dirty="0"/>
              </a:p>
              <a:p>
                <a:pPr lvl="2"/>
                <a:r>
                  <a:rPr lang="es-ES_tradnl" dirty="0">
                    <a:solidFill>
                      <a:srgbClr val="002060"/>
                    </a:solidFill>
                  </a:rPr>
                  <a:t>Efecto marginal </a:t>
                </a:r>
                <a:r>
                  <a:rPr lang="es-ES_tradnl" dirty="0"/>
                  <a:t>de la k-ésimo predictor: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endParaRPr lang="es-ES_tradnl" dirty="0"/>
              </a:p>
              <a:p>
                <a:pPr lvl="2"/>
                <a:r>
                  <a:rPr lang="es-ES_tradnl" dirty="0"/>
                  <a:t>El cambio marginal 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func>
                  </m:oMath>
                </a14:m>
                <a:r>
                  <a:rPr lang="es-ES_tradnl" dirty="0"/>
                  <a:t> depende del valor 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endParaRPr lang="es-ES_tradnl" dirty="0"/>
              </a:p>
              <a:p>
                <a:pPr lvl="2"/>
                <a:r>
                  <a:rPr lang="es-ES_tradnl" dirty="0">
                    <a:solidFill>
                      <a:srgbClr val="00B050"/>
                    </a:solidFill>
                  </a:rPr>
                  <a:t>Signo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ES_tradnl" dirty="0">
                    <a:solidFill>
                      <a:srgbClr val="00B050"/>
                    </a:solidFill>
                  </a:rPr>
                  <a:t> importa</a:t>
                </a:r>
              </a:p>
              <a:p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EB2CA9-C70F-2C28-66CA-A3460AEF98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63AD5-2E74-2133-92E2-05E7D4DA9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57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B9960B-86EC-DCB3-3C0A-4DC010F99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0EA53B2-2F29-32F7-AF05-F6F468D3882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ES_tradnl" dirty="0"/>
                  <a:t>¿Cómo estimamos los coeficientes de </a:t>
                </a:r>
                <a14:m>
                  <m:oMath xmlns:m="http://schemas.openxmlformats.org/officeDocument/2006/math">
                    <m:r>
                      <a:rPr lang="es-ES_trad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s-ES_trad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_tradnl" dirty="0"/>
                  <a:t>donde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ES_tradnl" dirty="0"/>
                  <a:t> es vectores 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s-ES_tradnl" dirty="0"/>
                  <a:t> coeficientes?  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0EA53B2-2F29-32F7-AF05-F6F468D388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136" t="-10177" r="-3257" b="-12832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ADC62-BDEA-CA2D-E52F-FDBE4BFC47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b="1" dirty="0">
                <a:solidFill>
                  <a:srgbClr val="00B050"/>
                </a:solidFill>
              </a:rPr>
              <a:t>Respuesta</a:t>
            </a:r>
            <a:r>
              <a:rPr lang="es-ES_tradnl" b="1" i="1" dirty="0"/>
              <a:t>: Método de Máxima Verosimilitud </a:t>
            </a:r>
            <a:r>
              <a:rPr lang="es-ES_tradnl" b="1" dirty="0"/>
              <a:t>(MLE)</a:t>
            </a:r>
          </a:p>
        </p:txBody>
      </p:sp>
    </p:spTree>
    <p:extLst>
      <p:ext uri="{BB962C8B-B14F-4D97-AF65-F5344CB8AC3E}">
        <p14:creationId xmlns:p14="http://schemas.microsoft.com/office/powerpoint/2010/main" val="39446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EB43B-E7CF-1161-BFE9-37A6F587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Intro</a:t>
            </a:r>
            <a:r>
              <a:rPr lang="es-ES_tradnl" dirty="0"/>
              <a:t> a la estimación de Máxima verosimilitud (MLE)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21CD9F-FD8E-EC96-EECC-4F6ADC319F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s-ES_tradnl" dirty="0"/>
                  <a:t>Maxima verosimilitud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_trad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s-ES_trad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𝑃𝑟</m:t>
                          </m:r>
                        </m:fName>
                        <m:e>
                          <m:d>
                            <m:dPr>
                              <m:ctrlPr>
                                <a:rPr lang="es-ES_tradn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_tradn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s-ES_tradn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ES_tradn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s-ES_tradn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s-ES_tradnl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es-ES_tradnl" dirty="0"/>
                  <a:t> es conocida, no así sus parámetros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s-ES_tradnl" dirty="0"/>
                  <a:t> Ejemplos</a:t>
                </a:r>
                <a:r>
                  <a:rPr lang="en-US" dirty="0"/>
                  <a:t>? </a:t>
                </a:r>
                <a:endParaRPr lang="es-ES_tradnl" dirty="0"/>
              </a:p>
              <a:p>
                <a:pPr>
                  <a:lnSpc>
                    <a:spcPct val="150000"/>
                  </a:lnSpc>
                </a:pPr>
                <a:r>
                  <a:rPr lang="es-ES_tradnl" dirty="0">
                    <a:solidFill>
                      <a:srgbClr val="00B050"/>
                    </a:solidFill>
                  </a:rPr>
                  <a:t>Supuesto clave</a:t>
                </a:r>
                <a:r>
                  <a:rPr lang="es-ES_tradnl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_tradnl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ES_tradnl" dirty="0"/>
                  <a:t> es una muestra </a:t>
                </a:r>
                <a14:m>
                  <m:oMath xmlns:m="http://schemas.openxmlformats.org/officeDocument/2006/math"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𝑖𝑖𝑑</m:t>
                    </m:r>
                  </m:oMath>
                </a14:m>
                <a:r>
                  <a:rPr lang="es-ES_tradnl" i="1" dirty="0"/>
                  <a:t> </a:t>
                </a:r>
                <a:r>
                  <a:rPr lang="es-ES_tradnl" dirty="0"/>
                  <a:t>de tamaño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s-ES_tradnl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_trad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s-ES_trad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𝑃𝑟</m:t>
                          </m:r>
                        </m:fName>
                        <m:e>
                          <m:d>
                            <m:dPr>
                              <m:ctrlPr>
                                <a:rPr lang="es-ES_tradn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_tradn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s-ES_tradn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ES_tradn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s-ES_tradn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s-ES_tradnl" dirty="0"/>
              </a:p>
              <a:p>
                <a:pPr>
                  <a:lnSpc>
                    <a:spcPct val="150000"/>
                  </a:lnSpc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21CD9F-FD8E-EC96-EECC-4F6ADC319F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998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6FC5-0E53-6D4C-09A5-4C5B8E1AD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3600" dirty="0"/>
              <a:t>Cuestiones operativas del curso: </a:t>
            </a:r>
            <a:r>
              <a:rPr lang="es-ES_tradnl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Próximos Deadlines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8FB43-7DE0-04F0-9AC5-E468E02B4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s-ES_tradnl" dirty="0"/>
              <a:t>TP 3: EPH – M. no supervisados. </a:t>
            </a:r>
            <a:r>
              <a:rPr lang="es-ES_tradnl" dirty="0">
                <a:solidFill>
                  <a:srgbClr val="FF0000"/>
                </a:solidFill>
              </a:rPr>
              <a:t>Martes</a:t>
            </a:r>
            <a:r>
              <a:rPr lang="es-ES_tradnl" dirty="0"/>
              <a:t> </a:t>
            </a:r>
            <a:r>
              <a:rPr lang="es-ES_tradnl" dirty="0">
                <a:solidFill>
                  <a:srgbClr val="FF0000"/>
                </a:solidFill>
              </a:rPr>
              <a:t>13 de mayo, 13:00 hs</a:t>
            </a:r>
          </a:p>
          <a:p>
            <a:pPr>
              <a:lnSpc>
                <a:spcPct val="200000"/>
              </a:lnSpc>
            </a:pPr>
            <a:r>
              <a:rPr lang="es-ES_tradnl" dirty="0"/>
              <a:t>Presentación Grupal: Devolución disponibles en Clasificaciones</a:t>
            </a:r>
          </a:p>
          <a:p>
            <a:pPr>
              <a:lnSpc>
                <a:spcPct val="200000"/>
              </a:lnSpc>
            </a:pPr>
            <a:r>
              <a:rPr lang="es-ES_tradnl" dirty="0">
                <a:solidFill>
                  <a:srgbClr val="002060"/>
                </a:solidFill>
              </a:rPr>
              <a:t>Consultas</a:t>
            </a:r>
            <a:r>
              <a:rPr lang="es-ES_tradnl" dirty="0"/>
              <a:t>: Email, Miércoles 4:00 pm a 5:00 pm o </a:t>
            </a:r>
            <a:r>
              <a:rPr lang="es-ES_tradnl" dirty="0">
                <a:hlinkClick r:id="rId3"/>
              </a:rPr>
              <a:t>Calendly</a:t>
            </a:r>
            <a:endParaRPr lang="es-ES_tradnl" dirty="0">
              <a:solidFill>
                <a:srgbClr val="FF0000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endParaRPr lang="es-ES_tradnl" dirty="0">
              <a:solidFill>
                <a:srgbClr val="002060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endParaRPr lang="es-ES_tradnl" i="1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D31DF-2AE7-1DEC-F2F5-AA7755106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34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EB43B-E7CF-1161-BFE9-37A6F587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Estimación MLE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21CD9F-FD8E-EC96-EECC-4F6ADC319F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s-ES_tradnl" dirty="0"/>
                  <a:t>Verosimilitud </a:t>
                </a:r>
                <a:r>
                  <a:rPr lang="es-ES_tradnl" dirty="0">
                    <a:solidFill>
                      <a:srgbClr val="002060"/>
                    </a:solidFill>
                  </a:rPr>
                  <a:t>teórica</a:t>
                </a:r>
                <a:r>
                  <a:rPr lang="es-ES_tradnl" dirty="0"/>
                  <a:t>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s-ES_trad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_trad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s-ES_trad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s-ES_trad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ES_trad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_trad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_trad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_trad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s-ES_trad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s-ES_trad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s-ES_tradnl" dirty="0"/>
              </a:p>
              <a:p>
                <a:pPr lvl="1">
                  <a:lnSpc>
                    <a:spcPct val="12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Roles cambiados: </a:t>
                </a:r>
                <a:r>
                  <a:rPr lang="es-ES_tradnl" dirty="0"/>
                  <a:t>probabilidad de </a:t>
                </a:r>
                <a14:m>
                  <m:oMath xmlns:m="http://schemas.openxmlformats.org/officeDocument/2006/math">
                    <m:r>
                      <a:rPr lang="es-ES_trad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ES_tradnl" dirty="0"/>
                  <a:t> haya ocurrido, para distintos valores de </a:t>
                </a:r>
                <a14:m>
                  <m:oMath xmlns:m="http://schemas.openxmlformats.org/officeDocument/2006/math">
                    <m:r>
                      <a:rPr lang="es-ES_tradn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s-ES_tradnl" dirty="0"/>
              </a:p>
              <a:p>
                <a:pPr>
                  <a:lnSpc>
                    <a:spcPct val="120000"/>
                  </a:lnSpc>
                </a:pPr>
                <a:r>
                  <a:rPr lang="es-ES_tradnl" dirty="0"/>
                  <a:t>Verosimilitud </a:t>
                </a:r>
                <a:r>
                  <a:rPr lang="es-ES_tradnl" dirty="0">
                    <a:solidFill>
                      <a:srgbClr val="002060"/>
                    </a:solidFill>
                  </a:rPr>
                  <a:t>muestral</a:t>
                </a:r>
                <a:r>
                  <a:rPr lang="es-ES_tradnl" dirty="0"/>
                  <a:t>: </a:t>
                </a:r>
                <a14:m>
                  <m:oMath xmlns:m="http://schemas.openxmlformats.org/officeDocument/2006/math">
                    <m:r>
                      <a:rPr lang="es-ES_tradn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s-ES_tradn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_tradnl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_trad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_trad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ES_trad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_trad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_trad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s-ES_trad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_trad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ES_tradnl" dirty="0"/>
                  <a:t>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s-ES_trad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_trad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s-ES_trad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s-ES_tradnl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s-ES_trad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_tradn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_tradnl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_tradnl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  <m:r>
                            <a:rPr lang="es-ES_tradnl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s-ES_tradnl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s-ES_tradnl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ES_tradnl" dirty="0"/>
                  <a:t>Si</a:t>
                </a:r>
                <a:r>
                  <a:rPr lang="es-ES_tradnl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_tradn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s-ES_tradnl" dirty="0"/>
                  <a:t> es </a:t>
                </a:r>
                <a14:m>
                  <m:oMath xmlns:m="http://schemas.openxmlformats.org/officeDocument/2006/math">
                    <m:r>
                      <a:rPr lang="es-ES_tradnl" i="1" dirty="0">
                        <a:latin typeface="Cambria Math" panose="02040503050406030204" pitchFamily="18" charset="0"/>
                      </a:rPr>
                      <m:t>𝑖𝑖𝑑</m:t>
                    </m:r>
                  </m:oMath>
                </a14:m>
                <a:r>
                  <a:rPr lang="es-ES_tradnl" dirty="0"/>
                  <a:t> entonces la probabilidad conjunta será: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s-ES_trad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_trad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s-ES_trad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s-ES_tradnl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s-ES_trad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s-ES_trad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s-ES_trad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s-ES_trad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_trad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ES_trad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s-ES_trad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s-ES_trad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s-ES_trad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ES_tradn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_tradn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_tradn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_trad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s-ES_tradnl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s-ES_tradnl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21CD9F-FD8E-EC96-EECC-4F6ADC319F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581" b="-4564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4933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EB43B-E7CF-1161-BFE9-37A6F587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Estimación MLE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21CD9F-FD8E-EC96-EECC-4F6ADC319F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ES_tradnl" dirty="0"/>
                  <a:t>Estimador máximo verosímil: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_trad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_tradn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∏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s-ES_tradnl" dirty="0"/>
              </a:p>
              <a:p>
                <a:pPr lvl="1"/>
                <a:r>
                  <a:rPr lang="es-ES_tradnl" dirty="0"/>
                  <a:t>Ingeniería reversa</a:t>
                </a:r>
              </a:p>
              <a:p>
                <a:r>
                  <a:rPr lang="es-ES_tradnl" dirty="0">
                    <a:solidFill>
                      <a:srgbClr val="002060"/>
                    </a:solidFill>
                  </a:rPr>
                  <a:t>Propiedades de estos estimadores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_tradnl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_tradnl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s-ES_tradnl" dirty="0">
                    <a:solidFill>
                      <a:srgbClr val="002060"/>
                    </a:solidFill>
                  </a:rPr>
                  <a:t> por MLE: </a:t>
                </a:r>
              </a:p>
              <a:p>
                <a:pPr lvl="1"/>
                <a:r>
                  <a:rPr lang="es-ES_tradnl" dirty="0"/>
                  <a:t>Consistente, asintóticamente normal, asintóticamente eficiente, invariante.</a:t>
                </a:r>
              </a:p>
              <a:p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21CD9F-FD8E-EC96-EECC-4F6ADC319F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7" t="-28198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7568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EB43B-E7CF-1161-BFE9-37A6F587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Logit</a:t>
            </a:r>
            <a:r>
              <a:rPr lang="es-ES_tradnl" dirty="0"/>
              <a:t> por estimación de MLE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21CD9F-FD8E-EC96-EECC-4F6ADC319F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_tradnl" dirty="0"/>
                  <a:t>En el caso </a:t>
                </a:r>
                <a:r>
                  <a:rPr lang="es-ES_tradnl" dirty="0" err="1"/>
                  <a:t>logit</a:t>
                </a:r>
                <a:r>
                  <a:rPr lang="es-ES_tradnl" dirty="0"/>
                  <a:t>, recordar que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s-ES_trad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den>
                    </m:f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_tradnl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s-ES_tradnl" dirty="0"/>
              </a:p>
              <a:p>
                <a:r>
                  <a:rPr lang="es-ES_tradnl" dirty="0"/>
                  <a:t>Entonces: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s-ES_trad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s-ES_trad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s-ES_tradnl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s-ES_trad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s-ES_trad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nary>
                        <m:naryPr>
                          <m:chr m:val="∏"/>
                          <m:supHide m:val="on"/>
                          <m:ctrlPr>
                            <a:rPr lang="es-ES_tradn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s-ES_tradnl" dirty="0"/>
              </a:p>
              <a:p>
                <a:r>
                  <a:rPr lang="es-ES_tradnl" dirty="0"/>
                  <a:t>Detalles (</a:t>
                </a:r>
                <a:r>
                  <a:rPr lang="es-ES_tradnl" dirty="0">
                    <a:solidFill>
                      <a:srgbClr val="002060"/>
                    </a:solidFill>
                  </a:rPr>
                  <a:t>maestría</a:t>
                </a:r>
                <a:r>
                  <a:rPr lang="es-ES_tradnl" dirty="0"/>
                  <a:t>): la maximización no tiene una forma cerrada. Es un problema computacional.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21CD9F-FD8E-EC96-EECC-4F6ADC319F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7" t="-2907" r="-2413" b="-24128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9027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2459A-B6A1-2CCA-5E0E-23BF1BE3B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Resumen en la práctica: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8F4542-3B9D-667C-3123-72163B70A6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s-ES_tradnl" dirty="0"/>
                  <a:t>Observamos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s-ES_tradnl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=1,2,,…,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s-ES_tradnl" dirty="0"/>
              </a:p>
              <a:p>
                <a:r>
                  <a:rPr lang="es-ES_tradnl" dirty="0"/>
                  <a:t>Modelo </a:t>
                </a:r>
                <a:r>
                  <a:rPr lang="es-ES_tradnl" dirty="0" err="1"/>
                  <a:t>logit</a:t>
                </a:r>
                <a:endParaRPr lang="es-ES_tradnl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p>
                          </m:sSup>
                        </m:den>
                      </m:f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_tradnl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s-ES_tradnl" dirty="0"/>
                  <a:t> por máxima verosimilitud</a:t>
                </a:r>
              </a:p>
              <a:p>
                <a:r>
                  <a:rPr lang="es-ES_tradnl" dirty="0"/>
                  <a:t>Predicción para cada observación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highlight>
                                    <a:srgbClr val="00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highlight>
                                    <a:srgbClr val="00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sup>
                          </m:sSup>
                        </m:den>
                      </m:f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_tradnl" dirty="0"/>
              </a:p>
              <a:p>
                <a:pPr lvl="1"/>
                <a:r>
                  <a:rPr lang="es-ES_tradnl" dirty="0">
                    <a:solidFill>
                      <a:srgbClr val="00B050"/>
                    </a:solidFill>
                  </a:rPr>
                  <a:t>Ventaja</a:t>
                </a:r>
                <a:r>
                  <a:rPr lang="es-ES_tradnl" dirty="0"/>
                  <a:t>: Asíntotas en 0,1</a:t>
                </a:r>
              </a:p>
              <a:p>
                <a:r>
                  <a:rPr lang="es-ES_tradnl" dirty="0">
                    <a:solidFill>
                      <a:srgbClr val="00B0F0"/>
                    </a:solidFill>
                  </a:rPr>
                  <a:t>Clasificación (Bayes):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&gt;0.5</m:t>
                          </m:r>
                        </m:e>
                      </m:d>
                    </m:oMath>
                  </m:oMathPara>
                </a14:m>
                <a:endParaRPr lang="es-ES_tradnl" dirty="0"/>
              </a:p>
              <a:p>
                <a:endParaRPr lang="es-ES_tradnl" dirty="0"/>
              </a:p>
              <a:p>
                <a:pPr marL="0" indent="0">
                  <a:buNone/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8F4542-3B9D-667C-3123-72163B70A6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3198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0706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7C4D0-34F1-0A94-834E-05390C487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Dos Aplicaciones de Regresión Logística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66EBF-6119-C495-2250-DFAA6225CA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ill Sans Nova Light" panose="020B0302020104020203" pitchFamily="34" charset="0"/>
              </a:rPr>
              <a:t>Horowitz &amp; Savin (2001)</a:t>
            </a:r>
            <a:r>
              <a:rPr lang="es-ES_tradnl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Nova Light" panose="020B0302020104020203" pitchFamily="34" charset="0"/>
              </a:rPr>
              <a:t> </a:t>
            </a:r>
            <a:r>
              <a:rPr lang="es-ES_tradnl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Nova Light" panose="020B0302020104020203" pitchFamily="34" charset="0"/>
                <a:hlinkClick r:id="rId2"/>
              </a:rPr>
              <a:t>https://www.aeaweb.org/articles?id=10.1257/jep.15.4.43</a:t>
            </a:r>
            <a:r>
              <a:rPr lang="es-ES_tradnl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Nova Light" panose="020B0302020104020203" pitchFamily="34" charset="0"/>
              </a:rPr>
              <a:t> </a:t>
            </a:r>
          </a:p>
          <a:p>
            <a:pPr>
              <a:buNone/>
            </a:pP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Gill Sans Nova Light" panose="020B0302020104020203" pitchFamily="34" charset="0"/>
            </a:endParaRPr>
          </a:p>
          <a:p>
            <a:pPr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ill Sans Nova Light" panose="020B0302020104020203" pitchFamily="34" charset="0"/>
              </a:rPr>
              <a:t>Tollenaar, N., &amp; van der Heijden, P. G. (2013).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ill Sans Nova Light" panose="020B0302020104020203" pitchFamily="34" charset="0"/>
              </a:rPr>
              <a:t>Which method predicts recidivism best?: a comparison of statistical, machine learning and data mining predictive models.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ill Sans Nova Light" panose="020B0302020104020203" pitchFamily="34" charset="0"/>
              </a:rPr>
              <a:t>Journal of the Royal Statistical Society Series A: Statistics in Society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ill Sans Nova Light" panose="020B0302020104020203" pitchFamily="34" charset="0"/>
              </a:rPr>
              <a:t>, 176(2), 565-584.</a:t>
            </a:r>
            <a:r>
              <a:rPr lang="es-ES_tradnl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Nova Light" panose="020B0302020104020203" pitchFamily="34" charset="0"/>
              </a:rPr>
              <a:t>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Gill Sans Nova Light" panose="020B03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4834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499C2-19E6-D1B7-0AD4-BC31DF8C5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Ejemplo: Estimación tradicional de pobreza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801C48B-43C0-E7CD-AFA7-EA83BE1C8B6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L</a:t>
                </a:r>
                <a:r>
                  <a:rPr lang="en-US" b="0" dirty="0">
                    <a:ea typeface="Cambria Math" panose="02040503050406030204" pitchFamily="18" charset="0"/>
                  </a:rPr>
                  <a:t>inea de </a:t>
                </a:r>
                <a:r>
                  <a:rPr lang="es-ES_tradnl" b="0" dirty="0">
                    <a:ea typeface="Cambria Math" panose="02040503050406030204" pitchFamily="18" charset="0"/>
                  </a:rPr>
                  <a:t>pobreza</a:t>
                </a:r>
                <a:r>
                  <a:rPr lang="en-US" b="0" dirty="0">
                    <a:ea typeface="Cambria Math" panose="02040503050406030204" pitchFamily="18" charset="0"/>
                  </a:rPr>
                  <a:t> (EEUU, 1993): </a:t>
                </a:r>
                <a:r>
                  <a:rPr lang="en-US" b="1" dirty="0">
                    <a:ea typeface="Cambria Math" panose="02040503050406030204" pitchFamily="18" charset="0"/>
                  </a:rPr>
                  <a:t>280 USD</a:t>
                </a:r>
              </a:p>
              <a:p>
                <a:pPr marL="0" indent="0">
                  <a:buNone/>
                </a:pPr>
                <a:endParaRPr lang="en-US" sz="1600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=1| </m:t>
                          </m:r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𝑒𝑑</m:t>
                          </m:r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_tradnl" sz="2800" dirty="0"/>
              </a:p>
              <a:p>
                <a:pPr marL="0" indent="0">
                  <a:buNone/>
                </a:pPr>
                <a:endParaRPr lang="en-US" sz="1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𝑒𝑑</m:t>
                    </m:r>
                  </m:oMath>
                </a14:m>
                <a:r>
                  <a:rPr lang="es-ES_tradnl" dirty="0"/>
                  <a:t> años de educación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𝑒𝑥</m:t>
                    </m:r>
                  </m:oMath>
                </a14:m>
                <a:r>
                  <a:rPr lang="es-ES_tradnl" dirty="0"/>
                  <a:t> años de experiencia</a:t>
                </a:r>
              </a:p>
              <a:p>
                <a:pPr marL="0" indent="0">
                  <a:buNone/>
                </a:pPr>
                <a:endParaRPr lang="es-ES_tradnl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801C48B-43C0-E7CD-AFA7-EA83BE1C8B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689" t="-2907" r="-244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 descr="A graph of a number of people&#10;&#10;Description automatically generated">
            <a:extLst>
              <a:ext uri="{FF2B5EF4-FFF2-40B4-BE49-F238E27FC236}">
                <a16:creationId xmlns:a16="http://schemas.microsoft.com/office/drawing/2014/main" id="{28A9ECC0-0536-6059-74EC-3B6F396630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b="8922"/>
          <a:stretch/>
        </p:blipFill>
        <p:spPr>
          <a:xfrm>
            <a:off x="5619749" y="1825625"/>
            <a:ext cx="6480901" cy="4012784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415560-5822-657B-9F30-7E448C394BF6}"/>
              </a:ext>
            </a:extLst>
          </p:cNvPr>
          <p:cNvSpPr txBox="1"/>
          <p:nvPr/>
        </p:nvSpPr>
        <p:spPr>
          <a:xfrm>
            <a:off x="5862305" y="5862222"/>
            <a:ext cx="51815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ill Sans Nova Light" panose="020B0302020104020203" pitchFamily="34" charset="0"/>
              </a:rPr>
              <a:t>Fuente: Horowitz &amp; Savin (2001)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Gill Sans Nova Light" panose="020B03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084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A1ADF7-7C9E-B017-96B4-1C758B898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Se puede presentar coeficientes y </a:t>
            </a:r>
            <a:r>
              <a:rPr lang="es-ES_tradnl" dirty="0" err="1"/>
              <a:t>odd</a:t>
            </a:r>
            <a:r>
              <a:rPr lang="es-ES_tradnl" dirty="0"/>
              <a:t>-ratios</a:t>
            </a:r>
          </a:p>
        </p:txBody>
      </p:sp>
      <p:pic>
        <p:nvPicPr>
          <p:cNvPr id="8" name="Content Placeholder 7" descr="A screenshot of a graph&#10;&#10;AI-generated content may be incorrect.">
            <a:extLst>
              <a:ext uri="{FF2B5EF4-FFF2-40B4-BE49-F238E27FC236}">
                <a16:creationId xmlns:a16="http://schemas.microsoft.com/office/drawing/2014/main" id="{DBCB9F9B-7754-4D27-E1AA-A2BF556EC6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0876" y="1986192"/>
            <a:ext cx="10630247" cy="331663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CBFD59-C06C-78F7-9CFE-75E01DA991D5}"/>
              </a:ext>
            </a:extLst>
          </p:cNvPr>
          <p:cNvSpPr txBox="1"/>
          <p:nvPr/>
        </p:nvSpPr>
        <p:spPr>
          <a:xfrm>
            <a:off x="1026833" y="5598333"/>
            <a:ext cx="51815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ill Sans Nova Light" panose="020B0302020104020203" pitchFamily="34" charset="0"/>
              </a:rPr>
              <a:t>Fuente: Tollenaar &amp; van der Heijden (2013), p. 16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Gill Sans Nova Light" panose="020B03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9955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7C4D0-34F1-0A94-834E-05390C487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Vecinos cercanos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66EBF-6119-C495-2250-DFAA6225CA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</a:t>
            </a:r>
          </a:p>
          <a:p>
            <a:r>
              <a:rPr lang="es-AR" sz="2400" b="1" dirty="0">
                <a:solidFill>
                  <a:srgbClr val="00663D"/>
                </a:solidFill>
                <a:effectLst/>
                <a:latin typeface="Times" pitchFamily="2" charset="0"/>
                <a:ea typeface="Times" pitchFamily="2" charset="0"/>
                <a:cs typeface="Times" pitchFamily="2" charset="0"/>
              </a:rPr>
              <a:t>† </a:t>
            </a:r>
            <a:r>
              <a:rPr lang="en-US" sz="2400" dirty="0"/>
              <a:t>James, G., Witten, D., Hastie, T., Tibshirani, R., &amp; Taylor, J. (2023). </a:t>
            </a:r>
            <a:r>
              <a:rPr lang="en-US" sz="2400" i="1" dirty="0"/>
              <a:t>An introduction to statistical learning: With applications in Python. </a:t>
            </a:r>
            <a:r>
              <a:rPr lang="en-US" b="1" dirty="0"/>
              <a:t>Chap. 2.2.3</a:t>
            </a:r>
          </a:p>
        </p:txBody>
      </p:sp>
    </p:spTree>
    <p:extLst>
      <p:ext uri="{BB962C8B-B14F-4D97-AF65-F5344CB8AC3E}">
        <p14:creationId xmlns:p14="http://schemas.microsoft.com/office/powerpoint/2010/main" val="36616920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047C5-1CF1-5BD7-8E22-5FD0B175D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Vecinos cercanos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DEC7B7-FFAA-1B1E-300A-35BAE8E1B1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s-ES_tradnl" dirty="0"/>
                  <a:t>Método de fuerza bruta pero efectivo </a:t>
                </a:r>
              </a:p>
              <a:p>
                <a:pPr>
                  <a:lnSpc>
                    <a:spcPct val="15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Idea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s-ES_tradnl" dirty="0"/>
                  <a:t>Observamos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s-ES_tradnl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=1,2,,…,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s-ES_tradnl" dirty="0"/>
              </a:p>
              <a:p>
                <a:pPr lvl="2">
                  <a:lnSpc>
                    <a:spcPct val="150000"/>
                  </a:lnSpc>
                </a:pPr>
                <a:r>
                  <a:rPr lang="es-ES_tradnl" dirty="0"/>
                  <a:t>Ejemplo: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𝐸𝑚𝑝𝑙𝑒𝑎𝑑𝑜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𝑒𝑥𝑝𝑒𝑟𝑖𝑒𝑛𝑐𝑖𝑎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𝑒𝑑𝑢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s-ES_tradnl" dirty="0"/>
              </a:p>
              <a:p>
                <a:pPr lvl="1">
                  <a:lnSpc>
                    <a:spcPct val="150000"/>
                  </a:lnSpc>
                </a:pPr>
                <a:r>
                  <a:rPr lang="es-ES_tradnl" dirty="0">
                    <a:solidFill>
                      <a:srgbClr val="FF0000"/>
                    </a:solidFill>
                  </a:rPr>
                  <a:t>Problema</a:t>
                </a:r>
                <a:r>
                  <a:rPr lang="es-ES_tradnl" dirty="0"/>
                  <a:t>: predecir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ES_tradnl" dirty="0"/>
                  <a:t> dado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s-ES_tradnl" dirty="0"/>
              </a:p>
              <a:p>
                <a:pPr lvl="1">
                  <a:lnSpc>
                    <a:spcPct val="150000"/>
                  </a:lnSpc>
                </a:pPr>
                <a:r>
                  <a:rPr lang="es-ES_tradnl" dirty="0"/>
                  <a:t>¿Qué le predecimos a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_trad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s-ES_tradnl" dirty="0"/>
                  <a:t> en donde está la x?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DEC7B7-FFAA-1B1E-300A-35BAE8E1B1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7" b="-407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5" descr="A two images of a face and a face&#10;&#10;Description automatically generated with medium confidence">
            <a:extLst>
              <a:ext uri="{FF2B5EF4-FFF2-40B4-BE49-F238E27FC236}">
                <a16:creationId xmlns:a16="http://schemas.microsoft.com/office/drawing/2014/main" id="{1DCF33D8-3560-1298-6013-2F58A947D31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0779"/>
          <a:stretch/>
        </p:blipFill>
        <p:spPr>
          <a:xfrm>
            <a:off x="7594169" y="1119799"/>
            <a:ext cx="4169045" cy="49180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A6130B0-0298-F29E-A09C-DD0EBF3C4FE6}"/>
                  </a:ext>
                </a:extLst>
              </p:cNvPr>
              <p:cNvSpPr txBox="1"/>
              <p:nvPr/>
            </p:nvSpPr>
            <p:spPr>
              <a:xfrm>
                <a:off x="7276453" y="1240850"/>
                <a:ext cx="63543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ES_tradnl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A6130B0-0298-F29E-A09C-DD0EBF3C4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453" y="1240850"/>
                <a:ext cx="635431" cy="584775"/>
              </a:xfrm>
              <a:prstGeom prst="rect">
                <a:avLst/>
              </a:prstGeom>
              <a:blipFill>
                <a:blip r:embed="rId4"/>
                <a:stretch>
                  <a:fillRect l="-5882" b="-2128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C3AAE33-3AB1-0797-D4E3-468FADC61863}"/>
                  </a:ext>
                </a:extLst>
              </p:cNvPr>
              <p:cNvSpPr txBox="1"/>
              <p:nvPr/>
            </p:nvSpPr>
            <p:spPr>
              <a:xfrm>
                <a:off x="10923076" y="5153426"/>
                <a:ext cx="63543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ES_tradnl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C3AAE33-3AB1-0797-D4E3-468FADC61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3076" y="5153426"/>
                <a:ext cx="635431" cy="584775"/>
              </a:xfrm>
              <a:prstGeom prst="rect">
                <a:avLst/>
              </a:prstGeom>
              <a:blipFill>
                <a:blip r:embed="rId5"/>
                <a:stretch>
                  <a:fillRect l="-5882" b="-425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2DABFEB-6E9E-A4D1-0214-EA3F9BD4D7DE}"/>
                  </a:ext>
                </a:extLst>
              </p:cNvPr>
              <p:cNvSpPr txBox="1"/>
              <p:nvPr/>
            </p:nvSpPr>
            <p:spPr>
              <a:xfrm>
                <a:off x="9159498" y="2302508"/>
                <a:ext cx="71679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s-ES_tradnl" sz="32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2DABFEB-6E9E-A4D1-0214-EA3F9BD4D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9498" y="2302508"/>
                <a:ext cx="716796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02B61C6-5905-8622-9360-2D0B6571F82D}"/>
                  </a:ext>
                </a:extLst>
              </p:cNvPr>
              <p:cNvSpPr txBox="1"/>
              <p:nvPr/>
            </p:nvSpPr>
            <p:spPr>
              <a:xfrm>
                <a:off x="9149814" y="3509977"/>
                <a:ext cx="71679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𝑁𝐸</m:t>
                      </m:r>
                    </m:oMath>
                  </m:oMathPara>
                </a14:m>
                <a:endParaRPr lang="es-ES_tradnl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02B61C6-5905-8622-9360-2D0B6571F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9814" y="3509977"/>
                <a:ext cx="716796" cy="584775"/>
              </a:xfrm>
              <a:prstGeom prst="rect">
                <a:avLst/>
              </a:prstGeom>
              <a:blipFill>
                <a:blip r:embed="rId7"/>
                <a:stretch>
                  <a:fillRect l="-5172" r="-689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540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40E702-38B3-8FEF-6697-28D8332C7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5A802-445D-E045-EACF-50CF4617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Vecinos cercanos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3483BB-31D3-2FF0-8B06-FBEBA14AAE4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lvl="1">
                  <a:lnSpc>
                    <a:spcPct val="120000"/>
                  </a:lnSpc>
                </a:pPr>
                <a:r>
                  <a:rPr lang="es-ES_tradnl" dirty="0" err="1">
                    <a:solidFill>
                      <a:srgbClr val="00B050"/>
                    </a:solidFill>
                  </a:rPr>
                  <a:t>Solucion</a:t>
                </a:r>
                <a:r>
                  <a:rPr lang="es-ES_tradnl" dirty="0"/>
                  <a:t>: computar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endParaRPr lang="es-ES_tradnl" dirty="0"/>
              </a:p>
              <a:p>
                <a:pPr lvl="2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ES_tradnl" dirty="0"/>
                  <a:t>distancia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_tradnl" dirty="0"/>
                  <a:t>.</a:t>
                </a:r>
              </a:p>
              <a:p>
                <a:pPr lvl="2">
                  <a:lnSpc>
                    <a:spcPct val="120000"/>
                  </a:lnSpc>
                </a:pPr>
                <a:r>
                  <a:rPr lang="es-ES_tradnl" dirty="0"/>
                  <a:t>K vecinos cercanos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s-ES_tradnl" dirty="0"/>
              </a:p>
              <a:p>
                <a:pPr lvl="1">
                  <a:lnSpc>
                    <a:spcPct val="120000"/>
                  </a:lnSpc>
                </a:pPr>
                <a:r>
                  <a:rPr lang="es-ES_tradnl" dirty="0"/>
                  <a:t>Predecir de acuerdo a la regla de Bayes (voto por mayoría)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3483BB-31D3-2FF0-8B06-FBEBA14AAE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t="-145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 descr="A two images of a face and a face&#10;&#10;Description automatically generated with medium confidence">
            <a:extLst>
              <a:ext uri="{FF2B5EF4-FFF2-40B4-BE49-F238E27FC236}">
                <a16:creationId xmlns:a16="http://schemas.microsoft.com/office/drawing/2014/main" id="{166A0F63-17AB-BA2F-91A0-2418BF049D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019800" y="2074127"/>
            <a:ext cx="5686011" cy="330155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0A0DD8-459C-3DD2-E460-71476488E716}"/>
              </a:ext>
            </a:extLst>
          </p:cNvPr>
          <p:cNvSpPr txBox="1"/>
          <p:nvPr/>
        </p:nvSpPr>
        <p:spPr>
          <a:xfrm>
            <a:off x="6095999" y="5408740"/>
            <a:ext cx="51815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Gill Sans Nova Light" panose="020B0302020104020203" pitchFamily="34" charset="0"/>
              </a:rPr>
              <a:t>Fuente: James, Witten, Hastie y Tibshirani, 2013 </a:t>
            </a:r>
            <a:endParaRPr lang="en-US" sz="4400" dirty="0">
              <a:effectLst/>
              <a:latin typeface="Gill Sans Nova Light" panose="020B03020201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B25F78-1CD3-12AE-1896-EFC47D914BF6}"/>
              </a:ext>
            </a:extLst>
          </p:cNvPr>
          <p:cNvSpPr txBox="1"/>
          <p:nvPr/>
        </p:nvSpPr>
        <p:spPr>
          <a:xfrm>
            <a:off x="7088868" y="1698880"/>
            <a:ext cx="354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b="1" dirty="0">
                <a:effectLst/>
                <a:latin typeface="Goudy Old Style" panose="02020502050305020303" pitchFamily="18" charset="77"/>
              </a:rPr>
              <a:t>Visualización Vecinos Cercanos</a:t>
            </a:r>
            <a:endParaRPr lang="es-ES_tradnl" sz="5400" b="1" dirty="0">
              <a:effectLst/>
              <a:latin typeface="Goudy Old Style" panose="02020502050305020303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62706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E00F5-C7EE-2CC9-E9BA-CD7EB57AF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En la clase de hoy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8327E-74B0-5F1D-D3E8-C9714B43F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_tradnl" dirty="0"/>
              <a:t>0. Repaso de Clasificador de Bayes 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ES_tradnl" dirty="0"/>
              <a:t>Regresión logística -&gt; Aplicaciones</a:t>
            </a:r>
          </a:p>
          <a:p>
            <a:pPr lvl="1">
              <a:lnSpc>
                <a:spcPct val="150000"/>
              </a:lnSpc>
            </a:pPr>
            <a:r>
              <a:rPr lang="es-ES_tradnl" dirty="0"/>
              <a:t>Repaso de Máxima Verosimilitud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ES_tradnl" dirty="0"/>
              <a:t>Vecinos cercanos (KNN) -&gt; Aplicación</a:t>
            </a:r>
          </a:p>
        </p:txBody>
      </p:sp>
    </p:spTree>
    <p:extLst>
      <p:ext uri="{BB962C8B-B14F-4D97-AF65-F5344CB8AC3E}">
        <p14:creationId xmlns:p14="http://schemas.microsoft.com/office/powerpoint/2010/main" val="4169880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3270B-25B6-4487-F447-507C3FD74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Para distinto número K: ¿Qué ocurre con la clasificación?</a:t>
            </a:r>
          </a:p>
        </p:txBody>
      </p:sp>
      <p:pic>
        <p:nvPicPr>
          <p:cNvPr id="9" name="Content Placeholder 8" descr="A screenshot of a graph showing a map of different colored dots&#10;&#10;Description automatically generated">
            <a:extLst>
              <a:ext uri="{FF2B5EF4-FFF2-40B4-BE49-F238E27FC236}">
                <a16:creationId xmlns:a16="http://schemas.microsoft.com/office/drawing/2014/main" id="{DF3F7D04-BB43-EEB4-5940-601168C22C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0894" y="1825625"/>
            <a:ext cx="7610212" cy="4351338"/>
          </a:xfrm>
        </p:spPr>
      </p:pic>
    </p:spTree>
    <p:extLst>
      <p:ext uri="{BB962C8B-B14F-4D97-AF65-F5344CB8AC3E}">
        <p14:creationId xmlns:p14="http://schemas.microsoft.com/office/powerpoint/2010/main" val="30150203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11454-436C-4419-BA99-C094772FA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Consideraciones de Vecinos Cercanos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D27DE8-06D4-5CEC-CBDE-AE7FECB28F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s-ES_tradnl" dirty="0"/>
                  <a:t>Método </a:t>
                </a:r>
                <a:r>
                  <a:rPr lang="es-ES_tradnl" dirty="0">
                    <a:solidFill>
                      <a:srgbClr val="002060"/>
                    </a:solidFill>
                  </a:rPr>
                  <a:t>no paramétrico </a:t>
                </a:r>
                <a:r>
                  <a:rPr lang="es-ES_tradnl" dirty="0"/>
                  <a:t>muy </a:t>
                </a:r>
                <a:r>
                  <a:rPr lang="es-ES_tradnl" dirty="0">
                    <a:solidFill>
                      <a:srgbClr val="00B050"/>
                    </a:solidFill>
                  </a:rPr>
                  <a:t>flexible</a:t>
                </a:r>
                <a:r>
                  <a:rPr lang="es-ES_tradnl" dirty="0"/>
                  <a:t> y </a:t>
                </a:r>
                <a:r>
                  <a:rPr lang="es-ES_tradnl" dirty="0">
                    <a:solidFill>
                      <a:srgbClr val="00B050"/>
                    </a:solidFill>
                  </a:rPr>
                  <a:t>generalizable</a:t>
                </a:r>
                <a:r>
                  <a:rPr lang="es-ES_tradnl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s-ES_tradnl" dirty="0"/>
                  <a:t>Elección de K (</a:t>
                </a:r>
                <a:r>
                  <a:rPr lang="es-ES_tradnl" dirty="0">
                    <a:solidFill>
                      <a:srgbClr val="002060"/>
                    </a:solidFill>
                  </a:rPr>
                  <a:t>número de vecinos</a:t>
                </a:r>
                <a:r>
                  <a:rPr lang="es-ES_tradnl" dirty="0"/>
                  <a:t>): </a:t>
                </a:r>
                <a:r>
                  <a:rPr lang="es-ES_tradnl" dirty="0">
                    <a:solidFill>
                      <a:srgbClr val="FF0000"/>
                    </a:solidFill>
                  </a:rPr>
                  <a:t>crucial</a:t>
                </a:r>
                <a:r>
                  <a:rPr lang="es-ES_tradnl" dirty="0"/>
                  <a:t>. </a:t>
                </a:r>
              </a:p>
              <a:p>
                <a:pPr>
                  <a:lnSpc>
                    <a:spcPct val="150000"/>
                  </a:lnSpc>
                </a:pPr>
                <a:r>
                  <a:rPr lang="es-ES_tradnl" dirty="0"/>
                  <a:t>Elección 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s-ES_tradnl" dirty="0"/>
                  <a:t>: No trivial fuera de la distancia euclídea</a:t>
                </a:r>
              </a:p>
              <a:p>
                <a:pPr>
                  <a:lnSpc>
                    <a:spcPct val="150000"/>
                  </a:lnSpc>
                </a:pPr>
                <a:r>
                  <a:rPr lang="es-ES_tradnl" dirty="0"/>
                  <a:t>¿Más de un predictor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ES_tradnl" dirty="0"/>
                  <a:t>? “</a:t>
                </a:r>
                <a:r>
                  <a:rPr lang="es-ES_tradnl" dirty="0">
                    <a:solidFill>
                      <a:srgbClr val="002060"/>
                    </a:solidFill>
                  </a:rPr>
                  <a:t>maldición de la dimensionalidad</a:t>
                </a:r>
                <a:r>
                  <a:rPr lang="es-ES_tradnl" dirty="0"/>
                  <a:t>”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s-ES_tradnl" dirty="0">
                    <a:solidFill>
                      <a:srgbClr val="00B050"/>
                    </a:solidFill>
                  </a:rPr>
                  <a:t>Ventaja</a:t>
                </a:r>
                <a:r>
                  <a:rPr lang="es-ES_tradnl" dirty="0"/>
                  <a:t>: Funciona muy bien con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ES_tradnl" dirty="0"/>
                  <a:t> grande y pocos predictores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s-ES_tradnl" dirty="0"/>
              </a:p>
              <a:p>
                <a:pPr lvl="1">
                  <a:lnSpc>
                    <a:spcPct val="150000"/>
                  </a:lnSpc>
                </a:pPr>
                <a:r>
                  <a:rPr lang="es-ES_tradnl" dirty="0">
                    <a:solidFill>
                      <a:srgbClr val="FF0000"/>
                    </a:solidFill>
                  </a:rPr>
                  <a:t>Desventaja</a:t>
                </a:r>
                <a:r>
                  <a:rPr lang="es-ES_tradnl" dirty="0"/>
                  <a:t>: No nos dice qué predictores son importantes</a:t>
                </a:r>
              </a:p>
              <a:p>
                <a:pPr lvl="1">
                  <a:lnSpc>
                    <a:spcPct val="150000"/>
                  </a:lnSpc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D27DE8-06D4-5CEC-CBDE-AE7FECB28F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 b="-58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8901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7C4D0-34F1-0A94-834E-05390C487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Aplicación de Vecinos Cercanos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66EBF-6119-C495-2250-DFAA6225CA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Mougenot</a:t>
            </a:r>
            <a:r>
              <a:rPr lang="en-US" dirty="0"/>
              <a:t>, B., Amaya, E., </a:t>
            </a:r>
            <a:r>
              <a:rPr lang="en-US" dirty="0" err="1"/>
              <a:t>Mezones</a:t>
            </a:r>
            <a:r>
              <a:rPr lang="en-US" dirty="0"/>
              <a:t>-Holguin, E., Rodriguez-Morales, A. J., &amp; </a:t>
            </a:r>
            <a:r>
              <a:rPr lang="en-US" dirty="0" err="1"/>
              <a:t>Cabieses</a:t>
            </a:r>
            <a:r>
              <a:rPr lang="en-US" dirty="0"/>
              <a:t>, B. (2021). Immigration, perceived discrimination and mental health: evidence from Venezuelan population living in Peru. </a:t>
            </a:r>
            <a:r>
              <a:rPr lang="en-US" i="1" dirty="0"/>
              <a:t>Globalization and health</a:t>
            </a:r>
            <a:r>
              <a:rPr lang="en-US" dirty="0"/>
              <a:t>, 17, 1-9.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563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22796-D566-47EC-C073-F01C17B72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Versión simplificada de </a:t>
            </a:r>
            <a:r>
              <a:rPr lang="es-ES_tradnl" dirty="0" err="1"/>
              <a:t>Propensity</a:t>
            </a:r>
            <a:r>
              <a:rPr lang="es-ES_tradnl" dirty="0"/>
              <a:t> Score </a:t>
            </a:r>
            <a:r>
              <a:rPr lang="es-ES_tradnl" dirty="0" err="1"/>
              <a:t>Matching</a:t>
            </a:r>
            <a:r>
              <a:rPr lang="es-ES_tradnl" dirty="0"/>
              <a:t> (PSM)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283404-0B45-6C01-CB7E-BF28514CE4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_tradnl" dirty="0">
                    <a:solidFill>
                      <a:srgbClr val="002060"/>
                    </a:solidFill>
                  </a:rPr>
                  <a:t>Idea</a:t>
                </a:r>
                <a:r>
                  <a:rPr lang="es-ES_tradnl" dirty="0"/>
                  <a:t>: </a:t>
                </a:r>
              </a:p>
              <a:p>
                <a:pPr lvl="1"/>
                <a:r>
                  <a:rPr lang="es-ES_tradnl" dirty="0"/>
                  <a:t>Para predecir la probabilidad de ser tratado: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s-ES_tradnl" dirty="0"/>
              </a:p>
              <a:p>
                <a:pPr lvl="1"/>
                <a:r>
                  <a:rPr lang="es-ES_tradnl" dirty="0"/>
                  <a:t>Queremos características balanceadas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endParaRPr lang="es-ES_tradnl" dirty="0"/>
              </a:p>
              <a:p>
                <a:r>
                  <a:rPr lang="es-ES_tradnl" dirty="0"/>
                  <a:t>Luego se evalúa el efecto del tratamiento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s-ES_tradnl" dirty="0"/>
                  <a:t> en el </a:t>
                </a:r>
                <a:r>
                  <a:rPr lang="es-ES_tradnl" dirty="0" err="1"/>
                  <a:t>outcome</a:t>
                </a:r>
                <a:r>
                  <a:rPr lang="es-ES_tradnl" dirty="0"/>
                  <a:t> de interés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ES_tradnl" dirty="0"/>
                  <a:t> (con observaciones </a:t>
                </a:r>
                <a:r>
                  <a:rPr lang="es-ES_tradnl" dirty="0">
                    <a:solidFill>
                      <a:srgbClr val="002060"/>
                    </a:solidFill>
                  </a:rPr>
                  <a:t>parecidas</a:t>
                </a:r>
                <a:r>
                  <a:rPr lang="es-ES_tradnl" dirty="0"/>
                  <a:t> como control)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283404-0B45-6C01-CB7E-BF28514CE4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27" t="-290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CC8F6C27-61DC-2FFC-98C5-4E5983FC4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50" y="4310764"/>
            <a:ext cx="10420350" cy="229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0757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57CD-60DB-7599-DBBF-E7E34F55F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Conclusiones finales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E002C-8C25-F567-04EE-6365B0376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¿Qué aprendimos hoy?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580811-4E8A-0CFA-2D7A-CC97B099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561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BB58-5855-ACF9-ED81-BEC9A8A85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¿Que aprendimos hoy?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A5571-2769-CCAB-A4A1-42266B991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s-ES_tradnl" dirty="0">
                <a:solidFill>
                  <a:srgbClr val="002060"/>
                </a:solidFill>
              </a:rPr>
              <a:t>Repasamos</a:t>
            </a:r>
            <a:r>
              <a:rPr lang="es-ES_tradnl" dirty="0"/>
              <a:t> la función de riesgo esperado para introducir </a:t>
            </a:r>
            <a:r>
              <a:rPr lang="es-ES_tradnl" dirty="0">
                <a:solidFill>
                  <a:srgbClr val="002060"/>
                </a:solidFill>
              </a:rPr>
              <a:t>formalmente</a:t>
            </a:r>
            <a:r>
              <a:rPr lang="es-ES_tradnl" dirty="0"/>
              <a:t> el </a:t>
            </a:r>
            <a:r>
              <a:rPr lang="es-ES_tradnl" dirty="0">
                <a:solidFill>
                  <a:srgbClr val="002060"/>
                </a:solidFill>
              </a:rPr>
              <a:t>clasificador de Bayes </a:t>
            </a:r>
          </a:p>
          <a:p>
            <a:pPr>
              <a:lnSpc>
                <a:spcPct val="120000"/>
              </a:lnSpc>
            </a:pPr>
            <a:r>
              <a:rPr lang="es-ES_tradnl" dirty="0">
                <a:solidFill>
                  <a:srgbClr val="002060"/>
                </a:solidFill>
              </a:rPr>
              <a:t>Desarrollamos</a:t>
            </a:r>
            <a:r>
              <a:rPr lang="es-ES_tradnl" dirty="0"/>
              <a:t> métodos más usados de Clasificación y </a:t>
            </a:r>
            <a:r>
              <a:rPr lang="es-ES_tradnl" dirty="0">
                <a:solidFill>
                  <a:srgbClr val="002060"/>
                </a:solidFill>
              </a:rPr>
              <a:t>mencionamos</a:t>
            </a:r>
            <a:r>
              <a:rPr lang="es-ES_tradnl" dirty="0"/>
              <a:t> un par de aplicaciones</a:t>
            </a:r>
          </a:p>
          <a:p>
            <a:pPr lvl="1">
              <a:lnSpc>
                <a:spcPct val="120000"/>
              </a:lnSpc>
            </a:pPr>
            <a:r>
              <a:rPr lang="es-ES_tradnl" dirty="0">
                <a:solidFill>
                  <a:srgbClr val="002060"/>
                </a:solidFill>
              </a:rPr>
              <a:t>Regresión Logística </a:t>
            </a:r>
            <a:r>
              <a:rPr lang="es-ES_tradnl" dirty="0"/>
              <a:t>con introducción estimador de </a:t>
            </a:r>
            <a:r>
              <a:rPr lang="es-ES_tradnl" dirty="0">
                <a:solidFill>
                  <a:srgbClr val="00B050"/>
                </a:solidFill>
              </a:rPr>
              <a:t>máxima verosimilitud</a:t>
            </a:r>
          </a:p>
          <a:p>
            <a:pPr lvl="1">
              <a:lnSpc>
                <a:spcPct val="120000"/>
              </a:lnSpc>
            </a:pPr>
            <a:r>
              <a:rPr lang="es-ES_tradnl" dirty="0">
                <a:solidFill>
                  <a:srgbClr val="002060"/>
                </a:solidFill>
              </a:rPr>
              <a:t>Describimos </a:t>
            </a:r>
            <a:r>
              <a:rPr lang="es-ES_tradnl" dirty="0"/>
              <a:t>el problema y solución práctica para </a:t>
            </a:r>
            <a:r>
              <a:rPr lang="es-ES_tradnl" dirty="0">
                <a:solidFill>
                  <a:srgbClr val="002060"/>
                </a:solidFill>
              </a:rPr>
              <a:t>Vecinos cercanos </a:t>
            </a:r>
          </a:p>
          <a:p>
            <a:pPr lvl="1">
              <a:lnSpc>
                <a:spcPct val="120000"/>
              </a:lnSpc>
            </a:pPr>
            <a:r>
              <a:rPr lang="es-ES_tradnl" dirty="0">
                <a:solidFill>
                  <a:srgbClr val="002060"/>
                </a:solidFill>
              </a:rPr>
              <a:t>Vimos</a:t>
            </a:r>
            <a:r>
              <a:rPr lang="es-ES_tradnl" dirty="0"/>
              <a:t> tres aplicaciones y cómo presentar resultados con los dos métodos</a:t>
            </a:r>
            <a:endParaRPr lang="es-ES_tradnl" dirty="0">
              <a:solidFill>
                <a:srgbClr val="002060"/>
              </a:solidFill>
            </a:endParaRPr>
          </a:p>
          <a:p>
            <a:pPr>
              <a:lnSpc>
                <a:spcPct val="120000"/>
              </a:lnSpc>
            </a:pPr>
            <a:r>
              <a:rPr lang="es-ES_tradnl" dirty="0"/>
              <a:t>Análisis discriminante (LDA y QDA) &amp; Análisis ROC -&gt; </a:t>
            </a:r>
            <a:r>
              <a:rPr lang="es-ES_tradnl" dirty="0">
                <a:solidFill>
                  <a:srgbClr val="FF0000"/>
                </a:solidFill>
              </a:rPr>
              <a:t>clase que viene</a:t>
            </a:r>
            <a:endParaRPr lang="es-ES_tradnl" dirty="0"/>
          </a:p>
          <a:p>
            <a:pPr lvl="1">
              <a:lnSpc>
                <a:spcPct val="120000"/>
              </a:lnSpc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9673808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D55B1-4C9E-9A68-CAC5-2D521102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¿Dudas, consultas?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DE542-4031-D126-7AAF-A0332014D1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ES_tradnl" dirty="0"/>
              <a:t>Consultas: </a:t>
            </a:r>
            <a:r>
              <a:rPr lang="es-ES_tradnl" dirty="0">
                <a:hlinkClick r:id="rId2"/>
              </a:rPr>
              <a:t>mromero@udesa.edu.ar</a:t>
            </a:r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2557C-64E1-99EA-732F-3F53925CF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17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9A790-8125-0419-9C63-AD7B89D79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De la Etapa Explorativa a la Predicción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08559E05-DBC3-8301-D584-275312741E4C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617621" y="1496447"/>
              <a:ext cx="10956757" cy="472440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1540043">
                      <a:extLst>
                        <a:ext uri="{9D8B030D-6E8A-4147-A177-3AD203B41FA5}">
                          <a16:colId xmlns:a16="http://schemas.microsoft.com/office/drawing/2014/main" val="1029663632"/>
                        </a:ext>
                      </a:extLst>
                    </a:gridCol>
                    <a:gridCol w="1915804">
                      <a:extLst>
                        <a:ext uri="{9D8B030D-6E8A-4147-A177-3AD203B41FA5}">
                          <a16:colId xmlns:a16="http://schemas.microsoft.com/office/drawing/2014/main" val="3989478329"/>
                        </a:ext>
                      </a:extLst>
                    </a:gridCol>
                    <a:gridCol w="5265262">
                      <a:extLst>
                        <a:ext uri="{9D8B030D-6E8A-4147-A177-3AD203B41FA5}">
                          <a16:colId xmlns:a16="http://schemas.microsoft.com/office/drawing/2014/main" val="1368382703"/>
                        </a:ext>
                      </a:extLst>
                    </a:gridCol>
                    <a:gridCol w="2235648">
                      <a:extLst>
                        <a:ext uri="{9D8B030D-6E8A-4147-A177-3AD203B41FA5}">
                          <a16:colId xmlns:a16="http://schemas.microsoft.com/office/drawing/2014/main" val="995975348"/>
                        </a:ext>
                      </a:extLst>
                    </a:gridCol>
                  </a:tblGrid>
                  <a:tr h="7494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Etapas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Tipo de Aprendizaje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Idea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Métodos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00206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7572"/>
                      </a:ext>
                    </a:extLst>
                  </a:tr>
                  <a:tr h="899255">
                    <a:tc rowSpan="2">
                      <a:txBody>
                        <a:bodyPr/>
                        <a:lstStyle/>
                        <a:p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Explorativa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  <a:p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Aprendizaje No Supervisado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No hay un </a:t>
                          </a:r>
                          <a:r>
                            <a:rPr lang="es-ES_tradnl" sz="2200" dirty="0">
                              <a:solidFill>
                                <a:srgbClr val="002060"/>
                              </a:solidFill>
                              <a:latin typeface="Gill Sans Nova Light" panose="020B0302020104020203" pitchFamily="34" charset="0"/>
                            </a:rPr>
                            <a:t>output</a:t>
                          </a: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 que se busca predecir</a:t>
                          </a:r>
                        </a:p>
                        <a:p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N observaciones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200" b="0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200" b="0" dirty="0" smtClean="0">
                                      <a:latin typeface="Cambria Math" panose="02040503050406030204" pitchFamily="18" charset="0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en-US" sz="22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200" b="0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285750" lvl="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PCA</a:t>
                          </a:r>
                        </a:p>
                        <a:p>
                          <a:pPr marL="285750" lvl="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Clusters</a:t>
                          </a:r>
                        </a:p>
                        <a:p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145790582"/>
                      </a:ext>
                    </a:extLst>
                  </a:tr>
                  <a:tr h="1039834"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Explorativa</a:t>
                          </a:r>
                        </a:p>
                        <a:p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Aprendizaje Supervisado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Predecir distribución de un variable de interés </a:t>
                          </a:r>
                        </a:p>
                        <a:p>
                          <a:pPr marL="285750" lvl="0" indent="-2857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s-ES_tradnl" sz="2200" b="0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 variable de interés</a:t>
                          </a:r>
                        </a:p>
                        <a:p>
                          <a:pPr marL="285750" lvl="0" indent="-2857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sz="2200" b="0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_tradnl" sz="2200" b="0" dirty="0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oMath>
                          </a14:m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 distribución de </a:t>
                          </a:r>
                          <a14:m>
                            <m:oMath xmlns:m="http://schemas.openxmlformats.org/officeDocument/2006/math">
                              <m:r>
                                <a:rPr lang="es-ES_tradnl" sz="2200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285750" lvl="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Histogramas</a:t>
                          </a:r>
                        </a:p>
                        <a:p>
                          <a:pPr marL="285750" lvl="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Kernels</a:t>
                          </a:r>
                        </a:p>
                        <a:p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33332684"/>
                      </a:ext>
                    </a:extLst>
                  </a:tr>
                  <a:tr h="1723164">
                    <a:tc>
                      <a:txBody>
                        <a:bodyPr/>
                        <a:lstStyle/>
                        <a:p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Modelos y Predicción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Aprendizaje Supervisado</a:t>
                          </a:r>
                        </a:p>
                        <a:p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ES_tradnl" sz="2200" b="1" dirty="0">
                              <a:latin typeface="Gill Sans Nova Light" panose="020B0302020104020203" pitchFamily="34" charset="0"/>
                            </a:rPr>
                            <a:t>Predecir</a:t>
                          </a: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s-ES_tradnl" sz="2200" b="0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s-ES_tradnl" sz="2200" b="0" dirty="0" smtClean="0">
                                  <a:latin typeface="Cambria Math" panose="02040503050406030204" pitchFamily="18" charset="0"/>
                                </a:rPr>
                                <m:t>= (</m:t>
                              </m:r>
                              <m:sSub>
                                <m:sSubPr>
                                  <m:ctrlPr>
                                    <a:rPr lang="en-US" sz="2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_tradnl" sz="2200" b="0" dirty="0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200" b="0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b="0" dirty="0" smtClean="0">
                                  <a:latin typeface="Cambria Math" panose="02040503050406030204" pitchFamily="18" charset="0"/>
                                </a:rPr>
                                <m:t>,…, </m:t>
                              </m:r>
                              <m:sSub>
                                <m:sSubPr>
                                  <m:ctrlPr>
                                    <a:rPr lang="en-US" sz="2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dirty="0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200" b="0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s-ES_tradnl" sz="2200" b="0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  <a:p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Inputs: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200" b="0" dirty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s-ES_tradnl" sz="2200" b="0" dirty="0" smtClean="0">
                                  <a:latin typeface="Cambria Math" panose="02040503050406030204" pitchFamily="18" charset="0"/>
                                </a:rPr>
                                <m:t>= (</m:t>
                              </m:r>
                              <m:sSub>
                                <m:sSubPr>
                                  <m:ctrlPr>
                                    <a:rPr lang="en-US" sz="2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200" b="0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b="0" dirty="0" smtClean="0">
                                  <a:latin typeface="Cambria Math" panose="02040503050406030204" pitchFamily="18" charset="0"/>
                                </a:rPr>
                                <m:t>,…, </m:t>
                              </m:r>
                              <m:sSub>
                                <m:sSubPr>
                                  <m:ctrlPr>
                                    <a:rPr lang="en-US" sz="2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200" b="0" dirty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s-ES_tradnl" sz="2200" b="0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  <a:p>
                          <a:endParaRPr lang="es-ES_tradnl" sz="1200" dirty="0">
                            <a:latin typeface="Gill Sans Nova Light" panose="020B0302020104020203" pitchFamily="34" charset="0"/>
                          </a:endParaRPr>
                        </a:p>
                        <a:p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s-ES_tradnl" sz="2200" b="0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 cuantitativo -&gt;</a:t>
                          </a:r>
                          <a:r>
                            <a:rPr lang="es-ES_tradnl" sz="2200" baseline="0" dirty="0">
                              <a:latin typeface="Gill Sans Nova Light" panose="020B0302020104020203" pitchFamily="34" charset="0"/>
                            </a:rPr>
                            <a:t> Regresión</a:t>
                          </a:r>
                        </a:p>
                        <a:p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s-ES_tradnl" sz="2200" b="0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 binaria</a:t>
                          </a:r>
                          <a:r>
                            <a:rPr lang="es-ES_tradnl" sz="2200" baseline="0" dirty="0">
                              <a:latin typeface="Gill Sans Nova Light" panose="020B0302020104020203" pitchFamily="34" charset="0"/>
                            </a:rPr>
                            <a:t> o categórica -&gt; Clasificación</a:t>
                          </a:r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MCO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ES_tradnl" sz="2200" dirty="0" err="1">
                              <a:latin typeface="Gill Sans Nova Light" panose="020B0302020104020203" pitchFamily="34" charset="0"/>
                            </a:rPr>
                            <a:t>Logit</a:t>
                          </a: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, LDA, QDA, KNN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Y otros…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154157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08559E05-DBC3-8301-D584-275312741E4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31141794"/>
                  </p:ext>
                </p:extLst>
              </p:nvPr>
            </p:nvGraphicFramePr>
            <p:xfrm>
              <a:off x="617621" y="1496447"/>
              <a:ext cx="10956757" cy="472440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1540043">
                      <a:extLst>
                        <a:ext uri="{9D8B030D-6E8A-4147-A177-3AD203B41FA5}">
                          <a16:colId xmlns:a16="http://schemas.microsoft.com/office/drawing/2014/main" val="1029663632"/>
                        </a:ext>
                      </a:extLst>
                    </a:gridCol>
                    <a:gridCol w="1915804">
                      <a:extLst>
                        <a:ext uri="{9D8B030D-6E8A-4147-A177-3AD203B41FA5}">
                          <a16:colId xmlns:a16="http://schemas.microsoft.com/office/drawing/2014/main" val="3989478329"/>
                        </a:ext>
                      </a:extLst>
                    </a:gridCol>
                    <a:gridCol w="5265262">
                      <a:extLst>
                        <a:ext uri="{9D8B030D-6E8A-4147-A177-3AD203B41FA5}">
                          <a16:colId xmlns:a16="http://schemas.microsoft.com/office/drawing/2014/main" val="1368382703"/>
                        </a:ext>
                      </a:extLst>
                    </a:gridCol>
                    <a:gridCol w="2235648">
                      <a:extLst>
                        <a:ext uri="{9D8B030D-6E8A-4147-A177-3AD203B41FA5}">
                          <a16:colId xmlns:a16="http://schemas.microsoft.com/office/drawing/2014/main" val="995975348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Etapas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Tipo de Aprendizaje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Idea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Métodos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00206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7572"/>
                      </a:ext>
                    </a:extLst>
                  </a:tr>
                  <a:tr h="1097280">
                    <a:tc rowSpan="2">
                      <a:txBody>
                        <a:bodyPr/>
                        <a:lstStyle/>
                        <a:p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Explorativa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  <a:p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Aprendizaje No Supervisado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5783" t="-72414" r="-42651" b="-2655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285750" lvl="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PCA</a:t>
                          </a:r>
                        </a:p>
                        <a:p>
                          <a:pPr marL="285750" lvl="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Clusters</a:t>
                          </a:r>
                        </a:p>
                        <a:p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145790582"/>
                      </a:ext>
                    </a:extLst>
                  </a:tr>
                  <a:tr h="1097280"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Explorativa</a:t>
                          </a:r>
                        </a:p>
                        <a:p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Aprendizaje Supervisado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5783" t="-174419" r="-42651" b="-1686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285750" lvl="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Histogramas</a:t>
                          </a:r>
                        </a:p>
                        <a:p>
                          <a:pPr marL="285750" lvl="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Kernels</a:t>
                          </a:r>
                        </a:p>
                        <a:p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33332684"/>
                      </a:ext>
                    </a:extLst>
                  </a:tr>
                  <a:tr h="1767840">
                    <a:tc>
                      <a:txBody>
                        <a:bodyPr/>
                        <a:lstStyle/>
                        <a:p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Modelos y Predicción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Aprendizaje Supervisado</a:t>
                          </a:r>
                        </a:p>
                        <a:p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5783" t="-168571" r="-42651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MCO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ES_tradnl" sz="2200" dirty="0" err="1">
                              <a:latin typeface="Gill Sans Nova Light" panose="020B0302020104020203" pitchFamily="34" charset="0"/>
                            </a:rPr>
                            <a:t>Logit</a:t>
                          </a: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, LDA, QDA, KNN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Y otros…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1541577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B742BB-420A-39A8-1250-F8C947C8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411E09-9C93-2937-FA98-0414F500111B}"/>
              </a:ext>
            </a:extLst>
          </p:cNvPr>
          <p:cNvSpPr/>
          <p:nvPr/>
        </p:nvSpPr>
        <p:spPr>
          <a:xfrm>
            <a:off x="4058653" y="5727338"/>
            <a:ext cx="4812631" cy="4170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51059B-F693-3AB2-5ECB-B9BC8A48F24B}"/>
              </a:ext>
            </a:extLst>
          </p:cNvPr>
          <p:cNvSpPr/>
          <p:nvPr/>
        </p:nvSpPr>
        <p:spPr>
          <a:xfrm>
            <a:off x="9648281" y="4812184"/>
            <a:ext cx="1535534" cy="6918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9472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2471-9418-E3E3-C7E5-30087178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Clasificación: Motivación y primeras definiciones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80597-6948-B78E-E6E3-6E4F9F1321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</a:t>
            </a:r>
          </a:p>
          <a:p>
            <a:r>
              <a:rPr lang="es-AR" sz="2400" b="1" dirty="0">
                <a:solidFill>
                  <a:srgbClr val="00663D"/>
                </a:solidFill>
                <a:effectLst/>
                <a:latin typeface="Times" pitchFamily="2" charset="0"/>
                <a:ea typeface="Times" pitchFamily="2" charset="0"/>
                <a:cs typeface="Times" pitchFamily="2" charset="0"/>
              </a:rPr>
              <a:t>† </a:t>
            </a:r>
            <a:r>
              <a:rPr lang="en-US" sz="2400" dirty="0"/>
              <a:t>James, G., Witten, D., Hastie, T., Tibshirani, R., &amp; Taylor, J. (2023). </a:t>
            </a:r>
            <a:r>
              <a:rPr lang="en-US" sz="2400" i="1" dirty="0"/>
              <a:t>An introduction to statistical learning: With applications in Python. </a:t>
            </a:r>
            <a:r>
              <a:rPr lang="en-US" b="1" dirty="0"/>
              <a:t>Chap. 4.1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220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F928D-A2F2-F5F0-0018-094C88CCA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Motivación: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Decisiones con varias opciones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51C54-6391-40F9-DD28-4D35AA1D7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s-ES_tradnl" b="1" dirty="0"/>
              <a:t>Consumidores u Hogares </a:t>
            </a:r>
            <a:r>
              <a:rPr lang="es-ES_tradnl" dirty="0"/>
              <a:t>: </a:t>
            </a:r>
          </a:p>
          <a:p>
            <a:pPr lvl="1">
              <a:lnSpc>
                <a:spcPct val="150000"/>
              </a:lnSpc>
            </a:pPr>
            <a:r>
              <a:rPr lang="es-ES_tradnl" dirty="0"/>
              <a:t>{comprar, no comprar} </a:t>
            </a:r>
          </a:p>
          <a:p>
            <a:pPr lvl="1">
              <a:lnSpc>
                <a:spcPct val="150000"/>
              </a:lnSpc>
            </a:pPr>
            <a:r>
              <a:rPr lang="es-ES_tradnl" dirty="0"/>
              <a:t>{trabajar, no trabajar}</a:t>
            </a:r>
          </a:p>
          <a:p>
            <a:pPr lvl="1">
              <a:lnSpc>
                <a:spcPct val="150000"/>
              </a:lnSpc>
            </a:pPr>
            <a:r>
              <a:rPr lang="es-ES_tradnl" dirty="0"/>
              <a:t>{Estudiar curso online, Maestría, Doctorado}</a:t>
            </a:r>
          </a:p>
          <a:p>
            <a:pPr>
              <a:lnSpc>
                <a:spcPct val="150000"/>
              </a:lnSpc>
            </a:pPr>
            <a:r>
              <a:rPr lang="es-ES_tradnl" b="1" dirty="0"/>
              <a:t>Productores/inversores</a:t>
            </a:r>
            <a:r>
              <a:rPr lang="es-ES_tradnl" dirty="0"/>
              <a:t>: </a:t>
            </a:r>
          </a:p>
          <a:p>
            <a:pPr lvl="1">
              <a:lnSpc>
                <a:spcPct val="150000"/>
              </a:lnSpc>
            </a:pPr>
            <a:r>
              <a:rPr lang="es-ES_tradnl" dirty="0"/>
              <a:t>{contratar, no contratar}</a:t>
            </a:r>
          </a:p>
          <a:p>
            <a:pPr lvl="1">
              <a:lnSpc>
                <a:spcPct val="150000"/>
              </a:lnSpc>
            </a:pPr>
            <a:r>
              <a:rPr lang="es-ES_tradnl" dirty="0"/>
              <a:t>{Asegurar, no asegurar}</a:t>
            </a:r>
          </a:p>
          <a:p>
            <a:pPr lvl="1">
              <a:lnSpc>
                <a:spcPct val="150000"/>
              </a:lnSpc>
            </a:pPr>
            <a:r>
              <a:rPr lang="es-ES_tradnl" dirty="0"/>
              <a:t>{Vender acciones, retener las acciones, comprar nuevas acciones}</a:t>
            </a:r>
          </a:p>
          <a:p>
            <a:pPr marL="0" indent="0">
              <a:lnSpc>
                <a:spcPct val="150000"/>
              </a:lnSpc>
              <a:buNone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547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F5C0F7-D8DE-067F-FCE3-CE63898B2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BCD33-E785-6087-D81C-5B1E1A0D6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Motivación: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Decisiones con varias opciones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687DC-C3AD-07D7-21D5-0DF04D9A3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ES_tradnl" b="1" dirty="0"/>
              <a:t>Gobierno sujeto a acuerdos y ciclo electoral</a:t>
            </a:r>
            <a:r>
              <a:rPr lang="es-ES_tradnl" dirty="0"/>
              <a:t>:</a:t>
            </a:r>
          </a:p>
          <a:p>
            <a:pPr lvl="1">
              <a:lnSpc>
                <a:spcPct val="150000"/>
              </a:lnSpc>
            </a:pPr>
            <a:r>
              <a:rPr lang="es-ES_tradnl" dirty="0"/>
              <a:t>{Subir impuestos, no subir impuestos}</a:t>
            </a:r>
          </a:p>
          <a:p>
            <a:pPr lvl="1">
              <a:lnSpc>
                <a:spcPct val="150000"/>
              </a:lnSpc>
            </a:pPr>
            <a:r>
              <a:rPr lang="es-ES_tradnl" dirty="0"/>
              <a:t>{Gastar, no gastar}</a:t>
            </a:r>
          </a:p>
          <a:p>
            <a:pPr lvl="1">
              <a:lnSpc>
                <a:spcPct val="150000"/>
              </a:lnSpc>
            </a:pPr>
            <a:r>
              <a:rPr lang="es-ES_tradnl" dirty="0"/>
              <a:t>{reformar una ley, proponer una nueva ley, derogar una ley}</a:t>
            </a:r>
          </a:p>
          <a:p>
            <a:pPr marL="0" indent="0">
              <a:lnSpc>
                <a:spcPct val="150000"/>
              </a:lnSpc>
              <a:buNone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44057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0E4FD-2DBC-AAD4-5AD2-71B1A7DA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Teoría de decisión y Matriz de posibilidades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CB7428-BAF8-C43C-0F61-3A249901DD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32556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s-ES_tradnl" dirty="0"/>
                  <a:t>Observado (decisión)</a:t>
                </a:r>
                <a:r>
                  <a:rPr lang="es-ES_tradnl" b="0" dirty="0"/>
                  <a:t>: </a:t>
                </a:r>
                <a14:m>
                  <m:oMath xmlns:m="http://schemas.openxmlformats.org/officeDocument/2006/math">
                    <m:r>
                      <a:rPr lang="es-ES_tradnl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ES_trad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d>
                      <m:dPr>
                        <m:begChr m:val="{"/>
                        <m:endChr m:val="}"/>
                        <m:ctrlPr>
                          <a:rPr lang="es-ES_trad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_trad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s-ES_tradnl" dirty="0"/>
              </a:p>
              <a:p>
                <a:r>
                  <a:rPr lang="es-ES_tradnl" dirty="0"/>
                  <a:t>Predicciones de las acciones: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_trad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s-ES_trad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d>
                      <m:dPr>
                        <m:begChr m:val="{"/>
                        <m:endChr m:val="}"/>
                        <m:ctrlPr>
                          <a:rPr lang="es-ES_trad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_trad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s-ES_tradnl" dirty="0"/>
              </a:p>
              <a:p>
                <a:r>
                  <a:rPr lang="es-ES_tradnl" dirty="0"/>
                  <a:t>Matriz de confusión </a:t>
                </a:r>
              </a:p>
              <a:p>
                <a:pPr marL="0" indent="0">
                  <a:buNone/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CB7428-BAF8-C43C-0F61-3A249901DD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325563"/>
              </a:xfrm>
              <a:blipFill>
                <a:blip r:embed="rId2"/>
                <a:stretch>
                  <a:fillRect l="-965" t="-11321" b="-471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ED466492-FF8A-2A15-5CE0-A53A1A8D559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14654" y="3286123"/>
              <a:ext cx="8162692" cy="320675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21672">
                      <a:extLst>
                        <a:ext uri="{9D8B030D-6E8A-4147-A177-3AD203B41FA5}">
                          <a16:colId xmlns:a16="http://schemas.microsoft.com/office/drawing/2014/main" val="4265273"/>
                        </a:ext>
                      </a:extLst>
                    </a:gridCol>
                    <a:gridCol w="1075429">
                      <a:extLst>
                        <a:ext uri="{9D8B030D-6E8A-4147-A177-3AD203B41FA5}">
                          <a16:colId xmlns:a16="http://schemas.microsoft.com/office/drawing/2014/main" val="2383779966"/>
                        </a:ext>
                      </a:extLst>
                    </a:gridCol>
                    <a:gridCol w="2644501">
                      <a:extLst>
                        <a:ext uri="{9D8B030D-6E8A-4147-A177-3AD203B41FA5}">
                          <a16:colId xmlns:a16="http://schemas.microsoft.com/office/drawing/2014/main" val="808224985"/>
                        </a:ext>
                      </a:extLst>
                    </a:gridCol>
                    <a:gridCol w="2521090">
                      <a:extLst>
                        <a:ext uri="{9D8B030D-6E8A-4147-A177-3AD203B41FA5}">
                          <a16:colId xmlns:a16="http://schemas.microsoft.com/office/drawing/2014/main" val="1798307737"/>
                        </a:ext>
                      </a:extLst>
                    </a:gridCol>
                  </a:tblGrid>
                  <a:tr h="801688">
                    <a:tc>
                      <a:txBody>
                        <a:bodyPr/>
                        <a:lstStyle/>
                        <a:p>
                          <a:endParaRPr lang="es-ES_tradnl" sz="2300" noProof="0">
                            <a:latin typeface="Gill Sans Nova Light" panose="020B03020201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s-ES_tradnl" sz="2300" b="0" i="1" noProof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es-ES_tradnl" sz="2300" noProof="0" dirty="0">
                              <a:latin typeface="Gill Sans Nova Light" panose="020B0302020104020203" pitchFamily="34" charset="0"/>
                            </a:rPr>
                            <a:t>: </a:t>
                          </a:r>
                          <a:r>
                            <a:rPr lang="es-ES_tradnl" sz="2300" b="0" noProof="0" dirty="0">
                              <a:latin typeface="Gill Sans Nova Light" panose="020B0302020104020203" pitchFamily="34" charset="0"/>
                            </a:rPr>
                            <a:t>Observación</a:t>
                          </a:r>
                          <a:endParaRPr lang="es-ES_tradnl" sz="2300" noProof="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9628750"/>
                      </a:ext>
                    </a:extLst>
                  </a:tr>
                  <a:tr h="801688">
                    <a:tc rowSpan="3"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s-ES_tradnl" sz="2300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_tradnl" sz="2300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oMath>
                          </a14:m>
                          <a:r>
                            <a:rPr lang="es-ES_tradnl" sz="2300" noProof="0" dirty="0">
                              <a:latin typeface="Gill Sans Nova Light" panose="020B0302020104020203" pitchFamily="34" charset="0"/>
                            </a:rPr>
                            <a:t>: Predicción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_tradnl" sz="2300" noProof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300" noProof="0" dirty="0">
                              <a:latin typeface="Gill Sans Nova Light" panose="020B0302020104020203" pitchFamily="34" charset="0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300" noProof="0" dirty="0">
                              <a:latin typeface="Gill Sans Nova Light" panose="020B0302020104020203" pitchFamily="34" charset="0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94435227"/>
                      </a:ext>
                    </a:extLst>
                  </a:tr>
                  <a:tr h="801688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300" noProof="0">
                              <a:latin typeface="Gill Sans Nova Light" panose="020B0302020104020203" pitchFamily="34" charset="0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300" noProof="0" dirty="0">
                              <a:latin typeface="Gill Sans Nova Light" panose="020B0302020104020203" pitchFamily="34" charset="0"/>
                            </a:rPr>
                            <a:t>Verdadero Negativo </a:t>
                          </a:r>
                          <a14:m>
                            <m:oMath xmlns:m="http://schemas.openxmlformats.org/officeDocument/2006/math">
                              <m:r>
                                <a:rPr lang="es-ES_tradnl" sz="2300" i="1" noProof="0" dirty="0" smtClean="0">
                                  <a:latin typeface="Cambria Math" panose="02040503050406030204" pitchFamily="18" charset="0"/>
                                </a:rPr>
                                <m:t>𝑣𝑛</m:t>
                              </m:r>
                            </m:oMath>
                          </a14:m>
                          <a:endParaRPr lang="es-ES_tradnl" sz="2300" noProof="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300" noProof="0" dirty="0">
                              <a:latin typeface="Gill Sans Nova Light" panose="020B0302020104020203" pitchFamily="34" charset="0"/>
                            </a:rPr>
                            <a:t>Falso negativo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_tradnl" sz="2300" i="1" noProof="0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300" b="0" i="1" noProof="0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s-ES_tradnl" sz="2300" noProof="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83319013"/>
                      </a:ext>
                    </a:extLst>
                  </a:tr>
                  <a:tr h="801688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300" noProof="0">
                              <a:latin typeface="Gill Sans Nova Light" panose="020B0302020104020203" pitchFamily="34" charset="0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300" noProof="0" dirty="0">
                              <a:latin typeface="Gill Sans Nova Light" panose="020B0302020104020203" pitchFamily="34" charset="0"/>
                            </a:rPr>
                            <a:t>Falso positivo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_tradnl" sz="2300" i="1" noProof="0" dirty="0" smtClean="0">
                                    <a:latin typeface="Cambria Math" panose="02040503050406030204" pitchFamily="18" charset="0"/>
                                  </a:rPr>
                                  <m:t>𝑓𝑝</m:t>
                                </m:r>
                              </m:oMath>
                            </m:oMathPara>
                          </a14:m>
                          <a:endParaRPr lang="es-ES_tradnl" sz="2300" noProof="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300" noProof="0" dirty="0">
                              <a:latin typeface="Gill Sans Nova Light" panose="020B0302020104020203" pitchFamily="34" charset="0"/>
                            </a:rPr>
                            <a:t>Verdadero positivo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_tradnl" sz="2300" i="1" noProof="0" dirty="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2300" b="0" i="1" noProof="0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s-ES_tradnl" sz="2300" noProof="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033891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ED466492-FF8A-2A15-5CE0-A53A1A8D55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130375"/>
                  </p:ext>
                </p:extLst>
              </p:nvPr>
            </p:nvGraphicFramePr>
            <p:xfrm>
              <a:off x="2014654" y="3286123"/>
              <a:ext cx="8162692" cy="320675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21672">
                      <a:extLst>
                        <a:ext uri="{9D8B030D-6E8A-4147-A177-3AD203B41FA5}">
                          <a16:colId xmlns:a16="http://schemas.microsoft.com/office/drawing/2014/main" val="4265273"/>
                        </a:ext>
                      </a:extLst>
                    </a:gridCol>
                    <a:gridCol w="1075429">
                      <a:extLst>
                        <a:ext uri="{9D8B030D-6E8A-4147-A177-3AD203B41FA5}">
                          <a16:colId xmlns:a16="http://schemas.microsoft.com/office/drawing/2014/main" val="2383779966"/>
                        </a:ext>
                      </a:extLst>
                    </a:gridCol>
                    <a:gridCol w="2644501">
                      <a:extLst>
                        <a:ext uri="{9D8B030D-6E8A-4147-A177-3AD203B41FA5}">
                          <a16:colId xmlns:a16="http://schemas.microsoft.com/office/drawing/2014/main" val="808224985"/>
                        </a:ext>
                      </a:extLst>
                    </a:gridCol>
                    <a:gridCol w="2521090">
                      <a:extLst>
                        <a:ext uri="{9D8B030D-6E8A-4147-A177-3AD203B41FA5}">
                          <a16:colId xmlns:a16="http://schemas.microsoft.com/office/drawing/2014/main" val="1798307737"/>
                        </a:ext>
                      </a:extLst>
                    </a:gridCol>
                  </a:tblGrid>
                  <a:tr h="801688">
                    <a:tc>
                      <a:txBody>
                        <a:bodyPr/>
                        <a:lstStyle/>
                        <a:p>
                          <a:endParaRPr lang="es-ES_tradnl" sz="2300" noProof="0">
                            <a:latin typeface="Gill Sans Nova Light" panose="020B03020201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894" t="-6250" r="-203" b="-30468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9628750"/>
                      </a:ext>
                    </a:extLst>
                  </a:tr>
                  <a:tr h="801688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5789" r="-324342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_tradnl" sz="2300" noProof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300" noProof="0" dirty="0">
                              <a:latin typeface="Gill Sans Nova Light" panose="020B0302020104020203" pitchFamily="34" charset="0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300" noProof="0" dirty="0">
                              <a:latin typeface="Gill Sans Nova Light" panose="020B0302020104020203" pitchFamily="34" charset="0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94435227"/>
                      </a:ext>
                    </a:extLst>
                  </a:tr>
                  <a:tr h="801688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300" noProof="0">
                              <a:latin typeface="Gill Sans Nova Light" panose="020B0302020104020203" pitchFamily="34" charset="0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12919" t="-204688" r="-95694" b="-1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23618" t="-204688" r="-503" b="-106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3319013"/>
                      </a:ext>
                    </a:extLst>
                  </a:tr>
                  <a:tr h="801688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300" noProof="0">
                              <a:latin typeface="Gill Sans Nova Light" panose="020B0302020104020203" pitchFamily="34" charset="0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12919" t="-309524" r="-95694" b="-79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23618" t="-309524" r="-503" b="-79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33891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5452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C5FC6-D73C-1DCB-EECD-C422EB11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Ilustraciones: Error tipo I y tipo II</a:t>
            </a:r>
          </a:p>
        </p:txBody>
      </p:sp>
      <p:pic>
        <p:nvPicPr>
          <p:cNvPr id="5" name="Content Placeholder 4" descr="Two people with a pregnant belly&#10;&#10;Description automatically generated">
            <a:extLst>
              <a:ext uri="{FF2B5EF4-FFF2-40B4-BE49-F238E27FC236}">
                <a16:creationId xmlns:a16="http://schemas.microsoft.com/office/drawing/2014/main" id="{A07E64BC-2092-0DC0-9958-C54E0C9147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00633" y="1549412"/>
            <a:ext cx="6990733" cy="5308588"/>
          </a:xfrm>
        </p:spPr>
      </p:pic>
    </p:spTree>
    <p:extLst>
      <p:ext uri="{BB962C8B-B14F-4D97-AF65-F5344CB8AC3E}">
        <p14:creationId xmlns:p14="http://schemas.microsoft.com/office/powerpoint/2010/main" val="3562627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2574</TotalTime>
  <Words>1655</Words>
  <Application>Microsoft Macintosh PowerPoint</Application>
  <PresentationFormat>Panorámica</PresentationFormat>
  <Paragraphs>265</Paragraphs>
  <Slides>36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4" baseType="lpstr">
      <vt:lpstr>Arial</vt:lpstr>
      <vt:lpstr>Calibri</vt:lpstr>
      <vt:lpstr>Cambria Math</vt:lpstr>
      <vt:lpstr>Gill Sans Nova Light</vt:lpstr>
      <vt:lpstr>Goudy Old Style</vt:lpstr>
      <vt:lpstr>Times</vt:lpstr>
      <vt:lpstr>Wingdings</vt:lpstr>
      <vt:lpstr>Office Theme</vt:lpstr>
      <vt:lpstr>Introducción a Clasificación: Logit &amp; Vecinos Cercanos (KNN)</vt:lpstr>
      <vt:lpstr>Cuestiones operativas del curso: Próximos Deadlines</vt:lpstr>
      <vt:lpstr>En la clase de hoy</vt:lpstr>
      <vt:lpstr>De la Etapa Explorativa a la Predicción</vt:lpstr>
      <vt:lpstr>Clasificación: Motivación y primeras definiciones</vt:lpstr>
      <vt:lpstr>Motivación: Decisiones con varias opciones</vt:lpstr>
      <vt:lpstr>Motivación: Decisiones con varias opciones</vt:lpstr>
      <vt:lpstr>Teoría de decisión y Matriz de posibilidades</vt:lpstr>
      <vt:lpstr>Ilustraciones: Error tipo I y tipo II</vt:lpstr>
      <vt:lpstr>Ejemplos y Errores: ¿qué error queremos minimizar?</vt:lpstr>
      <vt:lpstr>Clasificador de Bayes: Intuitivamente</vt:lpstr>
      <vt:lpstr>Posibles soluciones</vt:lpstr>
      <vt:lpstr>Modelo lineal para Clasificar: ¿Por qué no p=Pr⁡(Y=1|X)=Xβ?</vt:lpstr>
      <vt:lpstr>Regresión logística</vt:lpstr>
      <vt:lpstr>Función logística   </vt:lpstr>
      <vt:lpstr>Interpretación de Efecto Marginal con Logit I</vt:lpstr>
      <vt:lpstr>Interpretación de Efecto Marginal con Logit II</vt:lpstr>
      <vt:lpstr>¿Cómo estimamos los coeficientes de p=e^z/(1+e^z ) \ donde z≡Xβ es vectores de K coeficientes?   </vt:lpstr>
      <vt:lpstr>Intro a la estimación de Máxima verosimilitud (MLE)</vt:lpstr>
      <vt:lpstr>Estimación MLE I</vt:lpstr>
      <vt:lpstr>Estimación MLE II</vt:lpstr>
      <vt:lpstr>Logit por estimación de MLE</vt:lpstr>
      <vt:lpstr>Resumen en la práctica:</vt:lpstr>
      <vt:lpstr>Dos Aplicaciones de Regresión Logística</vt:lpstr>
      <vt:lpstr>Ejemplo: Estimación tradicional de pobreza</vt:lpstr>
      <vt:lpstr>Se puede presentar coeficientes y odd-ratios</vt:lpstr>
      <vt:lpstr>Vecinos cercanos</vt:lpstr>
      <vt:lpstr>Vecinos cercanos I</vt:lpstr>
      <vt:lpstr>Vecinos cercanos II</vt:lpstr>
      <vt:lpstr>Para distinto número K: ¿Qué ocurre con la clasificación?</vt:lpstr>
      <vt:lpstr>Consideraciones de Vecinos Cercanos</vt:lpstr>
      <vt:lpstr>Aplicación de Vecinos Cercanos</vt:lpstr>
      <vt:lpstr>Versión simplificada de Propensity Score Matching (PSM)</vt:lpstr>
      <vt:lpstr>Conclusiones finales</vt:lpstr>
      <vt:lpstr>¿Que aprendimos hoy?</vt:lpstr>
      <vt:lpstr>¿Dudas, consultas?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data, Aprendizaje y Minería de Datos:  Perspectivas, ideas y herramientas para economistas</dc:title>
  <dc:creator>Romero, Maria Noelia</dc:creator>
  <cp:lastModifiedBy>Noelia Romero</cp:lastModifiedBy>
  <cp:revision>403</cp:revision>
  <dcterms:created xsi:type="dcterms:W3CDTF">2023-06-12T20:51:31Z</dcterms:created>
  <dcterms:modified xsi:type="dcterms:W3CDTF">2025-05-02T13:30:11Z</dcterms:modified>
</cp:coreProperties>
</file>