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96" r:id="rId2"/>
    <p:sldId id="498" r:id="rId3"/>
    <p:sldId id="497" r:id="rId4"/>
    <p:sldId id="329" r:id="rId5"/>
    <p:sldId id="410" r:id="rId6"/>
    <p:sldId id="351" r:id="rId7"/>
    <p:sldId id="260" r:id="rId8"/>
    <p:sldId id="352" r:id="rId9"/>
    <p:sldId id="411" r:id="rId10"/>
    <p:sldId id="257" r:id="rId11"/>
    <p:sldId id="355" r:id="rId12"/>
    <p:sldId id="356" r:id="rId13"/>
    <p:sldId id="412" r:id="rId14"/>
    <p:sldId id="357" r:id="rId15"/>
    <p:sldId id="358" r:id="rId16"/>
    <p:sldId id="266" r:id="rId17"/>
    <p:sldId id="360" r:id="rId18"/>
    <p:sldId id="361" r:id="rId19"/>
    <p:sldId id="363" r:id="rId20"/>
    <p:sldId id="369" r:id="rId21"/>
    <p:sldId id="488" r:id="rId22"/>
    <p:sldId id="413" r:id="rId23"/>
    <p:sldId id="270" r:id="rId24"/>
    <p:sldId id="362" r:id="rId25"/>
    <p:sldId id="365" r:id="rId26"/>
    <p:sldId id="366" r:id="rId27"/>
    <p:sldId id="367" r:id="rId28"/>
    <p:sldId id="368" r:id="rId29"/>
    <p:sldId id="376" r:id="rId30"/>
    <p:sldId id="414" r:id="rId31"/>
    <p:sldId id="487" r:id="rId32"/>
    <p:sldId id="364" r:id="rId33"/>
    <p:sldId id="486" r:id="rId34"/>
    <p:sldId id="415" r:id="rId35"/>
    <p:sldId id="371" r:id="rId36"/>
    <p:sldId id="272" r:id="rId37"/>
    <p:sldId id="469" r:id="rId38"/>
    <p:sldId id="337" r:id="rId39"/>
    <p:sldId id="314" r:id="rId40"/>
    <p:sldId id="44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96"/>
            <p14:sldId id="498"/>
            <p14:sldId id="497"/>
          </p14:sldIdLst>
        </p14:section>
        <p14:section name="Introduccion a Arboles" id="{F06AC147-1820-E64A-873C-8C467231AE8F}">
          <p14:sldIdLst/>
        </p14:section>
        <p14:section name="Motivacion" id="{2A9884C3-E307-8646-AB46-1C97B2F6769E}">
          <p14:sldIdLst>
            <p14:sldId id="329"/>
            <p14:sldId id="410"/>
            <p14:sldId id="351"/>
            <p14:sldId id="260"/>
            <p14:sldId id="352"/>
          </p14:sldIdLst>
        </p14:section>
        <p14:section name="Ilustración del algoritmo y formalización" id="{0097FC44-956C-EB46-8C1C-C3D7346DA26E}">
          <p14:sldIdLst>
            <p14:sldId id="411"/>
            <p14:sldId id="257"/>
            <p14:sldId id="355"/>
            <p14:sldId id="356"/>
            <p14:sldId id="412"/>
            <p14:sldId id="357"/>
            <p14:sldId id="358"/>
            <p14:sldId id="266"/>
            <p14:sldId id="360"/>
            <p14:sldId id="361"/>
            <p14:sldId id="363"/>
            <p14:sldId id="369"/>
            <p14:sldId id="488"/>
          </p14:sldIdLst>
        </p14:section>
        <p14:section name="Tree Pruning" id="{117000AB-7224-2140-AC4C-4580F39A188F}">
          <p14:sldIdLst>
            <p14:sldId id="413"/>
            <p14:sldId id="270"/>
            <p14:sldId id="362"/>
            <p14:sldId id="365"/>
            <p14:sldId id="366"/>
            <p14:sldId id="367"/>
            <p14:sldId id="368"/>
            <p14:sldId id="376"/>
          </p14:sldIdLst>
        </p14:section>
        <p14:section name="Arboles vs Modelos lineales" id="{9D9EEA97-91EA-3A42-BBAA-8F741D104C8F}">
          <p14:sldIdLst>
            <p14:sldId id="414"/>
            <p14:sldId id="487"/>
            <p14:sldId id="364"/>
            <p14:sldId id="486"/>
          </p14:sldIdLst>
        </p14:section>
        <p14:section name="Ventajas y Desventajas" id="{C28E94FA-4F3A-6646-9C18-8BFEAAC17B67}">
          <p14:sldIdLst>
            <p14:sldId id="415"/>
            <p14:sldId id="371"/>
            <p14:sldId id="272"/>
            <p14:sldId id="469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1"/>
    <p:restoredTop sz="82959"/>
  </p:normalViewPr>
  <p:slideViewPr>
    <p:cSldViewPr snapToGrid="0">
      <p:cViewPr varScale="1">
        <p:scale>
          <a:sx n="108" d="100"/>
          <a:sy n="10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20/5/25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_trad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dirty="0" err="1"/>
                  <a:t>Overfiting</a:t>
                </a:r>
                <a:r>
                  <a:rPr lang="es-ES_tradnl" dirty="0"/>
                  <a:t> con arboles: </a:t>
                </a:r>
                <a:r>
                  <a:rPr lang="en-US" sz="1800" dirty="0">
                    <a:effectLst/>
                    <a:latin typeface="CMSS10"/>
                  </a:rPr>
                  <a:t>Un arbol </a:t>
                </a:r>
                <a:r>
                  <a:rPr lang="en-US" sz="1800" dirty="0" err="1">
                    <a:effectLst/>
                    <a:latin typeface="CMSS10"/>
                  </a:rPr>
                  <a:t>demasiado</a:t>
                </a:r>
                <a:r>
                  <a:rPr lang="en-US" sz="1800" dirty="0">
                    <a:effectLst/>
                    <a:latin typeface="CMSS10"/>
                  </a:rPr>
                  <a:t> extenso </a:t>
                </a:r>
                <a:r>
                  <a:rPr lang="en-US" sz="1800" dirty="0" err="1">
                    <a:effectLst/>
                    <a:latin typeface="CMSS10"/>
                  </a:rPr>
                  <a:t>sobreajusta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los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datos</a:t>
                </a:r>
                <a:r>
                  <a:rPr lang="en-US" sz="1800" dirty="0">
                    <a:effectLst/>
                    <a:latin typeface="CMSS10"/>
                  </a:rPr>
                  <a:t> (es </a:t>
                </a:r>
                <a:r>
                  <a:rPr lang="en-US" sz="1800" dirty="0" err="1">
                    <a:effectLst/>
                    <a:latin typeface="CMSS10"/>
                  </a:rPr>
                  <a:t>como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poner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una</a:t>
                </a:r>
                <a:r>
                  <a:rPr lang="en-US" sz="1800" dirty="0">
                    <a:effectLst/>
                    <a:latin typeface="CMSS10"/>
                  </a:rPr>
                  <a:t> dummy para </a:t>
                </a:r>
                <a:r>
                  <a:rPr lang="en-US" sz="1800" dirty="0" err="1">
                    <a:effectLst/>
                    <a:latin typeface="CMSS10"/>
                  </a:rPr>
                  <a:t>cada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observacion</a:t>
                </a:r>
                <a:r>
                  <a:rPr lang="en-US" sz="1800" dirty="0">
                    <a:effectLst/>
                    <a:latin typeface="CMSS10"/>
                  </a:rPr>
                  <a:t>). </a:t>
                </a:r>
                <a:endParaRPr lang="en-US" dirty="0">
                  <a:effectLst/>
                </a:endParaRPr>
              </a:p>
              <a:p>
                <a:r>
                  <a:rPr lang="es-ES_tradnl" b="1" dirty="0"/>
                  <a:t>Tener en cuenta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i="1" dirty="0"/>
                  <a:t>Datos de entrenamiento</a:t>
                </a:r>
                <a:r>
                  <a:rPr lang="es-ES_tradnl" dirty="0"/>
                  <a:t>: partir el espacio de predictores y encontrar las regiones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i="1" dirty="0"/>
                  <a:t>Datos de prueba</a:t>
                </a:r>
                <a:r>
                  <a:rPr lang="es-ES_tradnl" dirty="0"/>
                  <a:t>: ahí predecimos </a:t>
                </a:r>
                <a:r>
                  <a:rPr lang="en-US" b="0" i="0">
                    <a:latin typeface="Cambria Math" panose="02040503050406030204" pitchFamily="18" charset="0"/>
                  </a:rPr>
                  <a:t>𝑦 ̂_(</a:t>
                </a:r>
                <a:r>
                  <a:rPr lang="en-US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𝑹_𝒋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es-ES_tradnl" dirty="0"/>
                  <a:t> y calculamos el error de predicción</a:t>
                </a:r>
              </a:p>
              <a:p>
                <a:endParaRPr lang="es-ES_trad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19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62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3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terminales</a:t>
            </a:r>
            <a:r>
              <a:rPr lang="en-US" dirty="0"/>
              <a:t> or “leaves”: “hojas” al final del arbol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: </a:t>
            </a:r>
            <a:r>
              <a:rPr lang="en-US" dirty="0" err="1"/>
              <a:t>donde</a:t>
            </a:r>
            <a:r>
              <a:rPr lang="en-US" dirty="0"/>
              <a:t> se divide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predictors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Branches: </a:t>
            </a:r>
            <a:r>
              <a:rPr lang="en-US" dirty="0" err="1"/>
              <a:t>segmentos</a:t>
            </a:r>
            <a:r>
              <a:rPr lang="en-US" dirty="0"/>
              <a:t> que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217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137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_trad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Interpretacion</a:t>
                </a:r>
                <a:r>
                  <a:rPr lang="en-US" b="0" dirty="0"/>
                  <a:t>: </a:t>
                </a:r>
                <a:r>
                  <a:rPr lang="en-US" b="0" i="0">
                    <a:latin typeface="Cambria Math" panose="02040503050406030204" pitchFamily="18" charset="0"/>
                  </a:rPr>
                  <a:t>{𝑋|𝑋_𝑗≤𝑠}  </a:t>
                </a:r>
                <a:r>
                  <a:rPr lang="es-ES_tradnl" dirty="0"/>
                  <a:t> es la región del</a:t>
                </a:r>
                <a:r>
                  <a:rPr lang="es-ES_tradnl" baseline="0" dirty="0"/>
                  <a:t> espacio del predictor </a:t>
                </a:r>
                <a:r>
                  <a:rPr lang="en-US" b="0" i="0">
                    <a:latin typeface="Cambria Math" panose="02040503050406030204" pitchFamily="18" charset="0"/>
                  </a:rPr>
                  <a:t>𝑋_𝑗</a:t>
                </a:r>
                <a:r>
                  <a:rPr lang="es-ES_tradnl" dirty="0"/>
                  <a:t> que toma valores menores</a:t>
                </a:r>
                <a:r>
                  <a:rPr lang="es-ES_tradnl" baseline="0" dirty="0"/>
                  <a:t> que </a:t>
                </a:r>
                <a:r>
                  <a:rPr lang="en-US" b="0" i="0">
                    <a:latin typeface="Cambria Math" panose="02040503050406030204" pitchFamily="18" charset="0"/>
                  </a:rPr>
                  <a:t>𝑠</a:t>
                </a:r>
                <a:endParaRPr lang="es-ES_trad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70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5/20/25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image" Target="../media/image19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kern="1400" dirty="0">
                <a:cs typeface="Times New Roman" panose="02020603050405020304" pitchFamily="18" charset="0"/>
              </a:rPr>
              <a:t>CART: Árboles de regresión y clasificación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16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Algoritmo, versión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Supongamos</a:t>
                </a:r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de respuesta continua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Predictores con valores entre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Algoritmo de Árboles</a:t>
                </a:r>
                <a:r>
                  <a:rPr lang="es-ES_tradnl" dirty="0"/>
                  <a:t>: 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Partimos el espacio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en dos regiones: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Usando 1 variable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Partición vertical u horizontal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Dentro de cada partición: usamos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_tradnl" dirty="0"/>
                  <a:t> como predicción de la respuesta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i="1" dirty="0"/>
                  <a:t>Partición recursiva binaria</a:t>
                </a:r>
                <a:r>
                  <a:rPr lang="es-ES_tradnl" dirty="0"/>
                  <a:t> en el espacio de atributos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i="1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del Algoritmo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C8E0A-BA8E-4E6C-2CA6-F2934D92ECDC}"/>
              </a:ext>
            </a:extLst>
          </p:cNvPr>
          <p:cNvSpPr/>
          <p:nvPr/>
        </p:nvSpPr>
        <p:spPr>
          <a:xfrm>
            <a:off x="1201271" y="1924423"/>
            <a:ext cx="4894729" cy="36441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A81F2-E2FF-0D83-73AB-C6A61904D074}"/>
                  </a:ext>
                </a:extLst>
              </p:cNvPr>
              <p:cNvSpPr txBox="1"/>
              <p:nvPr/>
            </p:nvSpPr>
            <p:spPr>
              <a:xfrm>
                <a:off x="3277160" y="5660949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A81F2-E2FF-0D83-73AB-C6A6190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60" y="5660949"/>
                <a:ext cx="74294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A2DB5-0C7D-08B3-6401-35FE17D8E121}"/>
                  </a:ext>
                </a:extLst>
              </p:cNvPr>
              <p:cNvSpPr txBox="1"/>
              <p:nvPr/>
            </p:nvSpPr>
            <p:spPr>
              <a:xfrm>
                <a:off x="458322" y="3284834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A2DB5-0C7D-08B3-6401-35FE17D8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2" y="3284834"/>
                <a:ext cx="7429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1FE679-9293-35F1-A9CE-CA4E04B1D1C1}"/>
              </a:ext>
            </a:extLst>
          </p:cNvPr>
          <p:cNvCxnSpPr/>
          <p:nvPr/>
        </p:nvCxnSpPr>
        <p:spPr>
          <a:xfrm>
            <a:off x="2586318" y="1924423"/>
            <a:ext cx="0" cy="3644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6F6794-5161-749E-F357-E6A3E811B368}"/>
                  </a:ext>
                </a:extLst>
              </p:cNvPr>
              <p:cNvSpPr txBox="1"/>
              <p:nvPr/>
            </p:nvSpPr>
            <p:spPr>
              <a:xfrm>
                <a:off x="2214843" y="5660948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6F6794-5161-749E-F357-E6A3E811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43" y="5660948"/>
                <a:ext cx="74294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EA1A8-9072-9598-726C-7CAB92158F76}"/>
                  </a:ext>
                </a:extLst>
              </p:cNvPr>
              <p:cNvSpPr txBox="1"/>
              <p:nvPr/>
            </p:nvSpPr>
            <p:spPr>
              <a:xfrm>
                <a:off x="458322" y="4259071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EA1A8-9072-9598-726C-7CAB9215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2" y="4259071"/>
                <a:ext cx="74294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68686C-AAC6-0BD5-95F0-46118F98334F}"/>
              </a:ext>
            </a:extLst>
          </p:cNvPr>
          <p:cNvCxnSpPr>
            <a:cxnSpLocks/>
          </p:cNvCxnSpPr>
          <p:nvPr/>
        </p:nvCxnSpPr>
        <p:spPr>
          <a:xfrm>
            <a:off x="2615864" y="4470571"/>
            <a:ext cx="3480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54F50-90FA-DDA6-CEAF-DA96465C1882}"/>
                  </a:ext>
                </a:extLst>
              </p:cNvPr>
              <p:cNvSpPr txBox="1"/>
              <p:nvPr/>
            </p:nvSpPr>
            <p:spPr>
              <a:xfrm>
                <a:off x="1572745" y="3515666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54F50-90FA-DDA6-CEAF-DA96465C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5" y="3515666"/>
                <a:ext cx="742949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84C53-CEB2-83F2-FCFD-69450DC495F1}"/>
                  </a:ext>
                </a:extLst>
              </p:cNvPr>
              <p:cNvSpPr txBox="1"/>
              <p:nvPr/>
            </p:nvSpPr>
            <p:spPr>
              <a:xfrm>
                <a:off x="4020109" y="4788741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84C53-CEB2-83F2-FCFD-69450DC4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09" y="4788741"/>
                <a:ext cx="742949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431B4-E723-950E-1D55-EED8C0524722}"/>
                  </a:ext>
                </a:extLst>
              </p:cNvPr>
              <p:cNvSpPr txBox="1"/>
              <p:nvPr/>
            </p:nvSpPr>
            <p:spPr>
              <a:xfrm>
                <a:off x="4020108" y="2697729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431B4-E723-950E-1D55-EED8C052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08" y="2697729"/>
                <a:ext cx="742949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D66E315-CEF8-418B-DD9F-CD6A33493C37}"/>
              </a:ext>
            </a:extLst>
          </p:cNvPr>
          <p:cNvSpPr txBox="1"/>
          <p:nvPr/>
        </p:nvSpPr>
        <p:spPr>
          <a:xfrm>
            <a:off x="7777112" y="5030949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latin typeface="Gill Sans Nova Light" panose="020B0302020104020203" pitchFamily="34" charset="0"/>
              </a:rPr>
              <a:t>Nodos terminales</a:t>
            </a:r>
            <a:endParaRPr lang="en-US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7CFDB-EBF2-200F-0AC0-75F231EFACC9}"/>
              </a:ext>
            </a:extLst>
          </p:cNvPr>
          <p:cNvSpPr txBox="1"/>
          <p:nvPr/>
        </p:nvSpPr>
        <p:spPr>
          <a:xfrm>
            <a:off x="10390279" y="3566931"/>
            <a:ext cx="154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Nodo interno</a:t>
            </a:r>
            <a:endParaRPr lang="en-US" dirty="0">
              <a:solidFill>
                <a:schemeClr val="accent1"/>
              </a:solidFill>
              <a:latin typeface="Gill Sans Nova Light" panose="020B03020201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CEA9C4-0D0C-F8B6-333C-76375CFF561A}"/>
              </a:ext>
            </a:extLst>
          </p:cNvPr>
          <p:cNvGrpSpPr/>
          <p:nvPr/>
        </p:nvGrpSpPr>
        <p:grpSpPr>
          <a:xfrm>
            <a:off x="7013748" y="2337369"/>
            <a:ext cx="2741571" cy="1206494"/>
            <a:chOff x="7013748" y="2337369"/>
            <a:chExt cx="2741571" cy="1206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/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0676D5-D328-EA5A-68D9-A31B4D1ED7C1}"/>
                </a:ext>
              </a:extLst>
            </p:cNvPr>
            <p:cNvSpPr txBox="1"/>
            <p:nvPr/>
          </p:nvSpPr>
          <p:spPr>
            <a:xfrm>
              <a:off x="7013748" y="2499821"/>
              <a:ext cx="139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2"/>
                  </a:solidFill>
                  <a:latin typeface="Gill Sans Nova Light" panose="020B0302020104020203" pitchFamily="34" charset="0"/>
                </a:rPr>
                <a:t>Nodo inicial</a:t>
              </a:r>
              <a:endParaRPr lang="en-US" dirty="0">
                <a:solidFill>
                  <a:schemeClr val="accent2"/>
                </a:solidFill>
                <a:latin typeface="Gill Sans Nova Light" panose="020B0302020104020203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9A2A92-B17D-B26D-6137-01AF271F9AA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7975600" y="3102714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693FCE-8394-1A47-2E98-F2D82BCD4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8389" y="3115264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417D993-8938-B517-5C15-81E396E226FF}"/>
                  </a:ext>
                </a:extLst>
              </p:cNvPr>
              <p:cNvSpPr/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417D993-8938-B517-5C15-81E396E22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6212269-89E3-EAC4-8F22-A557D764E5B4}"/>
              </a:ext>
            </a:extLst>
          </p:cNvPr>
          <p:cNvGrpSpPr/>
          <p:nvPr/>
        </p:nvGrpSpPr>
        <p:grpSpPr>
          <a:xfrm>
            <a:off x="8953907" y="3522689"/>
            <a:ext cx="1779719" cy="929272"/>
            <a:chOff x="8953907" y="3522689"/>
            <a:chExt cx="1779719" cy="929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/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  <a:blipFill>
                  <a:blip r:embed="rId1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430C5D4-D699-1F4A-8FB4-C6B11AC33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907" y="4010812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40FD20-4FB8-379A-71CD-153E956E4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6696" y="4023362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9092230-6D5B-3982-B882-01AA0A54630C}"/>
                  </a:ext>
                </a:extLst>
              </p:cNvPr>
              <p:cNvSpPr/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9092230-6D5B-3982-B882-01AA0A546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0658C4E-CEB1-7DE4-D08D-5ABC8779FA7E}"/>
                  </a:ext>
                </a:extLst>
              </p:cNvPr>
              <p:cNvSpPr/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0658C4E-CEB1-7DE4-D08D-5ABC8779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2" grpId="0"/>
      <p:bldP spid="26" grpId="1"/>
      <p:bldP spid="35" grpId="0"/>
      <p:bldP spid="42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del Algoritmo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A diagram of a cube with lines and a graph&#10;&#10;Description automatically generated with medium confidence">
            <a:extLst>
              <a:ext uri="{FF2B5EF4-FFF2-40B4-BE49-F238E27FC236}">
                <a16:creationId xmlns:a16="http://schemas.microsoft.com/office/drawing/2014/main" id="{56F8C53B-22D3-B599-0A29-05C2EF5E1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529" t="3305"/>
          <a:stretch/>
        </p:blipFill>
        <p:spPr>
          <a:xfrm>
            <a:off x="3882349" y="1421382"/>
            <a:ext cx="4728251" cy="46010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109DD2-9E8B-8344-DBC9-CD1F3C1C1F18}"/>
              </a:ext>
            </a:extLst>
          </p:cNvPr>
          <p:cNvSpPr txBox="1"/>
          <p:nvPr/>
        </p:nvSpPr>
        <p:spPr>
          <a:xfrm>
            <a:off x="4003793" y="601779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62411-AF99-63D9-976E-57D24DCF6C18}"/>
                  </a:ext>
                </a:extLst>
              </p:cNvPr>
              <p:cNvSpPr txBox="1"/>
              <p:nvPr/>
            </p:nvSpPr>
            <p:spPr>
              <a:xfrm>
                <a:off x="3661123" y="3179574"/>
                <a:ext cx="410687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62411-AF99-63D9-976E-57D24DCF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23" y="3179574"/>
                <a:ext cx="410687" cy="534762"/>
              </a:xfrm>
              <a:prstGeom prst="rect">
                <a:avLst/>
              </a:prstGeom>
              <a:blipFill>
                <a:blip r:embed="rId4"/>
                <a:stretch>
                  <a:fillRect l="-6061" t="-9302" r="-60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41230D-18BD-3D78-91E3-B523F0DDA796}"/>
                  </a:ext>
                </a:extLst>
              </p:cNvPr>
              <p:cNvSpPr txBox="1"/>
              <p:nvPr/>
            </p:nvSpPr>
            <p:spPr>
              <a:xfrm>
                <a:off x="1090545" y="3428776"/>
                <a:ext cx="2539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41230D-18BD-3D78-91E3-B523F0DD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45" y="3428776"/>
                <a:ext cx="253945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8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87A1-6AAE-1363-DC37-BE1D7CDB72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626532" cy="453072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es la más importante para predecir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Para valores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28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no es relevante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Para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2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, entonces importa si: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, o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Fácil de interpretar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Bonita representación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87A1-6AAE-1363-DC37-BE1D7CDB7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626532" cy="4530725"/>
              </a:xfrm>
              <a:blipFill>
                <a:blip r:embed="rId3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CD31F0-FBBB-18E8-F016-5376864D62EC}"/>
              </a:ext>
            </a:extLst>
          </p:cNvPr>
          <p:cNvGrpSpPr/>
          <p:nvPr/>
        </p:nvGrpSpPr>
        <p:grpSpPr>
          <a:xfrm>
            <a:off x="7975600" y="2337369"/>
            <a:ext cx="1779719" cy="1206494"/>
            <a:chOff x="7975600" y="2337369"/>
            <a:chExt cx="1779719" cy="1206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366B95FA-18D6-D9E2-BD53-096DE4AEF7FA}"/>
                    </a:ext>
                  </a:extLst>
                </p:cNvPr>
                <p:cNvSpPr/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AA2C32-85A2-4E13-7583-6FB29880840C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7975600" y="3102714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9ECFC2-D323-72FB-EC82-E731E4C95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8389" y="3115264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4F44975-6396-632D-304A-8EE71BBF1D5B}"/>
                  </a:ext>
                </a:extLst>
              </p:cNvPr>
              <p:cNvSpPr/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4F44975-6396-632D-304A-8EE71BBF1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6502504-604B-FD52-F351-77C76D3553BA}"/>
              </a:ext>
            </a:extLst>
          </p:cNvPr>
          <p:cNvGrpSpPr/>
          <p:nvPr/>
        </p:nvGrpSpPr>
        <p:grpSpPr>
          <a:xfrm>
            <a:off x="8953907" y="3522689"/>
            <a:ext cx="1779719" cy="929272"/>
            <a:chOff x="8953907" y="3522689"/>
            <a:chExt cx="1779719" cy="929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75D39EC-383D-1523-213C-CA866483CB3C}"/>
                    </a:ext>
                  </a:extLst>
                </p:cNvPr>
                <p:cNvSpPr/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  <a:blipFill>
                  <a:blip r:embed="rId1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A33785-5885-68C4-1347-3E84EC7CF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907" y="4010812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350F82-1C42-F056-1983-1C80878ACB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6696" y="4023362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2C975BC-F093-B235-C41F-5772E9A3860D}"/>
                  </a:ext>
                </a:extLst>
              </p:cNvPr>
              <p:cNvSpPr/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2C975BC-F093-B235-C41F-5772E9A38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522D26F-C02C-4853-5D38-86079A6B5CAB}"/>
                  </a:ext>
                </a:extLst>
              </p:cNvPr>
              <p:cNvSpPr/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522D26F-C02C-4853-5D38-86079A6B5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53B-6479-25D1-C4D5-B26B2DB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Partición recursiva binaria: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PASO 1</a:t>
                </a:r>
                <a:r>
                  <a:rPr lang="es-ES_tradnl" dirty="0"/>
                  <a:t>: Dividir el espacio de predictores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ES_tradnl" dirty="0"/>
                  <a:t> regiones disyuntas sin superponerse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PASO 2</a:t>
                </a:r>
                <a:r>
                  <a:rPr lang="es-ES_tradnl" dirty="0"/>
                  <a:t>: Dentro de cada partición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, usamos el promedio como predicción de la respuesta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Pregunta</a:t>
                </a:r>
                <a:r>
                  <a:rPr lang="es-ES_tradnl" dirty="0"/>
                  <a:t>: cómo construimos las regiones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s-ES_tradnl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Imposible computacionalmente probar con cada posible partición del espacio de predictores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ES_tradnl" dirty="0"/>
                  <a:t> regiones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b="-84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1E53-1E56-415B-FFB0-D679CFD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53B-6479-25D1-C4D5-B26B2DB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Partición recursiva binaria: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i="1" dirty="0"/>
                  <a:t>: </a:t>
                </a:r>
                <a:r>
                  <a:rPr lang="es-ES_tradnl" dirty="0">
                    <a:solidFill>
                      <a:srgbClr val="002060"/>
                    </a:solidFill>
                  </a:rPr>
                  <a:t>Partición recursiva binaria </a:t>
                </a:r>
                <a:r>
                  <a:rPr lang="es-ES_tradnl" dirty="0"/>
                  <a:t>en el espacio de atributos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que haga la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</a:t>
                </a:r>
                <a:r>
                  <a:rPr lang="es-ES_tradnl" dirty="0"/>
                  <a:t> partición en </a:t>
                </a:r>
                <a:r>
                  <a:rPr lang="es-ES_tradnl" dirty="0">
                    <a:solidFill>
                      <a:srgbClr val="002060"/>
                    </a:solidFill>
                  </a:rPr>
                  <a:t>cada nodo </a:t>
                </a:r>
                <a:r>
                  <a:rPr lang="es-ES_tradnl" dirty="0"/>
                  <a:t>sin considerar los posibles nodos subsiguientes.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i="1" dirty="0"/>
                  <a:t>: </a:t>
                </a:r>
                <a:r>
                  <a:rPr lang="es-ES_tradnl" dirty="0">
                    <a:solidFill>
                      <a:srgbClr val="7030A0"/>
                    </a:solidFill>
                  </a:rPr>
                  <a:t>mejor</a:t>
                </a:r>
                <a:r>
                  <a:rPr lang="es-ES_tradnl" dirty="0"/>
                  <a:t> división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de</a:t>
                </a:r>
                <a:r>
                  <a:rPr lang="es-ES_tradnl" i="1" dirty="0"/>
                  <a:t> </a:t>
                </a:r>
                <a:r>
                  <a:rPr lang="es-ES_tradnl" dirty="0"/>
                  <a:t>en dos regiones</a:t>
                </a:r>
              </a:p>
              <a:p>
                <a:pPr>
                  <a:lnSpc>
                    <a:spcPct val="2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1E53-1E56-415B-FFB0-D679CFD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 (</a:t>
            </a:r>
            <a:r>
              <a:rPr lang="es-ES_tradnl" dirty="0" err="1"/>
              <a:t>Regression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continua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un vector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variables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observaciones.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/>
                  <a:t>Partición de la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_tradnl" dirty="0"/>
                  <a:t> en dos regiones: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&amp;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Interpretacion</a:t>
                </a:r>
                <a:r>
                  <a:rPr lang="en-US" b="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es la región del</a:t>
                </a:r>
                <a:r>
                  <a:rPr lang="es-ES_tradnl" baseline="0" dirty="0"/>
                  <a:t> espacio del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que toma valores menores</a:t>
                </a:r>
                <a:r>
                  <a:rPr lang="es-ES_tradnl" baseline="0" dirty="0"/>
                  <a:t>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60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Mejor Partición 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&amp;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70000"/>
                  </a:lnSpc>
                </a:pPr>
                <a:r>
                  <a:rPr lang="es-ES_tradnl" dirty="0"/>
                  <a:t>En el primer paso, buscamos los valores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_tradnl" dirty="0"/>
                  <a:t> que minimicen: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solidFill>
                      <a:srgbClr val="7030A0"/>
                    </a:solidFill>
                  </a:rPr>
                  <a:t>Mejor partición</a:t>
                </a:r>
                <a:r>
                  <a:rPr lang="es-ES_tradnl" dirty="0"/>
                  <a:t> = “mayor reducción de la RSS”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25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Regresión: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Stopping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criterion</a:t>
            </a:r>
            <a:endParaRPr lang="es-ES_tradnl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Luego de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con la mejor partición que minimiza RSS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Hacemos lo mismo dentro de las dos regiones región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¿Cuándo paramos? </a:t>
                </a:r>
                <a:r>
                  <a:rPr lang="es-ES_tradnl" dirty="0"/>
                  <a:t>Criterio de parar depende del </a:t>
                </a:r>
                <a:r>
                  <a:rPr lang="es-ES_tradnl" dirty="0">
                    <a:solidFill>
                      <a:srgbClr val="FF0000"/>
                    </a:solidFill>
                  </a:rPr>
                  <a:t>tamaño del árbol </a:t>
                </a:r>
                <a:r>
                  <a:rPr lang="es-ES_tradnl" dirty="0"/>
                  <a:t>(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tunning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parameter</a:t>
                </a:r>
                <a:r>
                  <a:rPr lang="es-ES_tradnl" i="1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5 observaciones en los nodos terminales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¿Cómo es el </a:t>
                </a:r>
                <a:r>
                  <a:rPr lang="es-ES_tradnl" dirty="0">
                    <a:solidFill>
                      <a:srgbClr val="7030A0"/>
                    </a:solidFill>
                  </a:rPr>
                  <a:t>trade-off de Sesgo-Varianza </a:t>
                </a:r>
                <a:r>
                  <a:rPr lang="es-ES_tradnl" dirty="0"/>
                  <a:t>en árboles?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581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toma valores fijos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Binaria</a:t>
                </a:r>
                <a:r>
                  <a:rPr lang="es-ES_tradnl" dirty="0"/>
                  <a:t>: 0-1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Categórica</a:t>
                </a:r>
                <a:r>
                  <a:rPr lang="es-ES_tradnl" dirty="0"/>
                  <a:t>, no necesariamente ordinal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Proporción de observaciones en la categoría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en la región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clasificar todas las observaciones de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_tradnl" dirty="0"/>
                  <a:t>a una clase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7030A0"/>
                    </a:solidFill>
                  </a:rPr>
                  <a:t>Asignamos la clase mayoritaria </a:t>
                </a:r>
                <a:r>
                  <a:rPr lang="es-ES_tradnl" dirty="0"/>
                  <a:t>en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1" b="-2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30 de Mayo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rgbClr val="FF0000"/>
                </a:solidFill>
              </a:rPr>
              <a:t>Domingo 1 de Junio. 13:00 h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Final domiciliario: </a:t>
            </a:r>
            <a:r>
              <a:rPr lang="es-ES_tradnl" dirty="0">
                <a:solidFill>
                  <a:srgbClr val="FF0000"/>
                </a:solidFill>
              </a:rPr>
              <a:t>3 de Junio. 17:00 h a 19:00 h.</a:t>
            </a:r>
          </a:p>
          <a:p>
            <a:pPr lvl="1"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2 secciones: </a:t>
            </a:r>
            <a:r>
              <a:rPr lang="es-ES_tradnl" dirty="0"/>
              <a:t>1) V o F, justifique 2) Aplicada conceptualmente (no se corre códigos)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_tradnl"/>
              <a:t>Alternativas de la definición de impureza en los nodos terminales:</a:t>
            </a:r>
          </a:p>
          <a:p>
            <a:pPr marL="0" indent="0">
              <a:lnSpc>
                <a:spcPct val="170000"/>
              </a:lnSpc>
              <a:buNone/>
            </a:pP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B8F95612-26CE-08F0-1B30-7FCB7C4F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4" y="3718025"/>
            <a:ext cx="10426956" cy="1843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5F165-AA02-1908-22D2-91BD5B283DB0}"/>
              </a:ext>
            </a:extLst>
          </p:cNvPr>
          <p:cNvSpPr txBox="1"/>
          <p:nvPr/>
        </p:nvSpPr>
        <p:spPr>
          <a:xfrm>
            <a:off x="3681983" y="575882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1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552-79C2-B29B-B627-8ECEA851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la práctica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BD02-ACB7-331B-7899-1C014C364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Clasificar a los sobrevivientes del </a:t>
                </a:r>
                <a:r>
                  <a:rPr lang="es-ES_tradnl" i="1" dirty="0"/>
                  <a:t>Titanic</a:t>
                </a:r>
                <a:r>
                  <a:rPr lang="es-ES_tradnl" dirty="0"/>
                  <a:t> (como en libro)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Usar el </a:t>
                </a:r>
                <a:r>
                  <a:rPr lang="es-ES_tradnl" dirty="0">
                    <a:solidFill>
                      <a:srgbClr val="002060"/>
                    </a:solidFill>
                  </a:rPr>
                  <a:t>Índice de Gini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Varianza total entre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categorías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Intuición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Cerca de 1</a:t>
                </a:r>
                <a:r>
                  <a:rPr lang="es-ES_tradnl" dirty="0"/>
                  <a:t>: observaciones con distintas categorías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Cerca de 0</a:t>
                </a:r>
                <a:r>
                  <a:rPr lang="es-ES_tradnl" dirty="0"/>
                  <a:t>: observaciones con la misma categoría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-&gt; “nodo más puro”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chemeClr val="accent2"/>
                    </a:solidFill>
                  </a:rPr>
                  <a:t>Tarea para la tutorial</a:t>
                </a:r>
                <a:r>
                  <a:rPr lang="es-ES_tradnl" dirty="0"/>
                  <a:t>: comparar el índice del noto inicial con la de los nodos terminales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BD02-ACB7-331B-7899-1C014C364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A75D-E0CD-027D-D2B3-B1E10966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Podar un árbol (</a:t>
            </a:r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e Intuición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Idea</a:t>
            </a:r>
            <a:r>
              <a:rPr lang="es-ES_tradnl" dirty="0"/>
              <a:t>: ajustar un árbol grande y luego podarlo (</a:t>
            </a:r>
            <a:r>
              <a:rPr lang="es-ES_tradnl" i="1" dirty="0" err="1"/>
              <a:t>prune</a:t>
            </a:r>
            <a:r>
              <a:rPr lang="es-ES_tradnl" dirty="0"/>
              <a:t>) usando un criterio de costo de complejidad.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Objetivo</a:t>
            </a:r>
            <a:r>
              <a:rPr lang="es-ES_tradnl" dirty="0"/>
              <a:t>: </a:t>
            </a:r>
            <a:r>
              <a:rPr lang="es-ES_tradnl" dirty="0">
                <a:solidFill>
                  <a:srgbClr val="002060"/>
                </a:solidFill>
              </a:rPr>
              <a:t>subárbol</a:t>
            </a:r>
            <a:r>
              <a:rPr lang="es-ES_tradnl" dirty="0"/>
              <a:t> con mejor tasa de error afuera de la muestra de entrenamiento</a:t>
            </a:r>
          </a:p>
          <a:p>
            <a:pPr>
              <a:lnSpc>
                <a:spcPct val="170000"/>
              </a:lnSpc>
            </a:pPr>
            <a:endParaRPr lang="es-ES_tradnl" sz="2000" dirty="0"/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FF0000"/>
                </a:solidFill>
              </a:rPr>
              <a:t>Problema</a:t>
            </a:r>
            <a:r>
              <a:rPr lang="es-ES_tradnl" dirty="0"/>
              <a:t>: estimar el error de CV para cada subárbol posible puede llevar mucho tiempo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B050"/>
                </a:solidFill>
              </a:rPr>
              <a:t>Solución</a:t>
            </a:r>
            <a:r>
              <a:rPr lang="es-ES_tradnl" dirty="0"/>
              <a:t>: usar un criterio que para evaluar entre un pequeño conjunto de subárboles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Notación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Á</a:t>
                </a:r>
                <a:r>
                  <a:rPr lang="es-ES_tradnl" b="0" dirty="0">
                    <a:latin typeface="Gill Sans Nova Light" panose="020B0302020104020203" pitchFamily="34" charset="0"/>
                  </a:rPr>
                  <a:t>rbol inicial grande con muchos nodos terminales: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b="0" dirty="0">
                    <a:latin typeface="Gill Sans Nova Light" panose="020B0302020104020203" pitchFamily="34" charset="0"/>
                  </a:rPr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S</a:t>
                </a:r>
                <a:r>
                  <a:rPr lang="es-ES_tradnl" b="0" dirty="0">
                    <a:latin typeface="Gill Sans Nova Light" panose="020B0302020104020203" pitchFamily="34" charset="0"/>
                  </a:rPr>
                  <a:t>ubárbol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Número total de nodos terminales del subárbol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Numero de observaciones en cada partición: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Predicción promedio en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Promedio de la suma de los residuos al cuadrado de los nodos terminales: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b="0" dirty="0">
                    <a:latin typeface="Gill Sans Nova Light" panose="020B03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s-ES_trad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 e Intuición 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promedio ponderado de la suma de los residuos al cuadrado de cada partición, más el tamaño del árbol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_tradnl" dirty="0"/>
                  <a:t> penaliza la heterogenidad (impureza) dentro de cada región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_tradnl" dirty="0"/>
                  <a:t> penaliza la cantidad de regiones/particiones finales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895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Objetivo</a:t>
                </a: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r>
                  <a:rPr lang="es-ES_tradnl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obtener un subárbol que minimice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Resultado</a:t>
                </a:r>
                <a:r>
                  <a:rPr lang="es-ES_tradnl" dirty="0"/>
                  <a:t>: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hay un único subárbol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s-ES_tradnl" dirty="0"/>
                  <a:t> que minimiza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chemeClr val="tx1"/>
                    </a:solidFill>
                  </a:rPr>
                  <a:t>Nos reduce la búsqueda entre todos los subárboles posibles al armar una sucesión de subárboles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s-ES_tradnl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Mecanismo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_trad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, entonces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 </a:t>
                </a:r>
                <a:r>
                  <a:rPr lang="es-ES_tradnl" dirty="0"/>
                  <a:t>¿</a:t>
                </a:r>
                <a:r>
                  <a:rPr lang="es-ES_tradnl" dirty="0">
                    <a:solidFill>
                      <a:schemeClr val="tx1"/>
                    </a:solidFill>
                  </a:rPr>
                  <a:t>Por qué?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 aumenta, entonces el </a:t>
                </a:r>
                <a:r>
                  <a:rPr lang="es-ES_tradnl" dirty="0">
                    <a:solidFill>
                      <a:srgbClr val="FF0000"/>
                    </a:solidFill>
                  </a:rPr>
                  <a:t>costo</a:t>
                </a:r>
                <a:r>
                  <a:rPr lang="es-ES_tradnl" dirty="0">
                    <a:solidFill>
                      <a:schemeClr val="tx1"/>
                    </a:solidFill>
                  </a:rPr>
                  <a:t> de muchos nodos terminales </a:t>
                </a:r>
                <a:r>
                  <a:rPr lang="es-ES_tradnl" dirty="0">
                    <a:solidFill>
                      <a:srgbClr val="FF0000"/>
                    </a:solidFill>
                  </a:rPr>
                  <a:t>aumenta</a:t>
                </a:r>
                <a:r>
                  <a:rPr lang="es-ES_tradnl" dirty="0">
                    <a:solidFill>
                      <a:schemeClr val="tx1"/>
                    </a:solidFill>
                  </a:rPr>
                  <a:t>, el </a:t>
                </a:r>
                <a:r>
                  <a:rPr lang="es-ES_tradnl" dirty="0">
                    <a:solidFill>
                      <a:srgbClr val="00B050"/>
                    </a:solidFill>
                  </a:rPr>
                  <a:t>tamaño</a:t>
                </a:r>
                <a:r>
                  <a:rPr lang="es-ES_tradnl" dirty="0">
                    <a:solidFill>
                      <a:schemeClr val="tx1"/>
                    </a:solidFill>
                  </a:rPr>
                  <a:t> del árbol </a:t>
                </a:r>
                <a:r>
                  <a:rPr lang="es-ES_tradnl" dirty="0">
                    <a:solidFill>
                      <a:srgbClr val="00B050"/>
                    </a:solidFill>
                  </a:rPr>
                  <a:t>disminuye</a:t>
                </a:r>
                <a:r>
                  <a:rPr lang="es-ES_tradn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Colapsamos nodos = menos particiones del espacio de predictores = menos regiones = menor varianza de RSS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“podamos el árbol”: sacamos particiones innecesarias -&gt; </a:t>
                </a:r>
                <a:r>
                  <a:rPr lang="en-US" i="1" dirty="0"/>
                  <a:t>Weakest link pruning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Elegimos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por </a:t>
                </a:r>
                <a:r>
                  <a:rPr lang="es-ES_tradnl" dirty="0" err="1"/>
                  <a:t>cross</a:t>
                </a:r>
                <a:r>
                  <a:rPr lang="es-ES_tradnl" dirty="0"/>
                  <a:t> </a:t>
                </a:r>
                <a:r>
                  <a:rPr lang="es-ES_tradnl" dirty="0" err="1"/>
                  <a:t>validation</a:t>
                </a:r>
                <a:r>
                  <a:rPr lang="es-ES_trad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492411"/>
              </a:xfrm>
            </p:spPr>
            <p:txBody>
              <a:bodyPr/>
              <a:lstStyle/>
              <a:p>
                <a:pPr algn="ctr"/>
                <a:r>
                  <a:rPr lang="es-ES_tradnl" dirty="0"/>
                  <a:t>Árbol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492411"/>
              </a:xfrm>
              <a:blipFill>
                <a:blip r:embed="rId2"/>
                <a:stretch>
                  <a:fillRect t="-2500" b="-2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F5744B-BAE3-1282-A137-64602461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2411"/>
          </a:xfrm>
        </p:spPr>
        <p:txBody>
          <a:bodyPr anchor="ctr"/>
          <a:lstStyle/>
          <a:p>
            <a:r>
              <a:rPr lang="es-ES_tradnl" dirty="0"/>
              <a:t>MSE y tamaño del árbol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 descr="A diagram of a structure&#10;&#10;Description automatically generated">
            <a:extLst>
              <a:ext uri="{FF2B5EF4-FFF2-40B4-BE49-F238E27FC236}">
                <a16:creationId xmlns:a16="http://schemas.microsoft.com/office/drawing/2014/main" id="{F02ABCCC-F284-8A9A-B1EF-8535B3520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812" y="2631648"/>
            <a:ext cx="5884096" cy="3054417"/>
          </a:xfrm>
        </p:spPr>
      </p:pic>
      <p:pic>
        <p:nvPicPr>
          <p:cNvPr id="15" name="Content Placeholder 14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6725FB-AE60-8A6C-5A82-AD427F5C56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72518" y="2168204"/>
            <a:ext cx="4446494" cy="42289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D3D7C-D8FE-DF24-3EC4-A2EC682E1DF2}"/>
              </a:ext>
            </a:extLst>
          </p:cNvPr>
          <p:cNvSpPr txBox="1"/>
          <p:nvPr/>
        </p:nvSpPr>
        <p:spPr>
          <a:xfrm>
            <a:off x="3418681" y="6229650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p.340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18680" y="1681163"/>
                <a:ext cx="5157787" cy="492411"/>
              </a:xfrm>
            </p:spPr>
            <p:txBody>
              <a:bodyPr/>
              <a:lstStyle/>
              <a:p>
                <a:pPr algn="ctr"/>
                <a:r>
                  <a:rPr lang="es-ES_tradnl" dirty="0"/>
                  <a:t>Árbol podado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/>
                  <a:t> con min CV error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8680" y="1681163"/>
                <a:ext cx="5157787" cy="492411"/>
              </a:xfrm>
              <a:blipFill>
                <a:blip r:embed="rId2"/>
                <a:stretch>
                  <a:fillRect t="-2500" b="-2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pic>
        <p:nvPicPr>
          <p:cNvPr id="14" name="Content Placeholder 13" descr="A diagram of a tree&#10;&#10;Description automatically generated">
            <a:extLst>
              <a:ext uri="{FF2B5EF4-FFF2-40B4-BE49-F238E27FC236}">
                <a16:creationId xmlns:a16="http://schemas.microsoft.com/office/drawing/2014/main" id="{6A183A91-49DF-A407-609C-3DD510748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25322" y="2173574"/>
            <a:ext cx="4144505" cy="43979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92DA7-F2B8-30BC-7420-368A2DB9C20A}"/>
              </a:ext>
            </a:extLst>
          </p:cNvPr>
          <p:cNvSpPr txBox="1"/>
          <p:nvPr/>
        </p:nvSpPr>
        <p:spPr>
          <a:xfrm>
            <a:off x="3925322" y="6323598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CART: Arboles de regresión y clasificación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basados en Arboles de Decisión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Bagging ⭐︎ </a:t>
            </a:r>
          </a:p>
          <a:p>
            <a:pPr marL="514350" indent="-514350">
              <a:buAutoNum type="arabicPeriod"/>
            </a:pPr>
            <a:r>
              <a:rPr lang="es-ES_tradnl" dirty="0"/>
              <a:t>Random︎ Forest ⭐︎</a:t>
            </a:r>
          </a:p>
          <a:p>
            <a:pPr marL="514350" indent="-514350">
              <a:buAutoNum type="arabicPeriod"/>
            </a:pPr>
            <a:r>
              <a:rPr lang="es-ES_tradnl" dirty="0"/>
              <a:t>Boosting ⭐︎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0264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Arboles vs. Modelos lineales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1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C2E4-B56F-054B-950B-30755D54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FD5-41EA-92B9-DC13-E879E253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73347-2C58-8686-0BCB-A2E1CEA52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Modelo lineal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Modelo de Árbol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¿Qué es mejor? </a:t>
                </a:r>
                <a:r>
                  <a:rPr lang="es-ES_tradnl" i="1" dirty="0">
                    <a:solidFill>
                      <a:srgbClr val="FF0000"/>
                    </a:solidFill>
                  </a:rPr>
                  <a:t>Depende</a:t>
                </a:r>
              </a:p>
              <a:p>
                <a:endParaRPr lang="es-ES_tradn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73347-2C58-8686-0BCB-A2E1CEA52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8488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8751-0475-6399-0DC9-0657B47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DC13A-F74B-8635-A776-20333BF7A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¿Qué es mejor? Depende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Ejemplo 1: </a:t>
            </a:r>
            <a:r>
              <a:rPr lang="es-ES_tradnl" dirty="0">
                <a:solidFill>
                  <a:srgbClr val="00B050"/>
                </a:solidFill>
              </a:rPr>
              <a:t>V</a:t>
            </a:r>
            <a:r>
              <a:rPr lang="es-ES_tradnl" dirty="0"/>
              <a:t> o </a:t>
            </a:r>
            <a:r>
              <a:rPr lang="es-ES_tradnl" dirty="0">
                <a:solidFill>
                  <a:srgbClr val="FFC000"/>
                </a:solidFill>
              </a:rPr>
              <a:t>A: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Si la estructura es </a:t>
            </a:r>
            <a:r>
              <a:rPr lang="es-ES_tradnl" dirty="0">
                <a:solidFill>
                  <a:srgbClr val="002060"/>
                </a:solidFill>
              </a:rPr>
              <a:t>lineal</a:t>
            </a:r>
            <a:r>
              <a:rPr lang="es-ES_tradnl" dirty="0"/>
              <a:t>, CART no anda bien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C000"/>
              </a:solidFill>
            </a:endParaRPr>
          </a:p>
        </p:txBody>
      </p:sp>
      <p:pic>
        <p:nvPicPr>
          <p:cNvPr id="8" name="Content Placeholder 7" descr="A group of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C7CCFBA-043C-8060-DE02-7ED53A69E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49782"/>
          <a:stretch/>
        </p:blipFill>
        <p:spPr>
          <a:xfrm>
            <a:off x="5883078" y="2317567"/>
            <a:ext cx="6308922" cy="3063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A2957-EB4D-C90A-F75F-6059D7721C43}"/>
              </a:ext>
            </a:extLst>
          </p:cNvPr>
          <p:cNvSpPr txBox="1"/>
          <p:nvPr/>
        </p:nvSpPr>
        <p:spPr>
          <a:xfrm>
            <a:off x="6866342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p.342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0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A4D2-5A42-F1B2-8886-C2FFEB68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CE8E-53D8-8A5A-8D98-B7DAF4FB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 III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E518F-998E-701D-6CFC-1FC73FC52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¿Qué es mejor? Depende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Ejemplo 2: </a:t>
            </a:r>
            <a:r>
              <a:rPr lang="es-ES_tradnl" dirty="0">
                <a:solidFill>
                  <a:srgbClr val="00B050"/>
                </a:solidFill>
              </a:rPr>
              <a:t>V</a:t>
            </a:r>
            <a:r>
              <a:rPr lang="es-ES_tradnl" dirty="0"/>
              <a:t> o </a:t>
            </a:r>
            <a:r>
              <a:rPr lang="es-ES_tradnl" dirty="0">
                <a:solidFill>
                  <a:srgbClr val="FFC000"/>
                </a:solidFill>
              </a:rPr>
              <a:t>A</a:t>
            </a:r>
            <a:r>
              <a:rPr lang="es-ES_tradnl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Si la estructura es </a:t>
            </a:r>
            <a:r>
              <a:rPr lang="es-ES_tradnl" dirty="0">
                <a:solidFill>
                  <a:srgbClr val="002060"/>
                </a:solidFill>
              </a:rPr>
              <a:t>no lineal</a:t>
            </a:r>
            <a:r>
              <a:rPr lang="es-ES_tradnl" dirty="0"/>
              <a:t>, CART es mejor para clasificar 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C000"/>
              </a:solidFill>
            </a:endParaRPr>
          </a:p>
        </p:txBody>
      </p:sp>
      <p:pic>
        <p:nvPicPr>
          <p:cNvPr id="8" name="Content Placeholder 7" descr="A group of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9B56088-A8FC-458E-1CC8-B19494AFF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9429"/>
          <a:stretch/>
        </p:blipFill>
        <p:spPr>
          <a:xfrm>
            <a:off x="5922541" y="2316456"/>
            <a:ext cx="6269459" cy="3065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FCB2E-7A0F-BFB2-A5A7-410A28B0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DB9C0-F11E-0354-467D-F9BCB154FD09}"/>
              </a:ext>
            </a:extLst>
          </p:cNvPr>
          <p:cNvSpPr txBox="1"/>
          <p:nvPr/>
        </p:nvSpPr>
        <p:spPr>
          <a:xfrm>
            <a:off x="6866342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p.342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5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Ventajas &amp; Desventajas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8.1.4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4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9DDE-0ECC-928D-2685-70540892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 de Árboles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74B6-CA6B-DD1D-F03A-F8DDC1DB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Fácil de explicar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Se asemeja a procesos de decisión -&gt; Teoría de Juegos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Muy linda forma de ilustración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System Font Regular"/>
              <a:buChar char="✗"/>
            </a:pPr>
            <a:r>
              <a:rPr lang="es-ES_tradnl" dirty="0"/>
              <a:t>Menos capacidad predictiva que otros métodos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2B32-2E72-2411-CA6F-1DBF176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 de Árboles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9E41-A60A-CCCC-3AFE-67CA19DC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Puede usar de manera sencilla variables categóricas cualitativas sin necesidad de usar </a:t>
            </a:r>
            <a:r>
              <a:rPr lang="es-ES_tradnl" dirty="0" err="1"/>
              <a:t>dummies</a:t>
            </a:r>
            <a:endParaRPr lang="es-ES_tradnl" dirty="0"/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Arriba: variables más relevantes.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System Font Regular"/>
              <a:buChar char="✗"/>
            </a:pPr>
            <a:r>
              <a:rPr lang="es-ES_tradnl" dirty="0"/>
              <a:t>Poco robusto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CC65-8C89-B1BE-5B41-D3A9A789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más sofisticada: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de Ensamble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E813-98F1-DB76-96CD-B2A27312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Def</a:t>
            </a:r>
            <a:r>
              <a:rPr lang="es-ES_tradnl" dirty="0"/>
              <a:t>: Enfoque que </a:t>
            </a:r>
            <a:r>
              <a:rPr lang="es-ES_tradnl" dirty="0">
                <a:solidFill>
                  <a:srgbClr val="002060"/>
                </a:solidFill>
              </a:rPr>
              <a:t>combina muchos modelos simples</a:t>
            </a:r>
            <a:r>
              <a:rPr lang="es-ES_tradnl" dirty="0"/>
              <a:t> en bloques para obtener </a:t>
            </a:r>
            <a:r>
              <a:rPr lang="es-ES_tradnl" dirty="0">
                <a:solidFill>
                  <a:srgbClr val="002060"/>
                </a:solidFill>
              </a:rPr>
              <a:t>un solo modelo</a:t>
            </a:r>
            <a:r>
              <a:rPr lang="es-ES_tradnl" dirty="0"/>
              <a:t> con mejor predicción potencial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-&gt; </a:t>
            </a:r>
            <a:r>
              <a:rPr lang="es-ES_tradnl" dirty="0">
                <a:solidFill>
                  <a:srgbClr val="002060"/>
                </a:solidFill>
              </a:rPr>
              <a:t>aprendizajes débiles </a:t>
            </a:r>
            <a:r>
              <a:rPr lang="es-ES_tradnl" dirty="0"/>
              <a:t>(</a:t>
            </a:r>
            <a:r>
              <a:rPr lang="es-ES_tradnl" i="1" dirty="0" err="1"/>
              <a:t>weak</a:t>
            </a:r>
            <a:r>
              <a:rPr lang="es-ES_tradnl" i="1" dirty="0"/>
              <a:t> </a:t>
            </a:r>
            <a:r>
              <a:rPr lang="es-ES_tradnl" i="1" dirty="0" err="1"/>
              <a:t>learners</a:t>
            </a:r>
            <a:r>
              <a:rPr lang="es-ES_tradnl" dirty="0"/>
              <a:t>) porque por si solos tienen predicciones mediocres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Un árbol será el </a:t>
            </a: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dentro de Bagging, </a:t>
            </a:r>
            <a:r>
              <a:rPr lang="es-ES_tradnl" dirty="0" err="1"/>
              <a:t>Boosting</a:t>
            </a:r>
            <a:r>
              <a:rPr lang="es-ES_tradnl" dirty="0"/>
              <a:t>, &amp;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64AF-D3D9-23E0-BDAA-0648B53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6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Aprendimos el </a:t>
            </a:r>
            <a:r>
              <a:rPr lang="es-ES_tradnl" dirty="0" err="1"/>
              <a:t>alboritmo</a:t>
            </a:r>
            <a:r>
              <a:rPr lang="es-ES_tradnl" dirty="0"/>
              <a:t> de árboles que es la base para otros métodos de Ensamble</a:t>
            </a:r>
          </a:p>
          <a:p>
            <a:pPr lvl="1">
              <a:lnSpc>
                <a:spcPct val="170000"/>
              </a:lnSpc>
            </a:pPr>
            <a:r>
              <a:rPr lang="es-ES_tradnl" i="1" dirty="0">
                <a:solidFill>
                  <a:srgbClr val="00B050"/>
                </a:solidFill>
              </a:rPr>
              <a:t>Ventaja</a:t>
            </a:r>
            <a:r>
              <a:rPr lang="es-ES_tradnl" dirty="0"/>
              <a:t>: Simple interpretabilidad e ilustración</a:t>
            </a:r>
          </a:p>
          <a:p>
            <a:pPr lvl="1">
              <a:lnSpc>
                <a:spcPct val="170000"/>
              </a:lnSpc>
            </a:pPr>
            <a:r>
              <a:rPr lang="es-ES_tradnl" i="1" dirty="0">
                <a:solidFill>
                  <a:srgbClr val="FF0000"/>
                </a:solidFill>
              </a:rPr>
              <a:t>Desventaja</a:t>
            </a:r>
            <a:r>
              <a:rPr lang="es-ES_tradnl" dirty="0"/>
              <a:t>: Poco robusto u overfitting data -&gt; </a:t>
            </a:r>
            <a:r>
              <a:rPr lang="es-ES_tradnl" dirty="0" err="1"/>
              <a:t>Pruning</a:t>
            </a:r>
            <a:r>
              <a:rPr lang="es-ES_tradnl" dirty="0"/>
              <a:t> 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En la práctica, por cross-validation podemos elegir la profundidad de un árbol</a:t>
            </a:r>
          </a:p>
          <a:p>
            <a:pPr lvl="1">
              <a:lnSpc>
                <a:spcPct val="170000"/>
              </a:lnSpc>
            </a:pPr>
            <a:endParaRPr lang="es-ES_tradnl" dirty="0"/>
          </a:p>
          <a:p>
            <a:pPr marL="457200" lvl="1" indent="0">
              <a:lnSpc>
                <a:spcPct val="17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a Árboles: CART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Modelo de la relación entre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Modelo flexible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Simple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Interpretable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Métodos basados en Árboles</a:t>
                </a:r>
                <a:r>
                  <a:rPr lang="es-ES_tradnl" dirty="0"/>
                  <a:t>: </a:t>
                </a:r>
                <a:r>
                  <a:rPr lang="es-ES_tradnl" dirty="0">
                    <a:solidFill>
                      <a:srgbClr val="7030A0"/>
                    </a:solidFill>
                  </a:rPr>
                  <a:t>partir</a:t>
                </a:r>
                <a:r>
                  <a:rPr lang="es-ES_tradnl" dirty="0"/>
                  <a:t> el espacio de atributos en ‘rectángulos’, y ajustar un modelo </a:t>
                </a:r>
                <a:r>
                  <a:rPr lang="es-ES_tradnl" dirty="0">
                    <a:solidFill>
                      <a:srgbClr val="00B050"/>
                    </a:solidFill>
                  </a:rPr>
                  <a:t>simple</a:t>
                </a:r>
                <a:r>
                  <a:rPr lang="es-ES_tradnl" dirty="0"/>
                  <a:t> para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dentro de región.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estratificar o segmentar el espacio de predictores en un numero de simple regiones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¿Para qué?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No-linealidades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Clasificación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Interacciones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Reducción de la dimensionalidad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Predicción.</a:t>
            </a:r>
            <a:endParaRPr lang="es-ES_tradn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CART</a:t>
            </a:r>
            <a:r>
              <a:rPr lang="es-ES_tradnl" dirty="0"/>
              <a:t>: </a:t>
            </a:r>
            <a:r>
              <a:rPr lang="es-ES_tradnl" i="1" dirty="0" err="1"/>
              <a:t>Classification</a:t>
            </a:r>
            <a:r>
              <a:rPr lang="es-ES_tradnl" i="1" dirty="0"/>
              <a:t> and </a:t>
            </a:r>
            <a:r>
              <a:rPr lang="es-ES_tradnl" i="1" dirty="0" err="1"/>
              <a:t>Regression</a:t>
            </a:r>
            <a:r>
              <a:rPr lang="es-ES_tradnl" i="1" dirty="0"/>
              <a:t> </a:t>
            </a:r>
            <a:r>
              <a:rPr lang="es-ES_tradnl" i="1" dirty="0" err="1"/>
              <a:t>Tree</a:t>
            </a:r>
            <a:endParaRPr lang="es-ES_tradnl" i="1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 de árboles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Árboles de Regresión </a:t>
                </a:r>
                <a:r>
                  <a:rPr lang="es-ES_tradnl" i="1" dirty="0"/>
                  <a:t>(</a:t>
                </a:r>
                <a:r>
                  <a:rPr lang="es-ES_tradnl" i="1" dirty="0" err="1"/>
                  <a:t>Regression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Tree</a:t>
                </a:r>
                <a:r>
                  <a:rPr lang="es-ES_tradnl" i="1" dirty="0"/>
                  <a:t>)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numérica 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Árboles de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Calsificación</a:t>
                </a:r>
                <a:r>
                  <a:rPr lang="es-ES_tradnl" dirty="0">
                    <a:solidFill>
                      <a:srgbClr val="002060"/>
                    </a:solidFill>
                  </a:rPr>
                  <a:t> (</a:t>
                </a:r>
                <a:r>
                  <a:rPr lang="es-ES_tradnl" i="1" dirty="0" err="1"/>
                  <a:t>Classification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Tree</a:t>
                </a:r>
                <a:r>
                  <a:rPr lang="es-ES_tradnl" i="1" dirty="0"/>
                  <a:t>)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binaria o categórica.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9DDB-730D-C95C-29F9-8B2241E1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Partición de Ejemplo 1. ¿Problema?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Idea</a:t>
            </a:r>
            <a:r>
              <a:rPr lang="es-ES_tradnl" dirty="0"/>
              <a:t>: Elegir la variable y el punto de partición de manera </a:t>
            </a:r>
            <a:r>
              <a:rPr lang="es-ES_tradnl" dirty="0">
                <a:solidFill>
                  <a:srgbClr val="002060"/>
                </a:solidFill>
              </a:rPr>
              <a:t>optima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B050"/>
                </a:solidFill>
              </a:rPr>
              <a:t>Mejor</a:t>
            </a:r>
            <a:r>
              <a:rPr lang="es-ES_tradnl" dirty="0"/>
              <a:t> ajuste global, </a:t>
            </a:r>
            <a:r>
              <a:rPr lang="es-ES_tradnl" dirty="0">
                <a:solidFill>
                  <a:srgbClr val="FF0000"/>
                </a:solidFill>
              </a:rPr>
              <a:t>menor</a:t>
            </a:r>
            <a:r>
              <a:rPr lang="es-ES_tradnl" dirty="0"/>
              <a:t> error de predicción </a:t>
            </a:r>
          </a:p>
          <a:p>
            <a:pPr lvl="1"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pic>
        <p:nvPicPr>
          <p:cNvPr id="8" name="Content Placeholder 7" descr="A black and white square with a rectangular pattern&#10;&#10;Description automatically generated with medium confidence">
            <a:extLst>
              <a:ext uri="{FF2B5EF4-FFF2-40B4-BE49-F238E27FC236}">
                <a16:creationId xmlns:a16="http://schemas.microsoft.com/office/drawing/2014/main" id="{982C79D9-2D6A-2EA0-AD77-C271F6DF1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7633" y="1479176"/>
            <a:ext cx="4632358" cy="4697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48483-B51A-5EF5-1F96-3E27AD36109A}"/>
              </a:ext>
            </a:extLst>
          </p:cNvPr>
          <p:cNvSpPr txBox="1"/>
          <p:nvPr/>
        </p:nvSpPr>
        <p:spPr>
          <a:xfrm>
            <a:off x="6617633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Ilustración &amp; Formalización del algoritmo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2000</Words>
  <Application>Microsoft Macintosh PowerPoint</Application>
  <PresentationFormat>Panorámica</PresentationFormat>
  <Paragraphs>287</Paragraphs>
  <Slides>40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 Math</vt:lpstr>
      <vt:lpstr>Gill Sans Nova Light</vt:lpstr>
      <vt:lpstr>Goudy Old Style</vt:lpstr>
      <vt:lpstr>System Font Regular</vt:lpstr>
      <vt:lpstr>Times</vt:lpstr>
      <vt:lpstr>Times New Roman</vt:lpstr>
      <vt:lpstr>Wingdings</vt:lpstr>
      <vt:lpstr>Office Theme</vt:lpstr>
      <vt:lpstr>CART: Árboles de regresión y clasificación</vt:lpstr>
      <vt:lpstr>Cuestiones operativas del curso: Próximos Deadlines</vt:lpstr>
      <vt:lpstr>En la clase de hoy</vt:lpstr>
      <vt:lpstr>Introducción a Árboles: CART</vt:lpstr>
      <vt:lpstr> Árboles: Motivación</vt:lpstr>
      <vt:lpstr> Árboles: Motivación I</vt:lpstr>
      <vt:lpstr>Tipo de árboles  </vt:lpstr>
      <vt:lpstr> Árboles: Ilustración I</vt:lpstr>
      <vt:lpstr>CART: Ilustración &amp; Formalización del algoritmo</vt:lpstr>
      <vt:lpstr> Árboles: Algoritmo, versión simple</vt:lpstr>
      <vt:lpstr> Árboles: Ilustración del Algoritmo I</vt:lpstr>
      <vt:lpstr> Árboles: Ilustración del Algoritmo II </vt:lpstr>
      <vt:lpstr> Árboles: Interpretación </vt:lpstr>
      <vt:lpstr>Partición recursiva binaria: Introducción </vt:lpstr>
      <vt:lpstr>Partición recursiva binaria: Formalmente </vt:lpstr>
      <vt:lpstr>1. Árboles de Regresión (Regression Tree)</vt:lpstr>
      <vt:lpstr>1. Árboles de Regresión: Mejor Partición </vt:lpstr>
      <vt:lpstr>1. Árboles de Regresión: Stopping criterion</vt:lpstr>
      <vt:lpstr>2. Arboles de Clasificación:  </vt:lpstr>
      <vt:lpstr>2. Arboles de Clasificación:  </vt:lpstr>
      <vt:lpstr>2. Arboles de Clasificación: en la práctica</vt:lpstr>
      <vt:lpstr>Podar un árbol (Tree pruning)</vt:lpstr>
      <vt:lpstr>Tree Pruning: Idea e Intuición</vt:lpstr>
      <vt:lpstr>Costo de Complejidad: Notación </vt:lpstr>
      <vt:lpstr>Costo de Complejidad: Formula e Intuición  </vt:lpstr>
      <vt:lpstr>Costo de Complejidad: Objetivo </vt:lpstr>
      <vt:lpstr>Costo de Complejidad: Mecanismo </vt:lpstr>
      <vt:lpstr>Tree Pruning: Ilustración I </vt:lpstr>
      <vt:lpstr>Tree Pruning: Ilustración II</vt:lpstr>
      <vt:lpstr>CART: Arboles vs. Modelos lineales</vt:lpstr>
      <vt:lpstr>Arboles vs Modelos Lineales: Formalmente</vt:lpstr>
      <vt:lpstr>Arboles vs Modelos Lineales I</vt:lpstr>
      <vt:lpstr>Arboles vs Modelos Lineales III</vt:lpstr>
      <vt:lpstr>CART: Ventajas &amp; Desventajas</vt:lpstr>
      <vt:lpstr>Ventajas y Desventajas de Árboles I </vt:lpstr>
      <vt:lpstr>Ventajas y Desventajas de Árboles II </vt:lpstr>
      <vt:lpstr>Solución más sofisticada: Método de Ensamble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182</cp:revision>
  <dcterms:created xsi:type="dcterms:W3CDTF">2023-06-12T20:51:31Z</dcterms:created>
  <dcterms:modified xsi:type="dcterms:W3CDTF">2025-05-20T19:31:38Z</dcterms:modified>
</cp:coreProperties>
</file>