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496" r:id="rId2"/>
    <p:sldId id="498" r:id="rId3"/>
    <p:sldId id="497" r:id="rId4"/>
    <p:sldId id="338" r:id="rId5"/>
    <p:sldId id="339" r:id="rId6"/>
    <p:sldId id="499" r:id="rId7"/>
    <p:sldId id="350" r:id="rId8"/>
    <p:sldId id="342" r:id="rId9"/>
    <p:sldId id="343" r:id="rId10"/>
    <p:sldId id="344" r:id="rId11"/>
    <p:sldId id="345" r:id="rId12"/>
    <p:sldId id="346" r:id="rId13"/>
    <p:sldId id="348" r:id="rId14"/>
    <p:sldId id="469" r:id="rId15"/>
    <p:sldId id="347" r:id="rId16"/>
    <p:sldId id="370" r:id="rId17"/>
    <p:sldId id="341" r:id="rId18"/>
    <p:sldId id="470" r:id="rId19"/>
    <p:sldId id="420" r:id="rId20"/>
    <p:sldId id="274" r:id="rId21"/>
    <p:sldId id="421" r:id="rId22"/>
    <p:sldId id="422" r:id="rId23"/>
    <p:sldId id="261" r:id="rId24"/>
    <p:sldId id="372" r:id="rId25"/>
    <p:sldId id="375" r:id="rId26"/>
    <p:sldId id="337" r:id="rId27"/>
    <p:sldId id="314" r:id="rId28"/>
    <p:sldId id="44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E9202-8AF9-7B42-B817-22D148D689E3}">
          <p14:sldIdLst>
            <p14:sldId id="496"/>
            <p14:sldId id="498"/>
            <p14:sldId id="497"/>
          </p14:sldIdLst>
        </p14:section>
        <p14:section name="Bootstrap" id="{452C278E-0A2E-D847-AF96-BC48CAD56F94}">
          <p14:sldIdLst>
            <p14:sldId id="338"/>
            <p14:sldId id="339"/>
            <p14:sldId id="499"/>
            <p14:sldId id="350"/>
            <p14:sldId id="342"/>
            <p14:sldId id="343"/>
            <p14:sldId id="344"/>
            <p14:sldId id="345"/>
            <p14:sldId id="346"/>
            <p14:sldId id="348"/>
          </p14:sldIdLst>
        </p14:section>
        <p14:section name="Bagging" id="{4362B0FE-8FD8-7F47-A3FA-AE64BB60E499}">
          <p14:sldIdLst>
            <p14:sldId id="469"/>
            <p14:sldId id="347"/>
            <p14:sldId id="370"/>
            <p14:sldId id="341"/>
            <p14:sldId id="470"/>
            <p14:sldId id="420"/>
            <p14:sldId id="274"/>
            <p14:sldId id="421"/>
            <p14:sldId id="422"/>
            <p14:sldId id="261"/>
            <p14:sldId id="372"/>
            <p14:sldId id="375"/>
          </p14:sldIdLst>
        </p14:section>
        <p14:section name="Conclusiones finales" id="{30AE4762-25DE-C74D-AF95-4AEC0CC37FB0}">
          <p14:sldIdLst>
            <p14:sldId id="337"/>
            <p14:sldId id="314"/>
            <p14:sldId id="4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/>
    <p:restoredTop sz="82993"/>
  </p:normalViewPr>
  <p:slideViewPr>
    <p:cSldViewPr snapToGrid="0">
      <p:cViewPr varScale="1">
        <p:scale>
          <a:sx n="101" d="100"/>
          <a:sy n="101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57B98-7F31-0D42-9B7E-63D1E3B1FEB1}" type="datetimeFigureOut">
              <a:rPr lang="es-ES_tradnl" smtClean="0"/>
              <a:t>27/5/25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6B6AD-E852-0649-B090-0B587A2ABB4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200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722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418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2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2E8D-904F-FE4E-AEC7-40B6C99751F7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149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84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77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Kovacevic</a:t>
            </a:r>
            <a:r>
              <a:rPr lang="es-ES_tradnl" dirty="0"/>
              <a:t>, M., Ivanisevic, N., </a:t>
            </a:r>
            <a:r>
              <a:rPr lang="es-ES_tradnl" dirty="0" err="1"/>
              <a:t>Petronijevic</a:t>
            </a:r>
            <a:r>
              <a:rPr lang="es-ES_tradnl" dirty="0"/>
              <a:t>, P. &amp; V. </a:t>
            </a:r>
            <a:r>
              <a:rPr lang="es-ES_tradnl" dirty="0" err="1"/>
              <a:t>Despotovic</a:t>
            </a:r>
            <a:r>
              <a:rPr lang="es-ES_tradnl" dirty="0"/>
              <a:t> (2021). </a:t>
            </a:r>
            <a:r>
              <a:rPr lang="es-ES_tradnl" dirty="0" err="1"/>
              <a:t>Construction</a:t>
            </a:r>
            <a:r>
              <a:rPr lang="es-ES_tradnl" dirty="0"/>
              <a:t> </a:t>
            </a:r>
            <a:r>
              <a:rPr lang="es-ES_tradnl" dirty="0" err="1"/>
              <a:t>cost</a:t>
            </a:r>
            <a:r>
              <a:rPr lang="es-ES_tradnl" dirty="0"/>
              <a:t> </a:t>
            </a:r>
            <a:r>
              <a:rPr lang="es-ES_tradnl" dirty="0" err="1"/>
              <a:t>estimation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reinforced</a:t>
            </a:r>
            <a:r>
              <a:rPr lang="es-ES_tradnl" dirty="0"/>
              <a:t> and </a:t>
            </a:r>
            <a:r>
              <a:rPr lang="es-ES_tradnl" dirty="0" err="1"/>
              <a:t>prestressed</a:t>
            </a:r>
            <a:r>
              <a:rPr lang="es-ES_tradnl" dirty="0"/>
              <a:t> concrete bridges </a:t>
            </a:r>
            <a:r>
              <a:rPr lang="es-ES_tradnl" dirty="0" err="1"/>
              <a:t>using</a:t>
            </a:r>
            <a:r>
              <a:rPr lang="es-ES_tradnl" dirty="0"/>
              <a:t> machine learning. 73. 1-13. 10.14256/JCE.2738.2019.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348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Kovacevic</a:t>
            </a:r>
            <a:r>
              <a:rPr lang="es-ES_tradnl" dirty="0"/>
              <a:t>, M., Ivanisevic, N., </a:t>
            </a:r>
            <a:r>
              <a:rPr lang="es-ES_tradnl" dirty="0" err="1"/>
              <a:t>Petronijevic</a:t>
            </a:r>
            <a:r>
              <a:rPr lang="es-ES_tradnl" dirty="0"/>
              <a:t>, P. &amp; V. </a:t>
            </a:r>
            <a:r>
              <a:rPr lang="es-ES_tradnl" dirty="0" err="1"/>
              <a:t>Despotovic</a:t>
            </a:r>
            <a:r>
              <a:rPr lang="es-ES_tradnl" dirty="0"/>
              <a:t> (2021). </a:t>
            </a:r>
            <a:r>
              <a:rPr lang="es-ES_tradnl" dirty="0" err="1"/>
              <a:t>Construction</a:t>
            </a:r>
            <a:r>
              <a:rPr lang="es-ES_tradnl" dirty="0"/>
              <a:t> </a:t>
            </a:r>
            <a:r>
              <a:rPr lang="es-ES_tradnl" dirty="0" err="1"/>
              <a:t>cost</a:t>
            </a:r>
            <a:r>
              <a:rPr lang="es-ES_tradnl" dirty="0"/>
              <a:t> </a:t>
            </a:r>
            <a:r>
              <a:rPr lang="es-ES_tradnl" dirty="0" err="1"/>
              <a:t>estimation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reinforced</a:t>
            </a:r>
            <a:r>
              <a:rPr lang="es-ES_tradnl" dirty="0"/>
              <a:t> and </a:t>
            </a:r>
            <a:r>
              <a:rPr lang="es-ES_tradnl" dirty="0" err="1"/>
              <a:t>prestressed</a:t>
            </a:r>
            <a:r>
              <a:rPr lang="es-ES_tradnl" dirty="0"/>
              <a:t> concrete bridges </a:t>
            </a:r>
            <a:r>
              <a:rPr lang="es-ES_tradnl" dirty="0" err="1"/>
              <a:t>using</a:t>
            </a:r>
            <a:r>
              <a:rPr lang="es-ES_tradnl" dirty="0"/>
              <a:t> machine learning. 73. 1-13. 10.14256/JCE.2738.2019.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2875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B98C-7E11-E20C-7CA1-01CA7BC6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3A6-7EF0-25DE-49FD-093DABE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F46-6163-6B81-C8F2-2AFCA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6A44-393B-2349-9636-C2E629343387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C366-551D-FE97-2B1D-32127BF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1B1D-ECC1-F92A-E5F2-CCE7936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847-10A3-1E86-2365-C19719B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D640-C06A-7E21-00D5-44964ADC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EB36-D0A3-DD5E-C201-B27A716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747D-E2B9-0645-9126-214ED2EB266F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C4C8-11C3-310B-0494-5A9A39C6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FB9E-F285-F7AE-0E8F-94E4439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91E1-25BE-1B7D-2747-B206B769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95D2-79AD-B457-5041-AF0BC72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9B71-7EFC-DD71-1559-F745192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8E-9945-494E-8140-072E164898FC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D8D1-6C57-FE1E-C640-C760ABFF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9F31-ACBF-4495-3650-1BBE05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DC1-3848-0D97-B7AC-87941E6A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30B0-69E0-A392-06B3-B0B255B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745A-C184-9A02-3478-963C49C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DD35-DA54-6249-8929-31941A6F915E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6306-932B-2678-8102-D5B1FF6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BCBB-A717-3F86-896B-2E91556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E9D-254D-F34F-04CD-7171E08A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A657-71FF-6D0F-FA99-85DC67E6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6D25-137F-9F92-60F0-FB0CA02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3375-BE77-974E-B796-FE3045409A94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8134-AEC4-52EE-619E-153EC79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6E28-6B6A-F6F8-4722-E4543D3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D6C-E496-E079-CBB1-0568125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603-C8AA-9A92-329E-1802B5F5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0DDA-AA05-B9E0-6968-15C94DE9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6625-219C-99D2-3E54-1E8F41B2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ED56-00FC-634F-B6C2-E86770DA063E}" type="datetime1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BBC7-B012-FDE4-EA5B-0F69DA2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FDEE-8F41-2CAA-8017-4038F3B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A04D-9D5C-EB18-C5D0-F76A09B0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2525-56CB-7F89-4E11-9F3346C5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98E8-A9B1-48FB-F54D-A3A92D36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E517-63E9-95AE-DECC-CFC5865D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A0CC-FDD5-8EAE-60EC-D76CDDC97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A6C08-7F94-962B-4B6D-4E592F0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F7AF-5390-6D41-B3C2-4512AD8DC48F}" type="datetime1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BB8B-904B-340C-44C2-AEB8E73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219B-396C-1FD3-E2D2-AE434727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1B7-64C8-5681-B050-6630E10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26AF0-FBD4-6543-A23B-33B8EC5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BA76-D706-234B-B88E-FA9EF4D7D110}" type="datetime1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7316-ECA6-24C4-30E6-F285BB5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D056-F9AE-1692-E81E-AF758FC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10710-3846-C9D7-2144-F947912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583-3803-924E-B51C-25F9B096D826}" type="datetime1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C6AD-5E2E-A761-7126-579D5026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90D8-22CE-08FF-C435-CF9436B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159F-BCFE-0041-5B65-0F7FC24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978-B876-7F13-E812-15175B9B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65CE-0860-1EFD-1CD1-8D84398D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4DE7-1714-6B66-42FD-77D069D7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20E7-E151-324B-B310-BE89353755F2}" type="datetime1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CE9F-F437-9F8B-15B0-8576AFF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9748-1BAE-0CB1-1ED5-9FF402F0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094-D299-E460-49A2-D005A07A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A670-8C5F-885F-FB89-1940119E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2C41-9999-BFD6-AEAD-EB346FCC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BE73-C51E-CB3B-FD3F-C461033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3A3E-DA75-EC4A-9046-4A3B26FBAAC1}" type="datetime1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6684-3CE0-4A83-95A6-6EBB094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3D51-51CE-D827-C1EE-C87D92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12EA-8A8E-06EC-6E57-8E5E96C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0FE1-91A8-46C3-32E1-30AAA21A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9DB0-88CE-6331-AB80-0CB309875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03A4A31-8716-1243-A06A-E7884CD293D7}" type="datetime1">
              <a:rPr lang="en-US" noProof="0" smtClean="0"/>
              <a:t>5/27/25</a:t>
            </a:fld>
            <a:endParaRPr lang="es-ES_tradnl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BFB-E83F-ED57-BB3C-53CCB666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endParaRPr lang="es-ES_tradnl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CCDE-D195-0527-335D-0AECD8803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78C1CC4-2077-434E-BCF1-5D01C08A9B17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m-n-romero91/30min-office-hou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25RO35480961@campus.economicas.uba.ar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8F4-54CC-EED9-C31F-8F80FFB62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910"/>
            <a:ext cx="9144000" cy="2387600"/>
          </a:xfrm>
        </p:spPr>
        <p:txBody>
          <a:bodyPr>
            <a:normAutofit/>
          </a:bodyPr>
          <a:lstStyle/>
          <a:p>
            <a:r>
              <a:rPr lang="es-ES" sz="4400" kern="1400" dirty="0">
                <a:cs typeface="Times New Roman" panose="02020603050405020304" pitchFamily="18" charset="0"/>
              </a:rPr>
              <a:t>Métodos de Ensamble I: Bagging</a:t>
            </a:r>
            <a:endParaRPr lang="en-US" sz="1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55BDD-1493-5FB8-8EDB-106F9B36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115"/>
            <a:ext cx="9144000" cy="1655762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María Noelia Romero</a:t>
            </a:r>
            <a:r>
              <a:rPr lang="en-US" sz="4000" dirty="0">
                <a:effectLst/>
              </a:rPr>
              <a:t> </a:t>
            </a:r>
            <a:endParaRPr lang="en-US" sz="4000" dirty="0"/>
          </a:p>
          <a:p>
            <a:r>
              <a:rPr lang="es-ES" sz="2800" dirty="0">
                <a:solidFill>
                  <a:srgbClr val="000000"/>
                </a:solidFill>
                <a:latin typeface="Gill Sans Nova Light" panose="020F0302020204030204" pitchFamily="34" charset="0"/>
                <a:cs typeface="Times New Roman" panose="02020603050405020304" pitchFamily="18" charset="0"/>
              </a:rPr>
              <a:t>Clase 17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CD9-CEB1-5D1E-D7AC-167899E2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27F2D-CC52-462D-4A92-C7C4502C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0" y="853123"/>
            <a:ext cx="1463040" cy="1463040"/>
          </a:xfrm>
          <a:prstGeom prst="rect">
            <a:avLst/>
          </a:prstGeom>
        </p:spPr>
      </p:pic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939E0972-AB4F-C51D-7B38-9F10B613F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07" y="849631"/>
            <a:ext cx="127179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5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A89-B89E-1FA8-F35A-25ABDA3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Regresiones: </a:t>
            </a:r>
            <a:r>
              <a:rPr lang="es-ES_tradnl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Errores Estándar “</a:t>
            </a:r>
            <a:r>
              <a:rPr lang="es-ES_tradnl" sz="4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Bootstrapeados</a:t>
            </a:r>
            <a:r>
              <a:rPr lang="es-ES_tradnl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 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b="0" dirty="0"/>
                  <a:t>Modelo: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_tradnl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func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 es una variable binaria. Recordar que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_trad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ES_tradnl" dirty="0"/>
                  <a:t>. Supongamos que realmente nos interesa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Podemos estimar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_tradnl" dirty="0"/>
                  <a:t> por MCO de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_tradnl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func>
                  </m:oMath>
                </a14:m>
                <a:r>
                  <a:rPr lang="es-ES_tradnl" dirty="0"/>
                  <a:t> en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 y la varianza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ES_tradnl" dirty="0"/>
                  <a:t> varianza con </a:t>
                </a:r>
                <a:r>
                  <a:rPr lang="es-ES_tradnl" dirty="0" err="1"/>
                  <a:t>Bootstrapping</a:t>
                </a:r>
                <a:endParaRPr lang="es-ES_tradnl" dirty="0"/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Tomar una muestra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de tamaño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con reemplazo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Estimar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ES_tradnl" dirty="0"/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Computar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_tradnl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_tradnl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ES_tradnl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ES_tradnl" i="1" dirty="0"/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Computar la varianza muestral de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163" r="-8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26E-8816-D907-4BE1-7B4081D5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9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A89-B89E-1FA8-F35A-25ABDA3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Entendiendo por qué funciona Bootstrap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Muestra de Muestra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>
                    <a:solidFill>
                      <a:srgbClr val="002060"/>
                    </a:solidFill>
                  </a:rPr>
                  <a:t> grande: </a:t>
                </a:r>
                <a:r>
                  <a:rPr lang="es-ES_tradnl" dirty="0"/>
                  <a:t>es como si estuviésemos tomando una muestra de la población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Teorema fundamental de la estadística</a:t>
                </a:r>
                <a:r>
                  <a:rPr lang="es-ES_tradnl" dirty="0"/>
                  <a:t>: estamos reemplazando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ES_tradnl" dirty="0"/>
                  <a:t>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ES_tradnl" dirty="0"/>
                  <a:t> (</a:t>
                </a:r>
                <a:r>
                  <a:rPr lang="es-ES_tradnl" sz="3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Hacer Maestría en Economía: Econometría Avanzada y Big Data Avanzada con Walter</a:t>
                </a:r>
                <a:r>
                  <a:rPr lang="es-ES_tradnl" dirty="0"/>
                  <a:t>).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26E-8816-D907-4BE1-7B4081D5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3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Aplicaciones de Bootstrap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  <a:p>
            <a:r>
              <a:rPr lang="en-US" dirty="0"/>
              <a:t>*Sosa Escudero, W., &amp; Gasparini, L. (2000). A note on the statistical significance of changes in inequality. </a:t>
            </a:r>
            <a:r>
              <a:rPr lang="en-US" i="1" dirty="0" err="1"/>
              <a:t>Económica</a:t>
            </a:r>
            <a:r>
              <a:rPr lang="en-US" dirty="0"/>
              <a:t>, 46.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B016-48C7-FFD8-3F64-B39C80D3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Intervalos de Confianza para el Coeficiente de Gini: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Sosa &amp; Gasparini (2000)</a:t>
            </a:r>
            <a:r>
              <a:rPr lang="es-ES_tradnl" dirty="0"/>
              <a:t> </a:t>
            </a:r>
          </a:p>
        </p:txBody>
      </p:sp>
      <p:pic>
        <p:nvPicPr>
          <p:cNvPr id="6" name="Content Placeholder 5" descr="A graph of the same type of numbers&#10;&#10;Description automatically generated with medium confidence">
            <a:extLst>
              <a:ext uri="{FF2B5EF4-FFF2-40B4-BE49-F238E27FC236}">
                <a16:creationId xmlns:a16="http://schemas.microsoft.com/office/drawing/2014/main" id="{133F149C-879E-3CDB-BEA0-136B00D48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465" y="1861344"/>
            <a:ext cx="8508835" cy="48601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4D16B-790D-C942-A47F-2FCA9B96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CC65-8C89-B1BE-5B41-D3A9A789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Solución más sofisticada: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Método de Ensamble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E813-98F1-DB76-96CD-B2A27312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Def</a:t>
            </a:r>
            <a:r>
              <a:rPr lang="es-ES_tradnl" dirty="0"/>
              <a:t>: Enfoque que </a:t>
            </a:r>
            <a:r>
              <a:rPr lang="es-ES_tradnl" dirty="0">
                <a:solidFill>
                  <a:srgbClr val="002060"/>
                </a:solidFill>
              </a:rPr>
              <a:t>combina muchos modelos simples</a:t>
            </a:r>
            <a:r>
              <a:rPr lang="es-ES_tradnl" dirty="0"/>
              <a:t> en bloques para obtener </a:t>
            </a:r>
            <a:r>
              <a:rPr lang="es-ES_tradnl" dirty="0">
                <a:solidFill>
                  <a:srgbClr val="002060"/>
                </a:solidFill>
              </a:rPr>
              <a:t>un solo modelo</a:t>
            </a:r>
            <a:r>
              <a:rPr lang="es-ES_tradnl" dirty="0"/>
              <a:t> con mejor predicción potencial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Bloque de modelos </a:t>
            </a:r>
            <a:r>
              <a:rPr lang="es-ES_tradnl" dirty="0"/>
              <a:t>-&gt; </a:t>
            </a:r>
            <a:r>
              <a:rPr lang="es-ES_tradnl" dirty="0">
                <a:solidFill>
                  <a:srgbClr val="002060"/>
                </a:solidFill>
              </a:rPr>
              <a:t>aprendizajes débiles </a:t>
            </a:r>
            <a:r>
              <a:rPr lang="es-ES_tradnl" dirty="0"/>
              <a:t>(</a:t>
            </a:r>
            <a:r>
              <a:rPr lang="es-ES_tradnl" i="1" dirty="0" err="1"/>
              <a:t>weak</a:t>
            </a:r>
            <a:r>
              <a:rPr lang="es-ES_tradnl" i="1" dirty="0"/>
              <a:t> </a:t>
            </a:r>
            <a:r>
              <a:rPr lang="es-ES_tradnl" i="1" dirty="0" err="1"/>
              <a:t>learners</a:t>
            </a:r>
            <a:r>
              <a:rPr lang="es-ES_tradnl" dirty="0"/>
              <a:t>) porque por si solos tienen predicciones mediocres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Un árbol será el </a:t>
            </a:r>
            <a:r>
              <a:rPr lang="es-ES_tradnl" dirty="0">
                <a:solidFill>
                  <a:srgbClr val="002060"/>
                </a:solidFill>
              </a:rPr>
              <a:t>bloque de modelos </a:t>
            </a:r>
            <a:r>
              <a:rPr lang="es-ES_tradnl" dirty="0"/>
              <a:t>dentro de Bagging, </a:t>
            </a:r>
            <a:r>
              <a:rPr lang="es-ES_tradnl" dirty="0" err="1"/>
              <a:t>Boosting</a:t>
            </a:r>
            <a:r>
              <a:rPr lang="es-ES_tradnl" dirty="0"/>
              <a:t>, &amp; Random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164AF-D3D9-23E0-BDAA-0648B530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4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Métodos basados en Árboles I: 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sz="2400" b="1" dirty="0"/>
              <a:t>Chap. 8.2.1</a:t>
            </a:r>
          </a:p>
          <a:p>
            <a:r>
              <a:rPr lang="en-US" sz="2400" b="1" cap="small" dirty="0">
                <a:solidFill>
                  <a:srgbClr val="002060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*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Friedman, J., Hastie, T., &amp; Tibshirani, R. (2001).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The elements of statistical learning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(Vol. 1). </a:t>
            </a:r>
            <a:r>
              <a:rPr lang="en-US" sz="2400" b="1" dirty="0"/>
              <a:t>Chap 8.7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830C-DCB6-63EE-6D0C-5D9C2506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Bagging: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Definición e Idea  </a:t>
            </a:r>
            <a:endParaRPr lang="es-ES_tradn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64731C-992B-3E68-2655-E3702344C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Bagging: </a:t>
                </a:r>
                <a:r>
                  <a:rPr lang="es-ES_tradnl" dirty="0">
                    <a:solidFill>
                      <a:srgbClr val="002060"/>
                    </a:solidFill>
                  </a:rPr>
                  <a:t>Bootstrap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Aggregation</a:t>
                </a:r>
                <a:endParaRPr lang="es-ES_tradnl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Bootstrap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muestras de</a:t>
                </a:r>
                <a:r>
                  <a:rPr lang="es-ES_tradnl" dirty="0">
                    <a:solidFill>
                      <a:srgbClr val="002060"/>
                    </a:solidFill>
                  </a:rPr>
                  <a:t> entrenamiento</a:t>
                </a:r>
                <a:r>
                  <a:rPr lang="es-ES_tradnl" dirty="0"/>
                  <a:t>: tomar como predicción el promedio de las predicciones </a:t>
                </a:r>
                <a:r>
                  <a:rPr lang="es-ES_tradnl" dirty="0" err="1"/>
                  <a:t>bootstrap</a:t>
                </a:r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Aclaración: Se puede usar con árboles como con otro modelo visto en clase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Idea</a:t>
                </a:r>
                <a:r>
                  <a:rPr lang="es-ES_tradnl" dirty="0"/>
                  <a:t>: la varianza del promedio es </a:t>
                </a:r>
                <a:r>
                  <a:rPr lang="es-ES_tradnl" dirty="0">
                    <a:solidFill>
                      <a:srgbClr val="002060"/>
                    </a:solidFill>
                  </a:rPr>
                  <a:t>menor</a:t>
                </a:r>
                <a:r>
                  <a:rPr lang="es-ES_tradnl" dirty="0"/>
                  <a:t> que la de una predicción sola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64731C-992B-3E68-2655-E3702344C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 b="-1279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9E9A5-45D0-3F8F-2E8C-0C45EFAB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18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A89-B89E-1FA8-F35A-25ABDA3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Repaso de Bootstrap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De los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 datos originales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_tradnl" dirty="0"/>
                  <a:t> tomar una muestra </a:t>
                </a:r>
                <a:r>
                  <a:rPr lang="es-ES_tradnl" dirty="0">
                    <a:solidFill>
                      <a:srgbClr val="002060"/>
                    </a:solidFill>
                  </a:rPr>
                  <a:t>con remplazo</a:t>
                </a:r>
                <a:r>
                  <a:rPr lang="es-ES_tradnl" dirty="0"/>
                  <a:t> de tamaño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ES_tradnl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Computar la media muestral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_tradnl" dirty="0"/>
                  <a:t> con esta </a:t>
                </a:r>
                <a:r>
                  <a:rPr lang="es-ES_tradnl" dirty="0">
                    <a:solidFill>
                      <a:srgbClr val="002060"/>
                    </a:solidFill>
                  </a:rPr>
                  <a:t>pseudo-muestra</a:t>
                </a:r>
                <a:endParaRPr lang="es-ES_tradnl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Repetir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veces. Al finalizar tendremos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estimaciones de media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Computar la varianza de 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medias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26E-8816-D907-4BE1-7B4081D5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25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10E3-54E1-30D2-E66E-58BB9AE5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de Bootstrap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9FAB8-61E4-9C79-60FC-ED9E5AB6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18</a:t>
            </a:fld>
            <a:endParaRPr lang="en-US"/>
          </a:p>
        </p:txBody>
      </p:sp>
      <p:pic>
        <p:nvPicPr>
          <p:cNvPr id="10" name="Content Placeholder 9" descr="A diagram of a data flow&#10;&#10;Description automatically generated">
            <a:extLst>
              <a:ext uri="{FF2B5EF4-FFF2-40B4-BE49-F238E27FC236}">
                <a16:creationId xmlns:a16="http://schemas.microsoft.com/office/drawing/2014/main" id="{B78BB9C9-2CC5-CA0B-7E59-EAB81AA36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277" y="1441985"/>
            <a:ext cx="5325604" cy="479012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25DDCF-71C2-FF78-02AD-C68703304C17}"/>
              </a:ext>
            </a:extLst>
          </p:cNvPr>
          <p:cNvSpPr txBox="1"/>
          <p:nvPr/>
        </p:nvSpPr>
        <p:spPr>
          <a:xfrm>
            <a:off x="3117277" y="6233060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</a:t>
            </a:r>
            <a:r>
              <a:rPr lang="en-US" sz="1600" dirty="0">
                <a:latin typeface="Gill Sans Nova Light" panose="020B0302020104020203" pitchFamily="34" charset="0"/>
              </a:rPr>
              <a:t>215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39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4E13-2618-54C9-E094-9A21696F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Volviendo a nuestro caso con árboles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1ECBF8-F4B3-EF4E-46DC-E402877F74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Tomar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muestras de nuestra muestra de entrenamiento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Computar un árbol para cada muestra y hacer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predicciones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 marL="514350" indent="-514350">
                  <a:lnSpc>
                    <a:spcPct val="150000"/>
                  </a:lnSpc>
                  <a:buAutoNum type="arabicPeriod" startAt="3"/>
                </a:pPr>
                <a:r>
                  <a:rPr lang="es-ES_tradnl" dirty="0"/>
                  <a:t>Tomar el promedio de las predicciones: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1ECBF8-F4B3-EF4E-46DC-E402877F74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b="-4186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A08C-CAD0-1E4B-9661-0EF52DD1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0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6FC5-0E53-6D4C-09A5-4C5B8E1A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/>
              <a:t>Cuestiones operativas del curso: </a:t>
            </a:r>
            <a:r>
              <a:rPr lang="es-ES_tradnl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FB43-7DE0-04F0-9AC5-E468E02B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s-ES_tradnl" dirty="0"/>
              <a:t>Clase presencial: AULA </a:t>
            </a:r>
            <a:r>
              <a:rPr lang="es-ES_tradnl" b="1" dirty="0">
                <a:solidFill>
                  <a:srgbClr val="FF0000"/>
                </a:solidFill>
              </a:rPr>
              <a:t>440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TP 4: EPH – Regresión &amp; Clasificación: </a:t>
            </a:r>
            <a:r>
              <a:rPr lang="es-ES_tradnl" dirty="0">
                <a:solidFill>
                  <a:srgbClr val="FF0000"/>
                </a:solidFill>
              </a:rPr>
              <a:t>Martes 3 de Junio. 13:00 h 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Próxima Presentación Grupal: </a:t>
            </a:r>
            <a:r>
              <a:rPr lang="es-ES_tradnl" dirty="0">
                <a:solidFill>
                  <a:srgbClr val="FF0000"/>
                </a:solidFill>
              </a:rPr>
              <a:t>Viernes 6 de Junio</a:t>
            </a:r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Final </a:t>
            </a:r>
            <a:r>
              <a:rPr lang="es-ES_tradnl" b="1" dirty="0">
                <a:solidFill>
                  <a:srgbClr val="002060"/>
                </a:solidFill>
              </a:rPr>
              <a:t>Presencial</a:t>
            </a:r>
            <a:r>
              <a:rPr lang="es-ES_tradnl" dirty="0">
                <a:solidFill>
                  <a:srgbClr val="002060"/>
                </a:solidFill>
              </a:rPr>
              <a:t>: </a:t>
            </a:r>
            <a:r>
              <a:rPr lang="es-ES_tradnl" dirty="0">
                <a:solidFill>
                  <a:srgbClr val="FF0000"/>
                </a:solidFill>
              </a:rPr>
              <a:t>27 de Junio. 17:00 h a 19:00 h.</a:t>
            </a:r>
          </a:p>
          <a:p>
            <a:pPr lvl="1"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2 secciones: </a:t>
            </a:r>
            <a:r>
              <a:rPr lang="es-ES_tradnl" dirty="0"/>
              <a:t>1) V o F, justifique 2) Aplicada conceptualmente (no se corre códigos)</a:t>
            </a:r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Consultas</a:t>
            </a:r>
            <a:r>
              <a:rPr lang="es-ES_tradnl" dirty="0"/>
              <a:t>: Email, Miércoles 4:00 pm a 5:00 pm o </a:t>
            </a:r>
            <a:r>
              <a:rPr lang="es-ES_tradnl" dirty="0">
                <a:hlinkClick r:id="rId3"/>
              </a:rPr>
              <a:t>Calendly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dirty="0">
              <a:solidFill>
                <a:srgbClr val="00206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i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D31DF-2AE7-1DEC-F2F5-AA77551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95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A89-B89E-1FA8-F35A-25ABDA3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Bagging: </a:t>
            </a:r>
            <a:r>
              <a:rPr lang="es-ES_tradnl" i="1">
                <a:solidFill>
                  <a:schemeClr val="tx1">
                    <a:lumMod val="50000"/>
                    <a:lumOff val="50000"/>
                  </a:schemeClr>
                </a:solidFill>
              </a:rPr>
              <a:t>Ilustracion</a:t>
            </a:r>
            <a:r>
              <a:rPr lang="es-ES_tradnl"/>
              <a:t> </a:t>
            </a:r>
          </a:p>
        </p:txBody>
      </p:sp>
      <p:pic>
        <p:nvPicPr>
          <p:cNvPr id="6" name="Content Placeholder 5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65D3D5CC-CFB5-A0AB-4300-15C0A6E9E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3304" y="1430864"/>
            <a:ext cx="4935942" cy="47460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64685-4D2D-1DD9-0488-D824E4C4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E5E67-75A8-ACF2-7DD7-A216C6DD7CDF}"/>
              </a:ext>
            </a:extLst>
          </p:cNvPr>
          <p:cNvSpPr txBox="1"/>
          <p:nvPr/>
        </p:nvSpPr>
        <p:spPr>
          <a:xfrm>
            <a:off x="3957403" y="6123543"/>
            <a:ext cx="3994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>
                <a:latin typeface="Gill Sans Nova Light" panose="020B0302020104020203" pitchFamily="34" charset="0"/>
              </a:rPr>
              <a:t>Fuente: </a:t>
            </a:r>
            <a:r>
              <a:rPr lang="es-ES_tradnl" dirty="0" err="1">
                <a:latin typeface="Gill Sans Nova Light" panose="020B0302020104020203" pitchFamily="34" charset="0"/>
              </a:rPr>
              <a:t>Kovacevic</a:t>
            </a:r>
            <a:r>
              <a:rPr lang="es-ES_tradnl" dirty="0">
                <a:latin typeface="Gill Sans Nova Light" panose="020B0302020104020203" pitchFamily="34" charset="0"/>
              </a:rPr>
              <a:t> et al (2021) </a:t>
            </a:r>
            <a:r>
              <a:rPr lang="es-ES_tradnl" dirty="0" err="1">
                <a:latin typeface="Gill Sans Nova Light" panose="020B0302020104020203" pitchFamily="34" charset="0"/>
              </a:rPr>
              <a:t>pag</a:t>
            </a:r>
            <a:r>
              <a:rPr lang="es-ES_tradnl" dirty="0">
                <a:latin typeface="Gill Sans Nova Light" panose="020B0302020104020203" pitchFamily="34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722737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A89-B89E-1FA8-F35A-25ABDA3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Implicancias del método de Bagging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64685-4D2D-1DD9-0488-D824E4C4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6B54A5A-A947-33D2-0198-4ABA71321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Cada árbol de 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ES_tradnl" dirty="0"/>
                  <a:t>-</a:t>
                </a:r>
                <a:r>
                  <a:rPr lang="es-ES_tradnl" dirty="0" err="1"/>
                  <a:t>ésima</a:t>
                </a:r>
                <a:r>
                  <a:rPr lang="es-ES_tradnl" dirty="0"/>
                  <a:t> muestra es </a:t>
                </a:r>
                <a:r>
                  <a:rPr lang="es-ES_tradnl" dirty="0">
                    <a:solidFill>
                      <a:srgbClr val="002060"/>
                    </a:solidFill>
                  </a:rPr>
                  <a:t>profundo</a:t>
                </a:r>
                <a:r>
                  <a:rPr lang="es-ES_tradnl" dirty="0"/>
                  <a:t> (</a:t>
                </a:r>
                <a:r>
                  <a:rPr lang="es-ES_tradnl" dirty="0">
                    <a:solidFill>
                      <a:srgbClr val="002060"/>
                    </a:solidFill>
                  </a:rPr>
                  <a:t>Deep</a:t>
                </a:r>
                <a:r>
                  <a:rPr lang="es-ES_tradnl" dirty="0"/>
                  <a:t>, con muchos nodos terminales) y no se poda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Cada árbol tiene </a:t>
                </a:r>
                <a:r>
                  <a:rPr lang="es-ES_tradnl" dirty="0">
                    <a:solidFill>
                      <a:srgbClr val="FF0000"/>
                    </a:solidFill>
                  </a:rPr>
                  <a:t>alta</a:t>
                </a:r>
                <a:r>
                  <a:rPr lang="es-ES_tradnl" dirty="0"/>
                  <a:t> varianza y </a:t>
                </a:r>
                <a:r>
                  <a:rPr lang="es-ES_tradnl" dirty="0">
                    <a:solidFill>
                      <a:srgbClr val="00B050"/>
                    </a:solidFill>
                  </a:rPr>
                  <a:t>bajo</a:t>
                </a:r>
                <a:r>
                  <a:rPr lang="es-ES_tradnl" dirty="0"/>
                  <a:t> sesgo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Resultado</a:t>
                </a:r>
                <a:r>
                  <a:rPr lang="es-ES_tradnl" dirty="0"/>
                  <a:t>: </a:t>
                </a:r>
                <a:r>
                  <a:rPr lang="es-ES_tradnl" dirty="0">
                    <a:solidFill>
                      <a:srgbClr val="00B050"/>
                    </a:solidFill>
                  </a:rPr>
                  <a:t>Bajamos</a:t>
                </a:r>
                <a:r>
                  <a:rPr lang="es-ES_tradnl" dirty="0"/>
                  <a:t> la varianza de predicción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dirty="0"/>
                  <a:t> y aumentamos nuestro poder de predicción afuera de la muestra de entrenamiento</a:t>
                </a:r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6B54A5A-A947-33D2-0198-4ABA71321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b="-261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810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7C5-1CF1-5BD7-8E22-5FD0B175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Bagging: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Intuiciones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C7B7-FFAA-1B1E-300A-35BAE8E1B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Clasificación</a:t>
            </a:r>
            <a:r>
              <a:rPr lang="es-ES_tradnl" dirty="0"/>
              <a:t>: usar voto por mayoría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La predicción es la categoría que más ocurre entre las B muestras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En la práctica</a:t>
            </a:r>
            <a:r>
              <a:rPr lang="es-ES_tradnl" dirty="0"/>
              <a:t>: B ∼ 100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Out-of-bag (OOB) prediction</a:t>
            </a:r>
            <a:r>
              <a:rPr lang="es-ES_tradnl" dirty="0"/>
              <a:t>: En vez de usar el error de CV, usar las observaciones que no entraron sorteadas al Bootstrap dentro de la muestra de entrenamiento. Luego tomar promedio.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93AEB-46B7-240A-8A97-C9F3BC82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5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7C5-1CF1-5BD7-8E22-5FD0B175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9865" cy="1325563"/>
          </a:xfrm>
        </p:spPr>
        <p:txBody>
          <a:bodyPr/>
          <a:lstStyle/>
          <a:p>
            <a:r>
              <a:rPr lang="es-ES_tradnl" dirty="0"/>
              <a:t>Bagging: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Ilustración del error de CV vs. OOB</a:t>
            </a:r>
          </a:p>
        </p:txBody>
      </p:sp>
      <p:pic>
        <p:nvPicPr>
          <p:cNvPr id="6" name="Content Placeholder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AC0EE16-F4E8-6EAD-BADC-AF36EF3B6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503" y="1622860"/>
            <a:ext cx="4828033" cy="455410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93AEB-46B7-240A-8A97-C9F3BC82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3D8664-2B36-C0D7-7E3D-85B4A6A1CD29}"/>
              </a:ext>
            </a:extLst>
          </p:cNvPr>
          <p:cNvSpPr txBox="1"/>
          <p:nvPr/>
        </p:nvSpPr>
        <p:spPr>
          <a:xfrm>
            <a:off x="3681983" y="6205466"/>
            <a:ext cx="4828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p.344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773084-DF2C-7535-8E96-C7D50C54E48F}"/>
              </a:ext>
            </a:extLst>
          </p:cNvPr>
          <p:cNvSpPr/>
          <p:nvPr/>
        </p:nvSpPr>
        <p:spPr>
          <a:xfrm>
            <a:off x="3890356" y="2394063"/>
            <a:ext cx="4512180" cy="7574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4B2F61-FA0F-13AB-CDBA-7C186A93DE20}"/>
              </a:ext>
            </a:extLst>
          </p:cNvPr>
          <p:cNvSpPr/>
          <p:nvPr/>
        </p:nvSpPr>
        <p:spPr>
          <a:xfrm>
            <a:off x="3997836" y="3291840"/>
            <a:ext cx="4512180" cy="7574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622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7C5-1CF1-5BD7-8E22-5FD0B175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Bagging</a:t>
            </a:r>
            <a:r>
              <a:rPr lang="es-ES_tradnl" dirty="0"/>
              <a:t>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Consideraciones finales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Arboles</a:t>
                </a:r>
                <a:r>
                  <a:rPr lang="es-ES_tradnl" dirty="0"/>
                  <a:t>: Variable más importante -&gt; 1er Split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 err="1">
                    <a:solidFill>
                      <a:srgbClr val="002060"/>
                    </a:solidFill>
                  </a:rPr>
                  <a:t>Bagging</a:t>
                </a:r>
                <a:r>
                  <a:rPr lang="es-ES_tradnl" dirty="0"/>
                  <a:t>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Usar  RSS (Regresión) o Gini </a:t>
                </a:r>
                <a:r>
                  <a:rPr lang="es-ES_tradnl" dirty="0" err="1"/>
                  <a:t>index</a:t>
                </a:r>
                <a:r>
                  <a:rPr lang="es-ES_tradnl" dirty="0"/>
                  <a:t> (Clasificación)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Cuánto </a:t>
                </a:r>
                <a:r>
                  <a:rPr lang="es-ES_tradnl" dirty="0">
                    <a:solidFill>
                      <a:srgbClr val="00B050"/>
                    </a:solidFill>
                  </a:rPr>
                  <a:t>disminuye</a:t>
                </a:r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00B050"/>
                    </a:solidFill>
                  </a:rPr>
                  <a:t>RSS</a:t>
                </a:r>
                <a:r>
                  <a:rPr lang="es-ES_tradnl" dirty="0"/>
                  <a:t>, con la partición de un predictor en los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árboles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Valores altos indican la importancia del predictor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56" t="-116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graph of a number of red bars&#10;&#10;Description automatically generated with medium confidence">
            <a:extLst>
              <a:ext uri="{FF2B5EF4-FFF2-40B4-BE49-F238E27FC236}">
                <a16:creationId xmlns:a16="http://schemas.microsoft.com/office/drawing/2014/main" id="{FAAF21E0-C3A8-D575-3F31-9483CDED10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9493" y="1528997"/>
            <a:ext cx="4728800" cy="46479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93AEB-46B7-240A-8A97-C9F3BC82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7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9375-7BA2-40C0-03E9-5169D745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Bagging</a:t>
            </a:r>
            <a:r>
              <a:rPr lang="es-ES_tradnl" dirty="0"/>
              <a:t>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Consideraciones finales II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041110-4D4E-1D9A-5A54-CDFA65F98D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Una muestra -&gt; Un árbol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Problema</a:t>
                </a:r>
                <a:r>
                  <a:rPr lang="es-ES_tradnl" dirty="0"/>
                  <a:t>: </a:t>
                </a:r>
                <a:r>
                  <a:rPr lang="es-ES_tradnl" dirty="0" err="1"/>
                  <a:t>overfit</a:t>
                </a:r>
                <a:r>
                  <a:rPr lang="es-ES_tradnl" dirty="0"/>
                  <a:t> en cada submuestra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Un predictor importa mucho -&gt; siempre estará 1ro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Problema</a:t>
                </a:r>
                <a:r>
                  <a:rPr lang="es-ES_tradnl" dirty="0"/>
                  <a:t>: todos los árboles serán muy </a:t>
                </a:r>
                <a:r>
                  <a:rPr lang="es-ES_tradnl" dirty="0">
                    <a:solidFill>
                      <a:srgbClr val="002060"/>
                    </a:solidFill>
                  </a:rPr>
                  <a:t>parecidos</a:t>
                </a:r>
                <a:r>
                  <a:rPr lang="es-ES_tradnl" dirty="0"/>
                  <a:t>, los árboles están </a:t>
                </a:r>
                <a:r>
                  <a:rPr lang="es-ES_tradnl" dirty="0">
                    <a:solidFill>
                      <a:srgbClr val="002060"/>
                    </a:solidFill>
                  </a:rPr>
                  <a:t>correlacionados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s-ES_tradnl" b="1" dirty="0" err="1">
                    <a:solidFill>
                      <a:srgbClr val="00B050"/>
                    </a:solidFill>
                  </a:rPr>
                  <a:t>Solucion</a:t>
                </a:r>
                <a:r>
                  <a:rPr lang="es-ES_tradnl" dirty="0"/>
                  <a:t>: </a:t>
                </a:r>
                <a:r>
                  <a:rPr lang="es-ES_tradnl" dirty="0" err="1"/>
                  <a:t>Random</a:t>
                </a:r>
                <a:r>
                  <a:rPr lang="es-ES_tradnl" dirty="0"/>
                  <a:t> Forest (clase que viene)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041110-4D4E-1D9A-5A54-CDFA65F98D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b="-17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56A5A-59C7-A321-AF97-B6D758C2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40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 finales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6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s-ES_tradnl" dirty="0"/>
              <a:t>Vimos el primer método de ensamble llamado </a:t>
            </a:r>
            <a:r>
              <a:rPr lang="es-ES_tradnl" dirty="0">
                <a:solidFill>
                  <a:srgbClr val="002060"/>
                </a:solidFill>
              </a:rPr>
              <a:t>Bagging</a:t>
            </a:r>
            <a:r>
              <a:rPr lang="es-ES_tradnl" dirty="0"/>
              <a:t>: </a:t>
            </a:r>
          </a:p>
          <a:p>
            <a:pPr lvl="1">
              <a:lnSpc>
                <a:spcPct val="170000"/>
              </a:lnSpc>
            </a:pPr>
            <a:r>
              <a:rPr lang="es-ES_tradnl" dirty="0" err="1"/>
              <a:t>Boostrapeamos</a:t>
            </a:r>
            <a:r>
              <a:rPr lang="es-ES_tradnl" dirty="0"/>
              <a:t> muestras independientes, estimamos árboles, promediamos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Busca </a:t>
            </a:r>
            <a:r>
              <a:rPr lang="es-ES_tradnl" dirty="0">
                <a:solidFill>
                  <a:srgbClr val="00B050"/>
                </a:solidFill>
              </a:rPr>
              <a:t>reducir la varianza </a:t>
            </a:r>
            <a:r>
              <a:rPr lang="es-ES_tradnl" dirty="0"/>
              <a:t>de un solo árbol de decisión CART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0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5B1-4C9E-9A68-CAC5-2D521102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¿Dudas, consultas?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E542-4031-D126-7AAF-A0332014D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_tradnl" dirty="0">
                <a:latin typeface="Gill Sans Nova Light" panose="020B0302020104020203" pitchFamily="34" charset="0"/>
              </a:rPr>
              <a:t>Consultas: 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  <a:hlinkClick r:id="rId2"/>
              </a:rPr>
              <a:t>25RO35480961@campus.economicas.uba.ar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</a:rPr>
              <a:t> </a:t>
            </a:r>
            <a:endParaRPr lang="es-ES_tradnl" dirty="0">
              <a:latin typeface="Gill Sans Nova Light" panose="020B03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2557C-64E1-99EA-732F-3F53925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00F5-C7EE-2CC9-E9BA-CD7EB57A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s-ES_tradnl" sz="3200"/>
              <a:t>En la clase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27E-74B0-5F1D-D3E8-C9714B43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1998134"/>
            <a:ext cx="6756560" cy="4155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dirty="0">
                <a:solidFill>
                  <a:srgbClr val="002060"/>
                </a:solidFill>
              </a:rPr>
              <a:t>CART: Arboles de regresión y clasificación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002060"/>
                </a:solidFill>
              </a:rPr>
              <a:t>Métodos basados en Arboles de Decisión</a:t>
            </a:r>
          </a:p>
          <a:p>
            <a:pPr marL="0" indent="0">
              <a:buNone/>
            </a:pPr>
            <a:r>
              <a:rPr lang="es-ES_tradnl" dirty="0"/>
              <a:t>0.  </a:t>
            </a:r>
            <a:r>
              <a:rPr lang="es-ES_tradnl" dirty="0" err="1"/>
              <a:t>Bootstrapping</a:t>
            </a:r>
            <a:endParaRPr lang="es-ES_tradnl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_tradnl" dirty="0"/>
              <a:t>Bagging ⭐︎ </a:t>
            </a:r>
          </a:p>
          <a:p>
            <a:pPr marL="514350" indent="-514350">
              <a:buAutoNum type="arabicPeriod"/>
            </a:pPr>
            <a:r>
              <a:rPr lang="es-ES_tradnl" dirty="0"/>
              <a:t>Random︎ Forest ⭐︎</a:t>
            </a:r>
          </a:p>
          <a:p>
            <a:pPr marL="514350" indent="-514350">
              <a:buAutoNum type="arabicPeriod"/>
            </a:pPr>
            <a:r>
              <a:rPr lang="es-ES_tradnl" dirty="0"/>
              <a:t>Boosting ⭐︎</a:t>
            </a:r>
          </a:p>
        </p:txBody>
      </p:sp>
      <p:pic>
        <p:nvPicPr>
          <p:cNvPr id="5" name="Graphic 1" descr="Brain in head outline">
            <a:extLst>
              <a:ext uri="{FF2B5EF4-FFF2-40B4-BE49-F238E27FC236}">
                <a16:creationId xmlns:a16="http://schemas.microsoft.com/office/drawing/2014/main" id="{161E704C-660A-51E5-F0B0-64F29A9312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274182" y="1566745"/>
            <a:ext cx="4155978" cy="41559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93B2-27BD-5888-9D83-58D8D3F7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8C1CC4-2077-434E-BCF1-5D01C08A9B17}" type="slidenum">
              <a:rPr lang="en-US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8026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Bootstrap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</a:t>
            </a:r>
            <a:r>
              <a:rPr lang="en-US" dirty="0"/>
              <a:t> </a:t>
            </a:r>
            <a:r>
              <a:rPr lang="en-US" b="1" dirty="0"/>
              <a:t>5.2</a:t>
            </a:r>
            <a:endParaRPr lang="en-US" b="1" i="1" dirty="0"/>
          </a:p>
          <a:p>
            <a:r>
              <a:rPr lang="en-US" dirty="0"/>
              <a:t>Hastie, T., Tibshirani, T. Y Freedman, J. (2013) </a:t>
            </a:r>
            <a:r>
              <a:rPr lang="en-US" i="1" dirty="0"/>
              <a:t>The Elements of Statistical Learning. </a:t>
            </a:r>
            <a:r>
              <a:rPr lang="en-US" b="1" dirty="0"/>
              <a:t>Chap 7.11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0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A89-B89E-1FA8-F35A-25ABDA3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 conocido: </a:t>
            </a:r>
            <a:r>
              <a:rPr lang="es-ES_tradnl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Media muestral y estimación de la Varianza</a:t>
            </a:r>
            <a:endParaRPr lang="es-ES_tradn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_tradnl" dirty="0"/>
                  <a:t> </a:t>
                </a:r>
                <a:r>
                  <a:rPr lang="es-ES_tradnl" dirty="0" err="1"/>
                  <a:t>iid</a:t>
                </a:r>
                <a:r>
                  <a:rPr lang="es-ES_tradnl" dirty="0"/>
                  <a:t>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_trad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ES_trad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ES_tradnl" dirty="0"/>
                  <a:t> ambas finitas</a:t>
                </a:r>
              </a:p>
              <a:p>
                <a:r>
                  <a:rPr lang="es-ES_tradnl" dirty="0"/>
                  <a:t>Queremos estimar la varianza de la media muestral de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Formula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s-ES_tradn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con:</a:t>
                </a:r>
              </a:p>
              <a:p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07" b="-5203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26E-8816-D907-4BE1-7B4081D5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5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A89-B89E-1FA8-F35A-25ABDA3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Bootstrap: Método alternativo “sin formula”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De los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 datos originales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_tradnl" dirty="0"/>
                  <a:t> tomar una muestra </a:t>
                </a:r>
                <a:r>
                  <a:rPr lang="es-ES_tradnl" dirty="0">
                    <a:solidFill>
                      <a:srgbClr val="FF0000"/>
                    </a:solidFill>
                  </a:rPr>
                  <a:t>con reposición</a:t>
                </a:r>
                <a:r>
                  <a:rPr lang="es-ES_tradnl" dirty="0"/>
                  <a:t> de tamaño </a:t>
                </a:r>
                <a14:m>
                  <m:oMath xmlns:m="http://schemas.openxmlformats.org/officeDocument/2006/math">
                    <m:r>
                      <a:rPr lang="es-ES_tradnl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ES_tradnl" dirty="0">
                  <a:solidFill>
                    <a:srgbClr val="FF0000"/>
                  </a:solidFill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Computar la media muestral con esta </a:t>
                </a:r>
                <a:r>
                  <a:rPr lang="es-ES_tradnl" dirty="0">
                    <a:solidFill>
                      <a:srgbClr val="002060"/>
                    </a:solidFill>
                  </a:rPr>
                  <a:t>pseudo-muestra</a:t>
                </a:r>
                <a:endParaRPr lang="es-ES_tradnl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Repetir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veces. Al finalizar tendremos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estimaciones de media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Computar la varianza de 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medias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26E-8816-D907-4BE1-7B4081D5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9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10E3-54E1-30D2-E66E-58BB9AE5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de Bootstrap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9FAB8-61E4-9C79-60FC-ED9E5AB6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9" descr="A diagram of a data flow&#10;&#10;Description automatically generated">
            <a:extLst>
              <a:ext uri="{FF2B5EF4-FFF2-40B4-BE49-F238E27FC236}">
                <a16:creationId xmlns:a16="http://schemas.microsoft.com/office/drawing/2014/main" id="{B78BB9C9-2CC5-CA0B-7E59-EAB81AA36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277" y="1441985"/>
            <a:ext cx="5325604" cy="479012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25DDCF-71C2-FF78-02AD-C68703304C17}"/>
              </a:ext>
            </a:extLst>
          </p:cNvPr>
          <p:cNvSpPr txBox="1"/>
          <p:nvPr/>
        </p:nvSpPr>
        <p:spPr>
          <a:xfrm>
            <a:off x="3117277" y="6233060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</a:rPr>
              <a:t>Fuente: James, Witten, Hastie, Tibshirani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</a:rPr>
              <a:t>2023). p.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215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1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A89-B89E-1FA8-F35A-25ABDA3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Bootstrap formalmente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b="0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,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ES_tradnl" dirty="0"/>
                  <a:t> es un parámetro de interés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Muestra de tamaño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con reemplazo de la muestra original (</a:t>
                </a:r>
                <a:r>
                  <a:rPr lang="es-ES_tradnl" dirty="0">
                    <a:solidFill>
                      <a:srgbClr val="00B050"/>
                    </a:solidFill>
                  </a:rPr>
                  <a:t>muestra</a:t>
                </a:r>
                <a:r>
                  <a:rPr lang="es-ES_tradnl" dirty="0"/>
                  <a:t> </a:t>
                </a:r>
                <a:r>
                  <a:rPr lang="es-ES_tradnl" dirty="0" err="1">
                    <a:solidFill>
                      <a:srgbClr val="00B050"/>
                    </a:solidFill>
                  </a:rPr>
                  <a:t>bootstrap</a:t>
                </a:r>
                <a:r>
                  <a:rPr lang="es-ES_tradnl" dirty="0"/>
                  <a:t>).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Computar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ES_tradnl" i="1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Repetir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veces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Computar</a:t>
                </a:r>
                <a:r>
                  <a:rPr lang="es-ES_tradnl" b="0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sz="2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t="-1163" b="-3604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26E-8816-D907-4BE1-7B4081D5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5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A89-B89E-1FA8-F35A-25ABDA3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Intuición de la utilidad de Bootstrap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¿Por qué hacer </a:t>
                </a:r>
                <a:r>
                  <a:rPr lang="es-ES_tradnl" dirty="0" err="1"/>
                  <a:t>bootstraping</a:t>
                </a:r>
                <a:r>
                  <a:rPr lang="es-ES_tradnl" dirty="0"/>
                  <a:t>?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En la mayoría de los casos </a:t>
                </a:r>
                <a:r>
                  <a:rPr lang="es-ES_tradnl" dirty="0">
                    <a:solidFill>
                      <a:srgbClr val="FF0000"/>
                    </a:solidFill>
                  </a:rPr>
                  <a:t>NO</a:t>
                </a:r>
                <a:r>
                  <a:rPr lang="es-ES_tradnl" dirty="0"/>
                  <a:t> hay fórmula para la varianza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Ejemplos </a:t>
                </a:r>
                <a:r>
                  <a:rPr lang="es-ES_tradnl" dirty="0">
                    <a:solidFill>
                      <a:srgbClr val="002060"/>
                    </a:solidFill>
                  </a:rPr>
                  <a:t>sin formula directa </a:t>
                </a:r>
                <a:r>
                  <a:rPr lang="es-ES_tradnl" dirty="0"/>
                  <a:t>de la varianza: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s-ES_tradnl" dirty="0"/>
                  <a:t>Coeficiente de Gini, mediana, IPC, otros índices de desigualdad, rendimiento de acciones…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Intervalos de confianza</a:t>
                </a:r>
                <a:r>
                  <a:rPr lang="es-ES_tradnl" dirty="0"/>
                  <a:t>: percentiles empíricos de 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estimaciones </a:t>
                </a:r>
                <a:r>
                  <a:rPr lang="es-ES_tradnl" dirty="0" err="1"/>
                  <a:t>bootstrap</a:t>
                </a:r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¿Regresión?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b="-87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26E-8816-D907-4BE1-7B4081D5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3385</TotalTime>
  <Words>1333</Words>
  <Application>Microsoft Macintosh PowerPoint</Application>
  <PresentationFormat>Panorámica</PresentationFormat>
  <Paragraphs>165</Paragraphs>
  <Slides>28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Gill Sans Nova Light</vt:lpstr>
      <vt:lpstr>Goudy Old Style</vt:lpstr>
      <vt:lpstr>Times</vt:lpstr>
      <vt:lpstr>Times New Roman</vt:lpstr>
      <vt:lpstr>Office Theme</vt:lpstr>
      <vt:lpstr>Métodos de Ensamble I: Bagging</vt:lpstr>
      <vt:lpstr>Cuestiones operativas del curso: Próximos Deadlines</vt:lpstr>
      <vt:lpstr>En la clase de hoy</vt:lpstr>
      <vt:lpstr>Bootstrap</vt:lpstr>
      <vt:lpstr>Ejemplo conocido: Media muestral y estimación de la Varianza</vt:lpstr>
      <vt:lpstr>Bootstrap: Método alternativo “sin formula”</vt:lpstr>
      <vt:lpstr>Ilustración de Bootstrap</vt:lpstr>
      <vt:lpstr>Bootstrap formalmente</vt:lpstr>
      <vt:lpstr>Intuición de la utilidad de Bootstrap</vt:lpstr>
      <vt:lpstr>Regresiones: Errores Estándar “Bootstrapeados”  </vt:lpstr>
      <vt:lpstr>Entendiendo por qué funciona Bootstrap</vt:lpstr>
      <vt:lpstr>Aplicaciones de Bootstrap</vt:lpstr>
      <vt:lpstr>Intervalos de Confianza para el Coeficiente de Gini: Sosa &amp; Gasparini (2000) </vt:lpstr>
      <vt:lpstr>Solución más sofisticada: Método de Ensamble</vt:lpstr>
      <vt:lpstr>Métodos basados en Árboles I: Bagging</vt:lpstr>
      <vt:lpstr>Bagging: Definición e Idea  </vt:lpstr>
      <vt:lpstr>Repaso de Bootstrap</vt:lpstr>
      <vt:lpstr>Ilustración de Bootstrap</vt:lpstr>
      <vt:lpstr>Volviendo a nuestro caso con árboles </vt:lpstr>
      <vt:lpstr>Bagging: Ilustracion </vt:lpstr>
      <vt:lpstr>Implicancias del método de Bagging</vt:lpstr>
      <vt:lpstr>Bagging: Intuiciones</vt:lpstr>
      <vt:lpstr>Bagging: Ilustración del error de CV vs. OOB</vt:lpstr>
      <vt:lpstr>Bagging: Consideraciones finales I</vt:lpstr>
      <vt:lpstr>Bagging: Consideraciones finales II</vt:lpstr>
      <vt:lpstr>Conclusiones finales</vt:lpstr>
      <vt:lpstr>¿Qué aprendimos hoy?</vt:lpstr>
      <vt:lpstr>¿Dudas, 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Aprendizaje y Minería de Datos:  Perspectivas, ideas y herramientas para economistas</dc:title>
  <dc:creator>Romero, Maria Noelia</dc:creator>
  <cp:lastModifiedBy>Noelia Romero</cp:lastModifiedBy>
  <cp:revision>181</cp:revision>
  <dcterms:created xsi:type="dcterms:W3CDTF">2023-06-12T20:51:31Z</dcterms:created>
  <dcterms:modified xsi:type="dcterms:W3CDTF">2025-05-27T19:25:30Z</dcterms:modified>
</cp:coreProperties>
</file>