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423" r:id="rId2"/>
    <p:sldId id="259" r:id="rId3"/>
    <p:sldId id="326" r:id="rId4"/>
    <p:sldId id="471" r:id="rId5"/>
    <p:sldId id="266" r:id="rId6"/>
    <p:sldId id="522" r:id="rId7"/>
    <p:sldId id="411" r:id="rId8"/>
    <p:sldId id="520" r:id="rId9"/>
    <p:sldId id="413" r:id="rId10"/>
    <p:sldId id="521" r:id="rId11"/>
    <p:sldId id="261" r:id="rId12"/>
    <p:sldId id="329" r:id="rId13"/>
    <p:sldId id="351" r:id="rId14"/>
    <p:sldId id="439" r:id="rId15"/>
    <p:sldId id="442" r:id="rId16"/>
    <p:sldId id="441" r:id="rId17"/>
    <p:sldId id="330" r:id="rId18"/>
    <p:sldId id="331" r:id="rId19"/>
    <p:sldId id="443" r:id="rId20"/>
    <p:sldId id="318" r:id="rId21"/>
    <p:sldId id="257" r:id="rId22"/>
    <p:sldId id="332" r:id="rId23"/>
    <p:sldId id="333" r:id="rId24"/>
    <p:sldId id="334" r:id="rId25"/>
    <p:sldId id="340" r:id="rId26"/>
    <p:sldId id="338" r:id="rId27"/>
    <p:sldId id="339" r:id="rId28"/>
    <p:sldId id="341" r:id="rId29"/>
    <p:sldId id="350" r:id="rId30"/>
    <p:sldId id="342" r:id="rId31"/>
    <p:sldId id="343" r:id="rId32"/>
    <p:sldId id="344" r:id="rId33"/>
    <p:sldId id="345" r:id="rId34"/>
    <p:sldId id="346" r:id="rId35"/>
    <p:sldId id="348" r:id="rId36"/>
    <p:sldId id="337" r:id="rId37"/>
    <p:sldId id="314" r:id="rId38"/>
    <p:sldId id="440" r:id="rId39"/>
    <p:sldId id="44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E9202-8AF9-7B42-B817-22D148D689E3}">
          <p14:sldIdLst>
            <p14:sldId id="423"/>
            <p14:sldId id="259"/>
            <p14:sldId id="326"/>
          </p14:sldIdLst>
        </p14:section>
        <p14:section name="Error de Pronóstico, MSE, Overfitting" id="{75D31724-3B6C-E842-978D-4FEEBABBFA4D}">
          <p14:sldIdLst>
            <p14:sldId id="471"/>
            <p14:sldId id="266"/>
            <p14:sldId id="522"/>
            <p14:sldId id="411"/>
            <p14:sldId id="520"/>
            <p14:sldId id="413"/>
            <p14:sldId id="521"/>
            <p14:sldId id="261"/>
          </p14:sldIdLst>
        </p14:section>
        <p14:section name="Cross-Validation" id="{5623DDE8-0602-0D4F-AFA1-3B05F3F0BCCE}">
          <p14:sldIdLst>
            <p14:sldId id="329"/>
            <p14:sldId id="351"/>
            <p14:sldId id="439"/>
            <p14:sldId id="442"/>
            <p14:sldId id="441"/>
            <p14:sldId id="330"/>
            <p14:sldId id="331"/>
            <p14:sldId id="443"/>
          </p14:sldIdLst>
        </p14:section>
        <p14:section name="Repaso de Ley de Grandes Números" id="{7FB3D64B-F88D-DC44-A858-9D76D5739914}">
          <p14:sldIdLst>
            <p14:sldId id="318"/>
            <p14:sldId id="257"/>
            <p14:sldId id="332"/>
            <p14:sldId id="333"/>
            <p14:sldId id="334"/>
            <p14:sldId id="340"/>
          </p14:sldIdLst>
        </p14:section>
        <p14:section name="Bootstrap" id="{452C278E-0A2E-D847-AF96-BC48CAD56F94}">
          <p14:sldIdLst>
            <p14:sldId id="338"/>
            <p14:sldId id="339"/>
            <p14:sldId id="341"/>
            <p14:sldId id="350"/>
            <p14:sldId id="342"/>
            <p14:sldId id="343"/>
            <p14:sldId id="344"/>
            <p14:sldId id="345"/>
            <p14:sldId id="346"/>
            <p14:sldId id="348"/>
          </p14:sldIdLst>
        </p14:section>
        <p14:section name="Conclusiones finales" id="{30AE4762-25DE-C74D-AF95-4AEC0CC37FB0}">
          <p14:sldIdLst>
            <p14:sldId id="337"/>
            <p14:sldId id="314"/>
            <p14:sldId id="440"/>
            <p14:sldId id="4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9FF"/>
    <a:srgbClr val="FF8A8C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663"/>
    <p:restoredTop sz="81368"/>
  </p:normalViewPr>
  <p:slideViewPr>
    <p:cSldViewPr snapToGrid="0">
      <p:cViewPr varScale="1">
        <p:scale>
          <a:sx n="83" d="100"/>
          <a:sy n="83" d="100"/>
        </p:scale>
        <p:origin x="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D2768-130B-614C-8F49-55BAE04AC9E5}" type="datetimeFigureOut">
              <a:rPr lang="es-ES_tradnl" smtClean="0"/>
              <a:t>9/5/25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82E8D-904F-FE4E-AEC7-40B6C99751F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3979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2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2E8D-904F-FE4E-AEC7-40B6C99751F7}" type="slidenum">
              <a:rPr lang="es-ES_tradnl" smtClean="0"/>
              <a:t>30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1494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84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36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722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2E8D-904F-FE4E-AEC7-40B6C99751F7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3752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9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2E8D-904F-FE4E-AEC7-40B6C99751F7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7937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5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Mas de la historia de Netflix </a:t>
            </a:r>
            <a:r>
              <a:rPr lang="es-ES_tradnl" dirty="0" err="1"/>
              <a:t>Prize</a:t>
            </a:r>
            <a:r>
              <a:rPr lang="es-ES_tradnl" dirty="0"/>
              <a:t>: https://</a:t>
            </a:r>
            <a:r>
              <a:rPr lang="es-ES_tradnl" dirty="0" err="1"/>
              <a:t>en.wikipedia.org</a:t>
            </a:r>
            <a:r>
              <a:rPr lang="es-ES_tradnl" dirty="0"/>
              <a:t>/wiki/</a:t>
            </a:r>
            <a:r>
              <a:rPr lang="es-ES_tradnl" dirty="0" err="1"/>
              <a:t>Netflix_Prize</a:t>
            </a:r>
            <a:r>
              <a:rPr lang="es-ES_tradnl" dirty="0"/>
              <a:t> </a:t>
            </a:r>
          </a:p>
          <a:p>
            <a:r>
              <a:rPr lang="es-ES_tradnl" dirty="0"/>
              <a:t>Mas sobre </a:t>
            </a:r>
            <a:r>
              <a:rPr lang="es-ES_tradnl" dirty="0" err="1"/>
              <a:t>AlixParteners</a:t>
            </a:r>
            <a:r>
              <a:rPr lang="es-ES_tradnl" dirty="0"/>
              <a:t>’ </a:t>
            </a:r>
            <a:r>
              <a:rPr lang="es-ES_tradnl" dirty="0" err="1"/>
              <a:t>Analytics</a:t>
            </a:r>
            <a:r>
              <a:rPr lang="es-ES_tradnl" dirty="0"/>
              <a:t> </a:t>
            </a:r>
            <a:r>
              <a:rPr lang="es-ES_tradnl" dirty="0" err="1"/>
              <a:t>Challange</a:t>
            </a:r>
            <a:r>
              <a:rPr lang="es-ES_tradnl" dirty="0"/>
              <a:t>: https://</a:t>
            </a:r>
            <a:r>
              <a:rPr lang="es-ES_tradnl" dirty="0" err="1"/>
              <a:t>www.alixpartners.com</a:t>
            </a:r>
            <a:r>
              <a:rPr lang="es-ES_tradnl" dirty="0"/>
              <a:t>/</a:t>
            </a:r>
            <a:r>
              <a:rPr lang="es-ES_tradnl" dirty="0" err="1"/>
              <a:t>insights-impact</a:t>
            </a:r>
            <a:r>
              <a:rPr lang="es-ES_tradnl" dirty="0"/>
              <a:t>/</a:t>
            </a:r>
            <a:r>
              <a:rPr lang="es-ES_tradnl" dirty="0" err="1"/>
              <a:t>insights</a:t>
            </a:r>
            <a:r>
              <a:rPr lang="es-ES_tradnl" dirty="0"/>
              <a:t>/</a:t>
            </a:r>
            <a:r>
              <a:rPr lang="es-ES_tradnl" dirty="0" err="1"/>
              <a:t>analytics-challenge</a:t>
            </a:r>
            <a:r>
              <a:rPr lang="es-ES_tradnl" dirty="0"/>
              <a:t>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2E8D-904F-FE4E-AEC7-40B6C99751F7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8577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Kohavi</a:t>
            </a:r>
            <a:r>
              <a:rPr lang="es-ES_tradnl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(1995): </a:t>
            </a:r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82E8D-904F-FE4E-AEC7-40B6C99751F7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945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B98C-7E11-E20C-7CA1-01CA7BC6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3A6-7EF0-25DE-49FD-093DABE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F46-6163-6B81-C8F2-2AFCA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DCD8-7EB1-8047-A2AB-6E788D18FADB}" type="datetime1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C366-551D-FE97-2B1D-32127BF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1B1D-ECC1-F92A-E5F2-CCE7936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278C1CC4-2077-434E-BCF1-5D01C08A9B1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847-10A3-1E86-2365-C19719B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D640-C06A-7E21-00D5-44964ADC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EB36-D0A3-DD5E-C201-B27A716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F9B8-4A84-6C44-97CE-404E82C7C5A6}" type="datetime1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C4C8-11C3-310B-0494-5A9A39C6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FB9E-F285-F7AE-0E8F-94E4439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91E1-25BE-1B7D-2747-B206B769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95D2-79AD-B457-5041-AF0BC72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9B71-7EFC-DD71-1559-F745192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047E-3421-884D-931C-76C19C9D605B}" type="datetime1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D8D1-6C57-FE1E-C640-C760ABFF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9F31-ACBF-4495-3650-1BBE05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DC1-3848-0D97-B7AC-87941E6A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30B0-69E0-A392-06B3-B0B255B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745A-C184-9A02-3478-963C49C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B5FB-DAF5-7B40-B1AF-35CC0811FEB7}" type="datetime1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6306-932B-2678-8102-D5B1FF6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BCBB-A717-3F86-896B-2E91556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E9D-254D-F34F-04CD-7171E08A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A657-71FF-6D0F-FA99-85DC67E6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6D25-137F-9F92-60F0-FB0CA02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67F60-1411-2B4A-BCD1-EC230BC346BD}" type="datetime1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8134-AEC4-52EE-619E-153EC79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6E28-6B6A-F6F8-4722-E4543D3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D6C-E496-E079-CBB1-0568125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603-C8AA-9A92-329E-1802B5F5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0DDA-AA05-B9E0-6968-15C94DE9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6625-219C-99D2-3E54-1E8F41B2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7FEE9-12AE-DE4A-9EF2-994B40F4A4F9}" type="datetime1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BBC7-B012-FDE4-EA5B-0F69DA2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FDEE-8F41-2CAA-8017-4038F3B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A04D-9D5C-EB18-C5D0-F76A09B0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2525-56CB-7F89-4E11-9F3346C5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98E8-A9B1-48FB-F54D-A3A92D36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E517-63E9-95AE-DECC-CFC5865D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A0CC-FDD5-8EAE-60EC-D76CDDC97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A6C08-7F94-962B-4B6D-4E592F0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6CF93-EB58-8944-AD26-960900805666}" type="datetime1">
              <a:rPr lang="en-US" smtClean="0"/>
              <a:t>5/9/25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BB8B-904B-340C-44C2-AEB8E73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219B-396C-1FD3-E2D2-AE434727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1B7-64C8-5681-B050-6630E10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26AF0-FBD4-6543-A23B-33B8EC5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74389-4B09-0E4D-871E-5E8550FB2FBA}" type="datetime1">
              <a:rPr lang="en-US" smtClean="0"/>
              <a:t>5/9/25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7316-ECA6-24C4-30E6-F285BB5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D056-F9AE-1692-E81E-AF758FC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10710-3846-C9D7-2144-F947912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0AA1-7772-2142-B489-05E017ABECE3}" type="datetime1">
              <a:rPr lang="en-US" smtClean="0"/>
              <a:t>5/9/25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C6AD-5E2E-A761-7126-579D5026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90D8-22CE-08FF-C435-CF9436B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159F-BCFE-0041-5B65-0F7FC24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978-B876-7F13-E812-15175B9B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65CE-0860-1EFD-1CD1-8D84398D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4DE7-1714-6B66-42FD-77D069D7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934C-98A6-0244-B4A6-EFCB81F46DCF}" type="datetime1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CE9F-F437-9F8B-15B0-8576AFF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9748-1BAE-0CB1-1ED5-9FF402F0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094-D299-E460-49A2-D005A07A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A670-8C5F-885F-FB89-1940119E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2C41-9999-BFD6-AEAD-EB346FCC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BE73-C51E-CB3B-FD3F-C461033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37429-5211-8E4F-85EE-D9BE49379DCA}" type="datetime1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6684-3CE0-4A83-95A6-6EBB094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3D51-51CE-D827-C1EE-C87D92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12EA-8A8E-06EC-6E57-8E5E96C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0FE1-91A8-46C3-32E1-30AAA21A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9DB0-88CE-6331-AB80-0CB309875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DD09F69E-A325-574B-B415-C02420AD2FBD}" type="datetime1">
              <a:rPr lang="en-US" noProof="0" smtClean="0"/>
              <a:t>5/9/25</a:t>
            </a:fld>
            <a:endParaRPr lang="es-ES_tradnl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BFB-E83F-ED57-BB3C-53CCB666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endParaRPr lang="es-ES_tradnl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CCDE-D195-0527-335D-0AECD8803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78C1CC4-2077-434E-BCF1-5D01C08A9B17}" type="slidenum">
              <a:rPr lang="es-ES_tradnl" noProof="0" smtClean="0"/>
              <a:pPr/>
              <a:t>‹Nº›</a:t>
            </a:fld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248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m-n-romero91/30min-office-hou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25RO35480961@campus.economicas.uba.a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8F4-54CC-EED9-C31F-8F80FFB62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910"/>
            <a:ext cx="9144000" cy="2387600"/>
          </a:xfrm>
        </p:spPr>
        <p:txBody>
          <a:bodyPr>
            <a:normAutofit/>
          </a:bodyPr>
          <a:lstStyle/>
          <a:p>
            <a:r>
              <a:rPr lang="es-ES" sz="4400" b="1" kern="1400" dirty="0">
                <a:solidFill>
                  <a:srgbClr val="002060"/>
                </a:solidFill>
                <a:effectLst/>
                <a:latin typeface="Goudy Old Style" panose="02020502050305020303" pitchFamily="18" charset="77"/>
                <a:ea typeface="Times New Roman" panose="02020603050405020304" pitchFamily="18" charset="0"/>
                <a:cs typeface="Times New Roman" panose="02020603050405020304" pitchFamily="18" charset="0"/>
              </a:rPr>
              <a:t>Enfoque de Validación: </a:t>
            </a:r>
            <a:br>
              <a:rPr lang="es-ES" sz="4400" b="1" kern="1400" dirty="0">
                <a:solidFill>
                  <a:srgbClr val="002060"/>
                </a:solidFill>
                <a:effectLst/>
                <a:latin typeface="Goudy Old Style" panose="02020502050305020303" pitchFamily="18" charset="77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4400" b="1" kern="1400" dirty="0">
                <a:solidFill>
                  <a:srgbClr val="002060"/>
                </a:solidFill>
                <a:effectLst/>
                <a:latin typeface="Goudy Old Style" panose="02020502050305020303" pitchFamily="18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Cross-Validation</a:t>
            </a:r>
            <a:endParaRPr lang="en-US" sz="1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55BDD-1493-5FB8-8EDB-106F9B36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115"/>
            <a:ext cx="9144000" cy="1655762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María Noelia Romero</a:t>
            </a:r>
            <a:r>
              <a:rPr lang="en-US" sz="4000" dirty="0">
                <a:effectLst/>
              </a:rPr>
              <a:t> </a:t>
            </a:r>
            <a:endParaRPr lang="en-US" sz="4000" dirty="0"/>
          </a:p>
          <a:p>
            <a:r>
              <a:rPr lang="es-ES" sz="2800" dirty="0">
                <a:solidFill>
                  <a:srgbClr val="000000"/>
                </a:solidFill>
                <a:latin typeface="Gill Sans Nova Light" panose="020F0302020204030204" pitchFamily="34" charset="0"/>
                <a:cs typeface="Times New Roman" panose="02020603050405020304" pitchFamily="18" charset="0"/>
              </a:rPr>
              <a:t>Clase 13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CD9-CEB1-5D1E-D7AC-167899E2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27F2D-CC52-462D-4A92-C7C4502C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0" y="853123"/>
            <a:ext cx="1463040" cy="1463040"/>
          </a:xfrm>
          <a:prstGeom prst="rect">
            <a:avLst/>
          </a:prstGeom>
        </p:spPr>
      </p:pic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939E0972-AB4F-C51D-7B38-9F10B613F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07" y="849631"/>
            <a:ext cx="127179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5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223E-BB53-C509-28D8-84B4E1D6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II: Complejidad y </a:t>
            </a:r>
            <a:r>
              <a:rPr lang="es-ES_tradnl" i="1" dirty="0" err="1"/>
              <a:t>train</a:t>
            </a:r>
            <a:r>
              <a:rPr lang="es-ES_tradnl" dirty="0"/>
              <a:t> &amp; </a:t>
            </a:r>
            <a:r>
              <a:rPr lang="es-ES_tradnl" i="1" dirty="0"/>
              <a:t>test</a:t>
            </a:r>
            <a:r>
              <a:rPr lang="es-ES_tradnl" dirty="0"/>
              <a:t> MSE.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Modelo verdadero no lineal </a:t>
            </a:r>
          </a:p>
        </p:txBody>
      </p:sp>
      <p:pic>
        <p:nvPicPr>
          <p:cNvPr id="6" name="Content Placeholder 5" descr="A comparison of graphs and diagrams&#10;&#10;Description automatically generated with medium confidence">
            <a:extLst>
              <a:ext uri="{FF2B5EF4-FFF2-40B4-BE49-F238E27FC236}">
                <a16:creationId xmlns:a16="http://schemas.microsoft.com/office/drawing/2014/main" id="{ED5F3929-5CE9-8479-C5B7-602489849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609" y="1690688"/>
            <a:ext cx="8246782" cy="45504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BD47A-1534-B46F-8875-36BA4600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2438A-B684-0A2B-64CA-16A9166D57A1}"/>
              </a:ext>
            </a:extLst>
          </p:cNvPr>
          <p:cNvSpPr txBox="1"/>
          <p:nvPr/>
        </p:nvSpPr>
        <p:spPr>
          <a:xfrm>
            <a:off x="3596343" y="6241119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Tibshirani, Taylor (2023) p.</a:t>
            </a:r>
            <a:r>
              <a:rPr lang="en-US" sz="1600" dirty="0">
                <a:latin typeface="Gill Sans Nova Light" panose="020B0302020104020203" pitchFamily="34" charset="0"/>
              </a:rPr>
              <a:t>29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CC2C1E4-170B-AC1F-380F-5D929D118F28}"/>
                  </a:ext>
                </a:extLst>
              </p:cNvPr>
              <p:cNvSpPr txBox="1"/>
              <p:nvPr/>
            </p:nvSpPr>
            <p:spPr>
              <a:xfrm>
                <a:off x="8245154" y="2115164"/>
                <a:ext cx="1818640" cy="377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</m:oMath>
                  </m:oMathPara>
                </a14:m>
                <a:endParaRPr lang="es-ES_tradnl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CC2C1E4-170B-AC1F-380F-5D929D118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154" y="2115164"/>
                <a:ext cx="1818640" cy="377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5C72C30-291B-A125-85D1-5F6EFE7F7C49}"/>
                  </a:ext>
                </a:extLst>
              </p:cNvPr>
              <p:cNvSpPr txBox="1"/>
              <p:nvPr/>
            </p:nvSpPr>
            <p:spPr>
              <a:xfrm>
                <a:off x="8682390" y="4789606"/>
                <a:ext cx="1005840" cy="377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5C72C30-291B-A125-85D1-5F6EFE7F7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390" y="4789606"/>
                <a:ext cx="1005840" cy="377706"/>
              </a:xfrm>
              <a:prstGeom prst="rect">
                <a:avLst/>
              </a:prstGeom>
              <a:blipFill>
                <a:blip r:embed="rId4"/>
                <a:stretch>
                  <a:fillRect r="-375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98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7C5-1CF1-5BD7-8E22-5FD0B175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 resumen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s-ES_tradnl" dirty="0" err="1">
                    <a:solidFill>
                      <a:srgbClr val="002060"/>
                    </a:solidFill>
                  </a:rPr>
                  <a:t>Overfit</a:t>
                </a:r>
                <a:r>
                  <a:rPr lang="es-ES_tradnl" dirty="0"/>
                  <a:t>: modelos extremadamente complejos predicen muy bien dentro de la muestra y muy mal fuera de ella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Solución </a:t>
                </a:r>
                <a:r>
                  <a:rPr lang="es-ES_tradnl" dirty="0"/>
                  <a:t>con </a:t>
                </a:r>
                <a:r>
                  <a:rPr lang="es-ES_tradnl" dirty="0">
                    <a:solidFill>
                      <a:srgbClr val="002060"/>
                    </a:solidFill>
                  </a:rPr>
                  <a:t>aprendizaje automático </a:t>
                </a:r>
                <a:r>
                  <a:rPr lang="es-ES_tradnl" dirty="0"/>
                  <a:t>haciendo particiones de los datos disponibles</a:t>
                </a:r>
              </a:p>
              <a:p>
                <a:pPr>
                  <a:lnSpc>
                    <a:spcPct val="16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Objetivo</a:t>
                </a:r>
                <a:r>
                  <a:rPr lang="es-ES_tradnl" dirty="0"/>
                  <a:t> de Métodos de Remuestreo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Elegir</a:t>
                </a:r>
                <a:r>
                  <a:rPr lang="es-ES_tradnl" dirty="0"/>
                  <a:t> el nivel de complejidad optimo </a:t>
                </a:r>
                <a:r>
                  <a:rPr lang="es-ES_tradnl" i="1" dirty="0"/>
                  <a:t>(</a:t>
                </a:r>
                <a:r>
                  <a:rPr lang="es-ES_tradnl" i="1" dirty="0" err="1"/>
                  <a:t>Model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selection</a:t>
                </a:r>
                <a:r>
                  <a:rPr lang="es-ES_tradnl" dirty="0"/>
                  <a:t>)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Evaluar</a:t>
                </a:r>
                <a:r>
                  <a:rPr lang="es-ES_tradnl" dirty="0"/>
                  <a:t> el error de pronóstico </a:t>
                </a:r>
                <a:r>
                  <a:rPr lang="es-ES_tradnl" dirty="0">
                    <a:solidFill>
                      <a:srgbClr val="002060"/>
                    </a:solidFill>
                  </a:rPr>
                  <a:t>fuera</a:t>
                </a:r>
                <a:r>
                  <a:rPr lang="es-ES_tradnl" dirty="0"/>
                  <a:t> de la muestra (futura, condicional, contra fáctica, etc.) </a:t>
                </a:r>
                <a:r>
                  <a:rPr lang="es-ES_tradnl" i="1" dirty="0"/>
                  <a:t>(</a:t>
                </a:r>
                <a:r>
                  <a:rPr lang="es-ES_tradnl" i="1" dirty="0" err="1"/>
                  <a:t>Model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Assesment</a:t>
                </a:r>
                <a:r>
                  <a:rPr lang="es-ES_tradnl" i="1" dirty="0"/>
                  <a:t>)</a:t>
                </a:r>
              </a:p>
              <a:p>
                <a:pPr lvl="2">
                  <a:lnSpc>
                    <a:spcPct val="16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>
                    <a:solidFill>
                      <a:srgbClr val="7030A0"/>
                    </a:solidFill>
                  </a:rPr>
                  <a:t> no funciona: </a:t>
                </a:r>
                <a:r>
                  <a:rPr lang="es-ES_tradnl" dirty="0"/>
                  <a:t>por definición mide predicción </a:t>
                </a:r>
                <a:r>
                  <a:rPr lang="es-ES_tradnl" dirty="0">
                    <a:solidFill>
                      <a:srgbClr val="7030A0"/>
                    </a:solidFill>
                  </a:rPr>
                  <a:t>dentro</a:t>
                </a:r>
                <a:r>
                  <a:rPr lang="es-ES_tradnl" dirty="0"/>
                  <a:t> de la muestra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C1271-A673-28B6-4390-F6ABC726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Cross </a:t>
            </a:r>
            <a:r>
              <a:rPr lang="es-ES_tradnl" dirty="0" err="1"/>
              <a:t>Validation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</a:t>
            </a:r>
            <a:r>
              <a:rPr lang="en-US" dirty="0"/>
              <a:t> </a:t>
            </a:r>
            <a:r>
              <a:rPr lang="en-US" b="1" dirty="0"/>
              <a:t>5</a:t>
            </a:r>
            <a:endParaRPr lang="en-US" b="1" i="1" dirty="0"/>
          </a:p>
          <a:p>
            <a:r>
              <a:rPr lang="en-US" dirty="0"/>
              <a:t>Hastie, T., Tibshirani, T. Y Freedman, J. (2013) </a:t>
            </a:r>
            <a:r>
              <a:rPr lang="en-US" i="1" dirty="0"/>
              <a:t>The Elements of Statistical Learning. </a:t>
            </a:r>
            <a:r>
              <a:rPr lang="en-US" b="1" dirty="0"/>
              <a:t>Chap 7.10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6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6BF0-6784-7FA3-DDC1-12F5A51A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Motivación: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Premios y Mercado de Trabajo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4CA199A-F53A-1198-A032-21E4583C4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6841" y="1555924"/>
            <a:ext cx="7523252" cy="44419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46DB1-966E-2B8D-A601-EA661FFA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328A3D-32FC-4D4D-B4B7-6220C376744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456841" y="5897064"/>
            <a:ext cx="4942668" cy="45928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_tradnl" sz="1400" dirty="0"/>
              <a:t>Fuente: Consultora </a:t>
            </a:r>
            <a:r>
              <a:rPr lang="es-ES_tradnl" sz="1400" dirty="0" err="1"/>
              <a:t>AlixPartner</a:t>
            </a:r>
            <a:r>
              <a:rPr lang="es-ES_tradnl" sz="1400" dirty="0"/>
              <a:t> (2023)</a:t>
            </a:r>
          </a:p>
        </p:txBody>
      </p:sp>
    </p:spTree>
    <p:extLst>
      <p:ext uri="{BB962C8B-B14F-4D97-AF65-F5344CB8AC3E}">
        <p14:creationId xmlns:p14="http://schemas.microsoft.com/office/powerpoint/2010/main" val="358482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89C3-4999-7321-D699-0EF1CF3A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Enfoque de Validación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0F2AA-E79E-4768-E507-82CDDB4BB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Separar datos para:</a:t>
                </a:r>
              </a:p>
              <a:p>
                <a:pPr lvl="1"/>
                <a:r>
                  <a:rPr lang="es-ES_tradnl" dirty="0"/>
                  <a:t>Muestra de entrenamiento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𝑡𝑟𝑎𝑖𝑛</m:t>
                    </m:r>
                  </m:oMath>
                </a14:m>
                <a:r>
                  <a:rPr lang="es-ES_tradnl" dirty="0"/>
                  <a:t> </a:t>
                </a:r>
                <a:r>
                  <a:rPr lang="es-ES_tradnl" dirty="0" err="1"/>
                  <a:t>sample</a:t>
                </a:r>
                <a:r>
                  <a:rPr lang="es-ES_tradnl" dirty="0"/>
                  <a:t>): aquí </a:t>
                </a:r>
                <a:r>
                  <a:rPr lang="es-ES_tradnl" dirty="0">
                    <a:solidFill>
                      <a:schemeClr val="tx1"/>
                    </a:solidFill>
                  </a:rPr>
                  <a:t>estimamos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s-ES_tradnl" dirty="0"/>
                  <a:t>Muestra de testeo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𝑡𝑒𝑠𝑡</m:t>
                    </m:r>
                  </m:oMath>
                </a14:m>
                <a:r>
                  <a:rPr lang="es-ES_tradnl" dirty="0"/>
                  <a:t> </a:t>
                </a:r>
                <a:r>
                  <a:rPr lang="es-ES_tradnl" dirty="0" err="1"/>
                  <a:t>sample</a:t>
                </a:r>
                <a:r>
                  <a:rPr lang="es-ES_tradnl" dirty="0"/>
                  <a:t>): aquí evaluamos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0F2AA-E79E-4768-E507-82CDDB4BB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409A6-8010-2D0F-2FEE-15503515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black arrow pointing to a rectangular object&#10;&#10;Description automatically generated">
            <a:extLst>
              <a:ext uri="{FF2B5EF4-FFF2-40B4-BE49-F238E27FC236}">
                <a16:creationId xmlns:a16="http://schemas.microsoft.com/office/drawing/2014/main" id="{69F02D01-8C04-AB1E-D159-AAE5E3869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324" y="3429000"/>
            <a:ext cx="7467352" cy="2261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3AB8B1-92EF-89FD-FCFC-05A3970D5C83}"/>
                  </a:ext>
                </a:extLst>
              </p:cNvPr>
              <p:cNvSpPr txBox="1"/>
              <p:nvPr/>
            </p:nvSpPr>
            <p:spPr>
              <a:xfrm>
                <a:off x="3915657" y="4906303"/>
                <a:ext cx="16931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𝑟𝑎𝑖𝑛</m:t>
                      </m:r>
                    </m:oMath>
                  </m:oMathPara>
                </a14:m>
                <a:endParaRPr lang="es-ES_tradnl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3AB8B1-92EF-89FD-FCFC-05A3970D5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657" y="4906303"/>
                <a:ext cx="169318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BF1316-3AB6-A985-4E46-617E0C6F9374}"/>
                  </a:ext>
                </a:extLst>
              </p:cNvPr>
              <p:cNvSpPr txBox="1"/>
              <p:nvPr/>
            </p:nvSpPr>
            <p:spPr>
              <a:xfrm>
                <a:off x="7258373" y="4865587"/>
                <a:ext cx="135222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𝑡𝑒𝑠𝑡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BF1316-3AB6-A985-4E46-617E0C6F9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373" y="4865587"/>
                <a:ext cx="13522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FD6A9A7-591C-53C8-65FB-01989DF0B749}"/>
              </a:ext>
            </a:extLst>
          </p:cNvPr>
          <p:cNvSpPr txBox="1"/>
          <p:nvPr/>
        </p:nvSpPr>
        <p:spPr>
          <a:xfrm>
            <a:off x="3672317" y="5827009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Tibshirani, Taylor (2023) p.</a:t>
            </a:r>
            <a:r>
              <a:rPr lang="en-US" sz="1600" dirty="0">
                <a:latin typeface="Gill Sans Nova Light" panose="020B0302020104020203" pitchFamily="34" charset="0"/>
              </a:rPr>
              <a:t>203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73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5D7A-CC17-1083-24EE-49C45A63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de 5-fold cross-validation</a:t>
            </a:r>
          </a:p>
        </p:txBody>
      </p:sp>
      <p:pic>
        <p:nvPicPr>
          <p:cNvPr id="6" name="Content Placeholder 5" descr="A diagram with a black arrow pointing to a blue and orange rectangle&#10;&#10;Description automatically generated">
            <a:extLst>
              <a:ext uri="{FF2B5EF4-FFF2-40B4-BE49-F238E27FC236}">
                <a16:creationId xmlns:a16="http://schemas.microsoft.com/office/drawing/2014/main" id="{56CDCC88-300A-27C2-E4D9-C2EDF2DE7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25" y="1594209"/>
            <a:ext cx="8492665" cy="45431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EBB85-A7DF-2A2C-1F86-702F6EB8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A80C5-98A7-A38B-758E-FEF1F0841BC2}"/>
              </a:ext>
            </a:extLst>
          </p:cNvPr>
          <p:cNvSpPr txBox="1"/>
          <p:nvPr/>
        </p:nvSpPr>
        <p:spPr>
          <a:xfrm>
            <a:off x="1836420" y="6200358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Tibshirani, Taylor (2023) p.</a:t>
            </a:r>
            <a:r>
              <a:rPr lang="en-US" sz="1600" dirty="0">
                <a:latin typeface="Gill Sans Nova Light" panose="020B0302020104020203" pitchFamily="34" charset="0"/>
              </a:rPr>
              <a:t>207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BC5BA2-6D23-5E79-28D6-B12C033B9F75}"/>
                  </a:ext>
                </a:extLst>
              </p:cNvPr>
              <p:cNvSpPr txBox="1"/>
              <p:nvPr/>
            </p:nvSpPr>
            <p:spPr>
              <a:xfrm>
                <a:off x="6828883" y="4802126"/>
                <a:ext cx="13522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s-ES_tradnl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BC5BA2-6D23-5E79-28D6-B12C033B9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883" y="4802126"/>
                <a:ext cx="1352227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72FAB9-8A8C-D334-A474-4B6ACA742E3A}"/>
                  </a:ext>
                </a:extLst>
              </p:cNvPr>
              <p:cNvSpPr txBox="1"/>
              <p:nvPr/>
            </p:nvSpPr>
            <p:spPr>
              <a:xfrm>
                <a:off x="8181110" y="5274827"/>
                <a:ext cx="13522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s-ES_tradnl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72FAB9-8A8C-D334-A474-4B6ACA742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110" y="5274827"/>
                <a:ext cx="1352227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6CD38E-55BB-28A6-FC6D-1B8E897E5290}"/>
                  </a:ext>
                </a:extLst>
              </p:cNvPr>
              <p:cNvSpPr txBox="1"/>
              <p:nvPr/>
            </p:nvSpPr>
            <p:spPr>
              <a:xfrm>
                <a:off x="5419886" y="4221881"/>
                <a:ext cx="13522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s-ES_tradnl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6CD38E-55BB-28A6-FC6D-1B8E897E5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886" y="4221881"/>
                <a:ext cx="1352227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0FB1BA-BF89-C471-E4B7-5A1A60AF8D6D}"/>
                  </a:ext>
                </a:extLst>
              </p:cNvPr>
              <p:cNvSpPr txBox="1"/>
              <p:nvPr/>
            </p:nvSpPr>
            <p:spPr>
              <a:xfrm>
                <a:off x="3751105" y="3695857"/>
                <a:ext cx="13522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s-ES_tradnl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0FB1BA-BF89-C471-E4B7-5A1A60AF8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05" y="3695857"/>
                <a:ext cx="1352227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A761F-0AC2-76AF-C868-97CFFC6A49CF}"/>
                  </a:ext>
                </a:extLst>
              </p:cNvPr>
              <p:cNvSpPr txBox="1"/>
              <p:nvPr/>
            </p:nvSpPr>
            <p:spPr>
              <a:xfrm>
                <a:off x="2440443" y="3244334"/>
                <a:ext cx="13522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m:oMathPara>
                </a14:m>
                <a:endParaRPr lang="es-ES_tradnl" sz="11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3A761F-0AC2-76AF-C868-97CFFC6A4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443" y="3244334"/>
                <a:ext cx="13522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5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F365-6430-4FC5-EADB-3829B384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de MSE test para datos de auto</a:t>
            </a:r>
          </a:p>
        </p:txBody>
      </p:sp>
      <p:pic>
        <p:nvPicPr>
          <p:cNvPr id="6" name="Content Placeholder 5" descr="A graph of a number of graphs&#10;&#10;Description automatically generated with medium confidence">
            <a:extLst>
              <a:ext uri="{FF2B5EF4-FFF2-40B4-BE49-F238E27FC236}">
                <a16:creationId xmlns:a16="http://schemas.microsoft.com/office/drawing/2014/main" id="{5C6B1497-26BB-5730-D02B-8A39D39BB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076" y="1365224"/>
            <a:ext cx="10773847" cy="46656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175EA-AD98-51DD-EDF9-5BA786D0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6D128-DFA8-A42F-F406-3BAE18855561}"/>
              </a:ext>
            </a:extLst>
          </p:cNvPr>
          <p:cNvSpPr txBox="1"/>
          <p:nvPr/>
        </p:nvSpPr>
        <p:spPr>
          <a:xfrm>
            <a:off x="3581401" y="6030886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</a:rPr>
              <a:t>Fuente: James, Witten, Hastie, Tibshirani, Taylor (2023) p.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203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</a:rPr>
              <a:t> 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ill Sans Nova Light" panose="020B0302020104020203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BBF7706-1D46-F4F2-2FDD-39AB2704A856}"/>
              </a:ext>
            </a:extLst>
          </p:cNvPr>
          <p:cNvSpPr txBox="1"/>
          <p:nvPr/>
        </p:nvSpPr>
        <p:spPr>
          <a:xfrm>
            <a:off x="3272446" y="1365224"/>
            <a:ext cx="850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Gill Sans Nova Light" panose="020B0302020104020203" pitchFamily="34" charset="0"/>
              </a:rPr>
              <a:t>K=1</a:t>
            </a:r>
            <a:endParaRPr lang="en-US" sz="6600" dirty="0">
              <a:effectLst/>
              <a:latin typeface="Gill Sans Nova Light" panose="020B0302020104020203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B22BD9F0-A7E7-0DA0-1E2B-EF6121AECCFF}"/>
              </a:ext>
            </a:extLst>
          </p:cNvPr>
          <p:cNvSpPr txBox="1"/>
          <p:nvPr/>
        </p:nvSpPr>
        <p:spPr>
          <a:xfrm>
            <a:off x="8736677" y="1330200"/>
            <a:ext cx="1122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Gill Sans Nova Light" panose="020B0302020104020203" pitchFamily="34" charset="0"/>
              </a:rPr>
              <a:t>K=10</a:t>
            </a:r>
            <a:endParaRPr lang="en-US" sz="66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6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A89-B89E-1FA8-F35A-25ABDA3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validation: 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Formalmente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Partir datos al azar en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ES_tradnl" dirty="0"/>
                  <a:t> partes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Ajustar el modelo dejando afuera una de las particiones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Computar el error de predicción para los datos no utilizados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Repetir para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/>
                  <a:t>La estimación por cross-validation del error de predicción es: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s-ES_tradn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s-ES_tradn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_tradnl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s-ES_tradnl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ES_tradnl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_tradnl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ES_tradnl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_tradnl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_tradnl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ES_tradnl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s-ES_tradnl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ES_tradnl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_tradnl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_tradnl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dirty="0">
                    <a:solidFill>
                      <a:srgbClr val="00B050"/>
                    </a:solidFill>
                  </a:rPr>
                  <a:t> </a:t>
                </a:r>
                <a:r>
                  <a:rPr lang="es-ES_tradnl" dirty="0"/>
                  <a:t>es la predicción hecha cuando la </a:t>
                </a:r>
                <a:r>
                  <a:rPr lang="es-ES_tradnl" dirty="0">
                    <a:solidFill>
                      <a:srgbClr val="00B050"/>
                    </a:solidFill>
                  </a:rPr>
                  <a:t>observación no fue usada </a:t>
                </a:r>
                <a:r>
                  <a:rPr lang="es-ES_tradnl" dirty="0"/>
                  <a:t>para estimar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035" b="-3052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26E-8816-D907-4BE1-7B4081D5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17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A89-B89E-1FA8-F35A-25ABDA3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 (continua)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Cada observación es usada en dos roles: entrenamiento y test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ES_tradnl" dirty="0"/>
                  <a:t>: estima el modelo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ES_tradnl" dirty="0"/>
                  <a:t> veces con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ES_tradnl" dirty="0"/>
                  <a:t> datos.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ES_tradnl" dirty="0"/>
                  <a:t>: no hay test data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_tradnl" dirty="0"/>
                  <a:t>: ‘</a:t>
                </a:r>
                <a:r>
                  <a:rPr lang="es-ES_tradnl" i="1" dirty="0" err="1"/>
                  <a:t>leave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one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out</a:t>
                </a:r>
                <a:r>
                  <a:rPr lang="es-ES_tradnl" dirty="0"/>
                  <a:t>’ (LOOV). Ir dejando de lado una observación por vez. Estima el modelo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veces con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s-ES_tradnl" dirty="0"/>
                  <a:t>datos.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67" r="-2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blue and white lines with a black arrow pointing to the top&#10;&#10;Description automatically generated">
            <a:extLst>
              <a:ext uri="{FF2B5EF4-FFF2-40B4-BE49-F238E27FC236}">
                <a16:creationId xmlns:a16="http://schemas.microsoft.com/office/drawing/2014/main" id="{EE4AD716-2957-320E-72ED-B516F5D87A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825625"/>
            <a:ext cx="6123305" cy="33172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26E-8816-D907-4BE1-7B4081D5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38B473-C72C-4757-06B4-1F79DECE37AD}"/>
              </a:ext>
            </a:extLst>
          </p:cNvPr>
          <p:cNvSpPr txBox="1"/>
          <p:nvPr/>
        </p:nvSpPr>
        <p:spPr>
          <a:xfrm>
            <a:off x="6019800" y="5411055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Tibshirani, Taylor (2023) p.</a:t>
            </a:r>
            <a:r>
              <a:rPr lang="en-US" sz="1600" dirty="0">
                <a:latin typeface="Gill Sans Nova Light" panose="020B0302020104020203" pitchFamily="34" charset="0"/>
              </a:rPr>
              <a:t>205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60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77284-01B2-6A0F-FAD8-C6608B4BD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E629-4DAC-879A-7972-48EBF91A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¿Por qué funciona Cross-Validation? 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F844C-3C1C-BAE9-5EA4-62B69EA9D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Ley de Grandes Números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F8D52-8620-FFF7-829E-773920B3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6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00F5-C7EE-2CC9-E9BA-CD7EB57A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En la clase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27E-74B0-5F1D-D3E8-C9714B43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dirty="0"/>
              <a:t>0.  Cuestiones Operativas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ES_tradnl" dirty="0"/>
              <a:t>Repaso Clase anterior: Distinción del Error de Pronóstico y MSE, problema de overfitting y complejidad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ES_tradnl" dirty="0"/>
              <a:t>Cross-validation -&gt; Ilustración con polinomios 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Repaso rápido de </a:t>
            </a:r>
            <a:r>
              <a:rPr lang="es-ES_tradnl" dirty="0">
                <a:solidFill>
                  <a:srgbClr val="FF0000"/>
                </a:solidFill>
              </a:rPr>
              <a:t>Ley de grandes números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_tradnl" dirty="0"/>
              <a:t>3.   </a:t>
            </a:r>
            <a:r>
              <a:rPr lang="es-ES_tradnl" dirty="0" err="1"/>
              <a:t>Bootstrapping</a:t>
            </a:r>
            <a:r>
              <a:rPr lang="es-ES_tradnl" dirty="0"/>
              <a:t> (bonus) -&gt; Ilustración y una aplicación en economía  </a:t>
            </a: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s-ES_tradnl" dirty="0"/>
          </a:p>
          <a:p>
            <a:pPr marL="0" indent="0">
              <a:lnSpc>
                <a:spcPct val="150000"/>
              </a:lnSpc>
              <a:buNone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93B2-27BD-5888-9D83-58D8D3F7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0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Repaso rápido de la Ley de Grandes Números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D99CE-AB55-B346-755A-A5EC3A52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4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Ley de Grandes Números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s-ES_tradnl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s-ES_tradnl" dirty="0"/>
                  <a:t>una sucesión de variables aleatorias escalares. Considere la siguiente sucesión: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s-ES_tradnl" dirty="0">
                    <a:solidFill>
                      <a:srgbClr val="FF0000"/>
                    </a:solidFill>
                  </a:rPr>
                  <a:t>Ley de grandes números (</a:t>
                </a:r>
                <a:r>
                  <a:rPr lang="es-ES_tradnl" dirty="0" err="1">
                    <a:solidFill>
                      <a:srgbClr val="FF0000"/>
                    </a:solidFill>
                  </a:rPr>
                  <a:t>Kolmogorov</a:t>
                </a:r>
                <a:r>
                  <a:rPr lang="es-ES_tradnl" dirty="0">
                    <a:solidFill>
                      <a:srgbClr val="FF0000"/>
                    </a:solidFill>
                  </a:rPr>
                  <a:t>)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dirty="0"/>
                  <a:t> </a:t>
                </a:r>
                <a:r>
                  <a:rPr lang="es-ES_tradnl" dirty="0" err="1"/>
                  <a:t>iid</a:t>
                </a:r>
                <a:r>
                  <a:rPr lang="es-ES_tradnl" dirty="0"/>
                  <a:t> con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ES_tradnl" dirty="0"/>
                  <a:t> finita, Entonces: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61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E5CD0-FD32-799F-BDB1-5F9DDC6D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5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A89-B89E-1FA8-F35A-25ABDA3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¿Por qué funciona Cross-Validation?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Ley de Grandes Números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𝐶𝑉</m:t>
                      </m:r>
                      <m:d>
                        <m:d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ES_tradnl" b="0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Computamos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para cada partición y luego promediamos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Nos aproximamos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𝐸𝑟𝑟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 (es como 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ES_tradnl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848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26E-8816-D907-4BE1-7B4081D5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49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50FA89-B89E-1FA8-F35A-25ABDA33F6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K-fold cross validation: </a:t>
                </a:r>
                <a:r>
                  <a:rPr lang="en-US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Elección de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50FA89-B89E-1FA8-F35A-25ABDA33F6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002060"/>
                    </a:solidFill>
                  </a:rPr>
                  <a:t>chico</a:t>
                </a:r>
                <a:r>
                  <a:rPr lang="es-ES_tradnl" dirty="0"/>
                  <a:t>: maximiza datos para estimar, sensible a los valores particulares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002060"/>
                    </a:solidFill>
                  </a:rPr>
                  <a:t>grande</a:t>
                </a:r>
                <a:r>
                  <a:rPr lang="es-ES_tradnl" dirty="0"/>
                  <a:t>: maximiza datos para evaluar, modelo estimado menos precisamente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Regla en la práctica</a:t>
                </a:r>
                <a:r>
                  <a:rPr lang="es-ES_tradnl" dirty="0"/>
                  <a:t>: 5 0 10 (Ver </a:t>
                </a:r>
                <a:r>
                  <a:rPr lang="es-ES_tradnl" sz="2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Kohavi</a:t>
                </a:r>
                <a:r>
                  <a:rPr lang="es-ES_tradnl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(1995)</a:t>
                </a:r>
                <a:r>
                  <a:rPr lang="es-ES_tradnl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26E-8816-D907-4BE1-7B4081D5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9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A89-B89E-1FA8-F35A-25ABDA3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Cross </a:t>
            </a:r>
            <a:r>
              <a:rPr lang="es-ES_tradnl" dirty="0" err="1"/>
              <a:t>validation</a:t>
            </a:r>
            <a:r>
              <a:rPr lang="es-ES_tradnl" dirty="0"/>
              <a:t> para la elección de modelos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Supongamos 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l-GR" dirty="0"/>
                  <a:t> </a:t>
                </a:r>
                <a:r>
                  <a:rPr lang="es-ES_tradnl" dirty="0"/>
                  <a:t>representa la </a:t>
                </a:r>
                <a:r>
                  <a:rPr lang="es-ES_tradnl" dirty="0">
                    <a:solidFill>
                      <a:srgbClr val="002060"/>
                    </a:solidFill>
                  </a:rPr>
                  <a:t>complejidad</a:t>
                </a:r>
                <a:r>
                  <a:rPr lang="es-ES_tradnl" dirty="0"/>
                  <a:t> de un modelo.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Ejemplo: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dirty="0"/>
                  <a:t> </a:t>
                </a:r>
                <a:r>
                  <a:rPr lang="es-ES_tradnl" dirty="0"/>
                  <a:t>grado de polinomio en nuestro caso inicial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Cross </a:t>
                </a:r>
                <a:r>
                  <a:rPr lang="es-ES_tradnl" dirty="0" err="1"/>
                  <a:t>validation</a:t>
                </a:r>
                <a:r>
                  <a:rPr lang="es-ES_tradnl" dirty="0"/>
                  <a:t> para un modelo indexado por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l-GR" dirty="0"/>
                  <a:t>: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s-ES_tradnl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ES_tradn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_tradnl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_tradn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_tradnl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_tradnl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dirty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s-ES_tradnl" dirty="0">
                    <a:solidFill>
                      <a:srgbClr val="FF0000"/>
                    </a:solidFill>
                  </a:rPr>
                  <a:t>Idea</a:t>
                </a:r>
                <a:r>
                  <a:rPr lang="es-ES_tradnl" dirty="0"/>
                  <a:t>: computar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s-ES_tradnl" dirty="0"/>
                  <a:t> para una grilla de valores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_tradnl" dirty="0"/>
                  <a:t> y minimizar.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s-ES_tradnl" dirty="0">
                    <a:solidFill>
                      <a:srgbClr val="002060"/>
                    </a:solidFill>
                  </a:rPr>
                  <a:t>Ejemplo</a:t>
                </a:r>
                <a:r>
                  <a:rPr lang="es-ES_tradnl" dirty="0"/>
                  <a:t>: error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𝐶𝑉</m:t>
                    </m:r>
                  </m:oMath>
                </a14:m>
                <a:r>
                  <a:rPr lang="es-ES_tradnl" dirty="0"/>
                  <a:t> para distintos grados de polinomio, elegir el que minimiza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453" b="-183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26E-8816-D907-4BE1-7B4081D5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0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A89-B89E-1FA8-F35A-25ABDA3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Ilustración: </a:t>
            </a:r>
            <a:r>
              <a:rPr lang="es-ES_tradnl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Elección del grado de un polinomio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Content Placeholder 5" descr="A comparison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64FDE736-7F77-9E51-2ECC-A6DF88C43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700" y="2013744"/>
            <a:ext cx="9118600" cy="3975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26E-8816-D907-4BE1-7B4081D5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8AFED9-EBF3-40F9-9973-DF3CD08C91C0}"/>
                  </a:ext>
                </a:extLst>
              </p:cNvPr>
              <p:cNvSpPr txBox="1"/>
              <p:nvPr/>
            </p:nvSpPr>
            <p:spPr>
              <a:xfrm>
                <a:off x="3342736" y="1620050"/>
                <a:ext cx="19711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_tradnl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s-ES_tradnl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8AFED9-EBF3-40F9-9973-DF3CD08C9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736" y="1620050"/>
                <a:ext cx="197113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C6C2C-DCFF-567E-0841-CEA8C2DC9E59}"/>
                  </a:ext>
                </a:extLst>
              </p:cNvPr>
              <p:cNvSpPr txBox="1"/>
              <p:nvPr/>
            </p:nvSpPr>
            <p:spPr>
              <a:xfrm>
                <a:off x="7625032" y="1568381"/>
                <a:ext cx="19711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_tradnl" sz="28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s-ES_tradnl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C6C2C-DCFF-567E-0841-CEA8C2DC9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032" y="1568381"/>
                <a:ext cx="197113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A5E0486-EC23-C22E-7BED-212CAA61E639}"/>
              </a:ext>
            </a:extLst>
          </p:cNvPr>
          <p:cNvSpPr txBox="1"/>
          <p:nvPr/>
        </p:nvSpPr>
        <p:spPr>
          <a:xfrm>
            <a:off x="3581401" y="6056473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</a:rPr>
              <a:t>Fuente: James, Witten, Hastie y Tibshirani, 2023. p.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206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231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Bootstrap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</a:t>
            </a:r>
            <a:r>
              <a:rPr lang="en-US" dirty="0"/>
              <a:t> </a:t>
            </a:r>
            <a:r>
              <a:rPr lang="en-US" b="1" dirty="0"/>
              <a:t>5.2</a:t>
            </a:r>
            <a:endParaRPr lang="en-US" b="1" i="1" dirty="0"/>
          </a:p>
          <a:p>
            <a:r>
              <a:rPr lang="en-US" dirty="0"/>
              <a:t>Hastie, T., Tibshirani, T. Y Freedman, J. (2013) </a:t>
            </a:r>
            <a:r>
              <a:rPr lang="en-US" i="1" dirty="0"/>
              <a:t>The Elements of Statistical Learning. </a:t>
            </a:r>
            <a:r>
              <a:rPr lang="en-US" b="1" dirty="0"/>
              <a:t>Chap 7.11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07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A89-B89E-1FA8-F35A-25ABDA3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Ejemplo conocido: </a:t>
            </a:r>
            <a:r>
              <a:rPr lang="es-ES_tradnl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Media muestral y estimación de la Varianza</a:t>
            </a:r>
            <a:endParaRPr lang="es-ES_tradn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_tradnl" dirty="0"/>
                  <a:t> </a:t>
                </a:r>
                <a:r>
                  <a:rPr lang="es-ES_tradnl" dirty="0" err="1"/>
                  <a:t>iid</a:t>
                </a:r>
                <a:r>
                  <a:rPr lang="es-ES_tradnl" dirty="0"/>
                  <a:t>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_trad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s-ES_tradn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s-ES_tradnl" dirty="0"/>
                  <a:t> ambas finitas</a:t>
                </a:r>
              </a:p>
              <a:p>
                <a:r>
                  <a:rPr lang="es-ES_tradnl" dirty="0"/>
                  <a:t>Queremos estimar la varianza de la media muestral de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Formula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s-ES_tradnl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con:</a:t>
                </a:r>
              </a:p>
              <a:p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07" b="-5203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26E-8816-D907-4BE1-7B4081D5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50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A89-B89E-1FA8-F35A-25ABDA3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Bootstrap: Método alternativo “sin formula”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De los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 datos originales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_tradnl" dirty="0"/>
                  <a:t> tomar una muestra </a:t>
                </a:r>
                <a:r>
                  <a:rPr lang="es-ES_tradnl" dirty="0">
                    <a:solidFill>
                      <a:srgbClr val="FF0000"/>
                    </a:solidFill>
                  </a:rPr>
                  <a:t>con reposición</a:t>
                </a:r>
                <a:r>
                  <a:rPr lang="es-ES_tradnl" dirty="0"/>
                  <a:t> de tamaño </a:t>
                </a:r>
                <a14:m>
                  <m:oMath xmlns:m="http://schemas.openxmlformats.org/officeDocument/2006/math">
                    <m:r>
                      <a:rPr lang="es-ES_tradnl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s-ES_tradnl" dirty="0">
                  <a:solidFill>
                    <a:srgbClr val="FF0000"/>
                  </a:solidFill>
                </a:endParaRP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Computar la media muestral con esta </a:t>
                </a:r>
                <a:r>
                  <a:rPr lang="es-ES_tradnl" dirty="0">
                    <a:solidFill>
                      <a:srgbClr val="002060"/>
                    </a:solidFill>
                  </a:rPr>
                  <a:t>pseudo-muestra</a:t>
                </a:r>
                <a:endParaRPr lang="es-ES_tradnl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Repetir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veces. Al finalizar tendremos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estimaciones de media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Computar la varianza de 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medias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26E-8816-D907-4BE1-7B4081D5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25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10E3-54E1-30D2-E66E-58BB9AE5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de Bootstrap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9FAB8-61E4-9C79-60FC-ED9E5AB6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29</a:t>
            </a:fld>
            <a:endParaRPr lang="en-US"/>
          </a:p>
        </p:txBody>
      </p:sp>
      <p:pic>
        <p:nvPicPr>
          <p:cNvPr id="10" name="Content Placeholder 9" descr="A diagram of a data flow&#10;&#10;Description automatically generated">
            <a:extLst>
              <a:ext uri="{FF2B5EF4-FFF2-40B4-BE49-F238E27FC236}">
                <a16:creationId xmlns:a16="http://schemas.microsoft.com/office/drawing/2014/main" id="{B78BB9C9-2CC5-CA0B-7E59-EAB81AA36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277" y="1441985"/>
            <a:ext cx="5325604" cy="479012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25DDCF-71C2-FF78-02AD-C68703304C17}"/>
              </a:ext>
            </a:extLst>
          </p:cNvPr>
          <p:cNvSpPr txBox="1"/>
          <p:nvPr/>
        </p:nvSpPr>
        <p:spPr>
          <a:xfrm>
            <a:off x="3117277" y="6233060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</a:rPr>
              <a:t>Fuente: James, Witten, Hastie, Tibshirani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</a:rPr>
              <a:t>2023). p.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215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39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6FC5-0E53-6D4C-09A5-4C5B8E1A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/>
              <a:t>Cuestiones operativas del curso: </a:t>
            </a:r>
            <a:r>
              <a:rPr lang="es-ES_tradnl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FB43-7DE0-04F0-9AC5-E468E02B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s-ES_tradnl" dirty="0"/>
              <a:t>TP 3: EPH – M. no supervisados. </a:t>
            </a:r>
            <a:r>
              <a:rPr lang="es-ES_tradnl" dirty="0">
                <a:solidFill>
                  <a:srgbClr val="FF0000"/>
                </a:solidFill>
              </a:rPr>
              <a:t>Martes</a:t>
            </a:r>
            <a:r>
              <a:rPr lang="es-ES_tradnl" dirty="0"/>
              <a:t> </a:t>
            </a:r>
            <a:r>
              <a:rPr lang="es-ES_tradnl" dirty="0">
                <a:solidFill>
                  <a:srgbClr val="FF0000"/>
                </a:solidFill>
              </a:rPr>
              <a:t>13 de mayo, 13:00 hs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Próxima Presentación Grupal: </a:t>
            </a:r>
            <a:r>
              <a:rPr lang="es-ES_tradnl" dirty="0">
                <a:solidFill>
                  <a:schemeClr val="accent2"/>
                </a:solidFill>
              </a:rPr>
              <a:t>Viernes 30 de Mayo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TP 4: EPH – Regresión &amp; Clasificación: </a:t>
            </a:r>
            <a:r>
              <a:rPr lang="es-ES_tradnl" dirty="0">
                <a:solidFill>
                  <a:schemeClr val="accent2"/>
                </a:solidFill>
              </a:rPr>
              <a:t>Martes 3 de Junio</a:t>
            </a:r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Consultas</a:t>
            </a:r>
            <a:r>
              <a:rPr lang="es-ES_tradnl" dirty="0"/>
              <a:t>: Email, Miércoles 4:00 pm a 5:00 pm o </a:t>
            </a:r>
            <a:r>
              <a:rPr lang="es-ES_tradnl" dirty="0">
                <a:hlinkClick r:id="rId3"/>
              </a:rPr>
              <a:t>Calendly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dirty="0">
              <a:solidFill>
                <a:srgbClr val="00206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i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D31DF-2AE7-1DEC-F2F5-AA77551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34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A89-B89E-1FA8-F35A-25ABDA3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Bootstrap formalmente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b="0" dirty="0"/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,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ES_tradnl" dirty="0"/>
                  <a:t> es un parámetro de interés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Muestra de tamaño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con reemplazo de la muestra original (</a:t>
                </a:r>
                <a:r>
                  <a:rPr lang="es-ES_tradnl" dirty="0">
                    <a:solidFill>
                      <a:srgbClr val="00B050"/>
                    </a:solidFill>
                  </a:rPr>
                  <a:t>muestra</a:t>
                </a:r>
                <a:r>
                  <a:rPr lang="es-ES_tradnl" dirty="0"/>
                  <a:t> </a:t>
                </a:r>
                <a:r>
                  <a:rPr lang="es-ES_tradnl" dirty="0" err="1">
                    <a:solidFill>
                      <a:srgbClr val="00B050"/>
                    </a:solidFill>
                  </a:rPr>
                  <a:t>bootstrap</a:t>
                </a:r>
                <a:r>
                  <a:rPr lang="es-ES_tradnl" dirty="0"/>
                  <a:t>).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Computar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ES_tradnl" i="1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Repetir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veces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Computar</a:t>
                </a:r>
                <a:r>
                  <a:rPr lang="es-ES_tradnl" b="0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sz="2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t="-1163" b="-3604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26E-8816-D907-4BE1-7B4081D5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50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A89-B89E-1FA8-F35A-25ABDA3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Intuición de la utilidad de Bootstrap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¿Por qué hacer </a:t>
                </a:r>
                <a:r>
                  <a:rPr lang="es-ES_tradnl" dirty="0" err="1"/>
                  <a:t>bootstraping</a:t>
                </a:r>
                <a:r>
                  <a:rPr lang="es-ES_tradnl" dirty="0"/>
                  <a:t>?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En la mayoría de los casos </a:t>
                </a:r>
                <a:r>
                  <a:rPr lang="es-ES_tradnl" dirty="0">
                    <a:solidFill>
                      <a:srgbClr val="FF0000"/>
                    </a:solidFill>
                  </a:rPr>
                  <a:t>NO</a:t>
                </a:r>
                <a:r>
                  <a:rPr lang="es-ES_tradnl" dirty="0"/>
                  <a:t> hay fórmula para la varianza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Ejemplos </a:t>
                </a:r>
                <a:r>
                  <a:rPr lang="es-ES_tradnl" dirty="0">
                    <a:solidFill>
                      <a:srgbClr val="002060"/>
                    </a:solidFill>
                  </a:rPr>
                  <a:t>sin formula directa </a:t>
                </a:r>
                <a:r>
                  <a:rPr lang="es-ES_tradnl" dirty="0"/>
                  <a:t>de la varianza: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s-ES_tradnl" dirty="0"/>
                  <a:t>Coeficiente de Gini, mediana, IPC, otros índices de desigualdad, rendimiento de acciones…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Intervalos de confianza</a:t>
                </a:r>
                <a:r>
                  <a:rPr lang="es-ES_tradnl" dirty="0"/>
                  <a:t>: percentiles empíricos de 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ES_tradnl" dirty="0"/>
                  <a:t> estimaciones </a:t>
                </a:r>
                <a:r>
                  <a:rPr lang="es-ES_tradnl" dirty="0" err="1"/>
                  <a:t>bootstrap</a:t>
                </a:r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¿Regresión?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b="-87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26E-8816-D907-4BE1-7B4081D5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A89-B89E-1FA8-F35A-25ABDA3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Regresiones: </a:t>
            </a:r>
            <a:r>
              <a:rPr lang="es-ES_tradnl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Errores Estándar “</a:t>
            </a:r>
            <a:r>
              <a:rPr lang="es-ES_tradnl" sz="4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Bootstrapeados</a:t>
            </a:r>
            <a:r>
              <a:rPr lang="es-ES_tradnl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 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b="0" dirty="0"/>
                  <a:t>Modelo: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_tradnl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func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 es una variable binaria. Recordar que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_trad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ES_tradnl" dirty="0"/>
                  <a:t>. Supongamos que realmente nos interesa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Podemos estimar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_tradnl" dirty="0"/>
                  <a:t> por MCO de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_tradnl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func>
                  </m:oMath>
                </a14:m>
                <a:r>
                  <a:rPr lang="es-ES_tradnl" dirty="0"/>
                  <a:t> en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 y la varianza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ES_tradnl" dirty="0"/>
                  <a:t> varianza con </a:t>
                </a:r>
                <a:r>
                  <a:rPr lang="es-ES_tradnl" dirty="0" err="1"/>
                  <a:t>Bootstrapping</a:t>
                </a:r>
                <a:endParaRPr lang="es-ES_tradnl" dirty="0"/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Tomar una muestra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de tamaño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con reemplazo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Estimar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ES_tradnl" dirty="0"/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Computar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_tradnl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_tradnl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ES_tradnl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s-ES_tradnl" i="1" dirty="0"/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s-ES_tradnl" dirty="0"/>
                  <a:t>Computar la varianza muestral de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163" r="-8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26E-8816-D907-4BE1-7B4081D5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92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FA89-B89E-1FA8-F35A-25ABDA33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Entendiendo por qué funciona Bootstrap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Muestra de Muestra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>
                    <a:solidFill>
                      <a:srgbClr val="002060"/>
                    </a:solidFill>
                  </a:rPr>
                  <a:t> grande: </a:t>
                </a:r>
                <a:r>
                  <a:rPr lang="es-ES_tradnl" dirty="0"/>
                  <a:t>es como si estuviésemos tomando una muestra de la población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Teorema fundamental de la estadística</a:t>
                </a:r>
                <a:r>
                  <a:rPr lang="es-ES_tradnl" dirty="0"/>
                  <a:t>: estamos reemplazando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ES_tradnl" dirty="0"/>
                  <a:t>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s-ES_tradnl" dirty="0"/>
                  <a:t> (</a:t>
                </a:r>
                <a:r>
                  <a:rPr lang="es-ES_tradnl" sz="3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Hacer Maestría en Economía: Econometría Avanzada y Big Data Avanzada con Walter</a:t>
                </a:r>
                <a:r>
                  <a:rPr lang="es-ES_tradnl" dirty="0"/>
                  <a:t>).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C5587-F063-C4C4-4C73-8E10A0726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B26E-8816-D907-4BE1-7B4081D5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38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Aplicaciones de Bootstrap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  <a:p>
            <a:r>
              <a:rPr lang="en-US" dirty="0"/>
              <a:t>*Sosa Escudero, W., &amp; Gasparini, L. (2000). A note on the statistical significance of changes in inequality. </a:t>
            </a:r>
            <a:r>
              <a:rPr lang="en-US" i="1" dirty="0" err="1"/>
              <a:t>Económica</a:t>
            </a:r>
            <a:r>
              <a:rPr lang="en-US" dirty="0"/>
              <a:t>, 46.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8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B016-48C7-FFD8-3F64-B39C80D3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Intervalos de Confianza para el Coeficiente de Gini: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Sosa &amp; Gasparini (2000)</a:t>
            </a:r>
            <a:r>
              <a:rPr lang="es-ES_tradnl" dirty="0"/>
              <a:t> </a:t>
            </a:r>
          </a:p>
        </p:txBody>
      </p:sp>
      <p:pic>
        <p:nvPicPr>
          <p:cNvPr id="6" name="Content Placeholder 5" descr="A graph of the same type of numbers&#10;&#10;Description automatically generated with medium confidence">
            <a:extLst>
              <a:ext uri="{FF2B5EF4-FFF2-40B4-BE49-F238E27FC236}">
                <a16:creationId xmlns:a16="http://schemas.microsoft.com/office/drawing/2014/main" id="{133F149C-879E-3CDB-BEA0-136B00D48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465" y="1861344"/>
            <a:ext cx="8508835" cy="48601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4D16B-790D-C942-A47F-2FCA9B96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4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 finales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6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Discutimos</a:t>
            </a:r>
            <a:r>
              <a:rPr lang="es-ES_tradnl" dirty="0"/>
              <a:t> el problema de modelos más complejos y </a:t>
            </a:r>
            <a:r>
              <a:rPr lang="es-ES_tradnl" dirty="0">
                <a:solidFill>
                  <a:srgbClr val="002060"/>
                </a:solidFill>
              </a:rPr>
              <a:t>overfitting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Relacionamos</a:t>
            </a:r>
            <a:r>
              <a:rPr lang="es-ES_tradnl" dirty="0"/>
              <a:t> el resultado de descomposición de la varianza con el problema de overfitting y excesos de complejidad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Presentamos</a:t>
            </a:r>
            <a:r>
              <a:rPr lang="es-ES_tradnl" dirty="0"/>
              <a:t> el método de remuestreo de </a:t>
            </a:r>
            <a:r>
              <a:rPr lang="es-ES_tradnl" dirty="0">
                <a:solidFill>
                  <a:srgbClr val="002060"/>
                </a:solidFill>
              </a:rPr>
              <a:t>cross-validation </a:t>
            </a:r>
            <a:r>
              <a:rPr lang="es-ES_tradnl" dirty="0"/>
              <a:t>para: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la </a:t>
            </a:r>
            <a:r>
              <a:rPr lang="es-ES_tradnl" dirty="0">
                <a:solidFill>
                  <a:srgbClr val="002060"/>
                </a:solidFill>
              </a:rPr>
              <a:t>elección</a:t>
            </a:r>
            <a:r>
              <a:rPr lang="es-ES_tradnl" dirty="0"/>
              <a:t> de la </a:t>
            </a:r>
            <a:r>
              <a:rPr lang="es-ES_tradnl" dirty="0">
                <a:solidFill>
                  <a:srgbClr val="002060"/>
                </a:solidFill>
              </a:rPr>
              <a:t>complejidad</a:t>
            </a:r>
            <a:r>
              <a:rPr lang="es-ES_tradnl" dirty="0"/>
              <a:t> de un modelo 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la </a:t>
            </a:r>
            <a:r>
              <a:rPr lang="es-ES_tradnl" dirty="0">
                <a:solidFill>
                  <a:srgbClr val="002060"/>
                </a:solidFill>
              </a:rPr>
              <a:t>evaluación</a:t>
            </a:r>
            <a:r>
              <a:rPr lang="es-ES_tradnl" dirty="0"/>
              <a:t> de </a:t>
            </a:r>
            <a:r>
              <a:rPr lang="es-ES_tradnl" dirty="0">
                <a:solidFill>
                  <a:srgbClr val="002060"/>
                </a:solidFill>
              </a:rPr>
              <a:t>predicción</a:t>
            </a:r>
            <a:r>
              <a:rPr lang="es-ES_tradnl" dirty="0"/>
              <a:t> </a:t>
            </a:r>
            <a:r>
              <a:rPr lang="es-ES_tradnl" i="1" dirty="0">
                <a:solidFill>
                  <a:srgbClr val="FF0000"/>
                </a:solidFill>
              </a:rPr>
              <a:t>afuera</a:t>
            </a:r>
            <a:r>
              <a:rPr lang="es-ES_tradnl" dirty="0"/>
              <a:t> de la </a:t>
            </a:r>
            <a:r>
              <a:rPr lang="es-ES_tradnl" dirty="0">
                <a:solidFill>
                  <a:srgbClr val="002060"/>
                </a:solidFill>
              </a:rPr>
              <a:t>muestra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Repasamos</a:t>
            </a:r>
            <a:r>
              <a:rPr lang="es-ES_tradnl" dirty="0"/>
              <a:t> la Ley de Grandes Números para entender la </a:t>
            </a:r>
            <a:r>
              <a:rPr lang="es-ES_tradnl" dirty="0">
                <a:solidFill>
                  <a:srgbClr val="00B050"/>
                </a:solidFill>
              </a:rPr>
              <a:t>ventaja</a:t>
            </a:r>
            <a:r>
              <a:rPr lang="es-ES_tradnl" dirty="0"/>
              <a:t> de </a:t>
            </a:r>
            <a:r>
              <a:rPr lang="es-ES_tradnl" dirty="0">
                <a:solidFill>
                  <a:srgbClr val="002060"/>
                </a:solidFill>
              </a:rPr>
              <a:t>cross-validation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0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Explicamos</a:t>
            </a:r>
            <a:r>
              <a:rPr lang="es-ES_tradnl" dirty="0"/>
              <a:t> otro método de remuestreo llamado </a:t>
            </a:r>
            <a:r>
              <a:rPr lang="es-ES_tradnl" dirty="0">
                <a:solidFill>
                  <a:srgbClr val="002060"/>
                </a:solidFill>
              </a:rPr>
              <a:t>Bootstrap</a:t>
            </a:r>
            <a:r>
              <a:rPr lang="es-ES_tradnl" dirty="0"/>
              <a:t>.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Estimar</a:t>
            </a:r>
            <a:r>
              <a:rPr lang="es-ES_tradnl" dirty="0"/>
              <a:t> </a:t>
            </a:r>
            <a:r>
              <a:rPr lang="es-ES_tradnl" dirty="0">
                <a:solidFill>
                  <a:srgbClr val="002060"/>
                </a:solidFill>
              </a:rPr>
              <a:t>varianza</a:t>
            </a:r>
            <a:r>
              <a:rPr lang="es-ES_tradnl" dirty="0"/>
              <a:t> y </a:t>
            </a:r>
            <a:r>
              <a:rPr lang="es-ES_tradnl" dirty="0">
                <a:solidFill>
                  <a:srgbClr val="002060"/>
                </a:solidFill>
              </a:rPr>
              <a:t>calcular</a:t>
            </a:r>
            <a:r>
              <a:rPr lang="es-ES_tradnl" dirty="0"/>
              <a:t> intervalos de confianza de parámetros sin formula de varianza</a:t>
            </a:r>
          </a:p>
          <a:p>
            <a:pPr lvl="2">
              <a:lnSpc>
                <a:spcPct val="150000"/>
              </a:lnSpc>
            </a:pPr>
            <a:r>
              <a:rPr lang="es-ES_tradnl" dirty="0"/>
              <a:t>Hacer </a:t>
            </a:r>
            <a:r>
              <a:rPr lang="es-ES_tradnl" dirty="0">
                <a:solidFill>
                  <a:srgbClr val="002060"/>
                </a:solidFill>
              </a:rPr>
              <a:t>inferencia estadística </a:t>
            </a:r>
            <a:r>
              <a:rPr lang="es-ES_tradnl" dirty="0"/>
              <a:t>del parámetro de interés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Vimos una aplicación en economía aplicada de Bootstrap para estimar intervalos de confianza del Índice de Gini.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95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5B1-4C9E-9A68-CAC5-2D521102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¿Dudas, consultas?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E542-4031-D126-7AAF-A0332014D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_tradnl" dirty="0">
                <a:latin typeface="Gill Sans Nova Light" panose="020B0302020104020203" pitchFamily="34" charset="0"/>
              </a:rPr>
              <a:t>Consultas: 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  <a:hlinkClick r:id="rId2"/>
              </a:rPr>
              <a:t>25RO35480961@campus.economicas.uba.ar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</a:rPr>
              <a:t> </a:t>
            </a:r>
            <a:endParaRPr lang="es-ES_tradnl" dirty="0">
              <a:latin typeface="Gill Sans Nova Light" panose="020B03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2557C-64E1-99EA-732F-3F53925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Repaso clase anterior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ECM, Error de Pronostico, Overfitting, Cross-validation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02066-55CA-7F79-B6CB-6ACCA905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Repaso: El problema de Overfitting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BD426E6-D618-C483-9539-62233E71E3F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3811292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 err="1">
                    <a:solidFill>
                      <a:srgbClr val="002060"/>
                    </a:solidFill>
                  </a:rPr>
                  <a:t>Overfit</a:t>
                </a:r>
                <a:r>
                  <a:rPr lang="es-ES_tradnl" dirty="0"/>
                  <a:t>: ‘</a:t>
                </a:r>
                <a:r>
                  <a:rPr lang="es-ES_tradnl" i="1" dirty="0" err="1"/>
                  <a:t>sobreajustar</a:t>
                </a:r>
                <a:r>
                  <a:rPr lang="es-ES_tradnl" dirty="0"/>
                  <a:t>’  el </a:t>
                </a:r>
                <a:r>
                  <a:rPr lang="es-ES_tradnl" dirty="0">
                    <a:solidFill>
                      <a:srgbClr val="002060"/>
                    </a:solidFill>
                  </a:rPr>
                  <a:t>sesgo,</a:t>
                </a:r>
                <a:r>
                  <a:rPr lang="es-ES_tradnl" dirty="0"/>
                  <a:t> aumenta considerablemente la varianza.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En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Economia</a:t>
                </a:r>
                <a:r>
                  <a:rPr lang="es-ES_tradnl" dirty="0">
                    <a:solidFill>
                      <a:srgbClr val="002060"/>
                    </a:solidFill>
                  </a:rPr>
                  <a:t> Aplicada</a:t>
                </a:r>
                <a:r>
                  <a:rPr lang="es-ES_tradnl" dirty="0"/>
                  <a:t>: problema ‘</a:t>
                </a:r>
                <a:r>
                  <a:rPr lang="es-ES_tradnl" dirty="0">
                    <a:solidFill>
                      <a:srgbClr val="002060"/>
                    </a:solidFill>
                  </a:rPr>
                  <a:t>menor</a:t>
                </a:r>
                <a:r>
                  <a:rPr lang="es-ES_tradnl" dirty="0"/>
                  <a:t>’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En </a:t>
                </a:r>
                <a:r>
                  <a:rPr lang="es-ES_tradnl" dirty="0">
                    <a:solidFill>
                      <a:srgbClr val="002060"/>
                    </a:solidFill>
                  </a:rPr>
                  <a:t>Big Data</a:t>
                </a:r>
                <a:r>
                  <a:rPr lang="es-ES_tradnl" dirty="0"/>
                  <a:t>: problema </a:t>
                </a:r>
                <a:r>
                  <a:rPr lang="es-ES_tradnl" dirty="0">
                    <a:solidFill>
                      <a:srgbClr val="002060"/>
                    </a:solidFill>
                  </a:rPr>
                  <a:t>central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Cuando se </a:t>
                </a:r>
                <a:r>
                  <a:rPr lang="es-ES_tradnl" dirty="0">
                    <a:solidFill>
                      <a:srgbClr val="FF0000"/>
                    </a:solidFill>
                  </a:rPr>
                  <a:t>minimiza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s-ES_tradnl" dirty="0"/>
                  <a:t>, se cae en el problema de </a:t>
                </a:r>
                <a:r>
                  <a:rPr lang="es-ES_tradnl" dirty="0">
                    <a:solidFill>
                      <a:srgbClr val="FF0000"/>
                    </a:solidFill>
                  </a:rPr>
                  <a:t>overfitting</a:t>
                </a:r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endParaRPr lang="es-ES_tradnl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s-ES_tradnl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BD426E6-D618-C483-9539-62233E71E3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3811292" cy="4351338"/>
              </a:xfrm>
              <a:blipFill>
                <a:blip r:embed="rId2"/>
                <a:stretch>
                  <a:fillRect l="-1993" t="-872" r="-132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lose-up of a graph&#10;&#10;Description automatically generated">
            <a:extLst>
              <a:ext uri="{FF2B5EF4-FFF2-40B4-BE49-F238E27FC236}">
                <a16:creationId xmlns:a16="http://schemas.microsoft.com/office/drawing/2014/main" id="{78D76834-7F41-11EB-44E6-264289F03B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9492" y="1825625"/>
            <a:ext cx="7406264" cy="37484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887E9-CEAB-6AB7-BC39-1C33553B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798CC-0766-3E77-CD62-6253F71840CD}"/>
              </a:ext>
            </a:extLst>
          </p:cNvPr>
          <p:cNvSpPr txBox="1"/>
          <p:nvPr/>
        </p:nvSpPr>
        <p:spPr>
          <a:xfrm>
            <a:off x="4800601" y="5706255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WSE, 2019, </a:t>
            </a:r>
            <a:r>
              <a:rPr lang="en-US" sz="1600" i="1" dirty="0">
                <a:effectLst/>
                <a:latin typeface="Gill Sans Nova Light" panose="020B0302020104020203" pitchFamily="34" charset="0"/>
              </a:rPr>
              <a:t>Big data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, </a:t>
            </a:r>
            <a:r>
              <a:rPr lang="en-US" sz="1600" dirty="0" err="1">
                <a:effectLst/>
                <a:latin typeface="Gill Sans Nova Light" panose="020B0302020104020203" pitchFamily="34" charset="0"/>
              </a:rPr>
              <a:t>Siglo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XXI </a:t>
            </a:r>
            <a:r>
              <a:rPr lang="en-US" sz="1600" dirty="0" err="1">
                <a:effectLst/>
                <a:latin typeface="Gill Sans Nova Light" panose="020B0302020104020203" pitchFamily="34" charset="0"/>
              </a:rPr>
              <a:t>Editores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, </a:t>
            </a:r>
            <a:r>
              <a:rPr lang="en-US" sz="1600" dirty="0" err="1">
                <a:effectLst/>
                <a:latin typeface="Gill Sans Nova Light" panose="020B0302020104020203" pitchFamily="34" charset="0"/>
              </a:rPr>
              <a:t>capitulo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5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7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ECAF4-E036-0C22-CCCA-903D80675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6AA1-33DA-F0EB-C8D6-F497D27E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Trade-off sesgo-varianza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682ED-696E-CDDB-0D83-DA86407C4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s-ES_tradnl" dirty="0"/>
              <a:t>Teóricamente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A3FC97-9B27-6396-9943-73676542D24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𝐸𝑟𝑟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s-ES_tradn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s-ES_tradn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_tradnl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_tradnl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s-ES_tradnl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s-ES_tradnl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s-ES_tradn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𝐸𝑟𝑟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s-ES_tradnl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_tradnl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𝑆𝑒𝑠𝑔</m:t>
                      </m:r>
                      <m:sSup>
                        <m:sSupPr>
                          <m:ctrlPr>
                            <a:rPr lang="es-ES_tradnl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_tradnl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s-ES_tradnl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ES_tradnl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s-ES_tradnl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_tradnl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s-ES_tradnl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s-ES_tradnl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_tradnl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_tradnl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ES_tradnl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sz="2400" dirty="0"/>
              </a:p>
              <a:p>
                <a:pPr>
                  <a:lnSpc>
                    <a:spcPct val="160000"/>
                  </a:lnSpc>
                </a:pPr>
                <a:r>
                  <a:rPr lang="es-ES_tradnl" sz="2400" dirty="0"/>
                  <a:t>¿Cuál término es reducible? ¿Por qué?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sz="2400" dirty="0"/>
                  <a:t>Con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s-ES_tradnl" sz="2400" dirty="0"/>
                  <a:t> estimamos </a:t>
                </a:r>
                <a14:m>
                  <m:oMath xmlns:m="http://schemas.openxmlformats.org/officeDocument/2006/math">
                    <m:r>
                      <a:rPr lang="es-ES_tradnl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_tradnl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endParaRPr lang="es-ES_tradnl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ES_tradn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A3FC97-9B27-6396-9943-73676542D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72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36E1D9-6B19-0CED-5201-E116EE2BA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s-ES_tradnl" dirty="0"/>
              <a:t>Visualización teórica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1B3A7-9BFE-721D-321E-BDB4BE4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6</a:t>
            </a:fld>
            <a:endParaRPr lang="en-US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4212508A-1813-FF51-E0F9-E105DD87A356}"/>
              </a:ext>
            </a:extLst>
          </p:cNvPr>
          <p:cNvGrpSpPr/>
          <p:nvPr/>
        </p:nvGrpSpPr>
        <p:grpSpPr>
          <a:xfrm>
            <a:off x="6194427" y="2423899"/>
            <a:ext cx="5375589" cy="4013628"/>
            <a:chOff x="5780092" y="1945245"/>
            <a:chExt cx="5516874" cy="4948272"/>
          </a:xfrm>
        </p:grpSpPr>
        <p:cxnSp>
          <p:nvCxnSpPr>
            <p:cNvPr id="19" name="Straight Arrow Connector 7">
              <a:extLst>
                <a:ext uri="{FF2B5EF4-FFF2-40B4-BE49-F238E27FC236}">
                  <a16:creationId xmlns:a16="http://schemas.microsoft.com/office/drawing/2014/main" id="{E2E4FD79-947F-C772-9261-E0D84E4C0A75}"/>
                </a:ext>
              </a:extLst>
            </p:cNvPr>
            <p:cNvCxnSpPr>
              <a:cxnSpLocks/>
            </p:cNvCxnSpPr>
            <p:nvPr/>
          </p:nvCxnSpPr>
          <p:spPr>
            <a:xfrm>
              <a:off x="5780092" y="6218161"/>
              <a:ext cx="44500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8">
              <a:extLst>
                <a:ext uri="{FF2B5EF4-FFF2-40B4-BE49-F238E27FC236}">
                  <a16:creationId xmlns:a16="http://schemas.microsoft.com/office/drawing/2014/main" id="{C60ECECA-D34E-AC21-4016-5A807CA619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0092" y="2270049"/>
              <a:ext cx="0" cy="3948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110FD9EA-A432-2622-6945-1A62C29FA75D}"/>
                </a:ext>
              </a:extLst>
            </p:cNvPr>
            <p:cNvSpPr/>
            <p:nvPr/>
          </p:nvSpPr>
          <p:spPr>
            <a:xfrm>
              <a:off x="6054412" y="2575801"/>
              <a:ext cx="3749040" cy="1584959"/>
            </a:xfrm>
            <a:custGeom>
              <a:avLst/>
              <a:gdLst>
                <a:gd name="connsiteX0" fmla="*/ 0 w 3749040"/>
                <a:gd name="connsiteY0" fmla="*/ 0 h 1829151"/>
                <a:gd name="connsiteX1" fmla="*/ 1783080 w 3749040"/>
                <a:gd name="connsiteY1" fmla="*/ 1828800 h 1829151"/>
                <a:gd name="connsiteX2" fmla="*/ 3749040 w 3749040"/>
                <a:gd name="connsiteY2" fmla="*/ 121920 h 182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9040" h="1829151">
                  <a:moveTo>
                    <a:pt x="0" y="0"/>
                  </a:moveTo>
                  <a:cubicBezTo>
                    <a:pt x="579120" y="904240"/>
                    <a:pt x="1158240" y="1808480"/>
                    <a:pt x="1783080" y="1828800"/>
                  </a:cubicBezTo>
                  <a:cubicBezTo>
                    <a:pt x="2407920" y="1849120"/>
                    <a:pt x="3078480" y="985520"/>
                    <a:pt x="3749040" y="12192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C2C8185E-96B9-AC07-C1C4-197934CC7059}"/>
                </a:ext>
              </a:extLst>
            </p:cNvPr>
            <p:cNvSpPr/>
            <p:nvPr/>
          </p:nvSpPr>
          <p:spPr>
            <a:xfrm>
              <a:off x="6054412" y="4160760"/>
              <a:ext cx="4053835" cy="1615442"/>
            </a:xfrm>
            <a:custGeom>
              <a:avLst/>
              <a:gdLst>
                <a:gd name="connsiteX0" fmla="*/ 0 w 4373880"/>
                <a:gd name="connsiteY0" fmla="*/ 0 h 3517945"/>
                <a:gd name="connsiteX1" fmla="*/ 1859280 w 4373880"/>
                <a:gd name="connsiteY1" fmla="*/ 3078480 h 3517945"/>
                <a:gd name="connsiteX2" fmla="*/ 4373880 w 4373880"/>
                <a:gd name="connsiteY2" fmla="*/ 3429000 h 35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3880" h="3517945">
                  <a:moveTo>
                    <a:pt x="0" y="0"/>
                  </a:moveTo>
                  <a:cubicBezTo>
                    <a:pt x="565150" y="1253490"/>
                    <a:pt x="1130300" y="2506980"/>
                    <a:pt x="1859280" y="3078480"/>
                  </a:cubicBezTo>
                  <a:cubicBezTo>
                    <a:pt x="2588260" y="3649980"/>
                    <a:pt x="3481070" y="3539490"/>
                    <a:pt x="4373880" y="3429000"/>
                  </a:cubicBezTo>
                </a:path>
              </a:pathLst>
            </a:cu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/>
            </a:p>
          </p:txBody>
        </p:sp>
        <p:cxnSp>
          <p:nvCxnSpPr>
            <p:cNvPr id="23" name="Straight Connector 13">
              <a:extLst>
                <a:ext uri="{FF2B5EF4-FFF2-40B4-BE49-F238E27FC236}">
                  <a16:creationId xmlns:a16="http://schemas.microsoft.com/office/drawing/2014/main" id="{4E1D0787-24FB-6D7B-EA5D-44FE243DE14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>
              <a:off x="7837492" y="4160456"/>
              <a:ext cx="15240" cy="205770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529364E-DB12-D1A5-A75B-2A93E490E500}"/>
                </a:ext>
              </a:extLst>
            </p:cNvPr>
            <p:cNvSpPr/>
            <p:nvPr/>
          </p:nvSpPr>
          <p:spPr>
            <a:xfrm>
              <a:off x="6092522" y="4160760"/>
              <a:ext cx="3749035" cy="1688456"/>
            </a:xfrm>
            <a:custGeom>
              <a:avLst/>
              <a:gdLst>
                <a:gd name="connsiteX0" fmla="*/ 0 w 3810000"/>
                <a:gd name="connsiteY0" fmla="*/ 2971800 h 2983857"/>
                <a:gd name="connsiteX1" fmla="*/ 1752600 w 3810000"/>
                <a:gd name="connsiteY1" fmla="*/ 2529840 h 2983857"/>
                <a:gd name="connsiteX2" fmla="*/ 3810000 w 3810000"/>
                <a:gd name="connsiteY2" fmla="*/ 0 h 29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0" h="2983857">
                  <a:moveTo>
                    <a:pt x="0" y="2971800"/>
                  </a:moveTo>
                  <a:cubicBezTo>
                    <a:pt x="558800" y="2998470"/>
                    <a:pt x="1117600" y="3025140"/>
                    <a:pt x="1752600" y="2529840"/>
                  </a:cubicBezTo>
                  <a:cubicBezTo>
                    <a:pt x="2387600" y="2034540"/>
                    <a:pt x="3098800" y="1017270"/>
                    <a:pt x="3810000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/>
            </a:p>
          </p:txBody>
        </p:sp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3196FDD4-5E0C-566E-6982-871BB1A53093}"/>
                </a:ext>
              </a:extLst>
            </p:cNvPr>
            <p:cNvSpPr txBox="1"/>
            <p:nvPr/>
          </p:nvSpPr>
          <p:spPr>
            <a:xfrm>
              <a:off x="9087167" y="6392960"/>
              <a:ext cx="2042159" cy="5005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_tradnl" sz="2000" dirty="0">
                  <a:latin typeface="Gill Sans Nova Light" panose="020B0302020104020203" pitchFamily="34" charset="0"/>
                </a:rPr>
                <a:t>Complejidad</a:t>
              </a:r>
            </a:p>
          </p:txBody>
        </p:sp>
        <p:sp>
          <p:nvSpPr>
            <p:cNvPr id="26" name="TextBox 19">
              <a:extLst>
                <a:ext uri="{FF2B5EF4-FFF2-40B4-BE49-F238E27FC236}">
                  <a16:creationId xmlns:a16="http://schemas.microsoft.com/office/drawing/2014/main" id="{ABB3D8C3-EBE5-7EA3-1D5E-C9CE270602C0}"/>
                </a:ext>
              </a:extLst>
            </p:cNvPr>
            <p:cNvSpPr txBox="1"/>
            <p:nvPr/>
          </p:nvSpPr>
          <p:spPr>
            <a:xfrm>
              <a:off x="5810574" y="1945245"/>
              <a:ext cx="1234438" cy="5005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_tradnl" sz="2000" dirty="0">
                  <a:latin typeface="Gill Sans Nova Light" panose="020B0302020104020203" pitchFamily="34" charset="0"/>
                </a:rPr>
                <a:t>Error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1">
                  <a:extLst>
                    <a:ext uri="{FF2B5EF4-FFF2-40B4-BE49-F238E27FC236}">
                      <a16:creationId xmlns:a16="http://schemas.microsoft.com/office/drawing/2014/main" id="{6AE66CD0-80A1-CACD-534E-1B46C8033E8B}"/>
                    </a:ext>
                  </a:extLst>
                </p:cNvPr>
                <p:cNvSpPr txBox="1"/>
                <p:nvPr/>
              </p:nvSpPr>
              <p:spPr>
                <a:xfrm>
                  <a:off x="8866187" y="2160839"/>
                  <a:ext cx="2263139" cy="5501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𝐸𝑟𝑟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s-ES_tradnl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27" name="TextBox 21">
                  <a:extLst>
                    <a:ext uri="{FF2B5EF4-FFF2-40B4-BE49-F238E27FC236}">
                      <a16:creationId xmlns:a16="http://schemas.microsoft.com/office/drawing/2014/main" id="{6AE66CD0-80A1-CACD-534E-1B46C8033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187" y="2160839"/>
                  <a:ext cx="2263139" cy="5501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2">
                  <a:extLst>
                    <a:ext uri="{FF2B5EF4-FFF2-40B4-BE49-F238E27FC236}">
                      <a16:creationId xmlns:a16="http://schemas.microsoft.com/office/drawing/2014/main" id="{99AD0C48-19AD-EA28-9444-F9422CF6C24F}"/>
                    </a:ext>
                  </a:extLst>
                </p:cNvPr>
                <p:cNvSpPr txBox="1"/>
                <p:nvPr/>
              </p:nvSpPr>
              <p:spPr>
                <a:xfrm>
                  <a:off x="8946201" y="3492069"/>
                  <a:ext cx="2263139" cy="5531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s-ES_tradnl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2000" b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2">
                  <a:extLst>
                    <a:ext uri="{FF2B5EF4-FFF2-40B4-BE49-F238E27FC236}">
                      <a16:creationId xmlns:a16="http://schemas.microsoft.com/office/drawing/2014/main" id="{99AD0C48-19AD-EA28-9444-F9422CF6C2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6201" y="3492069"/>
                  <a:ext cx="2263139" cy="553100"/>
                </a:xfrm>
                <a:prstGeom prst="rect">
                  <a:avLst/>
                </a:prstGeom>
                <a:blipFill>
                  <a:blip r:embed="rId4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3">
                  <a:extLst>
                    <a:ext uri="{FF2B5EF4-FFF2-40B4-BE49-F238E27FC236}">
                      <a16:creationId xmlns:a16="http://schemas.microsoft.com/office/drawing/2014/main" id="{4527A771-8188-2DEC-2256-FF6191D74BC8}"/>
                    </a:ext>
                  </a:extLst>
                </p:cNvPr>
                <p:cNvSpPr txBox="1"/>
                <p:nvPr/>
              </p:nvSpPr>
              <p:spPr>
                <a:xfrm>
                  <a:off x="9033827" y="5084957"/>
                  <a:ext cx="2263139" cy="5531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𝑆𝑒𝑠𝑔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s-ES_tradnl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2000" b="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3">
                  <a:extLst>
                    <a:ext uri="{FF2B5EF4-FFF2-40B4-BE49-F238E27FC236}">
                      <a16:creationId xmlns:a16="http://schemas.microsoft.com/office/drawing/2014/main" id="{4527A771-8188-2DEC-2256-FF6191D74B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3827" y="5084957"/>
                  <a:ext cx="2263139" cy="553100"/>
                </a:xfrm>
                <a:prstGeom prst="rect">
                  <a:avLst/>
                </a:prstGeom>
                <a:blipFill>
                  <a:blip r:embed="rId5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383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12AF-CF1D-BD4E-FE76-EC53AAA3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Idea de Validación y Aprendizaje Automático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BD6B0-9BD0-DE96-FE46-87BE33E931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Muestras: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Entrenamiento -&gt;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𝑡𝑟𝑎𝑖𝑛𝑖𝑛𝑔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𝑀𝑆𝐸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Testeo -&gt;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𝑀𝑆𝐸</m:t>
                    </m:r>
                  </m:oMath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Idea</a:t>
                </a:r>
                <a:r>
                  <a:rPr lang="es-ES_tradnl" dirty="0"/>
                  <a:t>: Elegir modelo que </a:t>
                </a:r>
                <a:r>
                  <a:rPr lang="es-ES_tradnl" dirty="0">
                    <a:solidFill>
                      <a:srgbClr val="00B050"/>
                    </a:solidFill>
                  </a:rPr>
                  <a:t>minimice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𝑡𝑒𝑠𝑡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𝑀𝑆𝐸</m:t>
                    </m:r>
                  </m:oMath>
                </a14:m>
                <a:endParaRPr lang="es-ES_tradnl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BD6B0-9BD0-DE96-FE46-87BE33E93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60D8C-0163-D5E7-1919-40F0E24C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A88F7-19A5-5294-327D-F1D2B42BC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9571-AA9B-880E-5756-0743E731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Muestras de Entrenamiento y Testeo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D909C-2EFC-D7E8-84E5-52AE723AC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Muestra de Entrenamiento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488DC-EEB4-58FB-75B4-7FDF1E88D80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Seleccionamos la complejidad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:r>
                  <a:rPr lang="es-ES_tradnl" dirty="0"/>
                  <a:t>con datos de entrenamiento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Nos podemos fijar nuestro error </a:t>
                </a:r>
                <a:r>
                  <a:rPr lang="es-ES_tradnl" dirty="0">
                    <a:solidFill>
                      <a:srgbClr val="FF0000"/>
                    </a:solidFill>
                  </a:rPr>
                  <a:t>dentro</a:t>
                </a:r>
                <a:r>
                  <a:rPr lang="es-ES_tradnl" dirty="0"/>
                  <a:t> de la muestra con: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es-ES_tradnl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488DC-EEB4-58FB-75B4-7FDF1E88D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66" t="-1031" b="-3848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BFB8B0-3182-6203-0C02-A7B781A1A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_tradnl" dirty="0"/>
              <a:t>Muestra de testeo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D99E0EE-EA40-6A4C-5918-4E741DAB51B0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Evaluamos</a:t>
                </a:r>
                <a:r>
                  <a:rPr lang="es-ES_tradnl" dirty="0"/>
                  <a:t> el error de predicción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dirty="0"/>
                  <a:t> con datos de testo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Nos podemos fijar nuestro error </a:t>
                </a:r>
                <a:r>
                  <a:rPr lang="es-ES_tradnl" dirty="0">
                    <a:solidFill>
                      <a:srgbClr val="00B050"/>
                    </a:solidFill>
                  </a:rPr>
                  <a:t>afuera</a:t>
                </a:r>
                <a:r>
                  <a:rPr lang="es-ES_tradnl" dirty="0"/>
                  <a:t> de la muestra con: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D99E0EE-EA40-6A4C-5918-4E741DAB5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956" t="-1031" b="-3848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1EFB1-ADD5-7688-B78C-24703FAE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9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238F4-F8E7-46A1-004E-61259EB5A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1746-A7B1-DA64-A753-0803F483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I: Complejidad y </a:t>
            </a:r>
            <a:r>
              <a:rPr lang="es-ES_tradnl" i="1" dirty="0" err="1"/>
              <a:t>train</a:t>
            </a:r>
            <a:r>
              <a:rPr lang="es-ES_tradnl" dirty="0"/>
              <a:t> &amp; </a:t>
            </a:r>
            <a:r>
              <a:rPr lang="es-ES_tradnl" i="1" dirty="0"/>
              <a:t>test</a:t>
            </a:r>
            <a:r>
              <a:rPr lang="es-ES_tradnl" dirty="0"/>
              <a:t> MSE.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Modelo verdadero lineal</a:t>
            </a:r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7DC5B-D762-A196-3AC1-EB22BCEF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7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1F3EDAC5-9A83-F472-00DB-CA67FFA20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673" y="1690688"/>
            <a:ext cx="8443091" cy="466566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B1BA16-B48E-E0A8-5605-92C16A7E2C03}"/>
              </a:ext>
            </a:extLst>
          </p:cNvPr>
          <p:cNvSpPr txBox="1"/>
          <p:nvPr/>
        </p:nvSpPr>
        <p:spPr>
          <a:xfrm>
            <a:off x="3802380" y="6200358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Tibshirani, Taylor (2023) p.</a:t>
            </a:r>
            <a:r>
              <a:rPr lang="en-US" sz="1600" dirty="0">
                <a:latin typeface="Gill Sans Nova Light" panose="020B0302020104020203" pitchFamily="34" charset="0"/>
              </a:rPr>
              <a:t>31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95A4943-55FA-7C42-E299-A1AA747837F4}"/>
                  </a:ext>
                </a:extLst>
              </p:cNvPr>
              <p:cNvSpPr txBox="1"/>
              <p:nvPr/>
            </p:nvSpPr>
            <p:spPr>
              <a:xfrm>
                <a:off x="8317470" y="2115164"/>
                <a:ext cx="1818640" cy="377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</m:oMath>
                  </m:oMathPara>
                </a14:m>
                <a:endParaRPr lang="es-ES_tradnl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95A4943-55FA-7C42-E299-A1AA74783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470" y="2115164"/>
                <a:ext cx="1818640" cy="377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2C73BF4-52F7-204E-6ADD-D910AA1C3FC7}"/>
                  </a:ext>
                </a:extLst>
              </p:cNvPr>
              <p:cNvSpPr txBox="1"/>
              <p:nvPr/>
            </p:nvSpPr>
            <p:spPr>
              <a:xfrm>
                <a:off x="8754706" y="4789606"/>
                <a:ext cx="1005840" cy="377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2C73BF4-52F7-204E-6ADD-D910AA1C3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706" y="4789606"/>
                <a:ext cx="1005840" cy="377706"/>
              </a:xfrm>
              <a:prstGeom prst="rect">
                <a:avLst/>
              </a:prstGeom>
              <a:blipFill>
                <a:blip r:embed="rId4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9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5853</TotalTime>
  <Words>1794</Words>
  <Application>Microsoft Macintosh PowerPoint</Application>
  <PresentationFormat>Panorámica</PresentationFormat>
  <Paragraphs>248</Paragraphs>
  <Slides>39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Gill Sans Nova Light</vt:lpstr>
      <vt:lpstr>Goudy Old Style</vt:lpstr>
      <vt:lpstr>Times</vt:lpstr>
      <vt:lpstr>Office Theme</vt:lpstr>
      <vt:lpstr>Enfoque de Validación:  Cross-Validation</vt:lpstr>
      <vt:lpstr>En la clase de hoy</vt:lpstr>
      <vt:lpstr>Cuestiones operativas del curso: Próximos Deadlines</vt:lpstr>
      <vt:lpstr>Repaso clase anterior</vt:lpstr>
      <vt:lpstr>Repaso: El problema de Overfitting</vt:lpstr>
      <vt:lpstr>Trade-off sesgo-varianza</vt:lpstr>
      <vt:lpstr>Idea de Validación y Aprendizaje Automático</vt:lpstr>
      <vt:lpstr>Muestras de Entrenamiento y Testeo</vt:lpstr>
      <vt:lpstr>Ilustración I: Complejidad y train &amp; test MSE. Modelo verdadero lineal </vt:lpstr>
      <vt:lpstr>Ilustración II: Complejidad y train &amp; test MSE. Modelo verdadero no lineal </vt:lpstr>
      <vt:lpstr>En resumen</vt:lpstr>
      <vt:lpstr>Cross Validation</vt:lpstr>
      <vt:lpstr>Motivación: Premios y Mercado de Trabajo</vt:lpstr>
      <vt:lpstr>Enfoque de Validación</vt:lpstr>
      <vt:lpstr>Ilustración de 5-fold cross-validation</vt:lpstr>
      <vt:lpstr>Ilustración de MSE test para datos de auto</vt:lpstr>
      <vt:lpstr>K-fold cross validation: Formalmente</vt:lpstr>
      <vt:lpstr>K-fold cross validation (continua)</vt:lpstr>
      <vt:lpstr>¿Por qué funciona Cross-Validation? </vt:lpstr>
      <vt:lpstr>Repaso rápido de la Ley de Grandes Números</vt:lpstr>
      <vt:lpstr>Ley de Grandes Números </vt:lpstr>
      <vt:lpstr>¿Por qué funciona Cross-Validation? Ley de Grandes Números</vt:lpstr>
      <vt:lpstr>K-fold cross validation: Elección de K</vt:lpstr>
      <vt:lpstr>Cross validation para la elección de modelos</vt:lpstr>
      <vt:lpstr>Ilustración: Elección del grado de un polinomio</vt:lpstr>
      <vt:lpstr>Bootstrap</vt:lpstr>
      <vt:lpstr>Ejemplo conocido: Media muestral y estimación de la Varianza</vt:lpstr>
      <vt:lpstr>Bootstrap: Método alternativo “sin formula”</vt:lpstr>
      <vt:lpstr>Ilustración de Bootstrap</vt:lpstr>
      <vt:lpstr>Bootstrap formalmente</vt:lpstr>
      <vt:lpstr>Intuición de la utilidad de Bootstrap</vt:lpstr>
      <vt:lpstr>Regresiones: Errores Estándar “Bootstrapeados”  </vt:lpstr>
      <vt:lpstr>Entendiendo por qué funciona Bootstrap</vt:lpstr>
      <vt:lpstr>Aplicaciones de Bootstrap</vt:lpstr>
      <vt:lpstr>Intervalos de Confianza para el Coeficiente de Gini: Sosa &amp; Gasparini (2000) </vt:lpstr>
      <vt:lpstr>Conclusiones finales</vt:lpstr>
      <vt:lpstr>¿Qué aprendimos hoy?</vt:lpstr>
      <vt:lpstr>¿Qué aprendimos hoy?</vt:lpstr>
      <vt:lpstr>¿Dudas, 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Aprendizaje y Minería de Datos:  Perspectivas, ideas y herramientas para economistas</dc:title>
  <dc:creator>Romero, Maria Noelia</dc:creator>
  <cp:lastModifiedBy>Noelia Romero</cp:lastModifiedBy>
  <cp:revision>184</cp:revision>
  <dcterms:created xsi:type="dcterms:W3CDTF">2023-06-12T20:51:31Z</dcterms:created>
  <dcterms:modified xsi:type="dcterms:W3CDTF">2025-05-09T14:45:33Z</dcterms:modified>
</cp:coreProperties>
</file>