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496" r:id="rId2"/>
    <p:sldId id="502" r:id="rId3"/>
    <p:sldId id="499" r:id="rId4"/>
    <p:sldId id="471" r:id="rId5"/>
    <p:sldId id="472" r:id="rId6"/>
    <p:sldId id="473" r:id="rId7"/>
    <p:sldId id="474" r:id="rId8"/>
    <p:sldId id="359" r:id="rId9"/>
    <p:sldId id="475" r:id="rId10"/>
    <p:sldId id="476" r:id="rId11"/>
    <p:sldId id="269" r:id="rId12"/>
    <p:sldId id="478" r:id="rId13"/>
    <p:sldId id="479" r:id="rId14"/>
    <p:sldId id="480" r:id="rId15"/>
    <p:sldId id="488" r:id="rId16"/>
    <p:sldId id="481" r:id="rId17"/>
    <p:sldId id="482" r:id="rId18"/>
    <p:sldId id="348" r:id="rId19"/>
    <p:sldId id="349" r:id="rId20"/>
    <p:sldId id="374" r:id="rId21"/>
    <p:sldId id="350" r:id="rId22"/>
    <p:sldId id="373" r:id="rId23"/>
    <p:sldId id="483" r:id="rId24"/>
    <p:sldId id="484" r:id="rId25"/>
    <p:sldId id="337" r:id="rId26"/>
    <p:sldId id="314" r:id="rId27"/>
    <p:sldId id="44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E9202-8AF9-7B42-B817-22D148D689E3}">
          <p14:sldIdLst>
            <p14:sldId id="496"/>
            <p14:sldId id="502"/>
            <p14:sldId id="499"/>
          </p14:sldIdLst>
        </p14:section>
        <p14:section name="Random Forest" id="{0EBCA84C-6837-1443-ABA4-6B235619745E}">
          <p14:sldIdLst>
            <p14:sldId id="471"/>
            <p14:sldId id="472"/>
            <p14:sldId id="473"/>
            <p14:sldId id="474"/>
            <p14:sldId id="359"/>
            <p14:sldId id="475"/>
            <p14:sldId id="476"/>
            <p14:sldId id="269"/>
            <p14:sldId id="478"/>
            <p14:sldId id="479"/>
            <p14:sldId id="480"/>
            <p14:sldId id="488"/>
            <p14:sldId id="481"/>
            <p14:sldId id="482"/>
          </p14:sldIdLst>
        </p14:section>
        <p14:section name="Boosting" id="{40F79F19-D37C-D743-88DA-F66CEA07E416}">
          <p14:sldIdLst>
            <p14:sldId id="348"/>
            <p14:sldId id="349"/>
            <p14:sldId id="374"/>
            <p14:sldId id="350"/>
            <p14:sldId id="373"/>
          </p14:sldIdLst>
        </p14:section>
        <p14:section name="Comparando los tres métodos" id="{4B2FE170-BECF-0B4B-847E-88DD93B59D92}">
          <p14:sldIdLst>
            <p14:sldId id="483"/>
            <p14:sldId id="484"/>
          </p14:sldIdLst>
        </p14:section>
        <p14:section name="Conclusiones finales" id="{30AE4762-25DE-C74D-AF95-4AEC0CC37FB0}">
          <p14:sldIdLst>
            <p14:sldId id="337"/>
            <p14:sldId id="314"/>
            <p14:sldId id="4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8"/>
    <p:restoredTop sz="79048"/>
  </p:normalViewPr>
  <p:slideViewPr>
    <p:cSldViewPr snapToGrid="0">
      <p:cViewPr varScale="1">
        <p:scale>
          <a:sx n="95" d="100"/>
          <a:sy n="95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57B98-7F31-0D42-9B7E-63D1E3B1FEB1}" type="datetimeFigureOut">
              <a:rPr lang="es-ES_tradnl" smtClean="0"/>
              <a:t>10/6/25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6B6AD-E852-0649-B090-0B587A2ABB4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200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008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722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418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2541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9C421-9F65-2C45-CA48-FE709978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1AB168-2827-F098-1ED6-85B197FEB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E941C1-85B7-97D9-4CBD-08EC2BE65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En este gráfico, el eje x es </a:t>
            </a:r>
            <a:r>
              <a:rPr lang="es-ES_tradnl" b="1" dirty="0"/>
              <a:t>número de observaciones</a:t>
            </a:r>
            <a:r>
              <a:rPr lang="es-ES_tradnl" b="0" dirty="0"/>
              <a:t> en los nodos terminales (no número de nodos terminales). Ambas medidas se mueven juntas. Mientras más nodos terminales tenemos, más particiones del espacio de predictores, y menor número de observaciones en los nodos terminales. Entonces, si uno tiene particiones donde dejamos solo 5 observaciones en los nodos terminales, el árbol es mas “profundo” (</a:t>
            </a:r>
            <a:r>
              <a:rPr lang="es-ES_tradnl" b="1" dirty="0"/>
              <a:t>Deep</a:t>
            </a:r>
            <a:r>
              <a:rPr lang="es-ES_tradnl" b="0" dirty="0"/>
              <a:t>) pero nuestro error de predicción afuera de la muestra empeora. En otras palabras, estamos </a:t>
            </a:r>
            <a:r>
              <a:rPr lang="es-ES_tradnl" b="0" dirty="0" err="1"/>
              <a:t>sobreajustando</a:t>
            </a:r>
            <a:r>
              <a:rPr lang="es-ES_tradnl" b="0" dirty="0"/>
              <a:t> la predicción a los datos dentro de la muestra, pero somos peores prediciendo afuera, por eso aumenta el MSE de testeo.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73EC9-3BAB-1CE3-5773-8A96A63BC3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353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80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Fuente: https://</a:t>
            </a:r>
            <a:r>
              <a:rPr lang="es-ES_tradnl" dirty="0" err="1"/>
              <a:t>www.analyticsvidhya.com</a:t>
            </a:r>
            <a:r>
              <a:rPr lang="es-ES_tradnl" dirty="0"/>
              <a:t>/blog/2015/11/</a:t>
            </a:r>
            <a:r>
              <a:rPr lang="es-ES_tradnl" dirty="0" err="1"/>
              <a:t>quick</a:t>
            </a:r>
            <a:r>
              <a:rPr lang="es-ES_tradnl" dirty="0"/>
              <a:t>-</a:t>
            </a:r>
            <a:r>
              <a:rPr lang="es-ES_tradnl" dirty="0" err="1"/>
              <a:t>introduction</a:t>
            </a:r>
            <a:r>
              <a:rPr lang="es-ES_tradnl" dirty="0"/>
              <a:t>-</a:t>
            </a:r>
            <a:r>
              <a:rPr lang="es-ES_tradnl" dirty="0" err="1"/>
              <a:t>boosting</a:t>
            </a:r>
            <a:r>
              <a:rPr lang="es-ES_tradnl" dirty="0"/>
              <a:t>-</a:t>
            </a:r>
            <a:r>
              <a:rPr lang="es-ES_tradnl" dirty="0" err="1"/>
              <a:t>algorithms</a:t>
            </a:r>
            <a:r>
              <a:rPr lang="es-ES_tradnl" dirty="0"/>
              <a:t>-machine-learning/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20781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B98C-7E11-E20C-7CA1-01CA7BC6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FC3A6-7EF0-25DE-49FD-093DABEA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DF46-6163-6B81-C8F2-2AFCA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6A44-393B-2349-9636-C2E629343387}" type="datetime1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C366-551D-FE97-2B1D-32127BF3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1B1D-ECC1-F92A-E5F2-CCE79365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6847-10A3-1E86-2365-C19719B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D640-C06A-7E21-00D5-44964ADC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EB36-D0A3-DD5E-C201-B27A7169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747D-E2B9-0645-9126-214ED2EB266F}" type="datetime1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C4C8-11C3-310B-0494-5A9A39C6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FB9E-F285-F7AE-0E8F-94E44391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91E1-25BE-1B7D-2747-B206B7690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95D2-79AD-B457-5041-AF0BC72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9B71-7EFC-DD71-1559-F745192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8E-9945-494E-8140-072E164898FC}" type="datetime1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D8D1-6C57-FE1E-C640-C760ABFF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9F31-ACBF-4495-3650-1BBE059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CDC1-3848-0D97-B7AC-87941E6A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30B0-69E0-A392-06B3-B0B255B7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745A-C184-9A02-3478-963C49C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DD35-DA54-6249-8929-31941A6F915E}" type="datetime1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6306-932B-2678-8102-D5B1FF6A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BCBB-A717-3F86-896B-2E915566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E9D-254D-F34F-04CD-7171E08A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A657-71FF-6D0F-FA99-85DC67E6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6D25-137F-9F92-60F0-FB0CA02E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3375-BE77-974E-B796-FE3045409A94}" type="datetime1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8134-AEC4-52EE-619E-153EC79D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6E28-6B6A-F6F8-4722-E4543D3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1D6C-E496-E079-CBB1-0568125C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603-C8AA-9A92-329E-1802B5F5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0DDA-AA05-B9E0-6968-15C94DE9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6625-219C-99D2-3E54-1E8F41B2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ED56-00FC-634F-B6C2-E86770DA063E}" type="datetime1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BBC7-B012-FDE4-EA5B-0F69DA2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FDEE-8F41-2CAA-8017-4038F3B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A04D-9D5C-EB18-C5D0-F76A09B0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2525-56CB-7F89-4E11-9F3346C5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198E8-A9B1-48FB-F54D-A3A92D36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E517-63E9-95AE-DECC-CFC5865D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2A0CC-FDD5-8EAE-60EC-D76CDDC97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A6C08-7F94-962B-4B6D-4E592F0E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F7AF-5390-6D41-B3C2-4512AD8DC48F}" type="datetime1">
              <a:rPr lang="en-US" smtClean="0"/>
              <a:t>6/10/25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BB8B-904B-340C-44C2-AEB8E734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219B-396C-1FD3-E2D2-AE434727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71B7-64C8-5681-B050-6630E101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26AF0-FBD4-6543-A23B-33B8EC5C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BA76-D706-234B-B88E-FA9EF4D7D110}" type="datetime1">
              <a:rPr lang="en-US" smtClean="0"/>
              <a:t>6/10/25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7316-ECA6-24C4-30E6-F285BB5B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1D056-F9AE-1692-E81E-AF758FCC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10710-3846-C9D7-2144-F947912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583-3803-924E-B51C-25F9B096D826}" type="datetime1">
              <a:rPr lang="en-US" smtClean="0"/>
              <a:t>6/10/25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C6AD-5E2E-A761-7126-579D5026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90D8-22CE-08FF-C435-CF9436B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159F-BCFE-0041-5B65-0F7FC24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E978-B876-7F13-E812-15175B9B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065CE-0860-1EFD-1CD1-8D84398D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4DE7-1714-6B66-42FD-77D069D7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20E7-E151-324B-B310-BE89353755F2}" type="datetime1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CE9F-F437-9F8B-15B0-8576AFF5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9748-1BAE-0CB1-1ED5-9FF402F0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094-D299-E460-49A2-D005A07A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9A670-8C5F-885F-FB89-1940119E6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2C41-9999-BFD6-AEAD-EB346FCC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5BE73-C51E-CB3B-FD3F-C461033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3A3E-DA75-EC4A-9046-4A3B26FBAAC1}" type="datetime1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6684-3CE0-4A83-95A6-6EBB0949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3D51-51CE-D827-C1EE-C87D92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12EA-8A8E-06EC-6E57-8E5E96C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0FE1-91A8-46C3-32E1-30AAA21A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9DB0-88CE-6331-AB80-0CB309875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03A4A31-8716-1243-A06A-E7884CD293D7}" type="datetime1">
              <a:rPr lang="en-US" noProof="0" smtClean="0"/>
              <a:t>6/10/25</a:t>
            </a:fld>
            <a:endParaRPr lang="es-ES_tradnl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BFB-E83F-ED57-BB3C-53CCB666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endParaRPr lang="es-ES_tradnl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CCDE-D195-0527-335D-0AECD8803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78C1CC4-2077-434E-BCF1-5D01C08A9B17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Goudy Old Style" panose="020205020503050203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m-n-romero91/30min-office-hou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25RO35480961@campus.economicas.uba.ar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8F4-54CC-EED9-C31F-8F80FFB62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910"/>
            <a:ext cx="9144000" cy="2387600"/>
          </a:xfrm>
        </p:spPr>
        <p:txBody>
          <a:bodyPr>
            <a:normAutofit/>
          </a:bodyPr>
          <a:lstStyle/>
          <a:p>
            <a:r>
              <a:rPr lang="es-ES" sz="4400" kern="1400" dirty="0">
                <a:cs typeface="Times New Roman" panose="02020603050405020304" pitchFamily="18" charset="0"/>
              </a:rPr>
              <a:t>Métodos de Ensamble II: </a:t>
            </a:r>
            <a:br>
              <a:rPr lang="es-ES" sz="4400" kern="1400" dirty="0">
                <a:cs typeface="Times New Roman" panose="02020603050405020304" pitchFamily="18" charset="0"/>
              </a:rPr>
            </a:br>
            <a:r>
              <a:rPr lang="es-ES" sz="4400" kern="1400" dirty="0">
                <a:cs typeface="Times New Roman" panose="02020603050405020304" pitchFamily="18" charset="0"/>
              </a:rPr>
              <a:t>Random Forest &amp; Boosting</a:t>
            </a:r>
            <a:endParaRPr lang="en-US" sz="1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55BDD-1493-5FB8-8EDB-106F9B36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115"/>
            <a:ext cx="9144000" cy="1655762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0000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María Noelia Romero</a:t>
            </a:r>
            <a:r>
              <a:rPr lang="en-US" sz="4000" dirty="0">
                <a:effectLst/>
              </a:rPr>
              <a:t> </a:t>
            </a:r>
            <a:endParaRPr lang="en-US" sz="4000" dirty="0"/>
          </a:p>
          <a:p>
            <a:r>
              <a:rPr lang="es-ES" sz="2800" dirty="0">
                <a:solidFill>
                  <a:srgbClr val="000000"/>
                </a:solidFill>
                <a:latin typeface="Gill Sans Nova Light" panose="020F0302020204030204" pitchFamily="34" charset="0"/>
                <a:cs typeface="Times New Roman" panose="02020603050405020304" pitchFamily="18" charset="0"/>
              </a:rPr>
              <a:t>Clase 18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CD9-CEB1-5D1E-D7AC-167899E2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27F2D-CC52-462D-4A92-C7C4502C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0" y="853123"/>
            <a:ext cx="1463040" cy="1463040"/>
          </a:xfrm>
          <a:prstGeom prst="rect">
            <a:avLst/>
          </a:prstGeom>
        </p:spPr>
      </p:pic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939E0972-AB4F-C51D-7B38-9F10B613F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07" y="849631"/>
            <a:ext cx="1271793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5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 Random Forest: </a:t>
            </a:r>
            <a:r>
              <a:rPr lang="es-ES_tradnl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Ilustración comparando métodos </a:t>
            </a:r>
            <a:endParaRPr lang="es-ES_trad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i="1" dirty="0"/>
                  <a:t>Ejemplo</a:t>
                </a:r>
                <a:r>
                  <a:rPr lang="es-ES_tradnl" dirty="0"/>
                  <a:t>: Clasificación de email: spam o no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 err="1"/>
                  <a:t>Metodos</a:t>
                </a:r>
                <a:r>
                  <a:rPr lang="es-ES_tradnl" dirty="0"/>
                  <a:t> y parámetros: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 err="1"/>
                  <a:t>Bagging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=2500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Random Forest: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=2500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50000"/>
                  </a:lnSpc>
                </a:pPr>
                <a:r>
                  <a:rPr lang="es-ES_tradnl" dirty="0" err="1"/>
                  <a:t>Boosting</a:t>
                </a:r>
                <a:r>
                  <a:rPr lang="es-ES_tradnl" dirty="0"/>
                  <a:t>: arboles de 5 nodos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s-ES_tradnl" dirty="0"/>
                  <a:t>). 10-fold CV</a:t>
                </a:r>
              </a:p>
              <a:p>
                <a:pPr lvl="1">
                  <a:lnSpc>
                    <a:spcPct val="150000"/>
                  </a:lnSpc>
                </a:pPr>
                <a:endParaRPr lang="es-ES_tradnl" dirty="0"/>
              </a:p>
              <a:p>
                <a:pPr lvl="1">
                  <a:lnSpc>
                    <a:spcPct val="150000"/>
                  </a:lnSpc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b="-58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graph of numbers and lines&#10;&#10;Description automatically generated">
            <a:extLst>
              <a:ext uri="{FF2B5EF4-FFF2-40B4-BE49-F238E27FC236}">
                <a16:creationId xmlns:a16="http://schemas.microsoft.com/office/drawing/2014/main" id="{4D60F621-117C-F200-D8BD-CCAA09184B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7900" y="1282700"/>
            <a:ext cx="6058106" cy="47721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FF52-2078-33AA-2581-B2D48204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Random Forest: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Importancia de una Variable</a:t>
            </a:r>
            <a:endParaRPr lang="es-ES_tradnl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2FE6-2D21-0373-E669-031C93ACF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s-ES_tradnl" dirty="0"/>
              <a:t>En cada momento de partición en un árbol,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s-ES_tradnl" dirty="0">
                <a:solidFill>
                  <a:srgbClr val="002060"/>
                </a:solidFill>
              </a:rPr>
              <a:t>Mejora </a:t>
            </a:r>
            <a:r>
              <a:rPr lang="es-ES_tradnl" dirty="0"/>
              <a:t>del criterio de partición = </a:t>
            </a:r>
            <a:r>
              <a:rPr lang="es-ES_tradnl" dirty="0">
                <a:solidFill>
                  <a:srgbClr val="002060"/>
                </a:solidFill>
              </a:rPr>
              <a:t>medida de importancia atribuida </a:t>
            </a:r>
            <a:r>
              <a:rPr lang="es-ES_tradnl" dirty="0"/>
              <a:t>a la partición de cada variable</a:t>
            </a:r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Diferencia clave con Bagging</a:t>
            </a:r>
            <a:r>
              <a:rPr lang="es-ES_tradnl" dirty="0"/>
              <a:t>: cada variable tiene la posibilidad de ser elegida como la más importante dentro del subconjunto </a:t>
            </a:r>
            <a:r>
              <a:rPr lang="es-ES_tradnl" i="1" dirty="0"/>
              <a:t>m</a:t>
            </a:r>
          </a:p>
          <a:p>
            <a:pPr>
              <a:lnSpc>
                <a:spcPct val="200000"/>
              </a:lnSpc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CD7D6-BCC0-179F-D775-60B46558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9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CD7D6-BCC0-179F-D775-60B46558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8C1CC4-2077-434E-BCF1-5D01C08A9B17}" type="slidenum">
              <a:rPr lang="en-US" sz="1200">
                <a:latin typeface="+mn-lt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latin typeface="+mn-lt"/>
              <a:cs typeface="+mn-cs"/>
            </a:endParaRPr>
          </a:p>
        </p:txBody>
      </p:sp>
      <p:pic>
        <p:nvPicPr>
          <p:cNvPr id="13" name="Content Placeholder 12" descr="A comparison of a graph&#10;&#10;Description automatically generated">
            <a:extLst>
              <a:ext uri="{FF2B5EF4-FFF2-40B4-BE49-F238E27FC236}">
                <a16:creationId xmlns:a16="http://schemas.microsoft.com/office/drawing/2014/main" id="{C80D5F32-9E73-13A4-E248-AEB8FDD99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762" y="136525"/>
            <a:ext cx="7556475" cy="6095206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EAED00-BF64-ED62-C021-FFD05E5228CC}"/>
              </a:ext>
            </a:extLst>
          </p:cNvPr>
          <p:cNvSpPr txBox="1"/>
          <p:nvPr/>
        </p:nvSpPr>
        <p:spPr>
          <a:xfrm>
            <a:off x="3155949" y="6211669"/>
            <a:ext cx="5880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Gill Sans Nova Light" panose="020B0302020104020203" pitchFamily="34" charset="0"/>
              </a:rPr>
              <a:t>Fuente: Chapter 17 </a:t>
            </a:r>
            <a:r>
              <a:rPr lang="en-US" sz="1400" dirty="0" err="1">
                <a:latin typeface="Gill Sans Nova Light" panose="020B0302020104020203" pitchFamily="34" charset="0"/>
              </a:rPr>
              <a:t>en</a:t>
            </a:r>
            <a:r>
              <a:rPr lang="en-US" sz="1400" dirty="0">
                <a:latin typeface="Gill Sans Nova Light" panose="020B0302020104020203" pitchFamily="34" charset="0"/>
              </a:rPr>
              <a:t> </a:t>
            </a:r>
            <a:r>
              <a:rPr lang="en-US" sz="1400" dirty="0" err="1">
                <a:latin typeface="Gill Sans Nova Light" panose="020B0302020104020203" pitchFamily="34" charset="0"/>
              </a:rPr>
              <a:t>Efron</a:t>
            </a:r>
            <a:r>
              <a:rPr lang="en-US" sz="1400" dirty="0">
                <a:latin typeface="Gill Sans Nova Light" panose="020B0302020104020203" pitchFamily="34" charset="0"/>
              </a:rPr>
              <a:t>, B., &amp; Hastie, T. (2016). </a:t>
            </a:r>
            <a:r>
              <a:rPr lang="en-US" sz="1400" i="1" dirty="0">
                <a:latin typeface="Gill Sans Nova Light" panose="020B0302020104020203" pitchFamily="34" charset="0"/>
              </a:rPr>
              <a:t>Computer age statistical inference</a:t>
            </a:r>
            <a:endParaRPr lang="es-ES_tradnl" sz="1400" dirty="0"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7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Random Forest: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Varianza y Sesgo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_tradnl" dirty="0"/>
                  <a:t> es </a:t>
                </a:r>
                <a:r>
                  <a:rPr lang="es-ES_tradnl" dirty="0">
                    <a:solidFill>
                      <a:srgbClr val="002060"/>
                    </a:solidFill>
                  </a:rPr>
                  <a:t>chico</a:t>
                </a:r>
                <a:r>
                  <a:rPr lang="es-ES_tradnl" dirty="0"/>
                  <a:t>, Random Forest puede tener </a:t>
                </a:r>
                <a:r>
                  <a:rPr lang="es-ES_tradnl" dirty="0">
                    <a:solidFill>
                      <a:srgbClr val="FF0000"/>
                    </a:solidFill>
                  </a:rPr>
                  <a:t>baja performance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Mayor sesgo </a:t>
                </a:r>
                <a:r>
                  <a:rPr lang="es-ES_tradnl" dirty="0"/>
                  <a:t>por no tener el set de variables relevantes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Random Forest es </a:t>
                </a:r>
                <a:r>
                  <a:rPr lang="es-ES_tradnl" dirty="0">
                    <a:solidFill>
                      <a:srgbClr val="002060"/>
                    </a:solidFill>
                  </a:rPr>
                  <a:t>robusto</a:t>
                </a:r>
                <a:r>
                  <a:rPr lang="es-ES_tradnl" dirty="0"/>
                  <a:t> a tener un </a:t>
                </a:r>
                <a:r>
                  <a:rPr lang="es-ES_tradnl" dirty="0" err="1"/>
                  <a:t>subset</a:t>
                </a:r>
                <a:r>
                  <a:rPr lang="es-ES_tradnl" dirty="0"/>
                  <a:t> de los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predictores con mucho ruido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Si la probabilidad de elegir las variables relevantes en el subconjunto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_tradnl" dirty="0"/>
                  <a:t> es alta, entonces, no importa que haya muchas variables con ruido</a:t>
                </a:r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r="-48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369A-C8B0-650C-2AB6-8320FB0A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8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Random Forest: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Varianza y Sesgo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s-ES_tradnl" dirty="0"/>
                  <a:t>Random Forest (RF) no tiene problemas de </a:t>
                </a:r>
                <a:r>
                  <a:rPr lang="es-ES_tradnl" dirty="0">
                    <a:solidFill>
                      <a:srgbClr val="FF0000"/>
                    </a:solidFill>
                  </a:rPr>
                  <a:t>overfitting</a:t>
                </a:r>
                <a:r>
                  <a:rPr lang="es-ES_tradnl" dirty="0"/>
                  <a:t> 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s-ES_tradnl" dirty="0"/>
                  <a:t>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s-ES_tradnl" b="0" dirty="0"/>
                  <a:t>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no causa que RF sobreajuste los datos (como Boosting)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s-ES_tradnl" dirty="0"/>
                  <a:t>Solo si dejamos que cada uno de los árboles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sean muy grandes y hagan </a:t>
                </a:r>
                <a:r>
                  <a:rPr lang="es-ES_tradnl" dirty="0" err="1">
                    <a:solidFill>
                      <a:srgbClr val="FF0000"/>
                    </a:solidFill>
                  </a:rPr>
                  <a:t>overfitting</a:t>
                </a:r>
                <a:r>
                  <a:rPr lang="es-ES_tradnl" dirty="0"/>
                  <a:t> de los datos de entrenamiento.</a:t>
                </a:r>
              </a:p>
              <a:p>
                <a:pPr>
                  <a:lnSpc>
                    <a:spcPct val="16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369A-C8B0-650C-2AB6-8320FB0A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9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C626A-52F2-A9D6-CD5F-DD81DE540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A3C9-8E61-9482-275C-5CDE959C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Random Forest: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Varianza y Sesgo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7E001B-AE5B-DB1F-2848-1FBAC36F075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_tradnl" dirty="0"/>
                  <a:t>Random Forest no tiene problemas de </a:t>
                </a:r>
                <a:r>
                  <a:rPr lang="es-ES_tradnl" dirty="0">
                    <a:solidFill>
                      <a:srgbClr val="FF0000"/>
                    </a:solidFill>
                  </a:rPr>
                  <a:t>overfitting</a:t>
                </a:r>
                <a:r>
                  <a:rPr lang="es-ES_tradnl" dirty="0"/>
                  <a:t> a </a:t>
                </a:r>
                <a:r>
                  <a:rPr lang="es-ES_tradnl" dirty="0">
                    <a:solidFill>
                      <a:srgbClr val="002060"/>
                    </a:solidFill>
                  </a:rPr>
                  <a:t>menos que </a:t>
                </a:r>
                <a:r>
                  <a:rPr lang="es-ES_tradnl" dirty="0"/>
                  <a:t>dejemos que los arboles crezcan mucho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ES_tradnl" dirty="0"/>
                  <a:t> </a:t>
                </a:r>
                <a14:m>
                  <m:oMath xmlns:m="http://schemas.openxmlformats.org/officeDocument/2006/math">
                    <m:r>
                      <a:rPr lang="es-ES_tradnl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s-ES_tradnl" dirty="0"/>
                  <a:t> nodos terminales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s-ES_tradnl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s-ES_tradnl" dirty="0"/>
                  <a:t> observaciones en cada nodo,  </a:t>
                </a:r>
                <a:r>
                  <a:rPr lang="es-ES_tradnl" dirty="0">
                    <a:solidFill>
                      <a:srgbClr val="FF0000"/>
                    </a:solidFill>
                  </a:rPr>
                  <a:t>empeora</a:t>
                </a:r>
                <a:r>
                  <a:rPr lang="es-ES_tradnl" dirty="0"/>
                  <a:t> la </a:t>
                </a:r>
                <a:r>
                  <a:rPr lang="es-ES_tradnl" dirty="0">
                    <a:solidFill>
                      <a:srgbClr val="002060"/>
                    </a:solidFill>
                  </a:rPr>
                  <a:t>performance del error </a:t>
                </a:r>
                <a:r>
                  <a:rPr lang="es-ES_tradnl" dirty="0"/>
                  <a:t>de testeo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7E001B-AE5B-DB1F-2848-1FBAC36F07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689" t="-17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diagram of a number of blue boxes&#10;&#10;Description automatically generated">
            <a:extLst>
              <a:ext uri="{FF2B5EF4-FFF2-40B4-BE49-F238E27FC236}">
                <a16:creationId xmlns:a16="http://schemas.microsoft.com/office/drawing/2014/main" id="{D03AC4AE-15BF-D54F-9D2A-3164B2BF41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1825625"/>
            <a:ext cx="5774406" cy="39462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7681E-C84D-9A38-1E00-A33F8BD7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40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A3FA-544E-15C1-AF81-284159E6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Random Forest: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Varianza y Sesgo IV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31591-1F9F-F84E-41C0-309EF68FE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_tradnl" dirty="0"/>
              <a:t>Predicción Random Forest o Bagging vs CART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Sesgo de 1 árbol aleatorio de Random Forest o </a:t>
            </a:r>
            <a:r>
              <a:rPr lang="es-ES_tradnl" dirty="0" err="1"/>
              <a:t>Baggging</a:t>
            </a:r>
            <a:r>
              <a:rPr lang="es-ES_tradnl" dirty="0"/>
              <a:t> es mayor que sesgo de 1 árbol CART sin podar</a:t>
            </a:r>
          </a:p>
          <a:p>
            <a:pPr lvl="2">
              <a:lnSpc>
                <a:spcPct val="150000"/>
              </a:lnSpc>
            </a:pPr>
            <a:r>
              <a:rPr lang="es-ES_tradnl" dirty="0"/>
              <a:t>¿Por qué?</a:t>
            </a:r>
          </a:p>
          <a:p>
            <a:pPr lvl="3">
              <a:lnSpc>
                <a:spcPct val="150000"/>
              </a:lnSpc>
            </a:pPr>
            <a:r>
              <a:rPr lang="es-ES_tradnl" dirty="0"/>
              <a:t>Random Forest </a:t>
            </a:r>
            <a:r>
              <a:rPr lang="es-ES_tradnl" dirty="0" err="1"/>
              <a:t>or</a:t>
            </a:r>
            <a:r>
              <a:rPr lang="es-ES_tradnl" dirty="0"/>
              <a:t> </a:t>
            </a:r>
            <a:r>
              <a:rPr lang="es-ES_tradnl" dirty="0" err="1"/>
              <a:t>Bagging</a:t>
            </a:r>
            <a:r>
              <a:rPr lang="es-ES_tradnl" dirty="0"/>
              <a:t> estiman y predicen de una submuestra </a:t>
            </a:r>
          </a:p>
          <a:p>
            <a:pPr lvl="3">
              <a:lnSpc>
                <a:spcPct val="150000"/>
              </a:lnSpc>
            </a:pPr>
            <a:r>
              <a:rPr lang="es-ES_tradnl" dirty="0"/>
              <a:t>Random Forest tiene menor número de predictores disponibles</a:t>
            </a:r>
          </a:p>
          <a:p>
            <a:pPr lvl="2">
              <a:lnSpc>
                <a:spcPct val="150000"/>
              </a:lnSpc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6ABCA-D316-3FFF-17EE-F5EFE7A1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6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65CE-3653-8912-0E4D-181B4B3D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Random Forest: </a:t>
            </a:r>
            <a:r>
              <a:rPr lang="es-ES_tradnl" sz="3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Varianza y la de-correlación de árboles  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259E41-A60A-CCCC-3AFE-67CA19DCF38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Idea</a:t>
                </a:r>
                <a:r>
                  <a:rPr lang="es-ES_tradnl" dirty="0"/>
                  <a:t>: 2 arboles aleatorios de los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en un RF son menos similares si usan distintas variables en el subconjunto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_tradnl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 err="1"/>
                  <a:t>Trade</a:t>
                </a:r>
                <a:r>
                  <a:rPr lang="es-ES_tradnl" dirty="0"/>
                  <a:t>-off varianza-sesgo en Random </a:t>
                </a:r>
                <a:r>
                  <a:rPr lang="es-ES_tradnl" dirty="0" err="1"/>
                  <a:t>forest</a:t>
                </a:r>
                <a:endParaRPr lang="es-ES_tradnl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𝑉𝑎𝑟𝑇𝑜𝑡𝑎𝑙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sz="2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𝑟𝑓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𝑤𝑖𝑡h𝑖𝑛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𝑚𝑢𝑒𝑠𝑡𝑟𝑎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𝑡𝑟𝑎𝑖𝑛𝑖𝑛𝑔</m:t>
                      </m:r>
                    </m:oMath>
                  </m:oMathPara>
                </a14:m>
                <a:endParaRPr lang="es-ES_tradnl" sz="25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ES_tradnl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_tradnl" dirty="0"/>
                  <a:t> crece </a:t>
                </a:r>
              </a:p>
              <a:p>
                <a:pPr marL="628650" lvl="1" indent="-1714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FF0000"/>
                    </a:solidFill>
                  </a:rPr>
                  <a:t>Menos</a:t>
                </a:r>
                <a:r>
                  <a:rPr lang="es-ES_tradnl" dirty="0"/>
                  <a:t> errores de predicción afuera de la muestra (menos sesgo)</a:t>
                </a:r>
              </a:p>
              <a:p>
                <a:pPr marL="628650" lvl="1" indent="-171450">
                  <a:lnSpc>
                    <a:spcPct val="150000"/>
                  </a:lnSpc>
                  <a:buFont typeface="+mj-lt"/>
                  <a:buAutoNum type="arabicPeriod"/>
                  <a:tabLst>
                    <a:tab pos="677863" algn="l"/>
                  </a:tabLst>
                </a:pPr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00B050"/>
                    </a:solidFill>
                  </a:rPr>
                  <a:t>Más</a:t>
                </a:r>
                <a:r>
                  <a:rPr lang="es-ES_tradnl" dirty="0"/>
                  <a:t> correlación entre arboles dentro del Random Forest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259E41-A60A-CCCC-3AFE-67CA19DCF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78" r="-97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4642CF-8F50-221D-651E-A1D514DDCD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83030"/>
            <a:ext cx="5181600" cy="42365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0B363-5601-BD5D-0F0D-890BD7D1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7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Métodos basados en Árboles III: 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sz="2400" b="1" dirty="0"/>
              <a:t>Chap. 8.2.3</a:t>
            </a:r>
          </a:p>
          <a:p>
            <a:r>
              <a:rPr lang="en-US" sz="2400" b="1" cap="small" dirty="0">
                <a:solidFill>
                  <a:srgbClr val="002060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*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Friedman, J., Hastie, T., &amp; Tibshirani, R. (2001).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The elements of statistical learning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(Vol. 1). </a:t>
            </a:r>
            <a:r>
              <a:rPr lang="en-US" sz="2400" b="1" dirty="0"/>
              <a:t>Chap 10.2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64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7C5-1CF1-5BD7-8E22-5FD0B175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Boosting</a:t>
            </a:r>
            <a:r>
              <a:rPr lang="es-ES_tradnl" dirty="0"/>
              <a:t>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</a:t>
            </a:r>
            <a:endParaRPr lang="es-ES_tradnl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7B7-FFAA-1B1E-300A-35BAE8E1B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Similar a </a:t>
                </a:r>
                <a:r>
                  <a:rPr lang="es-ES_tradnl" dirty="0" err="1"/>
                  <a:t>Bagging</a:t>
                </a:r>
                <a:r>
                  <a:rPr lang="es-ES_tradnl" dirty="0"/>
                  <a:t>: usar muchas muestras, crear árboles, promediarlos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 err="1">
                    <a:solidFill>
                      <a:srgbClr val="002060"/>
                    </a:solidFill>
                  </a:rPr>
                  <a:t>Bagging</a:t>
                </a:r>
                <a:r>
                  <a:rPr lang="es-ES_tradnl" i="1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muestras </a:t>
                </a:r>
                <a:r>
                  <a:rPr lang="es-ES_tradnl" dirty="0">
                    <a:solidFill>
                      <a:srgbClr val="002060"/>
                    </a:solidFill>
                  </a:rPr>
                  <a:t>independientes-</a:t>
                </a:r>
                <a:r>
                  <a:rPr lang="es-ES_tradnl" dirty="0"/>
                  <a:t>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árboles </a:t>
                </a:r>
                <a:r>
                  <a:rPr lang="es-ES_tradnl" dirty="0">
                    <a:solidFill>
                      <a:srgbClr val="002060"/>
                    </a:solidFill>
                  </a:rPr>
                  <a:t>independientes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Diferencia con </a:t>
                </a:r>
                <a:r>
                  <a:rPr lang="es-ES_tradnl" dirty="0" err="1">
                    <a:solidFill>
                      <a:srgbClr val="FF0000"/>
                    </a:solidFill>
                  </a:rPr>
                  <a:t>Bagging</a:t>
                </a:r>
                <a:r>
                  <a:rPr lang="es-ES_tradnl" dirty="0"/>
                  <a:t>: los árboles crecen </a:t>
                </a:r>
                <a:r>
                  <a:rPr lang="es-ES_tradnl" dirty="0">
                    <a:solidFill>
                      <a:srgbClr val="002060"/>
                    </a:solidFill>
                  </a:rPr>
                  <a:t>secuencialmente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No hay muestras </a:t>
                </a:r>
                <a:r>
                  <a:rPr lang="es-ES_tradnl" dirty="0" err="1"/>
                  <a:t>bootstrapeadas</a:t>
                </a:r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Idea</a:t>
                </a:r>
                <a:r>
                  <a:rPr lang="es-ES_tradnl" i="1" dirty="0"/>
                  <a:t>:</a:t>
                </a:r>
                <a:r>
                  <a:rPr lang="es-ES_tradnl" dirty="0"/>
                  <a:t> Cada árbol se ajusta basado en una versión modificada de los datos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Computamos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arboles secuenciales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En cada paso el método da más importancia relativa a las observaciones </a:t>
                </a:r>
                <a:r>
                  <a:rPr lang="es-ES_tradnl" dirty="0">
                    <a:solidFill>
                      <a:srgbClr val="002060"/>
                    </a:solidFill>
                  </a:rPr>
                  <a:t>mal predichas</a:t>
                </a:r>
                <a:r>
                  <a:rPr lang="es-ES_tradn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Paso final</a:t>
                </a:r>
                <a:r>
                  <a:rPr lang="es-ES_tradnl" dirty="0"/>
                  <a:t>: promedio ponderado de predicciones en cada paso.</a:t>
                </a:r>
              </a:p>
              <a:p>
                <a:pPr lvl="1">
                  <a:lnSpc>
                    <a:spcPct val="150000"/>
                  </a:lnSpc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7B7-FFAA-1B1E-300A-35BAE8E1B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93AEB-46B7-240A-8A97-C9F3BC82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2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6FC5-0E53-6D4C-09A5-4C5B8E1A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/>
              <a:t>Cuestiones operativas del curso: </a:t>
            </a:r>
            <a:r>
              <a:rPr lang="es-ES_tradnl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FB43-7DE0-04F0-9AC5-E468E02B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Clase siguiente</a:t>
            </a:r>
            <a:r>
              <a:rPr lang="es-ES_tradnl" dirty="0"/>
              <a:t>: </a:t>
            </a:r>
            <a:r>
              <a:rPr lang="es-ES_tradnl" dirty="0">
                <a:solidFill>
                  <a:schemeClr val="accent2"/>
                </a:solidFill>
              </a:rPr>
              <a:t>Viernes 13 de junio</a:t>
            </a:r>
            <a:r>
              <a:rPr lang="es-ES_tradnl" dirty="0"/>
              <a:t>, virtual asincrónica (video) </a:t>
            </a:r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Final </a:t>
            </a:r>
            <a:r>
              <a:rPr lang="es-ES_tradnl" b="1" dirty="0">
                <a:solidFill>
                  <a:srgbClr val="002060"/>
                </a:solidFill>
              </a:rPr>
              <a:t>Presencial</a:t>
            </a:r>
            <a:r>
              <a:rPr lang="es-ES_tradnl" dirty="0">
                <a:solidFill>
                  <a:srgbClr val="002060"/>
                </a:solidFill>
              </a:rPr>
              <a:t>: </a:t>
            </a:r>
            <a:r>
              <a:rPr lang="es-ES_tradnl" dirty="0">
                <a:solidFill>
                  <a:srgbClr val="FF0000"/>
                </a:solidFill>
              </a:rPr>
              <a:t>27 de Junio. 17:00 h a 19:00 h.</a:t>
            </a:r>
          </a:p>
          <a:p>
            <a:pPr lvl="1"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2 secciones: </a:t>
            </a:r>
            <a:r>
              <a:rPr lang="es-ES_tradnl" dirty="0"/>
              <a:t>1) V o F, justifique 2) Aplicada conceptualmente (no se corre códigos)</a:t>
            </a:r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Consultas</a:t>
            </a:r>
            <a:r>
              <a:rPr lang="es-ES_tradnl" dirty="0"/>
              <a:t>: Email, Miércoles 4:00 pm a 5:00 pm o </a:t>
            </a:r>
            <a:r>
              <a:rPr lang="es-ES_tradnl" dirty="0">
                <a:hlinkClick r:id="rId3"/>
              </a:rPr>
              <a:t>Calendly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dirty="0">
              <a:solidFill>
                <a:srgbClr val="00206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i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D31DF-2AE7-1DEC-F2F5-AA77551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95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EB20-DE52-5EA3-A697-785D4423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Boosting</a:t>
            </a:r>
            <a:r>
              <a:rPr lang="es-ES_tradnl" dirty="0"/>
              <a:t>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Ilustración  del aprendizaje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EEFD6-4656-AADE-CD94-2C52E01B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20</a:t>
            </a:fld>
            <a:endParaRPr lang="en-US"/>
          </a:p>
        </p:txBody>
      </p:sp>
      <p:pic>
        <p:nvPicPr>
          <p:cNvPr id="8" name="Content Placeholder 7" descr="A diagram of a diagram of a diagram&#10;&#10;Description automatically generated">
            <a:extLst>
              <a:ext uri="{FF2B5EF4-FFF2-40B4-BE49-F238E27FC236}">
                <a16:creationId xmlns:a16="http://schemas.microsoft.com/office/drawing/2014/main" id="{FB058FFF-DDA7-8AD8-6FD6-1810A2F92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6403" b="54598"/>
          <a:stretch/>
        </p:blipFill>
        <p:spPr>
          <a:xfrm>
            <a:off x="3072181" y="2179784"/>
            <a:ext cx="2031834" cy="190353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7CB90E-AF96-582A-F374-AF9498C54AEA}"/>
              </a:ext>
            </a:extLst>
          </p:cNvPr>
          <p:cNvSpPr txBox="1"/>
          <p:nvPr/>
        </p:nvSpPr>
        <p:spPr>
          <a:xfrm>
            <a:off x="3340513" y="1587063"/>
            <a:ext cx="566024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28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36884-F08D-F088-80A0-97993F9701C9}"/>
              </a:ext>
            </a:extLst>
          </p:cNvPr>
          <p:cNvSpPr txBox="1"/>
          <p:nvPr/>
        </p:nvSpPr>
        <p:spPr>
          <a:xfrm>
            <a:off x="5306917" y="1587063"/>
            <a:ext cx="566024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28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4CCCC-B0A1-2622-D970-F17CDFDE7A2E}"/>
              </a:ext>
            </a:extLst>
          </p:cNvPr>
          <p:cNvSpPr txBox="1"/>
          <p:nvPr/>
        </p:nvSpPr>
        <p:spPr>
          <a:xfrm>
            <a:off x="7273321" y="1598717"/>
            <a:ext cx="566024" cy="523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28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3</a:t>
            </a:r>
          </a:p>
        </p:txBody>
      </p:sp>
      <p:pic>
        <p:nvPicPr>
          <p:cNvPr id="7" name="Content Placeholder 7" descr="A diagram of a diagram of a diagram&#10;&#10;Description automatically generated">
            <a:extLst>
              <a:ext uri="{FF2B5EF4-FFF2-40B4-BE49-F238E27FC236}">
                <a16:creationId xmlns:a16="http://schemas.microsoft.com/office/drawing/2014/main" id="{BE2E50F3-DE58-DD1A-5F60-A6722E2B09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67" t="1385" r="33735" b="53212"/>
          <a:stretch/>
        </p:blipFill>
        <p:spPr>
          <a:xfrm>
            <a:off x="5169417" y="2249527"/>
            <a:ext cx="1856508" cy="1903530"/>
          </a:xfrm>
          <a:prstGeom prst="rect">
            <a:avLst/>
          </a:prstGeom>
        </p:spPr>
      </p:pic>
      <p:pic>
        <p:nvPicPr>
          <p:cNvPr id="9" name="Content Placeholder 7" descr="A diagram of a diagram of a diagram&#10;&#10;Description automatically generated">
            <a:extLst>
              <a:ext uri="{FF2B5EF4-FFF2-40B4-BE49-F238E27FC236}">
                <a16:creationId xmlns:a16="http://schemas.microsoft.com/office/drawing/2014/main" id="{1D16505C-C0BE-B15D-F961-83F6A58B3B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754" r="2171" b="54598"/>
          <a:stretch/>
        </p:blipFill>
        <p:spPr>
          <a:xfrm>
            <a:off x="7087987" y="2179783"/>
            <a:ext cx="1818825" cy="1903530"/>
          </a:xfrm>
          <a:prstGeom prst="rect">
            <a:avLst/>
          </a:prstGeom>
        </p:spPr>
      </p:pic>
      <p:pic>
        <p:nvPicPr>
          <p:cNvPr id="10" name="Content Placeholder 7" descr="A diagram of a diagram of a diagram&#10;&#10;Description automatically generated">
            <a:extLst>
              <a:ext uri="{FF2B5EF4-FFF2-40B4-BE49-F238E27FC236}">
                <a16:creationId xmlns:a16="http://schemas.microsoft.com/office/drawing/2014/main" id="{C050EFFB-AD38-9FA1-15AB-42E713CA4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73"/>
          <a:stretch/>
        </p:blipFill>
        <p:spPr>
          <a:xfrm>
            <a:off x="3072181" y="4225181"/>
            <a:ext cx="6047638" cy="222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7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FA89-B89E-1FA8-F35A-25ABDA3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Boosting</a:t>
            </a:r>
            <a:r>
              <a:rPr lang="es-ES_tradnl" dirty="0"/>
              <a:t>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Algoritmo 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6028"/>
                <a:ext cx="10515600" cy="4730935"/>
              </a:xfrm>
            </p:spPr>
            <p:txBody>
              <a:bodyPr>
                <a:normAutofit fontScale="62500" lnSpcReduction="20000"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Arbol inicial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_tradnl" dirty="0"/>
                  <a:t> 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 (residuos iguales a las observaciones) para toda observación en la muestra de entrenamiento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Para cada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repetir:</a:t>
                </a:r>
              </a:p>
              <a:p>
                <a:pPr marL="698500" lvl="1" indent="-241300">
                  <a:lnSpc>
                    <a:spcPct val="120000"/>
                  </a:lnSpc>
                  <a:buFont typeface="+mj-lt"/>
                  <a:buAutoNum type="alphaLcPeriod"/>
                </a:pPr>
                <a:r>
                  <a:rPr lang="es-ES_tradnl" dirty="0"/>
                  <a:t>Computar el árbol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s-ES_tradn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s-ES_tradnl" dirty="0"/>
                  <a:t> con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ES_tradnl" dirty="0"/>
                  <a:t> particiones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ES_tradnl" dirty="0"/>
                  <a:t> nodos terminales) en la muestra de entrenamiento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s-ES_tradnl" dirty="0"/>
              </a:p>
              <a:p>
                <a:pPr marL="698500" lvl="1" indent="-241300">
                  <a:lnSpc>
                    <a:spcPct val="120000"/>
                  </a:lnSpc>
                  <a:buFont typeface="+mj-lt"/>
                  <a:buAutoNum type="alphaLcPeriod"/>
                </a:pPr>
                <a:r>
                  <a:rPr lang="es-ES_tradnl" dirty="0"/>
                  <a:t>Actualizar la predicción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s-ES_tradnl" dirty="0"/>
                  <a:t> sumándole la versión reducida del nuevo árbol  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acc>
                        <m:accPr>
                          <m:chr m:val="̂"/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s-ES_tradnl" dirty="0"/>
                  <a:t>c. Actualizar los residuos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Predicción del modelo </a:t>
                </a:r>
                <a:r>
                  <a:rPr lang="es-ES_tradnl" dirty="0" err="1"/>
                  <a:t>boosted</a:t>
                </a:r>
                <a:r>
                  <a:rPr lang="es-ES_tradnl" dirty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6028"/>
                <a:ext cx="10515600" cy="4730935"/>
              </a:xfrm>
              <a:blipFill>
                <a:blip r:embed="rId2"/>
                <a:stretch>
                  <a:fillRect l="-724" t="-802" r="-241" b="-197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64685-4D2D-1DD9-0488-D824E4C4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26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7C5-1CF1-5BD7-8E22-5FD0B175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err="1"/>
              <a:t>Boosting</a:t>
            </a:r>
            <a:r>
              <a:rPr lang="es-ES_tradnl" dirty="0"/>
              <a:t>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Parámetros claves en </a:t>
            </a:r>
            <a:r>
              <a:rPr lang="es-ES_trad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Boosting</a:t>
            </a:r>
            <a:endParaRPr lang="es-ES_tradnl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7B7-FFAA-1B1E-300A-35BAE8E1B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Numero de árboles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Si es muy grande -&gt; </a:t>
                </a:r>
                <a:r>
                  <a:rPr lang="es-ES_tradnl" dirty="0" err="1"/>
                  <a:t>overfit</a:t>
                </a:r>
                <a:endParaRPr lang="es-ES_tradnl" dirty="0"/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Elegimos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usando </a:t>
                </a:r>
                <a:r>
                  <a:rPr lang="es-ES_tradnl" dirty="0" err="1"/>
                  <a:t>cross-validation</a:t>
                </a:r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Penalización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_tradnl" dirty="0"/>
                  <a:t>: número positivo pequeño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Controla la tasa a la que aprende </a:t>
                </a:r>
                <a:r>
                  <a:rPr lang="es-ES_tradnl" dirty="0" err="1"/>
                  <a:t>boosting</a:t>
                </a:r>
                <a:endParaRPr lang="es-ES_tradnl" dirty="0"/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Valores típicos entre 0.01 y 0.001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Numero de particiones en cada árbol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ES_tradnl" dirty="0">
                    <a:solidFill>
                      <a:srgbClr val="002060"/>
                    </a:solidFill>
                  </a:rPr>
                  <a:t>:</a:t>
                </a:r>
                <a:r>
                  <a:rPr lang="es-ES_tradnl" dirty="0"/>
                  <a:t> controla la complejidad de </a:t>
                </a:r>
                <a:r>
                  <a:rPr lang="es-ES_tradnl" dirty="0" err="1"/>
                  <a:t>boosting</a:t>
                </a:r>
                <a:endParaRPr lang="es-ES_tradnl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ES_tradnl" dirty="0"/>
                  <a:t> funciona bien -&gt; dos brazos (</a:t>
                </a:r>
                <a:r>
                  <a:rPr lang="es-ES_tradnl" i="1" dirty="0" err="1"/>
                  <a:t>stump</a:t>
                </a:r>
                <a:r>
                  <a:rPr lang="es-ES_tradnl" dirty="0"/>
                  <a:t>) -&gt;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Additive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Model</a:t>
                </a:r>
                <a:endParaRPr lang="es-ES_tradnl" dirty="0"/>
              </a:p>
              <a:p>
                <a:pPr lvl="2">
                  <a:lnSpc>
                    <a:spcPct val="150000"/>
                  </a:lnSpc>
                </a:pPr>
                <a:endParaRPr lang="es-ES_tradnl" i="1" dirty="0"/>
              </a:p>
              <a:p>
                <a:pPr lvl="2">
                  <a:lnSpc>
                    <a:spcPct val="150000"/>
                  </a:lnSpc>
                </a:pPr>
                <a:endParaRPr lang="es-ES_tradnl" dirty="0"/>
              </a:p>
              <a:p>
                <a:pPr lvl="1">
                  <a:lnSpc>
                    <a:spcPct val="150000"/>
                  </a:lnSpc>
                </a:pPr>
                <a:endParaRPr lang="es-ES_tradnl" dirty="0"/>
              </a:p>
              <a:p>
                <a:pPr lvl="1">
                  <a:lnSpc>
                    <a:spcPct val="150000"/>
                  </a:lnSpc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7B7-FFAA-1B1E-300A-35BAE8E1B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b="-145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93AEB-46B7-240A-8A97-C9F3BC82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87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 síntesis: Comparando los tres métodos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12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Métodos Basados en Arboles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04A66406-FA04-E0F0-0BCF-164DEB027FB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2049726"/>
                  </p:ext>
                </p:extLst>
              </p:nvPr>
            </p:nvGraphicFramePr>
            <p:xfrm>
              <a:off x="838200" y="1522276"/>
              <a:ext cx="9800064" cy="4435878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3266688">
                      <a:extLst>
                        <a:ext uri="{9D8B030D-6E8A-4147-A177-3AD203B41FA5}">
                          <a16:colId xmlns:a16="http://schemas.microsoft.com/office/drawing/2014/main" val="2575751318"/>
                        </a:ext>
                      </a:extLst>
                    </a:gridCol>
                    <a:gridCol w="3266688">
                      <a:extLst>
                        <a:ext uri="{9D8B030D-6E8A-4147-A177-3AD203B41FA5}">
                          <a16:colId xmlns:a16="http://schemas.microsoft.com/office/drawing/2014/main" val="3044122308"/>
                        </a:ext>
                      </a:extLst>
                    </a:gridCol>
                    <a:gridCol w="3266688">
                      <a:extLst>
                        <a:ext uri="{9D8B030D-6E8A-4147-A177-3AD203B41FA5}">
                          <a16:colId xmlns:a16="http://schemas.microsoft.com/office/drawing/2014/main" val="2284175529"/>
                        </a:ext>
                      </a:extLst>
                    </a:gridCol>
                  </a:tblGrid>
                  <a:tr h="297537">
                    <a:tc>
                      <a:txBody>
                        <a:bodyPr/>
                        <a:lstStyle/>
                        <a:p>
                          <a:r>
                            <a:rPr lang="es-ES_tradnl" sz="2000" dirty="0" err="1">
                              <a:latin typeface="Gill Sans Nova Light" panose="020B0302020104020203" pitchFamily="34" charset="0"/>
                            </a:rPr>
                            <a:t>Bagging</a:t>
                          </a:r>
                          <a:endParaRPr lang="es-ES_tradnl" sz="20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Random Forest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000" dirty="0" err="1">
                              <a:latin typeface="Gill Sans Nova Light" panose="020B0302020104020203" pitchFamily="34" charset="0"/>
                            </a:rPr>
                            <a:t>Boosting</a:t>
                          </a:r>
                          <a:endParaRPr lang="es-ES_tradnl" sz="20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3071710"/>
                      </a:ext>
                    </a:extLst>
                  </a:tr>
                  <a:tr h="526411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b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 Muestras </a:t>
                          </a:r>
                          <a:r>
                            <a:rPr lang="es-ES_tradnl" sz="2000" dirty="0" err="1">
                              <a:latin typeface="Gill Sans Nova Light" panose="020B0302020104020203" pitchFamily="34" charset="0"/>
                            </a:rPr>
                            <a:t>bootstrapeadas</a:t>
                          </a:r>
                          <a:endParaRPr lang="es-ES_tradnl" sz="20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 Muestras </a:t>
                          </a:r>
                          <a:r>
                            <a:rPr lang="es-ES_tradnl" sz="2000" dirty="0" err="1">
                              <a:latin typeface="Gill Sans Nova Light" panose="020B0302020104020203" pitchFamily="34" charset="0"/>
                            </a:rPr>
                            <a:t>bootstrapeadas</a:t>
                          </a:r>
                          <a:endParaRPr lang="es-ES_tradnl" sz="20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b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 </a:t>
                          </a:r>
                          <a:r>
                            <a:rPr lang="es-ES_tradnl" sz="2000" b="0" dirty="0">
                              <a:latin typeface="Gill Sans Nova Light" panose="020B0302020104020203" pitchFamily="34" charset="0"/>
                            </a:rPr>
                            <a:t>árboles</a:t>
                          </a:r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 secuenciales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9518654"/>
                      </a:ext>
                    </a:extLst>
                  </a:tr>
                  <a:tr h="755286">
                    <a:tc>
                      <a:txBody>
                        <a:bodyPr/>
                        <a:lstStyle/>
                        <a:p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“</a:t>
                          </a:r>
                          <a:r>
                            <a:rPr lang="es-ES_tradnl" sz="2000" b="0" dirty="0">
                              <a:latin typeface="Gill Sans Nova Light" panose="020B0302020104020203" pitchFamily="34" charset="0"/>
                            </a:rPr>
                            <a:t>árboles</a:t>
                          </a:r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 independientes” pero correlacionados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Arboles </a:t>
                          </a:r>
                        </a:p>
                        <a:p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De-correlacionados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Arboles interdependientes: ajuste de los residuos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567323"/>
                      </a:ext>
                    </a:extLst>
                  </a:tr>
                  <a:tr h="1316031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 Tamaño de Arboles</a:t>
                          </a:r>
                        </a:p>
                        <a:p>
                          <a:pPr marL="800100" lvl="1" indent="-342900">
                            <a:buFont typeface="Wingdings" pitchFamily="2" charset="2"/>
                            <a:buChar char="ü"/>
                          </a:pPr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Arboles pequeños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 Tamaño de Arboles</a:t>
                          </a:r>
                        </a:p>
                        <a:p>
                          <a:pPr marL="800100" lvl="1" indent="-342900">
                            <a:buFont typeface="Wingdings" pitchFamily="2" charset="2"/>
                            <a:buChar char="ü"/>
                          </a:pPr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Arboles pequeños</a:t>
                          </a:r>
                          <a:endParaRPr lang="en-US" sz="2000" b="0" dirty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2000" b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 numero de predictores</a:t>
                          </a:r>
                          <a:r>
                            <a:rPr lang="es-ES_tradnl" sz="2000" baseline="0" dirty="0">
                              <a:latin typeface="Gill Sans Nova Light" panose="020B0302020104020203" pitchFamily="34" charset="0"/>
                            </a:rPr>
                            <a:t> disponibles</a:t>
                          </a:r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 numero</a:t>
                          </a:r>
                          <a:r>
                            <a:rPr lang="es-ES_tradnl" sz="2000" baseline="0" dirty="0">
                              <a:latin typeface="Gill Sans Nova Light" panose="020B0302020104020203" pitchFamily="34" charset="0"/>
                            </a:rPr>
                            <a:t> de particiones</a:t>
                          </a:r>
                        </a:p>
                        <a:p>
                          <a:pPr marL="342900" indent="-342900">
                            <a:buFont typeface="Wingdings" pitchFamily="2" charset="2"/>
                            <a:buChar char="ü"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s-ES_tradnl" sz="2000" dirty="0"/>
                            <a:t> </a:t>
                          </a:r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dos brazos (</a:t>
                          </a:r>
                          <a:r>
                            <a:rPr lang="es-ES_tradnl" sz="2000" i="1" dirty="0" err="1">
                              <a:latin typeface="Gill Sans Nova Light" panose="020B0302020104020203" pitchFamily="34" charset="0"/>
                            </a:rPr>
                            <a:t>stump</a:t>
                          </a:r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)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9047344"/>
                      </a:ext>
                    </a:extLst>
                  </a:tr>
                  <a:tr h="1441910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s-ES_tradnl" sz="2000" b="0" dirty="0">
                              <a:solidFill>
                                <a:srgbClr val="00B050"/>
                              </a:solidFill>
                              <a:latin typeface="Gill Sans Nova Light" panose="020B0302020104020203" pitchFamily="34" charset="0"/>
                            </a:rPr>
                            <a:t>Menor varianza </a:t>
                          </a:r>
                          <a:r>
                            <a:rPr lang="es-ES_tradnl" sz="2000" b="0" dirty="0">
                              <a:latin typeface="Gill Sans Nova Light" panose="020B0302020104020203" pitchFamily="34" charset="0"/>
                            </a:rPr>
                            <a:t>de error de testeo, promediando entre muchos árboles </a:t>
                          </a:r>
                          <a:endParaRPr lang="es-ES_tradnl" sz="2000" b="0" i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s-ES_tradnl" sz="2000" b="0" dirty="0">
                              <a:solidFill>
                                <a:srgbClr val="00B050"/>
                              </a:solidFill>
                              <a:latin typeface="Gill Sans Nova Light" panose="020B0302020104020203" pitchFamily="34" charset="0"/>
                            </a:rPr>
                            <a:t>Menor varianza </a:t>
                          </a:r>
                          <a:r>
                            <a:rPr lang="es-ES_tradnl" sz="2000" b="0" dirty="0">
                              <a:latin typeface="Gill Sans Nova Light" panose="020B0302020104020203" pitchFamily="34" charset="0"/>
                            </a:rPr>
                            <a:t>de error de testeo, promediando entre muchos árboles y </a:t>
                          </a:r>
                          <a:r>
                            <a:rPr lang="es-ES_tradnl" sz="2000" b="0" dirty="0">
                              <a:solidFill>
                                <a:srgbClr val="00B050"/>
                              </a:solidFill>
                              <a:latin typeface="Gill Sans Nova Light" panose="020B0302020104020203" pitchFamily="34" charset="0"/>
                            </a:rPr>
                            <a:t>bajando la correlación</a:t>
                          </a:r>
                          <a:r>
                            <a:rPr lang="es-ES_tradnl" sz="2000" b="0" dirty="0">
                              <a:latin typeface="Gill Sans Nova Light" panose="020B0302020104020203" pitchFamily="34" charset="0"/>
                            </a:rPr>
                            <a:t> entre arboles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s-ES_tradnl" sz="2000" b="0" dirty="0">
                              <a:solidFill>
                                <a:schemeClr val="accent2"/>
                              </a:solidFill>
                              <a:latin typeface="Gill Sans Nova Light" panose="020B0302020104020203" pitchFamily="34" charset="0"/>
                            </a:rPr>
                            <a:t>Aprendizaje lento </a:t>
                          </a:r>
                          <a:r>
                            <a:rPr lang="es-ES_tradnl" sz="2000" b="0" dirty="0">
                              <a:solidFill>
                                <a:srgbClr val="00B050"/>
                              </a:solidFill>
                              <a:latin typeface="Gill Sans Nova Light" panose="020B0302020104020203" pitchFamily="34" charset="0"/>
                            </a:rPr>
                            <a:t>con menor varianza </a:t>
                          </a:r>
                          <a:r>
                            <a:rPr lang="es-ES_tradnl" sz="2000" b="0" dirty="0">
                              <a:latin typeface="Gill Sans Nova Light" panose="020B0302020104020203" pitchFamily="34" charset="0"/>
                            </a:rPr>
                            <a:t>de error de testeo, </a:t>
                          </a:r>
                          <a:r>
                            <a:rPr lang="es-ES_tradnl" sz="2000" b="0" dirty="0">
                              <a:solidFill>
                                <a:srgbClr val="00B050"/>
                              </a:solidFill>
                              <a:latin typeface="Gill Sans Nova Light" panose="020B0302020104020203" pitchFamily="34" charset="0"/>
                            </a:rPr>
                            <a:t>rediciendo el sesgo </a:t>
                          </a:r>
                          <a:r>
                            <a:rPr lang="es-ES_tradnl" sz="2000" b="0" dirty="0">
                              <a:latin typeface="Gill Sans Nova Light" panose="020B0302020104020203" pitchFamily="34" charset="0"/>
                            </a:rPr>
                            <a:t>de </a:t>
                          </a:r>
                          <a:r>
                            <a:rPr lang="es-ES_tradnl" sz="2000" b="0" dirty="0">
                              <a:solidFill>
                                <a:srgbClr val="002060"/>
                              </a:solidFill>
                              <a:latin typeface="Gill Sans Nova Light" panose="020B0302020104020203" pitchFamily="34" charset="0"/>
                            </a:rPr>
                            <a:t>un árbol</a:t>
                          </a:r>
                        </a:p>
                        <a:p>
                          <a:endParaRPr lang="es-ES_tradnl" sz="20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3771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04A66406-FA04-E0F0-0BCF-164DEB027FB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2049726"/>
                  </p:ext>
                </p:extLst>
              </p:nvPr>
            </p:nvGraphicFramePr>
            <p:xfrm>
              <a:off x="838200" y="1522276"/>
              <a:ext cx="9800064" cy="4435878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3266688">
                      <a:extLst>
                        <a:ext uri="{9D8B030D-6E8A-4147-A177-3AD203B41FA5}">
                          <a16:colId xmlns:a16="http://schemas.microsoft.com/office/drawing/2014/main" val="2575751318"/>
                        </a:ext>
                      </a:extLst>
                    </a:gridCol>
                    <a:gridCol w="3266688">
                      <a:extLst>
                        <a:ext uri="{9D8B030D-6E8A-4147-A177-3AD203B41FA5}">
                          <a16:colId xmlns:a16="http://schemas.microsoft.com/office/drawing/2014/main" val="3044122308"/>
                        </a:ext>
                      </a:extLst>
                    </a:gridCol>
                    <a:gridCol w="3266688">
                      <a:extLst>
                        <a:ext uri="{9D8B030D-6E8A-4147-A177-3AD203B41FA5}">
                          <a16:colId xmlns:a16="http://schemas.microsoft.com/office/drawing/2014/main" val="228417552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s-ES_tradnl" sz="2000" dirty="0" err="1">
                              <a:latin typeface="Gill Sans Nova Light" panose="020B0302020104020203" pitchFamily="34" charset="0"/>
                            </a:rPr>
                            <a:t>Bagging</a:t>
                          </a:r>
                          <a:endParaRPr lang="es-ES_tradnl" sz="20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Random Forest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000" dirty="0" err="1">
                              <a:latin typeface="Gill Sans Nova Light" panose="020B0302020104020203" pitchFamily="34" charset="0"/>
                            </a:rPr>
                            <a:t>Boosting</a:t>
                          </a:r>
                          <a:endParaRPr lang="es-ES_tradnl" sz="20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3071710"/>
                      </a:ext>
                    </a:extLst>
                  </a:tr>
                  <a:tr h="5264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" t="-78571" r="-200778" b="-6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78571" r="-100000" b="-6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78" t="-78571" r="-389" b="-66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518654"/>
                      </a:ext>
                    </a:extLst>
                  </a:tr>
                  <a:tr h="755286">
                    <a:tc>
                      <a:txBody>
                        <a:bodyPr/>
                        <a:lstStyle/>
                        <a:p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“</a:t>
                          </a:r>
                          <a:r>
                            <a:rPr lang="es-ES_tradnl" sz="2000" b="0" dirty="0">
                              <a:latin typeface="Gill Sans Nova Light" panose="020B0302020104020203" pitchFamily="34" charset="0"/>
                            </a:rPr>
                            <a:t>árboles</a:t>
                          </a:r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 independientes” pero correlacionados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Arboles </a:t>
                          </a:r>
                        </a:p>
                        <a:p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De-correlacionados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000" dirty="0">
                              <a:latin typeface="Gill Sans Nova Light" panose="020B0302020104020203" pitchFamily="34" charset="0"/>
                            </a:rPr>
                            <a:t>Arboles interdependientes: ajuste de los residuos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567323"/>
                      </a:ext>
                    </a:extLst>
                  </a:tr>
                  <a:tr h="13160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" t="-129808" r="-200778" b="-1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29808" r="-100000" b="-1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78" t="-129808" r="-389" b="-1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047344"/>
                      </a:ext>
                    </a:extLst>
                  </a:tr>
                  <a:tr h="1441910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s-ES_tradnl" sz="2000" b="0" dirty="0">
                              <a:solidFill>
                                <a:srgbClr val="00B050"/>
                              </a:solidFill>
                              <a:latin typeface="Gill Sans Nova Light" panose="020B0302020104020203" pitchFamily="34" charset="0"/>
                            </a:rPr>
                            <a:t>Menor varianza </a:t>
                          </a:r>
                          <a:r>
                            <a:rPr lang="es-ES_tradnl" sz="2000" b="0" dirty="0">
                              <a:latin typeface="Gill Sans Nova Light" panose="020B0302020104020203" pitchFamily="34" charset="0"/>
                            </a:rPr>
                            <a:t>de error de testeo, promediando entre muchos árboles </a:t>
                          </a:r>
                          <a:endParaRPr lang="es-ES_tradnl" sz="2000" b="0" i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s-ES_tradnl" sz="2000" b="0" dirty="0">
                              <a:solidFill>
                                <a:srgbClr val="00B050"/>
                              </a:solidFill>
                              <a:latin typeface="Gill Sans Nova Light" panose="020B0302020104020203" pitchFamily="34" charset="0"/>
                            </a:rPr>
                            <a:t>Menor varianza </a:t>
                          </a:r>
                          <a:r>
                            <a:rPr lang="es-ES_tradnl" sz="2000" b="0" dirty="0">
                              <a:latin typeface="Gill Sans Nova Light" panose="020B0302020104020203" pitchFamily="34" charset="0"/>
                            </a:rPr>
                            <a:t>de error de testeo, promediando entre muchos árboles y </a:t>
                          </a:r>
                          <a:r>
                            <a:rPr lang="es-ES_tradnl" sz="2000" b="0" dirty="0">
                              <a:solidFill>
                                <a:srgbClr val="00B050"/>
                              </a:solidFill>
                              <a:latin typeface="Gill Sans Nova Light" panose="020B0302020104020203" pitchFamily="34" charset="0"/>
                            </a:rPr>
                            <a:t>bajando la correlación</a:t>
                          </a:r>
                          <a:r>
                            <a:rPr lang="es-ES_tradnl" sz="2000" b="0" dirty="0">
                              <a:latin typeface="Gill Sans Nova Light" panose="020B0302020104020203" pitchFamily="34" charset="0"/>
                            </a:rPr>
                            <a:t> entre arboles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s-ES_tradnl" sz="2000" b="0" dirty="0">
                              <a:solidFill>
                                <a:schemeClr val="accent2"/>
                              </a:solidFill>
                              <a:latin typeface="Gill Sans Nova Light" panose="020B0302020104020203" pitchFamily="34" charset="0"/>
                            </a:rPr>
                            <a:t>Aprendizaje lento </a:t>
                          </a:r>
                          <a:r>
                            <a:rPr lang="es-ES_tradnl" sz="2000" b="0" dirty="0">
                              <a:solidFill>
                                <a:srgbClr val="00B050"/>
                              </a:solidFill>
                              <a:latin typeface="Gill Sans Nova Light" panose="020B0302020104020203" pitchFamily="34" charset="0"/>
                            </a:rPr>
                            <a:t>con menor varianza </a:t>
                          </a:r>
                          <a:r>
                            <a:rPr lang="es-ES_tradnl" sz="2000" b="0" dirty="0">
                              <a:latin typeface="Gill Sans Nova Light" panose="020B0302020104020203" pitchFamily="34" charset="0"/>
                            </a:rPr>
                            <a:t>de error de testeo, </a:t>
                          </a:r>
                          <a:r>
                            <a:rPr lang="es-ES_tradnl" sz="2000" b="0" dirty="0">
                              <a:solidFill>
                                <a:srgbClr val="00B050"/>
                              </a:solidFill>
                              <a:latin typeface="Gill Sans Nova Light" panose="020B0302020104020203" pitchFamily="34" charset="0"/>
                            </a:rPr>
                            <a:t>rediciendo el sesgo </a:t>
                          </a:r>
                          <a:r>
                            <a:rPr lang="es-ES_tradnl" sz="2000" b="0" dirty="0">
                              <a:latin typeface="Gill Sans Nova Light" panose="020B0302020104020203" pitchFamily="34" charset="0"/>
                            </a:rPr>
                            <a:t>de </a:t>
                          </a:r>
                          <a:r>
                            <a:rPr lang="es-ES_tradnl" sz="2000" b="0" dirty="0">
                              <a:solidFill>
                                <a:srgbClr val="002060"/>
                              </a:solidFill>
                              <a:latin typeface="Gill Sans Nova Light" panose="020B0302020104020203" pitchFamily="34" charset="0"/>
                            </a:rPr>
                            <a:t>un árbol</a:t>
                          </a:r>
                        </a:p>
                        <a:p>
                          <a:endParaRPr lang="es-ES_tradnl" sz="20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37713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31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 finales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6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s-ES_tradnl" dirty="0">
                <a:solidFill>
                  <a:srgbClr val="002060"/>
                </a:solidFill>
              </a:rPr>
              <a:t>Revisamos</a:t>
            </a:r>
            <a:r>
              <a:rPr lang="es-ES_tradnl" dirty="0"/>
              <a:t> el concepto de un árbol (CART) </a:t>
            </a:r>
            <a:endParaRPr lang="es-ES_tradnl" dirty="0">
              <a:solidFill>
                <a:srgbClr val="002060"/>
              </a:solidFill>
            </a:endParaRPr>
          </a:p>
          <a:p>
            <a:pPr>
              <a:lnSpc>
                <a:spcPct val="170000"/>
              </a:lnSpc>
            </a:pPr>
            <a:r>
              <a:rPr lang="es-ES_tradnl" dirty="0">
                <a:solidFill>
                  <a:srgbClr val="002060"/>
                </a:solidFill>
              </a:rPr>
              <a:t>Aprendimos</a:t>
            </a:r>
            <a:r>
              <a:rPr lang="es-ES_tradnl" dirty="0"/>
              <a:t> tres métodos basados en árboles</a:t>
            </a:r>
          </a:p>
          <a:p>
            <a:pPr lvl="1">
              <a:lnSpc>
                <a:spcPct val="170000"/>
              </a:lnSpc>
            </a:pPr>
            <a:r>
              <a:rPr lang="es-ES_tradnl" dirty="0">
                <a:solidFill>
                  <a:srgbClr val="002060"/>
                </a:solidFill>
              </a:rPr>
              <a:t>Bagging</a:t>
            </a:r>
            <a:r>
              <a:rPr lang="es-ES_tradnl" dirty="0"/>
              <a:t>: </a:t>
            </a:r>
            <a:r>
              <a:rPr lang="es-ES_tradnl" dirty="0" err="1"/>
              <a:t>boostrapeamos</a:t>
            </a:r>
            <a:r>
              <a:rPr lang="es-ES_tradnl" dirty="0"/>
              <a:t> muestras independientes, estimamos árboles, promediamos</a:t>
            </a:r>
            <a:endParaRPr lang="es-ES_tradnl" dirty="0">
              <a:solidFill>
                <a:srgbClr val="002060"/>
              </a:solidFill>
            </a:endParaRPr>
          </a:p>
          <a:p>
            <a:pPr lvl="1">
              <a:lnSpc>
                <a:spcPct val="170000"/>
              </a:lnSpc>
            </a:pPr>
            <a:r>
              <a:rPr lang="es-ES_tradnl" dirty="0">
                <a:solidFill>
                  <a:srgbClr val="002060"/>
                </a:solidFill>
              </a:rPr>
              <a:t>Boosting</a:t>
            </a:r>
            <a:r>
              <a:rPr lang="es-ES_tradnl" dirty="0"/>
              <a:t>: Armamos árboles, dependiendo del árbol anterior reajustando lo no aplicado por los residuos</a:t>
            </a:r>
          </a:p>
          <a:p>
            <a:pPr>
              <a:lnSpc>
                <a:spcPct val="170000"/>
              </a:lnSpc>
            </a:pPr>
            <a:r>
              <a:rPr lang="es-ES_tradnl" dirty="0">
                <a:solidFill>
                  <a:srgbClr val="002060"/>
                </a:solidFill>
              </a:rPr>
              <a:t>Discutimos</a:t>
            </a:r>
            <a:r>
              <a:rPr lang="es-ES_tradnl" dirty="0"/>
              <a:t> Random Forest, </a:t>
            </a:r>
            <a:r>
              <a:rPr lang="es-ES_tradnl" dirty="0">
                <a:solidFill>
                  <a:srgbClr val="002060"/>
                </a:solidFill>
              </a:rPr>
              <a:t>aprendiendo</a:t>
            </a:r>
            <a:r>
              <a:rPr lang="es-ES_tradnl" dirty="0"/>
              <a:t> de: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Idea y algoritmo final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La medición de la importancia de predictores y su diferencia con Bagging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Discutimos de los trade-off de sesgo-varianza</a:t>
            </a:r>
          </a:p>
          <a:p>
            <a:pPr>
              <a:lnSpc>
                <a:spcPct val="170000"/>
              </a:lnSpc>
            </a:pPr>
            <a:r>
              <a:rPr lang="es-ES_tradnl" dirty="0">
                <a:solidFill>
                  <a:srgbClr val="002060"/>
                </a:solidFill>
              </a:rPr>
              <a:t>Comparamos</a:t>
            </a:r>
            <a:r>
              <a:rPr lang="es-ES_tradnl" dirty="0"/>
              <a:t> los tres métodos basados en arboles</a:t>
            </a:r>
          </a:p>
          <a:p>
            <a:pPr lvl="1">
              <a:lnSpc>
                <a:spcPct val="170000"/>
              </a:lnSpc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0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5B1-4C9E-9A68-CAC5-2D521102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¿Dudas, consultas?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E542-4031-D126-7AAF-A0332014D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_tradnl" dirty="0">
                <a:latin typeface="Gill Sans Nova Light" panose="020B0302020104020203" pitchFamily="34" charset="0"/>
              </a:rPr>
              <a:t>Consultas: 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  <a:hlinkClick r:id="rId2"/>
              </a:rPr>
              <a:t>25RO35480961@campus.economicas.uba.ar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</a:rPr>
              <a:t> </a:t>
            </a:r>
            <a:endParaRPr lang="es-ES_tradnl" dirty="0">
              <a:latin typeface="Gill Sans Nova Light" panose="020B03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2557C-64E1-99EA-732F-3F53925C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00F5-C7EE-2CC9-E9BA-CD7EB57A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s-ES_tradnl" sz="3200"/>
              <a:t>En la clase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27E-74B0-5F1D-D3E8-C9714B43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1998134"/>
            <a:ext cx="6756560" cy="4155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>
                <a:solidFill>
                  <a:srgbClr val="002060"/>
                </a:solidFill>
              </a:rPr>
              <a:t>CART: Arboles de regresión y clasificación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002060"/>
                </a:solidFill>
              </a:rPr>
              <a:t>Métodos basados en Arboles de Decisión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_tradnl" dirty="0"/>
              <a:t>Bagging ⭐︎ </a:t>
            </a:r>
          </a:p>
          <a:p>
            <a:pPr marL="514350" indent="-514350">
              <a:buAutoNum type="arabicPeriod"/>
            </a:pPr>
            <a:r>
              <a:rPr lang="es-ES_tradnl" dirty="0"/>
              <a:t>Random︎ Forest ⭐︎</a:t>
            </a:r>
          </a:p>
          <a:p>
            <a:pPr marL="514350" indent="-514350">
              <a:buAutoNum type="arabicPeriod"/>
            </a:pPr>
            <a:r>
              <a:rPr lang="es-ES_tradnl" dirty="0"/>
              <a:t>Boosting ⭐︎</a:t>
            </a:r>
          </a:p>
        </p:txBody>
      </p:sp>
      <p:pic>
        <p:nvPicPr>
          <p:cNvPr id="5" name="Graphic 1" descr="Brain in head outline">
            <a:extLst>
              <a:ext uri="{FF2B5EF4-FFF2-40B4-BE49-F238E27FC236}">
                <a16:creationId xmlns:a16="http://schemas.microsoft.com/office/drawing/2014/main" id="{161E704C-660A-51E5-F0B0-64F29A9312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274182" y="1566745"/>
            <a:ext cx="4155978" cy="41559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93B2-27BD-5888-9D83-58D8D3F7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8C1CC4-2077-434E-BCF1-5D01C08A9B17}" type="slidenum">
              <a:rPr lang="en-US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800"/>
          </a:p>
        </p:txBody>
      </p:sp>
      <p:pic>
        <p:nvPicPr>
          <p:cNvPr id="6" name="Gráfico 5" descr="Badge Tick1 con relleno sólido">
            <a:extLst>
              <a:ext uri="{FF2B5EF4-FFF2-40B4-BE49-F238E27FC236}">
                <a16:creationId xmlns:a16="http://schemas.microsoft.com/office/drawing/2014/main" id="{448993D7-4083-1993-26EC-5BF2147C3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3623" y="2484079"/>
            <a:ext cx="457200" cy="457200"/>
          </a:xfrm>
          <a:prstGeom prst="rect">
            <a:avLst/>
          </a:prstGeom>
        </p:spPr>
      </p:pic>
      <p:pic>
        <p:nvPicPr>
          <p:cNvPr id="7" name="Gráfico 6" descr="Badge Tick1 con relleno sólido">
            <a:extLst>
              <a:ext uri="{FF2B5EF4-FFF2-40B4-BE49-F238E27FC236}">
                <a16:creationId xmlns:a16="http://schemas.microsoft.com/office/drawing/2014/main" id="{1484E804-82C0-DC7E-8588-8E3B1A419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37492" y="39366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6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Métodos basados en Árboles II: 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Random Forest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sz="2400" b="1" dirty="0"/>
              <a:t>Chap. 8.2.2</a:t>
            </a:r>
          </a:p>
          <a:p>
            <a:r>
              <a:rPr lang="en-US" sz="2400" b="1" cap="small" dirty="0">
                <a:solidFill>
                  <a:srgbClr val="002060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*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Friedman, J., Hastie, T., &amp; Tibshirani, R. (2001).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The elements of statistical learning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(Vol. 1). </a:t>
            </a:r>
            <a:r>
              <a:rPr lang="en-US" sz="2400" b="1" dirty="0"/>
              <a:t>Chap 15</a:t>
            </a:r>
          </a:p>
          <a:p>
            <a:r>
              <a:rPr lang="en-US" dirty="0" err="1"/>
              <a:t>Efron</a:t>
            </a:r>
            <a:r>
              <a:rPr lang="en-US" dirty="0"/>
              <a:t>, B., &amp; Hastie, T. (2016). </a:t>
            </a:r>
            <a:r>
              <a:rPr lang="en-US" i="1" dirty="0"/>
              <a:t>Computer age statistical inference.</a:t>
            </a:r>
            <a:r>
              <a:rPr lang="en-US" b="1" dirty="0"/>
              <a:t> Chap. 15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 Random Forest: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Motivación intuitiva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1C54-6391-40F9-DD28-4D35AA1D7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FF0000"/>
                </a:solidFill>
              </a:rPr>
              <a:t>Problema de Bagging</a:t>
            </a:r>
            <a:r>
              <a:rPr lang="es-ES_tradnl" dirty="0"/>
              <a:t>: árboles correlacionados 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Si hay una </a:t>
            </a:r>
            <a:r>
              <a:rPr lang="es-ES_tradnl" dirty="0">
                <a:solidFill>
                  <a:srgbClr val="002060"/>
                </a:solidFill>
              </a:rPr>
              <a:t>variable importante</a:t>
            </a:r>
            <a:r>
              <a:rPr lang="es-ES_tradnl" dirty="0"/>
              <a:t>, siempre esta </a:t>
            </a:r>
            <a:r>
              <a:rPr lang="es-ES_tradnl" dirty="0">
                <a:solidFill>
                  <a:srgbClr val="00B050"/>
                </a:solidFill>
              </a:rPr>
              <a:t>primero</a:t>
            </a:r>
            <a:r>
              <a:rPr lang="es-ES_tradnl" dirty="0"/>
              <a:t>. Entonces, todos los árboles serán muy similares.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B050"/>
                </a:solidFill>
              </a:rPr>
              <a:t>Solución de Random Forest</a:t>
            </a:r>
            <a:r>
              <a:rPr lang="es-ES_tradnl" dirty="0"/>
              <a:t>: Bajar la correlación entre los árboles de muestras </a:t>
            </a:r>
            <a:r>
              <a:rPr lang="es-ES_tradnl" dirty="0" err="1"/>
              <a:t>bootstrapeadas</a:t>
            </a:r>
            <a:endParaRPr lang="es-ES_tradnl" dirty="0"/>
          </a:p>
          <a:p>
            <a:pPr marL="457200" lvl="1" indent="0">
              <a:lnSpc>
                <a:spcPct val="150000"/>
              </a:lnSpc>
              <a:buNone/>
            </a:pPr>
            <a:endParaRPr lang="es-ES_tradnl" dirty="0"/>
          </a:p>
          <a:p>
            <a:pPr marL="0" indent="0">
              <a:lnSpc>
                <a:spcPct val="150000"/>
              </a:lnSpc>
              <a:buNone/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FF52-2078-33AA-2581-B2D48204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8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 Random Forest: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Motivación formal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Un promedio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i.d</a:t>
                </a:r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FF0000"/>
                    </a:solidFill>
                  </a:rPr>
                  <a:t>(no independientes) </a:t>
                </a:r>
                <a:r>
                  <a:rPr lang="es-ES_tradnl" dirty="0"/>
                  <a:t>variables aleatorias con varianza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/>
                  <a:t> y correlación positiva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s-ES_tradnl" dirty="0"/>
                  <a:t> , tiene varianza del promedio: 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Si aumenta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, 2do termino </a:t>
                </a:r>
                <a:r>
                  <a:rPr lang="es-ES_tradnl" dirty="0">
                    <a:solidFill>
                      <a:srgbClr val="00B050"/>
                    </a:solidFill>
                  </a:rPr>
                  <a:t>decrece</a:t>
                </a:r>
                <a:r>
                  <a:rPr lang="es-ES_tradnl" dirty="0"/>
                  <a:t>. 1er termino no cambia y depende de la </a:t>
                </a:r>
                <a:r>
                  <a:rPr lang="es-ES_tradnl" dirty="0">
                    <a:solidFill>
                      <a:srgbClr val="002060"/>
                    </a:solidFill>
                  </a:rPr>
                  <a:t>correlación</a:t>
                </a:r>
                <a:r>
                  <a:rPr lang="es-ES_tradnl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Idea</a:t>
                </a:r>
                <a:r>
                  <a:rPr lang="es-ES_tradnl" dirty="0"/>
                  <a:t>: Bajar la varianza </a:t>
                </a:r>
                <a:r>
                  <a:rPr lang="es-ES_tradnl" dirty="0">
                    <a:solidFill>
                      <a:srgbClr val="00B050"/>
                    </a:solidFill>
                  </a:rPr>
                  <a:t>bajando</a:t>
                </a:r>
                <a:r>
                  <a:rPr lang="es-ES_tradnl" dirty="0"/>
                  <a:t> la </a:t>
                </a:r>
                <a:r>
                  <a:rPr lang="es-ES_tradnl" dirty="0">
                    <a:solidFill>
                      <a:srgbClr val="002060"/>
                    </a:solidFill>
                  </a:rPr>
                  <a:t>correlación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s-ES_tradnl" dirty="0">
                    <a:solidFill>
                      <a:srgbClr val="002060"/>
                    </a:solidFill>
                  </a:rPr>
                  <a:t> </a:t>
                </a:r>
                <a:r>
                  <a:rPr lang="es-ES_tradnl" dirty="0"/>
                  <a:t>entre los árboles Bootstrap (típicamente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0.05</m:t>
                    </m:r>
                  </m:oMath>
                </a14:m>
                <a:r>
                  <a:rPr lang="es-ES_tradnl" dirty="0"/>
                  <a:t> entre arboles)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¿Cómo? </a:t>
                </a:r>
                <a:r>
                  <a:rPr lang="es-ES_tradnl" dirty="0">
                    <a:solidFill>
                      <a:srgbClr val="002060"/>
                    </a:solidFill>
                  </a:rPr>
                  <a:t>Aleatorizando los predictores</a:t>
                </a:r>
                <a:r>
                  <a:rPr lang="es-ES_tradnl" dirty="0"/>
                  <a:t> cuando se arma el árbol</a:t>
                </a:r>
              </a:p>
              <a:p>
                <a:pPr>
                  <a:lnSpc>
                    <a:spcPct val="120000"/>
                  </a:lnSpc>
                </a:pPr>
                <a:endParaRPr lang="es-ES_tradnl" dirty="0"/>
              </a:p>
              <a:p>
                <a:pPr lvl="2">
                  <a:lnSpc>
                    <a:spcPct val="120000"/>
                  </a:lnSpc>
                </a:pPr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581" r="-603" b="-17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FF52-2078-33AA-2581-B2D48204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4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AFFF-A5E0-379E-A89A-3C5380DD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Ranfom</a:t>
            </a:r>
            <a:r>
              <a:rPr lang="en-US" dirty="0"/>
              <a:t> Forest: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Algoritmo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D458B-5738-971A-C0AE-458B8B28C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0" dirty="0"/>
                  <a:t>Para </a:t>
                </a:r>
                <a:r>
                  <a:rPr lang="en-US" b="0" dirty="0" err="1"/>
                  <a:t>cada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 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Toma una muestra </a:t>
                </a:r>
                <a:r>
                  <a:rPr lang="es-ES_tradnl" dirty="0" err="1"/>
                  <a:t>bootstrap</a:t>
                </a:r>
                <a:r>
                  <a:rPr lang="es-ES_tradnl" dirty="0"/>
                  <a:t> de tamaño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_tradnl" dirty="0"/>
                  <a:t> de los datos de entrenamiento 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Para cada una de esas muestras armar un </a:t>
                </a:r>
                <a:r>
                  <a:rPr lang="es-ES_tradnl" i="1" dirty="0" err="1"/>
                  <a:t>random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forest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tree</a:t>
                </a:r>
                <a:r>
                  <a:rPr lang="es-ES_tradnl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s-ES_tradnl" dirty="0"/>
                  <a:t> aplicando recursivamente: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lphaLcPeriod"/>
                </a:pPr>
                <a:r>
                  <a:rPr lang="es-ES_tradnl" dirty="0">
                    <a:solidFill>
                      <a:srgbClr val="002060"/>
                    </a:solidFill>
                  </a:rPr>
                  <a:t>Seleccionar aleatoriamente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_tradnl" dirty="0">
                    <a:solidFill>
                      <a:srgbClr val="002060"/>
                    </a:solidFill>
                  </a:rPr>
                  <a:t> variables </a:t>
                </a:r>
                <a:r>
                  <a:rPr lang="es-ES_tradnl" dirty="0"/>
                  <a:t>de los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dirty="0"/>
                  <a:t> predictores posibles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lphaLcPeriod"/>
                </a:pPr>
                <a:r>
                  <a:rPr lang="es-ES_tradnl" dirty="0"/>
                  <a:t>Tomar la mejor variable y el mejor punto de partición dentro de los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_tradnl" dirty="0"/>
                  <a:t> predictores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lphaLcPeriod"/>
                </a:pPr>
                <a:r>
                  <a:rPr lang="es-ES_tradnl" dirty="0"/>
                  <a:t>Dividir el nodo en dos nuevos nodos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Con el conjunto de árboles resultante calcular la predicción:</a:t>
                </a:r>
              </a:p>
              <a:p>
                <a:pPr lvl="1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es-ES_tradnl" b="0" dirty="0"/>
                  <a:t>Regresión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s-ES_tradnl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es-ES_tradnl" b="0" dirty="0"/>
                  <a:t>Clasificación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𝑣𝑜𝑡𝑜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𝑚𝑎𝑦𝑜𝑟𝑖𝑡𝑎𝑟𝑖𝑜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D458B-5738-971A-C0AE-458B8B28C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87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FCA1D-1163-0ED9-FDDA-269BCB53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0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C219-B3FF-4130-896A-FD668610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Random Forest: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Consideraciones</a:t>
            </a:r>
            <a:r>
              <a:rPr lang="es-ES_tradnl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5FD57E-FF1D-FB2B-1529-23E131D93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En la práctica se elige: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Regresion: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Clasificación: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/3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Depende</a:t>
                </a:r>
                <a:r>
                  <a:rPr lang="es-ES_tradnl" dirty="0"/>
                  <a:t> de la naturaleza del problema y los datos.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_tradnl" dirty="0">
                    <a:solidFill>
                      <a:srgbClr val="FF0000"/>
                    </a:solidFill>
                  </a:rPr>
                  <a:t> </a:t>
                </a:r>
                <a:r>
                  <a:rPr lang="es-ES_tradnl" dirty="0" err="1">
                    <a:solidFill>
                      <a:srgbClr val="FF0000"/>
                    </a:solidFill>
                  </a:rPr>
                  <a:t>tunning</a:t>
                </a:r>
                <a:r>
                  <a:rPr lang="es-ES_tradnl" dirty="0">
                    <a:solidFill>
                      <a:srgbClr val="FF0000"/>
                    </a:solidFill>
                  </a:rPr>
                  <a:t> </a:t>
                </a:r>
                <a:r>
                  <a:rPr lang="es-ES_tradnl" dirty="0" err="1">
                    <a:solidFill>
                      <a:srgbClr val="FF0000"/>
                    </a:solidFill>
                  </a:rPr>
                  <a:t>parameter</a:t>
                </a:r>
                <a:r>
                  <a:rPr lang="es-ES_tradnl" dirty="0">
                    <a:solidFill>
                      <a:srgbClr val="FF0000"/>
                    </a:solidFill>
                  </a:rPr>
                  <a:t>/complejidad </a:t>
                </a:r>
                <a:r>
                  <a:rPr lang="es-ES_tradnl" dirty="0"/>
                  <a:t>-&gt; elijo por CV</a:t>
                </a:r>
                <a:endParaRPr lang="es-ES_tradnl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dirty="0"/>
                  <a:t>, entonces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𝑅𝑎𝑛𝑑𝑜𝑚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𝐹𝑜𝑟𝑒𝑠𝑡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_tradnl" i="1" dirty="0" err="1" smtClean="0">
                        <a:latin typeface="Cambria Math" panose="02040503050406030204" pitchFamily="18" charset="0"/>
                      </a:rPr>
                      <m:t>𝐵𝑎𝑔𝑔𝑖𝑛𝑔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_tradnl" dirty="0"/>
                  <a:t> es muy chico, Random Forest puede tener mala performance en predecir el error de CV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No todos los estimadores se benefician de “</a:t>
                </a:r>
                <a:r>
                  <a:rPr lang="es-ES_tradnl" i="1" dirty="0" err="1"/>
                  <a:t>shaking</a:t>
                </a:r>
                <a:r>
                  <a:rPr lang="es-ES_tradnl" i="1" dirty="0"/>
                  <a:t> up </a:t>
                </a:r>
                <a:r>
                  <a:rPr lang="es-ES_tradnl" i="1" dirty="0" err="1"/>
                  <a:t>the</a:t>
                </a:r>
                <a:r>
                  <a:rPr lang="es-ES_tradnl" i="1" dirty="0"/>
                  <a:t> data</a:t>
                </a:r>
                <a:r>
                  <a:rPr lang="es-ES_tradnl" dirty="0"/>
                  <a:t>” como con la aleatorización de predictores en </a:t>
                </a:r>
                <a:r>
                  <a:rPr lang="es-ES_tradnl" dirty="0" err="1"/>
                  <a:t>random</a:t>
                </a:r>
                <a:r>
                  <a:rPr lang="es-ES_tradnl" dirty="0"/>
                  <a:t> </a:t>
                </a:r>
                <a:r>
                  <a:rPr lang="es-ES_tradnl" dirty="0" err="1"/>
                  <a:t>forest</a:t>
                </a:r>
                <a:r>
                  <a:rPr lang="es-ES_tradnl" dirty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Esta idea </a:t>
                </a:r>
                <a:r>
                  <a:rPr lang="es-ES_tradnl" dirty="0">
                    <a:solidFill>
                      <a:srgbClr val="00B050"/>
                    </a:solidFill>
                  </a:rPr>
                  <a:t>beneficia</a:t>
                </a:r>
                <a:r>
                  <a:rPr lang="es-ES_tradnl" dirty="0"/>
                  <a:t> a estimadores con </a:t>
                </a:r>
                <a:r>
                  <a:rPr lang="es-ES_tradnl" dirty="0">
                    <a:solidFill>
                      <a:srgbClr val="002060"/>
                    </a:solidFill>
                  </a:rPr>
                  <a:t>alta no linealidad </a:t>
                </a:r>
                <a:r>
                  <a:rPr lang="es-ES_tradnl" dirty="0"/>
                  <a:t>como los arboles </a:t>
                </a:r>
              </a:p>
              <a:p>
                <a:pPr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5FD57E-FF1D-FB2B-1529-23E131D93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87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3E450-667C-770D-D7BA-7D2BBA0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4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0C135CF8-5A60-1EE4-D27E-E8DA537D5F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_tradnl" dirty="0"/>
                  <a:t>Random Forest: </a:t>
                </a:r>
                <a:r>
                  <a:rPr lang="es-ES_tradnl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Parámetro </a:t>
                </a:r>
                <a:r>
                  <a:rPr lang="es-ES_tradnl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tunning</a:t>
                </a:r>
                <a:r>
                  <a:rPr lang="es-ES_tradnl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_tradnl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0C135CF8-5A60-1EE4-D27E-E8DA537D5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68EB390-3600-2853-3FE9-32BB017AEE2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ES_tradnl" dirty="0"/>
                  <a:t>Ejemplo de clasificación 1 de 14 categorías de cáncer 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r>
                  <a:rPr lang="es-ES_tradnl" dirty="0"/>
                  <a:t> predictores de genes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s-ES_tradnl" dirty="0">
                    <a:solidFill>
                      <a:schemeClr val="accent2"/>
                    </a:solidFill>
                  </a:rPr>
                  <a:t>Bagging</a:t>
                </a:r>
                <a:r>
                  <a:rPr lang="es-ES_tradn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s-ES_tradnl" dirty="0"/>
              </a:p>
              <a:p>
                <a:pPr>
                  <a:lnSpc>
                    <a:spcPct val="110000"/>
                  </a:lnSpc>
                </a:pPr>
                <a:r>
                  <a:rPr lang="es-ES_tradnl" dirty="0"/>
                  <a:t>En la práctica: usamos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lo suficientemente grande para q baje el error de predicción afuera de la muestra</a:t>
                </a:r>
              </a:p>
              <a:p>
                <a:pPr>
                  <a:lnSpc>
                    <a:spcPct val="11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68EB390-3600-2853-3FE9-32BB017AE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45" t="-1453" r="-317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graph of trees with numbers and lines&#10;&#10;Description automatically generated">
            <a:extLst>
              <a:ext uri="{FF2B5EF4-FFF2-40B4-BE49-F238E27FC236}">
                <a16:creationId xmlns:a16="http://schemas.microsoft.com/office/drawing/2014/main" id="{B6326FA7-52BD-6F90-347C-BCE0BB8738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120373"/>
            <a:ext cx="5181600" cy="376184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34CE0-E335-46D3-73E4-B668F099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6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1704</Words>
  <Application>Microsoft Macintosh PowerPoint</Application>
  <PresentationFormat>Panorámica</PresentationFormat>
  <Paragraphs>208</Paragraphs>
  <Slides>27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Gill Sans Nova Light</vt:lpstr>
      <vt:lpstr>Goudy Old Style</vt:lpstr>
      <vt:lpstr>Times</vt:lpstr>
      <vt:lpstr>Times New Roman</vt:lpstr>
      <vt:lpstr>Wingdings</vt:lpstr>
      <vt:lpstr>Office Theme</vt:lpstr>
      <vt:lpstr>Métodos de Ensamble II:  Random Forest &amp; Boosting</vt:lpstr>
      <vt:lpstr>Cuestiones operativas del curso: Próximos Deadlines</vt:lpstr>
      <vt:lpstr>En la clase de hoy</vt:lpstr>
      <vt:lpstr>Métodos basados en Árboles II: Random Forest</vt:lpstr>
      <vt:lpstr> Random Forest: Motivación intuitiva</vt:lpstr>
      <vt:lpstr> Random Forest: Motivación formal</vt:lpstr>
      <vt:lpstr>Ranfom Forest: Algoritmo</vt:lpstr>
      <vt:lpstr>Random Forest: Consideraciones </vt:lpstr>
      <vt:lpstr>Random Forest: Parámetro tunning m</vt:lpstr>
      <vt:lpstr> Random Forest: Ilustración comparando métodos </vt:lpstr>
      <vt:lpstr>Random Forest: Importancia de una Variable</vt:lpstr>
      <vt:lpstr>Presentación de PowerPoint</vt:lpstr>
      <vt:lpstr>Random Forest: Varianza y Sesgo I</vt:lpstr>
      <vt:lpstr>Random Forest: Varianza y Sesgo II</vt:lpstr>
      <vt:lpstr>Random Forest: Varianza y Sesgo III</vt:lpstr>
      <vt:lpstr>Random Forest: Varianza y Sesgo IV</vt:lpstr>
      <vt:lpstr>Random Forest: Varianza y la de-correlación de árboles  </vt:lpstr>
      <vt:lpstr>Métodos basados en Árboles III: Boosting</vt:lpstr>
      <vt:lpstr>Boosting: Idea</vt:lpstr>
      <vt:lpstr>Boosting: Ilustración  del aprendizaje</vt:lpstr>
      <vt:lpstr>Boosting: Algoritmo </vt:lpstr>
      <vt:lpstr>Boosting: Parámetros claves en Boosting</vt:lpstr>
      <vt:lpstr>En síntesis: Comparando los tres métodos </vt:lpstr>
      <vt:lpstr>Métodos Basados en Arboles</vt:lpstr>
      <vt:lpstr>Conclusiones finales</vt:lpstr>
      <vt:lpstr>¿Qué aprendimos hoy?</vt:lpstr>
      <vt:lpstr>¿Dudas, consultas?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data, Aprendizaje y Minería de Datos:  Perspectivas, ideas y herramientas para economistas</dc:title>
  <dc:creator>Romero, Maria Noelia</dc:creator>
  <cp:lastModifiedBy>Noelia Romero</cp:lastModifiedBy>
  <cp:revision>175</cp:revision>
  <dcterms:created xsi:type="dcterms:W3CDTF">2023-06-12T20:51:31Z</dcterms:created>
  <dcterms:modified xsi:type="dcterms:W3CDTF">2025-06-10T19:21:54Z</dcterms:modified>
</cp:coreProperties>
</file>